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8"/>
  </p:notesMasterIdLst>
  <p:sldIdLst>
    <p:sldId id="256" r:id="rId4"/>
    <p:sldId id="257" r:id="rId5"/>
    <p:sldId id="258" r:id="rId6"/>
    <p:sldId id="260" r:id="rId7"/>
    <p:sldId id="259" r:id="rId8"/>
    <p:sldId id="261" r:id="rId9"/>
    <p:sldId id="263" r:id="rId10"/>
    <p:sldId id="281" r:id="rId11"/>
    <p:sldId id="284" r:id="rId12"/>
    <p:sldId id="283" r:id="rId13"/>
    <p:sldId id="285" r:id="rId14"/>
    <p:sldId id="282" r:id="rId15"/>
    <p:sldId id="287" r:id="rId16"/>
    <p:sldId id="286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B2121"/>
    <a:srgbClr val="91232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09" autoAdjust="0"/>
  </p:normalViewPr>
  <p:slideViewPr>
    <p:cSldViewPr>
      <p:cViewPr>
        <p:scale>
          <a:sx n="63" d="100"/>
          <a:sy n="63" d="100"/>
        </p:scale>
        <p:origin x="-128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928C7-65DF-4851-A6D8-88474935E17C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7F8AD-9262-4D75-86F3-C303F681ED3F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xmlns="" val="4081171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 smtClean="0"/>
              <a:pPr/>
              <a:t>2</a:t>
            </a:fld>
            <a:endParaRPr lang="sr-Latn-C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11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12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13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14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 smtClean="0"/>
              <a:pPr/>
              <a:t>3</a:t>
            </a:fld>
            <a:endParaRPr lang="sr-Latn-C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4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5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6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7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8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9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10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928" y="260648"/>
            <a:ext cx="2428145" cy="249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rgbClr val="912323"/>
                </a:solidFill>
                <a:latin typeface="Georgia" pitchFamily="18" charset="0"/>
              </a:rPr>
              <a:t>Оцењивање параметара</a:t>
            </a:r>
            <a:endParaRPr lang="sr-Latn-CS" dirty="0">
              <a:solidFill>
                <a:srgbClr val="912323"/>
              </a:solidFill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Статистика у психологији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Анђела</a:t>
            </a:r>
            <a:r>
              <a:rPr lang="en-US" dirty="0" smtClean="0">
                <a:solidFill>
                  <a:schemeClr val="accent2"/>
                </a:solidFill>
                <a:latin typeface="Georgia" pitchFamily="18" charset="0"/>
              </a:rPr>
              <a:t>,</a:t>
            </a:r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 Дијана</a:t>
            </a:r>
            <a:r>
              <a:rPr lang="en-US" dirty="0" smtClean="0">
                <a:solidFill>
                  <a:schemeClr val="accent2"/>
                </a:solidFill>
                <a:latin typeface="Georgia" pitchFamily="18" charset="0"/>
              </a:rPr>
              <a:t> </a:t>
            </a:r>
            <a:r>
              <a:rPr lang="x-none" dirty="0" smtClean="0">
                <a:solidFill>
                  <a:schemeClr val="accent2"/>
                </a:solidFill>
                <a:latin typeface="Georgia" pitchFamily="18" charset="0"/>
              </a:rPr>
              <a:t>и</a:t>
            </a:r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 Никола</a:t>
            </a:r>
            <a:endParaRPr lang="sr-Cyrl-CS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>
                <a:solidFill>
                  <a:schemeClr val="bg1"/>
                </a:solidFill>
                <a:latin typeface="Georgia" pitchFamily="18" charset="0"/>
              </a:rPr>
              <a:t>Интервали поверења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464" y="1630037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Интервале поверења правимо </a:t>
            </a:r>
            <a:r>
              <a:rPr lang="sr-Cyrl-CS" smtClean="0">
                <a:solidFill>
                  <a:schemeClr val="bg1"/>
                </a:solidFill>
                <a:latin typeface="Georgia" pitchFamily="18" charset="0"/>
              </a:rPr>
              <a:t>како </a:t>
            </a:r>
            <a:r>
              <a:rPr lang="sr-Cyrl-CS" smtClean="0">
                <a:solidFill>
                  <a:schemeClr val="bg1"/>
                </a:solidFill>
                <a:latin typeface="Georgia" pitchFamily="18" charset="0"/>
              </a:rPr>
              <a:t>бисмо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одредили границе интервала који вероватно обухвата параметар.</a:t>
            </a: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en-U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pic>
        <p:nvPicPr>
          <p:cNvPr id="97282" name="Picture 2" descr="C:\Users\Nicolas\Desktop\9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992626"/>
            <a:ext cx="2915395" cy="239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7283" name="Picture 3" descr="C:\Users\Nicolas\Desktop\99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02508" y="2992625"/>
            <a:ext cx="2915395" cy="239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48727469"/>
              </p:ext>
            </p:extLst>
          </p:nvPr>
        </p:nvGraphicFramePr>
        <p:xfrm>
          <a:off x="5189500" y="5547670"/>
          <a:ext cx="3028950" cy="577850"/>
        </p:xfrm>
        <a:graphic>
          <a:graphicData uri="http://schemas.openxmlformats.org/presentationml/2006/ole">
            <p:oleObj spid="_x0000_s97325" name="Equation" r:id="rId7" imgW="1269720" imgH="2412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48784463"/>
              </p:ext>
            </p:extLst>
          </p:nvPr>
        </p:nvGraphicFramePr>
        <p:xfrm>
          <a:off x="641871" y="5578150"/>
          <a:ext cx="2998788" cy="577850"/>
        </p:xfrm>
        <a:graphic>
          <a:graphicData uri="http://schemas.openxmlformats.org/presentationml/2006/ole">
            <p:oleObj spid="_x0000_s97326" name="Equation" r:id="rId8" imgW="1257120" imgH="241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13006598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>
                <a:solidFill>
                  <a:schemeClr val="bg1"/>
                </a:solidFill>
                <a:latin typeface="Georgia" pitchFamily="18" charset="0"/>
              </a:rPr>
              <a:t>Интервали поверења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ИП95 – </a:t>
            </a:r>
            <a:r>
              <a:rPr lang="ru-RU" dirty="0">
                <a:solidFill>
                  <a:schemeClr val="bg1"/>
                </a:solidFill>
              </a:rPr>
              <a:t>са сигурношћу (вероватноћом) од 95% верујемо да се процењени параметар налази у датом </a:t>
            </a:r>
            <a:r>
              <a:rPr lang="ru-RU" dirty="0" smtClean="0">
                <a:solidFill>
                  <a:schemeClr val="bg1"/>
                </a:solidFill>
              </a:rPr>
              <a:t>интервалу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ru-RU" dirty="0"/>
              <a:t>ИП99 – </a:t>
            </a:r>
            <a:r>
              <a:rPr lang="ru-RU" dirty="0">
                <a:solidFill>
                  <a:schemeClr val="bg1"/>
                </a:solidFill>
              </a:rPr>
              <a:t>са сигурношћу (вероватноћом) од 99% верујемо да се процењени параметар налази у датом </a:t>
            </a:r>
            <a:r>
              <a:rPr lang="ru-RU" dirty="0" smtClean="0">
                <a:solidFill>
                  <a:schemeClr val="bg1"/>
                </a:solidFill>
              </a:rPr>
              <a:t>интервалу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732174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8816" cy="1143000"/>
          </a:xfrm>
        </p:spPr>
        <p:txBody>
          <a:bodyPr>
            <a:normAutofit fontScale="90000"/>
          </a:bodyPr>
          <a:lstStyle/>
          <a:p>
            <a:r>
              <a:rPr lang="sr-Cyrl-CS" sz="3200" dirty="0" smtClean="0">
                <a:solidFill>
                  <a:schemeClr val="bg1"/>
                </a:solidFill>
                <a:latin typeface="Georgia" pitchFamily="18" charset="0"/>
              </a:rPr>
              <a:t>Нормална стандардизована дистрибуција</a:t>
            </a:r>
            <a:endParaRPr lang="sr-Latn-CS" sz="32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pic>
        <p:nvPicPr>
          <p:cNvPr id="96258" name="Picture 2" descr="C:\Users\Nicolas\Desktop\Comic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0"/>
            <a:ext cx="3436992" cy="171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6259" name="Picture 3" descr="C:\Users\Nicolas\Desktop\normal-distrubution-lar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44824"/>
            <a:ext cx="8136903" cy="41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455974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>
                <a:solidFill>
                  <a:schemeClr val="bg1"/>
                </a:solidFill>
                <a:latin typeface="Georgia" pitchFamily="18" charset="0"/>
              </a:rPr>
              <a:t>Степени слободе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lvl="1" indent="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ru-RU" sz="3300" dirty="0">
                <a:latin typeface="Georgia" pitchFamily="18" charset="0"/>
              </a:rPr>
              <a:t>Број степени слободе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- број независних опсервација у узорку, умањен за број параметара који се морају оценити на основу </a:t>
            </a: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узорка</a:t>
            </a:r>
            <a:r>
              <a:rPr lang="en-US" sz="3300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  <a:endParaRPr lang="sr-Cyrl-CS" sz="3300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x-none" sz="3300" dirty="0" smtClean="0">
                <a:solidFill>
                  <a:schemeClr val="bg1"/>
                </a:solidFill>
                <a:latin typeface="Georgia" pitchFamily="18" charset="0"/>
              </a:rPr>
              <a:t>Број параметара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који су слободни да варирају када </a:t>
            </a: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рачунамо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жељени статистик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</a:p>
          <a:p>
            <a:pPr marL="457200" lvl="1" indent="0">
              <a:buNone/>
            </a:pPr>
            <a:endParaRPr lang="ru-RU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Нпр: Стандардна девијација</a:t>
            </a:r>
            <a:endParaRPr lang="ru-RU" sz="3300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када </a:t>
            </a: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 меримо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стандардну девијацију, ми одузимамо аритметичку средину од </a:t>
            </a: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сваке вредности</a:t>
            </a:r>
            <a:endParaRPr lang="ru-RU" sz="3300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У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овом поступку, када одузмемо претпоследњу вредност, аутоматски знамо вредност </a:t>
            </a: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финалне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девијације будући да сума свих девијација мора бити једнака 0</a:t>
            </a:r>
          </a:p>
          <a:p>
            <a:pPr marL="457200" lvl="1" indent="0">
              <a:buNone/>
            </a:pP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Према томе, последња девијација нема слободу варијације, само </a:t>
            </a:r>
            <a:r>
              <a:rPr lang="ru-RU" sz="3300" dirty="0" smtClean="0">
                <a:solidFill>
                  <a:schemeClr val="bg1"/>
                </a:solidFill>
                <a:latin typeface="Georgia" pitchFamily="18" charset="0"/>
              </a:rPr>
              <a:t> н-1 </a:t>
            </a:r>
            <a:r>
              <a:rPr lang="ru-RU" sz="3300" dirty="0">
                <a:solidFill>
                  <a:schemeClr val="bg1"/>
                </a:solidFill>
                <a:latin typeface="Georgia" pitchFamily="18" charset="0"/>
              </a:rPr>
              <a:t>може да варира.</a:t>
            </a:r>
            <a:endParaRPr lang="sr-Cyrl-CS" sz="3300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sr-Cyrl-CS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x-none" sz="3300" dirty="0" smtClean="0">
                <a:solidFill>
                  <a:schemeClr val="bg1"/>
                </a:solidFill>
                <a:latin typeface="Georgia" pitchFamily="18" charset="0"/>
              </a:rPr>
              <a:t>Колико степени слободе има овде?    a+b+c</a:t>
            </a:r>
            <a:r>
              <a:rPr lang="en-US" sz="3300" dirty="0">
                <a:solidFill>
                  <a:schemeClr val="bg1"/>
                </a:solidFill>
                <a:latin typeface="Georgia" pitchFamily="18" charset="0"/>
              </a:rPr>
              <a:t>=</a:t>
            </a:r>
            <a:r>
              <a:rPr lang="x-none" sz="3300" dirty="0" smtClean="0">
                <a:solidFill>
                  <a:schemeClr val="bg1"/>
                </a:solidFill>
                <a:latin typeface="Georgia" pitchFamily="18" charset="0"/>
              </a:rPr>
              <a:t>10</a:t>
            </a:r>
            <a:r>
              <a:rPr lang="en-US" sz="3300" dirty="0" smtClean="0">
                <a:solidFill>
                  <a:schemeClr val="bg1"/>
                </a:solidFill>
                <a:latin typeface="Georgia" pitchFamily="18" charset="0"/>
              </a:rPr>
              <a:t>0</a:t>
            </a:r>
            <a:r>
              <a:rPr lang="x-none" sz="33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endParaRPr lang="sr-Cyrl-CS" sz="3300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8454796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0888"/>
            <a:ext cx="8229600" cy="1143000"/>
          </a:xfrm>
        </p:spPr>
        <p:txBody>
          <a:bodyPr>
            <a:normAutofit/>
          </a:bodyPr>
          <a:lstStyle/>
          <a:p>
            <a:r>
              <a:rPr lang="x-none" dirty="0" smtClean="0">
                <a:solidFill>
                  <a:schemeClr val="bg1"/>
                </a:solidFill>
                <a:latin typeface="Georgia" pitchFamily="18" charset="0"/>
              </a:rPr>
              <a:t>Хвала на пажњи !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942085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Пре свега...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Данас смо ту да вам помогнемо да разјасните нејасно:</a:t>
            </a:r>
          </a:p>
          <a:p>
            <a:pPr lvl="1" algn="ctr">
              <a:buNone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Кратка презентација: пар издвојених ствари, на упрошћен начин</a:t>
            </a:r>
          </a:p>
          <a:p>
            <a:pPr lvl="1" algn="ctr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 algn="ctr">
              <a:buNone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Разговор у групама о проблемима и дилемама које ви имате</a:t>
            </a:r>
          </a:p>
          <a:p>
            <a:pPr lvl="1" algn="ctr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Није замена за предавање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</a:t>
            </a:r>
          </a:p>
          <a:p>
            <a:endParaRPr lang="sr-Cyrl-CS" dirty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Колико вас се спремило за “час”?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16149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 smtClean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 smtClean="0">
                <a:solidFill>
                  <a:srgbClr val="8B2121"/>
                </a:solidFill>
                <a:latin typeface="Georgia" pitchFamily="18" charset="0"/>
              </a:rPr>
              <a:t>Статистика у психологији 1: </a:t>
            </a:r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4644008" y="3068960"/>
            <a:ext cx="0" cy="504056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 чему ћемо сада причати?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Обнављање пет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изабраних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ствари које треба да разумете: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Параметар и статистик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Стандардна грешка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Интервали поверења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Нормална дистрибуција 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Степени слободе</a:t>
            </a:r>
          </a:p>
          <a:p>
            <a:pPr marL="571500" indent="-51435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 smtClean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 smtClean="0">
                <a:solidFill>
                  <a:srgbClr val="8B2121"/>
                </a:solidFill>
                <a:latin typeface="Georgia" pitchFamily="18" charset="0"/>
              </a:rPr>
              <a:t>Статистика у психологији 1: </a:t>
            </a:r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 smtClean="0">
                <a:solidFill>
                  <a:schemeClr val="bg1"/>
                </a:solidFill>
                <a:latin typeface="Georgia" pitchFamily="18" charset="0"/>
              </a:rPr>
              <a:t>Полазни појмови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8345016" cy="4857403"/>
          </a:xfrm>
        </p:spPr>
        <p:txBody>
          <a:bodyPr>
            <a:normAutofit/>
          </a:bodyPr>
          <a:lstStyle/>
          <a:p>
            <a:r>
              <a:rPr lang="ru-RU" dirty="0">
                <a:latin typeface="Georgia" pitchFamily="18" charset="0"/>
              </a:rPr>
              <a:t>Статистичко закључивање: закључивање о популацији на основу информација садржаних у случајном узорку</a:t>
            </a:r>
            <a:r>
              <a:rPr lang="ru-RU" dirty="0" smtClean="0">
                <a:latin typeface="Georgia" pitchFamily="18" charset="0"/>
              </a:rPr>
              <a:t>. </a:t>
            </a:r>
          </a:p>
          <a:p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1)Оцењивање параметара </a:t>
            </a:r>
          </a:p>
          <a:p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2)Тестирање статистичких хипотеза</a:t>
            </a:r>
            <a:endParaRPr lang="ru-RU" dirty="0">
              <a:solidFill>
                <a:schemeClr val="bg1"/>
              </a:solidFill>
              <a:latin typeface="Georgia" pitchFamily="18" charset="0"/>
            </a:endParaRPr>
          </a:p>
          <a:p>
            <a:endParaRPr lang="x-none" dirty="0" smtClean="0">
              <a:solidFill>
                <a:schemeClr val="accent2"/>
              </a:solidFill>
              <a:latin typeface="Georgia" pitchFamily="18" charset="0"/>
            </a:endParaRPr>
          </a:p>
          <a:p>
            <a:r>
              <a:rPr lang="ru-RU" dirty="0" smtClean="0">
                <a:latin typeface="Georgia" pitchFamily="18" charset="0"/>
              </a:rPr>
              <a:t>Популација-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скуп 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ентитета на који желимо да применимо закључке истраживања или психолошког испитивања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  <a:endParaRPr lang="x-none" dirty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x-none" dirty="0" smtClean="0">
                <a:latin typeface="Georgia" pitchFamily="18" charset="0"/>
              </a:rPr>
              <a:t>Узорак- </a:t>
            </a:r>
            <a:r>
              <a:rPr lang="x-none" dirty="0" smtClean="0">
                <a:solidFill>
                  <a:schemeClr val="bg1"/>
                </a:solidFill>
                <a:latin typeface="Georgia" pitchFamily="18" charset="0"/>
              </a:rPr>
              <a:t>мањи или већи део популације, њега стварно истражујемо са циљем да сазнамо својства популације</a:t>
            </a:r>
            <a:r>
              <a:rPr lang="x-none" dirty="0" smtClean="0">
                <a:latin typeface="Georgia" pitchFamily="18" charset="0"/>
              </a:rPr>
              <a:t>.  (репрезентативност- случајан узорак)</a:t>
            </a:r>
            <a:endParaRPr lang="sr-Latn-CS" dirty="0"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Параметар и статистик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 smtClean="0">
                <a:latin typeface="Georgia" pitchFamily="18" charset="0"/>
              </a:rPr>
              <a:t>Статистик: нумеричка карактеристика узорка</a:t>
            </a:r>
            <a:endParaRPr lang="sr-Cyrl-CS" b="1" dirty="0">
              <a:latin typeface="Georgia" pitchFamily="18" charset="0"/>
            </a:endParaRPr>
          </a:p>
          <a:p>
            <a:pPr marL="0" indent="0">
              <a:buNone/>
            </a:pPr>
            <a:r>
              <a:rPr lang="x-none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Аритметичка средина узорка, стандардна девијација узорка, учесталост одређене категорије у узорку</a:t>
            </a:r>
          </a:p>
          <a:p>
            <a:pPr marL="0" indent="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lvl="1"/>
            <a:endParaRPr lang="sr-Cyrl-CS" dirty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algn="just"/>
            <a:r>
              <a:rPr lang="sr-Cyrl-CS" b="1" dirty="0" smtClean="0">
                <a:latin typeface="Georgia" pitchFamily="18" charset="0"/>
              </a:rPr>
              <a:t>Параметар: нумеричка </a:t>
            </a:r>
            <a:r>
              <a:rPr lang="sr-Cyrl-CS" b="1" dirty="0">
                <a:latin typeface="Georgia" pitchFamily="18" charset="0"/>
              </a:rPr>
              <a:t>карактеристика </a:t>
            </a:r>
            <a:r>
              <a:rPr lang="sr-Cyrl-CS" b="1" dirty="0" smtClean="0">
                <a:latin typeface="Georgia" pitchFamily="18" charset="0"/>
              </a:rPr>
              <a:t>популације</a:t>
            </a:r>
            <a:endParaRPr lang="sr-Cyrl-CS" b="1" dirty="0">
              <a:latin typeface="Georgia" pitchFamily="18" charset="0"/>
            </a:endParaRPr>
          </a:p>
          <a:p>
            <a:pPr marL="0" lvl="1" indent="0" algn="just">
              <a:buNone/>
            </a:pPr>
            <a:r>
              <a:rPr lang="x-none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  </a:t>
            </a:r>
            <a:r>
              <a:rPr lang="x-none" sz="3200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Аритметичка </a:t>
            </a:r>
            <a:r>
              <a:rPr lang="x-none" sz="3200" dirty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средина </a:t>
            </a:r>
            <a:r>
              <a:rPr lang="x-none" sz="3200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популације, </a:t>
            </a:r>
            <a:r>
              <a:rPr lang="x-none" sz="3200" dirty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стандардна девијација </a:t>
            </a:r>
            <a:r>
              <a:rPr lang="x-none" sz="3200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популације,  учесталост </a:t>
            </a:r>
            <a:r>
              <a:rPr lang="x-none" sz="3200" dirty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одређене категорије у </a:t>
            </a:r>
            <a:r>
              <a:rPr lang="x-none" sz="3200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популацији</a:t>
            </a:r>
            <a:endParaRPr lang="sr-Cyrl-CS" sz="3200" dirty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marL="0" indent="0" algn="just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lvl="1" algn="just"/>
            <a:endParaRPr lang="sr-Cyrl-CS" dirty="0" smtClean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algn="just"/>
            <a:r>
              <a:rPr lang="ru-RU" b="1" dirty="0">
                <a:latin typeface="Georgia" pitchFamily="18" charset="0"/>
                <a:sym typeface="Wingdings" pitchFamily="2" charset="2"/>
              </a:rPr>
              <a:t>Статистик може служити само за дескрипцију узорка, али и као оценитељ параметра.</a:t>
            </a:r>
            <a:endParaRPr lang="sr-Cyrl-CS" dirty="0" smtClean="0">
              <a:latin typeface="Georgia" pitchFamily="18" charset="0"/>
              <a:sym typeface="Wingdings" pitchFamily="2" charset="2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просечна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висина 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узорка је оцена просечне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висине 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популације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Параметар и статистик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Georgia" pitchFamily="18" charset="0"/>
              </a:rPr>
              <a:t>Тачкасто оцењивање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: параметар оцењујемо једном вредношћу статистика као оценитеља. В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редност 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статистика добијена на случајном узорку представља оцену параметра.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ru-RU" dirty="0">
                <a:latin typeface="Georgia" pitchFamily="18" charset="0"/>
              </a:rPr>
              <a:t>Интервално оцењивање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: параметар оцењујемо интервалом могућих вредности статистика које може добити на различитим узорцима исте величине из исте популације.</a:t>
            </a:r>
          </a:p>
          <a:p>
            <a:endParaRPr lang="ru-RU" dirty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2114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Стандардна грешка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sr-Cyrl-CS" dirty="0">
                <a:latin typeface="Georgia" pitchFamily="18" charset="0"/>
              </a:rPr>
              <a:t>Стандардна грешка </a:t>
            </a:r>
            <a:r>
              <a:rPr lang="sr-Cyrl-CS" dirty="0" smtClean="0">
                <a:latin typeface="Georgia" pitchFamily="18" charset="0"/>
              </a:rPr>
              <a:t>статистика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представља </a:t>
            </a:r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стандардну девијацију дистрибуције узорковања тог статистика.</a:t>
            </a:r>
          </a:p>
          <a:p>
            <a:pPr marL="457200" lvl="1" indent="0">
              <a:buNone/>
            </a:pPr>
            <a:endParaRPr lang="sr-Cyrl-CS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sr-Cyrl-CS" dirty="0">
                <a:latin typeface="Georgia" pitchFamily="18" charset="0"/>
              </a:rPr>
              <a:t>Дистрибуција узорковања </a:t>
            </a:r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статистика је дистрибуција вероватноћа (функција густине) статистика као случајне варијабле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</a:p>
          <a:p>
            <a:pPr marL="457200" lvl="1" indent="0">
              <a:buNone/>
            </a:pP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Показује функционалну везу могућих вредности статистика и вероватноће која одговара датој вредности, за све могуће узорке одређене величине из дате популације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endParaRPr lang="sr-Cyrl-CS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596" y="214402"/>
            <a:ext cx="8229600" cy="1143000"/>
          </a:xfrm>
        </p:spPr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Дистрибуција узорковања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5706"/>
            <a:ext cx="82296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sp>
        <p:nvSpPr>
          <p:cNvPr id="34" name="Freeform 11"/>
          <p:cNvSpPr>
            <a:spLocks/>
          </p:cNvSpPr>
          <p:nvPr/>
        </p:nvSpPr>
        <p:spPr bwMode="auto">
          <a:xfrm>
            <a:off x="900113" y="1060450"/>
            <a:ext cx="7848600" cy="4537075"/>
          </a:xfrm>
          <a:custGeom>
            <a:avLst/>
            <a:gdLst>
              <a:gd name="T0" fmla="*/ 0 w 2993"/>
              <a:gd name="T1" fmla="*/ 2147483647 h 2729"/>
              <a:gd name="T2" fmla="*/ 2147483647 w 2993"/>
              <a:gd name="T3" fmla="*/ 2147483647 h 2729"/>
              <a:gd name="T4" fmla="*/ 2147483647 w 2993"/>
              <a:gd name="T5" fmla="*/ 2147483647 h 2729"/>
              <a:gd name="T6" fmla="*/ 2147483647 w 2993"/>
              <a:gd name="T7" fmla="*/ 2147483647 h 2729"/>
              <a:gd name="T8" fmla="*/ 2147483647 w 2993"/>
              <a:gd name="T9" fmla="*/ 2147483647 h 2729"/>
              <a:gd name="T10" fmla="*/ 2147483647 w 2993"/>
              <a:gd name="T11" fmla="*/ 2147483647 h 2729"/>
              <a:gd name="T12" fmla="*/ 2147483647 w 2993"/>
              <a:gd name="T13" fmla="*/ 2147483647 h 2729"/>
              <a:gd name="T14" fmla="*/ 2147483647 w 2993"/>
              <a:gd name="T15" fmla="*/ 2147483647 h 2729"/>
              <a:gd name="T16" fmla="*/ 2147483647 w 2993"/>
              <a:gd name="T17" fmla="*/ 2147483647 h 2729"/>
              <a:gd name="T18" fmla="*/ 2147483647 w 2993"/>
              <a:gd name="T19" fmla="*/ 2147483647 h 2729"/>
              <a:gd name="T20" fmla="*/ 2147483647 w 2993"/>
              <a:gd name="T21" fmla="*/ 2147483647 h 272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993"/>
              <a:gd name="T34" fmla="*/ 0 h 2729"/>
              <a:gd name="T35" fmla="*/ 2993 w 2993"/>
              <a:gd name="T36" fmla="*/ 2729 h 272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993" h="2729">
                <a:moveTo>
                  <a:pt x="0" y="2729"/>
                </a:moveTo>
                <a:cubicBezTo>
                  <a:pt x="128" y="2702"/>
                  <a:pt x="257" y="2676"/>
                  <a:pt x="363" y="2593"/>
                </a:cubicBezTo>
                <a:cubicBezTo>
                  <a:pt x="469" y="2510"/>
                  <a:pt x="552" y="2396"/>
                  <a:pt x="635" y="2230"/>
                </a:cubicBezTo>
                <a:cubicBezTo>
                  <a:pt x="718" y="2064"/>
                  <a:pt x="756" y="1912"/>
                  <a:pt x="862" y="1595"/>
                </a:cubicBezTo>
                <a:cubicBezTo>
                  <a:pt x="968" y="1278"/>
                  <a:pt x="1157" y="589"/>
                  <a:pt x="1270" y="325"/>
                </a:cubicBezTo>
                <a:cubicBezTo>
                  <a:pt x="1383" y="61"/>
                  <a:pt x="1451" y="0"/>
                  <a:pt x="1542" y="8"/>
                </a:cubicBezTo>
                <a:cubicBezTo>
                  <a:pt x="1633" y="16"/>
                  <a:pt x="1708" y="113"/>
                  <a:pt x="1814" y="370"/>
                </a:cubicBezTo>
                <a:cubicBezTo>
                  <a:pt x="1920" y="627"/>
                  <a:pt x="2056" y="1210"/>
                  <a:pt x="2177" y="1550"/>
                </a:cubicBezTo>
                <a:cubicBezTo>
                  <a:pt x="2298" y="1890"/>
                  <a:pt x="2434" y="2231"/>
                  <a:pt x="2540" y="2412"/>
                </a:cubicBezTo>
                <a:cubicBezTo>
                  <a:pt x="2646" y="2593"/>
                  <a:pt x="2737" y="2585"/>
                  <a:pt x="2812" y="2638"/>
                </a:cubicBezTo>
                <a:cubicBezTo>
                  <a:pt x="2887" y="2691"/>
                  <a:pt x="2963" y="2714"/>
                  <a:pt x="2993" y="2729"/>
                </a:cubicBezTo>
              </a:path>
            </a:pathLst>
          </a:cu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5" name="Group 30"/>
          <p:cNvGrpSpPr>
            <a:grpSpLocks/>
          </p:cNvGrpSpPr>
          <p:nvPr/>
        </p:nvGrpSpPr>
        <p:grpSpPr bwMode="auto">
          <a:xfrm>
            <a:off x="5219700" y="1339850"/>
            <a:ext cx="3673475" cy="4248150"/>
            <a:chOff x="3288" y="1026"/>
            <a:chExt cx="2314" cy="2676"/>
          </a:xfrm>
        </p:grpSpPr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4423" y="1026"/>
              <a:ext cx="117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 sz="2400">
                  <a:latin typeface="Times New Roman" pitchFamily="18" charset="0"/>
                </a:rPr>
                <a:t>Empirijske distribucije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7" name="Line 15"/>
            <p:cNvSpPr>
              <a:spLocks noChangeShapeType="1"/>
            </p:cNvSpPr>
            <p:nvPr/>
          </p:nvSpPr>
          <p:spPr bwMode="auto">
            <a:xfrm>
              <a:off x="4740" y="1570"/>
              <a:ext cx="45" cy="21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38" name="Line 16"/>
            <p:cNvSpPr>
              <a:spLocks noChangeShapeType="1"/>
            </p:cNvSpPr>
            <p:nvPr/>
          </p:nvSpPr>
          <p:spPr bwMode="auto">
            <a:xfrm flipH="1">
              <a:off x="4150" y="1570"/>
              <a:ext cx="568" cy="104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39" name="Line 17"/>
            <p:cNvSpPr>
              <a:spLocks noChangeShapeType="1"/>
            </p:cNvSpPr>
            <p:nvPr/>
          </p:nvSpPr>
          <p:spPr bwMode="auto">
            <a:xfrm flipH="1" flipV="1">
              <a:off x="3288" y="1472"/>
              <a:ext cx="1441" cy="9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40" name="Group 47"/>
          <p:cNvGrpSpPr>
            <a:grpSpLocks/>
          </p:cNvGrpSpPr>
          <p:nvPr/>
        </p:nvGrpSpPr>
        <p:grpSpPr bwMode="auto">
          <a:xfrm>
            <a:off x="4284663" y="4579938"/>
            <a:ext cx="1223962" cy="1512887"/>
            <a:chOff x="2699" y="2885"/>
            <a:chExt cx="771" cy="953"/>
          </a:xfrm>
        </p:grpSpPr>
        <p:sp>
          <p:nvSpPr>
            <p:cNvPr id="41" name="Freeform 23"/>
            <p:cNvSpPr>
              <a:spLocks/>
            </p:cNvSpPr>
            <p:nvPr/>
          </p:nvSpPr>
          <p:spPr bwMode="auto">
            <a:xfrm>
              <a:off x="2699" y="2885"/>
              <a:ext cx="771" cy="862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2" name="Text Box 34"/>
            <p:cNvSpPr txBox="1">
              <a:spLocks noChangeArrowheads="1"/>
            </p:cNvSpPr>
            <p:nvPr/>
          </p:nvSpPr>
          <p:spPr bwMode="auto">
            <a:xfrm>
              <a:off x="2970" y="3607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M1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43" name="Group 48"/>
          <p:cNvGrpSpPr>
            <a:grpSpLocks/>
          </p:cNvGrpSpPr>
          <p:nvPr/>
        </p:nvGrpSpPr>
        <p:grpSpPr bwMode="auto">
          <a:xfrm>
            <a:off x="5795963" y="4940300"/>
            <a:ext cx="1077912" cy="1160463"/>
            <a:chOff x="3651" y="3112"/>
            <a:chExt cx="679" cy="731"/>
          </a:xfrm>
        </p:grpSpPr>
        <p:sp>
          <p:nvSpPr>
            <p:cNvPr id="44" name="Freeform 24"/>
            <p:cNvSpPr>
              <a:spLocks/>
            </p:cNvSpPr>
            <p:nvPr/>
          </p:nvSpPr>
          <p:spPr bwMode="auto">
            <a:xfrm>
              <a:off x="3651" y="3112"/>
              <a:ext cx="679" cy="635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" name="Text Box 35"/>
            <p:cNvSpPr txBox="1">
              <a:spLocks noChangeArrowheads="1"/>
            </p:cNvSpPr>
            <p:nvPr/>
          </p:nvSpPr>
          <p:spPr bwMode="auto">
            <a:xfrm>
              <a:off x="3878" y="3612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M2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46" name="Group 51"/>
          <p:cNvGrpSpPr>
            <a:grpSpLocks/>
          </p:cNvGrpSpPr>
          <p:nvPr/>
        </p:nvGrpSpPr>
        <p:grpSpPr bwMode="auto">
          <a:xfrm>
            <a:off x="1477963" y="5227638"/>
            <a:ext cx="1006475" cy="873125"/>
            <a:chOff x="931" y="3293"/>
            <a:chExt cx="634" cy="550"/>
          </a:xfrm>
        </p:grpSpPr>
        <p:sp>
          <p:nvSpPr>
            <p:cNvPr id="47" name="Freeform 21"/>
            <p:cNvSpPr>
              <a:spLocks/>
            </p:cNvSpPr>
            <p:nvPr/>
          </p:nvSpPr>
          <p:spPr bwMode="auto">
            <a:xfrm>
              <a:off x="931" y="3293"/>
              <a:ext cx="634" cy="454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8" name="Text Box 36"/>
            <p:cNvSpPr txBox="1">
              <a:spLocks noChangeArrowheads="1"/>
            </p:cNvSpPr>
            <p:nvPr/>
          </p:nvSpPr>
          <p:spPr bwMode="auto">
            <a:xfrm>
              <a:off x="1111" y="3612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M3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49" name="Group 50"/>
          <p:cNvGrpSpPr>
            <a:grpSpLocks/>
          </p:cNvGrpSpPr>
          <p:nvPr/>
        </p:nvGrpSpPr>
        <p:grpSpPr bwMode="auto">
          <a:xfrm>
            <a:off x="2771775" y="4940300"/>
            <a:ext cx="1077913" cy="1152525"/>
            <a:chOff x="1746" y="3112"/>
            <a:chExt cx="679" cy="726"/>
          </a:xfrm>
        </p:grpSpPr>
        <p:sp>
          <p:nvSpPr>
            <p:cNvPr id="50" name="Freeform 22"/>
            <p:cNvSpPr>
              <a:spLocks/>
            </p:cNvSpPr>
            <p:nvPr/>
          </p:nvSpPr>
          <p:spPr bwMode="auto">
            <a:xfrm>
              <a:off x="1746" y="3112"/>
              <a:ext cx="679" cy="635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1" name="Text Box 37"/>
            <p:cNvSpPr txBox="1">
              <a:spLocks noChangeArrowheads="1"/>
            </p:cNvSpPr>
            <p:nvPr/>
          </p:nvSpPr>
          <p:spPr bwMode="auto">
            <a:xfrm>
              <a:off x="1972" y="3607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M4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52" name="Group 53"/>
          <p:cNvGrpSpPr>
            <a:grpSpLocks/>
          </p:cNvGrpSpPr>
          <p:nvPr/>
        </p:nvGrpSpPr>
        <p:grpSpPr bwMode="auto">
          <a:xfrm>
            <a:off x="4284663" y="2924175"/>
            <a:ext cx="1223962" cy="1376363"/>
            <a:chOff x="2699" y="1842"/>
            <a:chExt cx="771" cy="867"/>
          </a:xfrm>
        </p:grpSpPr>
        <p:sp>
          <p:nvSpPr>
            <p:cNvPr id="53" name="Freeform 27"/>
            <p:cNvSpPr>
              <a:spLocks/>
            </p:cNvSpPr>
            <p:nvPr/>
          </p:nvSpPr>
          <p:spPr bwMode="auto">
            <a:xfrm>
              <a:off x="2699" y="1842"/>
              <a:ext cx="771" cy="862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4" name="Text Box 38"/>
            <p:cNvSpPr txBox="1">
              <a:spLocks noChangeArrowheads="1"/>
            </p:cNvSpPr>
            <p:nvPr/>
          </p:nvSpPr>
          <p:spPr bwMode="auto">
            <a:xfrm>
              <a:off x="2925" y="2478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M5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55" name="Group 49"/>
          <p:cNvGrpSpPr>
            <a:grpSpLocks/>
          </p:cNvGrpSpPr>
          <p:nvPr/>
        </p:nvGrpSpPr>
        <p:grpSpPr bwMode="auto">
          <a:xfrm>
            <a:off x="7308850" y="5227638"/>
            <a:ext cx="1006475" cy="865187"/>
            <a:chOff x="4604" y="3293"/>
            <a:chExt cx="634" cy="545"/>
          </a:xfrm>
        </p:grpSpPr>
        <p:sp>
          <p:nvSpPr>
            <p:cNvPr id="56" name="Freeform 25"/>
            <p:cNvSpPr>
              <a:spLocks/>
            </p:cNvSpPr>
            <p:nvPr/>
          </p:nvSpPr>
          <p:spPr bwMode="auto">
            <a:xfrm>
              <a:off x="4604" y="3293"/>
              <a:ext cx="634" cy="454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7" name="Text Box 39"/>
            <p:cNvSpPr txBox="1">
              <a:spLocks noChangeArrowheads="1"/>
            </p:cNvSpPr>
            <p:nvPr/>
          </p:nvSpPr>
          <p:spPr bwMode="auto">
            <a:xfrm>
              <a:off x="4785" y="3607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M6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58" name="Group 54"/>
          <p:cNvGrpSpPr>
            <a:grpSpLocks/>
          </p:cNvGrpSpPr>
          <p:nvPr/>
        </p:nvGrpSpPr>
        <p:grpSpPr bwMode="auto">
          <a:xfrm>
            <a:off x="2846388" y="3284538"/>
            <a:ext cx="1077912" cy="1016000"/>
            <a:chOff x="1793" y="2069"/>
            <a:chExt cx="679" cy="640"/>
          </a:xfrm>
        </p:grpSpPr>
        <p:sp>
          <p:nvSpPr>
            <p:cNvPr id="59" name="Freeform 26"/>
            <p:cNvSpPr>
              <a:spLocks/>
            </p:cNvSpPr>
            <p:nvPr/>
          </p:nvSpPr>
          <p:spPr bwMode="auto">
            <a:xfrm>
              <a:off x="1793" y="2069"/>
              <a:ext cx="679" cy="635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60" name="Text Box 40"/>
            <p:cNvSpPr txBox="1">
              <a:spLocks noChangeArrowheads="1"/>
            </p:cNvSpPr>
            <p:nvPr/>
          </p:nvSpPr>
          <p:spPr bwMode="auto">
            <a:xfrm>
              <a:off x="1973" y="2478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M7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61" name="Group 52"/>
          <p:cNvGrpSpPr>
            <a:grpSpLocks/>
          </p:cNvGrpSpPr>
          <p:nvPr/>
        </p:nvGrpSpPr>
        <p:grpSpPr bwMode="auto">
          <a:xfrm>
            <a:off x="5795963" y="3284538"/>
            <a:ext cx="1077912" cy="1016000"/>
            <a:chOff x="3651" y="2069"/>
            <a:chExt cx="679" cy="640"/>
          </a:xfrm>
        </p:grpSpPr>
        <p:sp>
          <p:nvSpPr>
            <p:cNvPr id="62" name="Freeform 28"/>
            <p:cNvSpPr>
              <a:spLocks/>
            </p:cNvSpPr>
            <p:nvPr/>
          </p:nvSpPr>
          <p:spPr bwMode="auto">
            <a:xfrm>
              <a:off x="3651" y="2069"/>
              <a:ext cx="679" cy="635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63" name="Text Box 41"/>
            <p:cNvSpPr txBox="1">
              <a:spLocks noChangeArrowheads="1"/>
            </p:cNvSpPr>
            <p:nvPr/>
          </p:nvSpPr>
          <p:spPr bwMode="auto">
            <a:xfrm>
              <a:off x="3833" y="2478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M8</a:t>
              </a:r>
              <a:endParaRPr lang="en-US">
                <a:latin typeface="Times New Roman" pitchFamily="18" charset="0"/>
              </a:endParaRPr>
            </a:p>
          </p:txBody>
        </p:sp>
      </p:grpSp>
      <p:grpSp>
        <p:nvGrpSpPr>
          <p:cNvPr id="64" name="Group 55"/>
          <p:cNvGrpSpPr>
            <a:grpSpLocks/>
          </p:cNvGrpSpPr>
          <p:nvPr/>
        </p:nvGrpSpPr>
        <p:grpSpPr bwMode="auto">
          <a:xfrm>
            <a:off x="4284663" y="1195388"/>
            <a:ext cx="1223962" cy="1376362"/>
            <a:chOff x="2699" y="753"/>
            <a:chExt cx="771" cy="867"/>
          </a:xfrm>
        </p:grpSpPr>
        <p:sp>
          <p:nvSpPr>
            <p:cNvPr id="65" name="Freeform 29"/>
            <p:cNvSpPr>
              <a:spLocks/>
            </p:cNvSpPr>
            <p:nvPr/>
          </p:nvSpPr>
          <p:spPr bwMode="auto">
            <a:xfrm>
              <a:off x="2699" y="753"/>
              <a:ext cx="771" cy="862"/>
            </a:xfrm>
            <a:custGeom>
              <a:avLst/>
              <a:gdLst>
                <a:gd name="T0" fmla="*/ 0 w 2993"/>
                <a:gd name="T1" fmla="*/ 0 h 2729"/>
                <a:gd name="T2" fmla="*/ 0 w 2993"/>
                <a:gd name="T3" fmla="*/ 0 h 2729"/>
                <a:gd name="T4" fmla="*/ 0 w 2993"/>
                <a:gd name="T5" fmla="*/ 0 h 2729"/>
                <a:gd name="T6" fmla="*/ 0 w 2993"/>
                <a:gd name="T7" fmla="*/ 0 h 2729"/>
                <a:gd name="T8" fmla="*/ 0 w 2993"/>
                <a:gd name="T9" fmla="*/ 0 h 2729"/>
                <a:gd name="T10" fmla="*/ 0 w 2993"/>
                <a:gd name="T11" fmla="*/ 0 h 2729"/>
                <a:gd name="T12" fmla="*/ 0 w 2993"/>
                <a:gd name="T13" fmla="*/ 0 h 2729"/>
                <a:gd name="T14" fmla="*/ 0 w 2993"/>
                <a:gd name="T15" fmla="*/ 0 h 2729"/>
                <a:gd name="T16" fmla="*/ 0 w 2993"/>
                <a:gd name="T17" fmla="*/ 0 h 2729"/>
                <a:gd name="T18" fmla="*/ 0 w 2993"/>
                <a:gd name="T19" fmla="*/ 0 h 2729"/>
                <a:gd name="T20" fmla="*/ 0 w 2993"/>
                <a:gd name="T21" fmla="*/ 0 h 27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93"/>
                <a:gd name="T34" fmla="*/ 0 h 2729"/>
                <a:gd name="T35" fmla="*/ 2993 w 2993"/>
                <a:gd name="T36" fmla="*/ 2729 h 272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93" h="2729">
                  <a:moveTo>
                    <a:pt x="0" y="2729"/>
                  </a:moveTo>
                  <a:cubicBezTo>
                    <a:pt x="128" y="2702"/>
                    <a:pt x="257" y="2676"/>
                    <a:pt x="363" y="2593"/>
                  </a:cubicBezTo>
                  <a:cubicBezTo>
                    <a:pt x="469" y="2510"/>
                    <a:pt x="552" y="2396"/>
                    <a:pt x="635" y="2230"/>
                  </a:cubicBezTo>
                  <a:cubicBezTo>
                    <a:pt x="718" y="2064"/>
                    <a:pt x="756" y="1912"/>
                    <a:pt x="862" y="1595"/>
                  </a:cubicBezTo>
                  <a:cubicBezTo>
                    <a:pt x="968" y="1278"/>
                    <a:pt x="1157" y="589"/>
                    <a:pt x="1270" y="325"/>
                  </a:cubicBezTo>
                  <a:cubicBezTo>
                    <a:pt x="1383" y="61"/>
                    <a:pt x="1451" y="0"/>
                    <a:pt x="1542" y="8"/>
                  </a:cubicBezTo>
                  <a:cubicBezTo>
                    <a:pt x="1633" y="16"/>
                    <a:pt x="1708" y="113"/>
                    <a:pt x="1814" y="370"/>
                  </a:cubicBezTo>
                  <a:cubicBezTo>
                    <a:pt x="1920" y="627"/>
                    <a:pt x="2056" y="1210"/>
                    <a:pt x="2177" y="1550"/>
                  </a:cubicBezTo>
                  <a:cubicBezTo>
                    <a:pt x="2298" y="1890"/>
                    <a:pt x="2434" y="2231"/>
                    <a:pt x="2540" y="2412"/>
                  </a:cubicBezTo>
                  <a:cubicBezTo>
                    <a:pt x="2646" y="2593"/>
                    <a:pt x="2737" y="2585"/>
                    <a:pt x="2812" y="2638"/>
                  </a:cubicBezTo>
                  <a:cubicBezTo>
                    <a:pt x="2887" y="2691"/>
                    <a:pt x="2963" y="2714"/>
                    <a:pt x="2993" y="2729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66" name="Text Box 42"/>
            <p:cNvSpPr txBox="1">
              <a:spLocks noChangeArrowheads="1"/>
            </p:cNvSpPr>
            <p:nvPr/>
          </p:nvSpPr>
          <p:spPr bwMode="auto">
            <a:xfrm>
              <a:off x="2925" y="1389"/>
              <a:ext cx="31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sr-Latn-CS">
                  <a:latin typeface="Times New Roman" pitchFamily="18" charset="0"/>
                </a:rPr>
                <a:t>M9</a:t>
              </a:r>
              <a:endParaRPr lang="en-US">
                <a:latin typeface="Times New Roman" pitchFamily="18" charset="0"/>
              </a:endParaRPr>
            </a:p>
          </p:txBody>
        </p:sp>
      </p:grpSp>
      <p:sp>
        <p:nvSpPr>
          <p:cNvPr id="67" name="Text Box 43"/>
          <p:cNvSpPr txBox="1">
            <a:spLocks noChangeArrowheads="1"/>
          </p:cNvSpPr>
          <p:nvPr/>
        </p:nvSpPr>
        <p:spPr bwMode="auto">
          <a:xfrm>
            <a:off x="4716463" y="6157913"/>
            <a:ext cx="504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sz="2400" b="1">
                <a:solidFill>
                  <a:srgbClr val="FF0000"/>
                </a:solidFill>
                <a:latin typeface="Times New Roman" pitchFamily="18" charset="0"/>
              </a:rPr>
              <a:t>M</a:t>
            </a: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8" name="Line 44"/>
          <p:cNvSpPr>
            <a:spLocks noChangeShapeType="1"/>
          </p:cNvSpPr>
          <p:nvPr/>
        </p:nvSpPr>
        <p:spPr bwMode="auto">
          <a:xfrm>
            <a:off x="4895850" y="1052513"/>
            <a:ext cx="0" cy="51133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69" name="Line 45"/>
          <p:cNvSpPr>
            <a:spLocks noChangeShapeType="1"/>
          </p:cNvSpPr>
          <p:nvPr/>
        </p:nvSpPr>
        <p:spPr bwMode="auto">
          <a:xfrm>
            <a:off x="3419475" y="3141663"/>
            <a:ext cx="29527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0" name="Text Box 46"/>
          <p:cNvSpPr txBox="1">
            <a:spLocks noChangeArrowheads="1"/>
          </p:cNvSpPr>
          <p:nvPr/>
        </p:nvSpPr>
        <p:spPr bwMode="auto">
          <a:xfrm>
            <a:off x="5076825" y="2708275"/>
            <a:ext cx="865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sz="2400" b="1">
                <a:solidFill>
                  <a:srgbClr val="FF0000"/>
                </a:solidFill>
                <a:latin typeface="Times New Roman" pitchFamily="18" charset="0"/>
              </a:rPr>
              <a:t>SD?</a:t>
            </a: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102171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4" grpId="0" animBg="1"/>
      <p:bldP spid="67" grpId="0"/>
      <p:bldP spid="68" grpId="0" animBg="1"/>
      <p:bldP spid="69" grpId="0" animBg="1"/>
      <p:bldP spid="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Стандардна грешка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Колико 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поверења можемо имати у добијену оцену параметра: што је стандардна грешка статистика мања утолико више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поверења имамо </a:t>
            </a:r>
            <a:r>
              <a:rPr lang="ru-RU" dirty="0">
                <a:solidFill>
                  <a:schemeClr val="bg1"/>
                </a:solidFill>
                <a:latin typeface="Georgia" pitchFamily="18" charset="0"/>
              </a:rPr>
              <a:t>у добијену тачкасту оцену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параметра.</a:t>
            </a:r>
          </a:p>
          <a:p>
            <a:pPr marL="457200" lvl="1" indent="0">
              <a:buNone/>
            </a:pP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Нпр: Аритметичка средина </a:t>
            </a:r>
            <a:endParaRPr lang="ru-RU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ru-RU" dirty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x-none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endParaRPr lang="x-none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bg1"/>
                </a:solidFill>
                <a:latin typeface="Georgia" pitchFamily="18" charset="0"/>
              </a:rPr>
              <a:t>“Bootstrap” u SPSS-u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Оцењивање параметара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4620879"/>
              </p:ext>
            </p:extLst>
          </p:nvPr>
        </p:nvGraphicFramePr>
        <p:xfrm>
          <a:off x="3275856" y="4005064"/>
          <a:ext cx="2214562" cy="1327150"/>
        </p:xfrm>
        <a:graphic>
          <a:graphicData uri="http://schemas.openxmlformats.org/presentationml/2006/ole">
            <p:oleObj spid="_x0000_s98319" name="Equation" r:id="rId5" imgW="698500" imgH="4191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407272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693</Words>
  <Application>Microsoft Office PowerPoint</Application>
  <PresentationFormat>On-screen Show (4:3)</PresentationFormat>
  <Paragraphs>129</Paragraphs>
  <Slides>14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Office Theme</vt:lpstr>
      <vt:lpstr>1_Office Theme</vt:lpstr>
      <vt:lpstr>2_Office Theme</vt:lpstr>
      <vt:lpstr>Equation</vt:lpstr>
      <vt:lpstr>Оцењивање параметара</vt:lpstr>
      <vt:lpstr>Пре свега...</vt:lpstr>
      <vt:lpstr>О чему ћемо сада причати?</vt:lpstr>
      <vt:lpstr>Полазни појмови</vt:lpstr>
      <vt:lpstr>Параметар и статистик</vt:lpstr>
      <vt:lpstr>Параметар и статистик</vt:lpstr>
      <vt:lpstr>Стандардна грешка</vt:lpstr>
      <vt:lpstr>Дистрибуција узорковања</vt:lpstr>
      <vt:lpstr>Стандардна грешка</vt:lpstr>
      <vt:lpstr>Интервали поверења</vt:lpstr>
      <vt:lpstr>Интервали поверења</vt:lpstr>
      <vt:lpstr>Нормална стандардизована дистрибуција</vt:lpstr>
      <vt:lpstr>Степени слободе</vt:lpstr>
      <vt:lpstr>Хвала на пажњи 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Теорија вероватноће</dc:title>
  <dc:creator>Anđela Šoškić</dc:creator>
  <cp:lastModifiedBy>Anđela Šoškić</cp:lastModifiedBy>
  <cp:revision>48</cp:revision>
  <dcterms:created xsi:type="dcterms:W3CDTF">2015-01-21T21:37:05Z</dcterms:created>
  <dcterms:modified xsi:type="dcterms:W3CDTF">2015-02-11T01:05:39Z</dcterms:modified>
</cp:coreProperties>
</file>