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0"/>
  </p:notesMasterIdLst>
  <p:sldIdLst>
    <p:sldId id="256" r:id="rId4"/>
    <p:sldId id="277" r:id="rId5"/>
    <p:sldId id="274" r:id="rId6"/>
    <p:sldId id="276" r:id="rId7"/>
    <p:sldId id="271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+mj-lt"/>
              </a:defRPr>
            </a:pPr>
            <a:r>
              <a:rPr lang="sr-Latn-RS" dirty="0">
                <a:latin typeface="+mj-lt"/>
              </a:rPr>
              <a:t>Tempo</a:t>
            </a:r>
            <a:r>
              <a:rPr lang="sr-Latn-RS" baseline="0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tran</a:t>
            </a:r>
            <a:r>
              <a:rPr lang="sr-Latn-RS" dirty="0">
                <a:latin typeface="+mj-lt"/>
              </a:rPr>
              <a:t>zicije u odraslost - skor</a:t>
            </a:r>
            <a:r>
              <a:rPr lang="en-GB" dirty="0">
                <a:latin typeface="+mj-lt"/>
              </a:rPr>
              <a:t> </a:t>
            </a:r>
            <a:r>
              <a:rPr lang="sr-Latn-RS" dirty="0">
                <a:latin typeface="+mj-lt"/>
              </a:rPr>
              <a:t>ključnih životnih događaja ostvarenih u uzrastu</a:t>
            </a:r>
            <a:r>
              <a:rPr lang="sr-Latn-RS" baseline="0" dirty="0">
                <a:latin typeface="+mj-lt"/>
              </a:rPr>
              <a:t> od</a:t>
            </a:r>
            <a:r>
              <a:rPr lang="en-GB" dirty="0">
                <a:latin typeface="+mj-lt"/>
              </a:rPr>
              <a:t> 26 </a:t>
            </a:r>
            <a:r>
              <a:rPr lang="sr-Latn-RS" dirty="0">
                <a:latin typeface="+mj-lt"/>
              </a:rPr>
              <a:t>do</a:t>
            </a:r>
            <a:r>
              <a:rPr lang="en-GB" dirty="0">
                <a:latin typeface="+mj-lt"/>
              </a:rPr>
              <a:t> 29</a:t>
            </a:r>
            <a:r>
              <a:rPr lang="sr-Latn-RS" dirty="0">
                <a:latin typeface="+mj-lt"/>
              </a:rPr>
              <a:t> godina</a:t>
            </a:r>
            <a:r>
              <a:rPr lang="en-GB" dirty="0">
                <a:latin typeface="+mj-lt"/>
              </a:rPr>
              <a:t> (</a:t>
            </a:r>
            <a:r>
              <a:rPr lang="sr-Latn-RS" dirty="0">
                <a:latin typeface="+mj-lt"/>
              </a:rPr>
              <a:t>u</a:t>
            </a:r>
            <a:r>
              <a:rPr lang="en-GB" dirty="0">
                <a:latin typeface="+mj-lt"/>
              </a:rPr>
              <a:t> %)</a:t>
            </a:r>
            <a:r>
              <a:rPr lang="sr-Latn-RS" dirty="0">
                <a:latin typeface="+mj-lt"/>
              </a:rPr>
              <a:t> (FES SEE Youth 2018)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9268251190823368"/>
          <c:y val="0.16126180429977899"/>
          <c:w val="0.78306704717465869"/>
          <c:h val="0.7405087022350054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Sheet3!$C$7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Sheet3!$C$8:$C$17</c:f>
              <c:numCache>
                <c:formatCode>0</c:formatCode>
                <c:ptCount val="10"/>
                <c:pt idx="0">
                  <c:v>0.3</c:v>
                </c:pt>
                <c:pt idx="1">
                  <c:v>1.6</c:v>
                </c:pt>
                <c:pt idx="2">
                  <c:v>2.6</c:v>
                </c:pt>
                <c:pt idx="3">
                  <c:v>3.7</c:v>
                </c:pt>
                <c:pt idx="4">
                  <c:v>4.5</c:v>
                </c:pt>
                <c:pt idx="5">
                  <c:v>7.9</c:v>
                </c:pt>
                <c:pt idx="6">
                  <c:v>8.3000000000000007</c:v>
                </c:pt>
                <c:pt idx="7">
                  <c:v>9.1</c:v>
                </c:pt>
                <c:pt idx="8">
                  <c:v>10.5</c:v>
                </c:pt>
                <c:pt idx="9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D5-5145-81CE-7A3EDA7B08A8}"/>
            </c:ext>
          </c:extLst>
        </c:ser>
        <c:ser>
          <c:idx val="1"/>
          <c:order val="1"/>
          <c:tx>
            <c:strRef>
              <c:f>Sheet3!$D$7</c:f>
              <c:strCache>
                <c:ptCount val="1"/>
                <c:pt idx="0">
                  <c:v>1 -2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Sheet3!$D$8:$D$17</c:f>
              <c:numCache>
                <c:formatCode>0</c:formatCode>
                <c:ptCount val="10"/>
                <c:pt idx="0">
                  <c:v>35.5</c:v>
                </c:pt>
                <c:pt idx="1">
                  <c:v>53.400000000000006</c:v>
                </c:pt>
                <c:pt idx="2">
                  <c:v>40.6</c:v>
                </c:pt>
                <c:pt idx="3">
                  <c:v>35.200000000000003</c:v>
                </c:pt>
                <c:pt idx="4">
                  <c:v>62.2</c:v>
                </c:pt>
                <c:pt idx="5">
                  <c:v>52.3</c:v>
                </c:pt>
                <c:pt idx="6">
                  <c:v>43.7</c:v>
                </c:pt>
                <c:pt idx="7">
                  <c:v>45.3</c:v>
                </c:pt>
                <c:pt idx="8">
                  <c:v>62.400000000000006</c:v>
                </c:pt>
                <c:pt idx="9">
                  <c:v>59.900000000000006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D5-5145-81CE-7A3EDA7B08A8}"/>
            </c:ext>
          </c:extLst>
        </c:ser>
        <c:ser>
          <c:idx val="2"/>
          <c:order val="2"/>
          <c:tx>
            <c:strRef>
              <c:f>Sheet3!$E$7</c:f>
              <c:strCache>
                <c:ptCount val="1"/>
                <c:pt idx="0">
                  <c:v>3  - 4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Sheet3!$B$8:$B$17</c:f>
              <c:strCache>
                <c:ptCount val="10"/>
                <c:pt idx="0">
                  <c:v>Bulgaria</c:v>
                </c:pt>
                <c:pt idx="1">
                  <c:v>Albania</c:v>
                </c:pt>
                <c:pt idx="2">
                  <c:v>Croatia</c:v>
                </c:pt>
                <c:pt idx="3">
                  <c:v>Romania</c:v>
                </c:pt>
                <c:pt idx="4">
                  <c:v>Macedonia</c:v>
                </c:pt>
                <c:pt idx="5">
                  <c:v>BiH</c:v>
                </c:pt>
                <c:pt idx="6">
                  <c:v>Slovenia</c:v>
                </c:pt>
                <c:pt idx="7">
                  <c:v>Kosovo</c:v>
                </c:pt>
                <c:pt idx="8">
                  <c:v>Montenegro</c:v>
                </c:pt>
                <c:pt idx="9">
                  <c:v>Serbia</c:v>
                </c:pt>
              </c:strCache>
            </c:strRef>
          </c:cat>
          <c:val>
            <c:numRef>
              <c:f>Sheet3!$E$8:$E$17</c:f>
              <c:numCache>
                <c:formatCode>0</c:formatCode>
                <c:ptCount val="10"/>
                <c:pt idx="0">
                  <c:v>64.2</c:v>
                </c:pt>
                <c:pt idx="1">
                  <c:v>44.900000000000006</c:v>
                </c:pt>
                <c:pt idx="2">
                  <c:v>56.9</c:v>
                </c:pt>
                <c:pt idx="3">
                  <c:v>61</c:v>
                </c:pt>
                <c:pt idx="4">
                  <c:v>33.299999999999997</c:v>
                </c:pt>
                <c:pt idx="5">
                  <c:v>39.9</c:v>
                </c:pt>
                <c:pt idx="6">
                  <c:v>47.9</c:v>
                </c:pt>
                <c:pt idx="7">
                  <c:v>45.7</c:v>
                </c:pt>
                <c:pt idx="8">
                  <c:v>27.1</c:v>
                </c:pt>
                <c:pt idx="9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D5-5145-81CE-7A3EDA7B08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51336064"/>
        <c:axId val="151337600"/>
      </c:barChart>
      <c:catAx>
        <c:axId val="15133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1337600"/>
        <c:crosses val="autoZero"/>
        <c:auto val="1"/>
        <c:lblAlgn val="ctr"/>
        <c:lblOffset val="100"/>
        <c:noMultiLvlLbl val="0"/>
      </c:catAx>
      <c:valAx>
        <c:axId val="1513376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133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0648159535130571E-2"/>
          <c:y val="0.90980747659707095"/>
          <c:w val="0.88513602163663718"/>
          <c:h val="6.6081613216069507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A304-AADC-4F3E-AFBA-BB1160ED85E2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A2B36-EC8C-4026-9DD0-A29AA8943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7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značba mesta stranske slike 1">
            <a:extLst>
              <a:ext uri="{FF2B5EF4-FFF2-40B4-BE49-F238E27FC236}">
                <a16:creationId xmlns:a16="http://schemas.microsoft.com/office/drawing/2014/main" id="{13650E94-D602-4AC3-A159-EEBFEEEF63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Označba mesta opomb 2">
            <a:extLst>
              <a:ext uri="{FF2B5EF4-FFF2-40B4-BE49-F238E27FC236}">
                <a16:creationId xmlns:a16="http://schemas.microsoft.com/office/drawing/2014/main" id="{34A8BBD6-D35D-474C-8E49-7CE87A2C4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altLang="en-US"/>
          </a:p>
        </p:txBody>
      </p:sp>
      <p:sp>
        <p:nvSpPr>
          <p:cNvPr id="21508" name="Označba mesta številke diapozitiva 3">
            <a:extLst>
              <a:ext uri="{FF2B5EF4-FFF2-40B4-BE49-F238E27FC236}">
                <a16:creationId xmlns:a16="http://schemas.microsoft.com/office/drawing/2014/main" id="{1392423E-7394-4735-A4D8-94EE60D3C9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C01542-64D3-472D-B823-3A98466CA928}" type="slidenum">
              <a:rPr kumimoji="0" lang="sl-SI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l-SI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1D5DF-CED2-4F4A-BBAE-A547426FF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9B4DB-B911-4335-8EA8-D06F1E0C1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DE8CC-7622-41B7-B233-785702DE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55068-F69F-40C3-B0DC-A6ED5037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15F3E-8B25-4104-A6CB-8B7A801D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8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5666-2460-47C1-9EE8-C264E7AB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8E045-5552-43C9-B1B8-B92C54E83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B2A03-3795-416D-A731-072715F9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B2661-369A-4297-B5BC-01F23A7C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4AD12-22BA-4C82-8EDB-47CC203D8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1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22720-4E82-48E5-BFD0-D4A1874B1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BA710-913B-4D0B-BD80-7F1CCDD5D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66649-A932-4F17-AF8D-157B5EE6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84699-06A4-44A5-A4FF-B29E4059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78B1E-200C-43CC-B7A2-869DF1AC4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9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C54F6DB-7FC4-4A33-AE51-AFFCBAC58D5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EEBA1321-4B5A-4916-8432-ECFDD8188B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D5E657C-7D20-4875-9743-675F9732B4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63614E1-F882-4828-A83F-894872BDE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9B89AEB-D8EC-4A89-B558-BA14628B6B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1C5DD59C-F35C-4516-8ECC-D2D6DB50D2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96C963D2-60A5-462D-AC60-7E3EFCE44C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1E4105BF-8152-44E1-9B2B-31CA4324F7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F82D8CE3-A360-44A5-96CA-7B62D382EB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85B1DDC8-DF09-45B4-827F-7108BE7C02A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9FC452ED-A950-44D7-BC8D-6572603FF81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61F0B6E-1089-4CA0-B7BA-28C12B0E9F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85935E7-9915-4A3D-930F-5D4931DF38E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8F47CD5C-B070-43FF-8707-050B6545A2D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07F8EE1D-0FB4-456E-8D59-8BD662A74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3D9F727-8135-4671-8E9A-16DBB6A01C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2212771C-7BB0-49C2-9E05-89351916B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8D47B-7EC4-4F33-AA15-50137616C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18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C6BC87C-0B97-40E9-9F5E-F5544F3C19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D1FDA6-6A06-4E5E-8394-5B70FD3A6F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29927-E95B-4F4A-A001-D64600760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149B342-74F2-4C8F-9096-FE757326BBA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95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5AE5481-CCD9-4F63-87BF-4EF61EE59C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8A4673C-03DD-424A-8488-ED9F489FA0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A52E8-DC34-4962-82A0-F18E40528B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796C743-65B0-4A34-8A68-7F654D7AC20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65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4F57425-1E21-41CA-AF75-1D2D820C1EE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EDB54D7-F6B5-40A4-8204-E3A3C46FB9A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A2049-0F0C-4658-B705-2B7DBF935D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E377CFA-D35B-4FBA-8C64-C51399C721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3CA19B2-FF8B-4A7A-8B51-DCD509B3A9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5AA73A-D5D6-4F85-9C08-7205043B9A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FB4C-4754-47CC-AD3D-9E0FE2626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952143E-BB00-4A76-9252-24441101B5B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63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C0A384-3AE3-4571-B9DF-028A3FE5BB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13D740-CF77-4E0A-A037-BB472FDD4EE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B008A-C8F4-47EA-8809-1875C699FE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3B22407-9336-4BE4-A326-C630C472E7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20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D2F3B2A-5C2D-416F-8740-E6D90512AD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D35823-7E12-49D5-82FB-61A54F9229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3696-B5A9-46FF-AAEF-5C49F279E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916137E-2FB2-4B9D-9BD5-943FE1B29B4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47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A17F390-C042-45E3-A6B5-CAE1F2663C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1FC34A1-53D8-474A-9389-13781B967B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00403-0C89-42A8-ABF0-CD2224C0B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BA22F3-7AD1-43AD-A1E0-6BEBA4DFC3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8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2B2DD-9159-40D5-B9F6-4C1EAC11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93A59-DED0-4B5D-8E43-75477BBAF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2E882-FF98-40E0-975F-35B41BC1E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11692-99BE-4322-B956-99F5F2D7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9FE15-B1EC-4B47-A9CE-C1D970FE1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68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E73B6E2-85AE-4B48-B95F-DF248D9A05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4879041-B27F-423F-8A2E-99E30B0853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F057F-4506-4156-A54E-99DC53146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F95271C-EE54-41D0-93FD-FB13D7134DD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3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6122C6-1DC4-445B-A43C-4175065116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7F5130-EDDD-452B-B31C-A98A2E9599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DDA40-0D47-40AC-8EB8-762C00393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3DB4B26-C27D-4042-AAD5-1BAA0F96531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3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D33343-55B1-4F0B-892F-044AD5AAC2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3EEDBD-FEA8-4EC5-9CAC-486E0706DD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7EB6-540E-4375-A76A-A8155F28D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6AF35B2-DEFC-4A1C-B883-9EA389DF0B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18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6590E8-E88A-4A16-B09A-3C841BB5F0C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3B3F42-4157-4E0A-953D-4A1CE3480E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E3740-CF99-430D-AC5F-88E13D5305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FAFC1177-7CCE-4CCA-A578-5639811967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527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59E9414-2201-4D8A-8746-768CA13295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D179E212-5F89-4A19-9205-2F406646A8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2BFF828-D8E2-4E45-8FA9-169A4FF1DB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151D4B47-1147-45C2-94FD-EABC316F6A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140D2D3E-8AE9-4AC8-B19D-79FA5A257F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2FC2092-7DBD-4150-B50E-4C388142DB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8C70BE7-7981-47A6-A9DC-51B7FFA51D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72266848-C801-4FFB-9ADF-43A9FD7847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E99FE80-99B5-4AB6-828B-1EF2F91346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5CAD1B20-6FF8-45D8-9A65-CFD665180D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F9B5319B-1887-41C7-91D7-A4D6C9F1FB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03F6614-AD50-4416-AECF-108B6A1FD63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EF13F72B-010A-4074-BA74-5692574E61F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25531E9A-C62C-4AE4-A2E3-BD54FDC057A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24900899-E1D4-4082-A207-7C7092320F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40AF796E-04B4-460F-98A0-83A329D678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F815A9E-E0BF-4F60-9A71-9B1FAC9F54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39DB7-4576-4D96-BB01-38CE508C0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710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64C6A6-5853-4F40-A8F7-EA43EE7741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DA7605-ADC6-4559-B776-0981A7F574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09C01-45E9-43D7-A239-3F45D1F2D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853D0BC-D163-4CDE-933D-C0FFA31A13A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186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6A5AD8-D88F-430A-BE04-07718575F4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FF63ACE-CB5F-4943-8182-98BBA11ED8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139A4-135D-4979-824A-50B327D05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8BBE5B2-A4AF-41E8-8D5B-B331A1903C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77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8D0D2CB-EEE5-421A-982C-2969F5A6ED3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2D135EA-C82A-4526-BB52-A9695D7CEA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B5E16-879C-4E88-A807-2A854EB1CA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17DCE03-417C-45AF-9474-0B5961DDC5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683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F168F27-EDAA-4B93-87EE-EB729989A9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B93C83-57E6-4508-9574-4FA0E9C956A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875F-22EC-45B9-A21A-35FB9E5D21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F4A45D8-8471-4766-A7EC-3C6DF79B53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97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98A188-2C92-4D41-B817-77A29E1B1A3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AA8C5E-0FBA-4FB7-8C86-467C99C3DB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BB7EF-D6F9-43B2-BFD5-E2EB53CE4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649B8396-B0FC-4E98-8AEF-C0D8A0A40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0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E5E8E-8C7D-48D3-93DA-55C0424A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6051E-CE86-4C41-A832-72225EE3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4222A-2A7D-4C79-B200-151DA0A4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3272F-8D98-41F1-8B68-D901FCBB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E672A-8521-42B1-80F9-6EFA1BC0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20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0CED5A4-F101-4D8F-A3FC-03DBF1D274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57E758F-6CE0-410D-8D96-488CD14630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964B-7BBF-4CC1-835F-DD408F58F3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951E1DB-D9EE-450D-891B-97A629E578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80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3D3551A-3634-4BB7-9B95-FF28E4F66D4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27BDCED-752B-4B11-9F7B-45D3608F8F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EA289-3DEB-4097-AB14-A6FBBC25C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8CE7F12-6C36-486D-B11E-2738E526B4B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321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49E3A3D-4E22-4BB4-9AB6-99AF8897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0856874-58AD-421E-B30F-E015497741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453F5-4624-4A5B-9448-FBDC2C8D36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8D84B8-872B-4F35-8FD9-437AC73E151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93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B8E13BF-D2C5-49AF-AC9E-F4E6891610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711F2ED-DCBC-4E62-95D7-BE2846950D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63B46-762B-4934-BFF9-D402710B2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0263A05-ABF3-4384-914D-46307BBDE7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63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82F6285-EACD-49A1-8BDA-03557EA1C7F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7DF1823-8609-4BB0-8FF9-8A403A1656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4B90E-8D25-4458-A61C-D78230B6D4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F953D87-2444-4AC6-B0A0-63D67EAFD8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95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291912-31B0-47A1-8472-2E12EF2303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07FAE9-1DC3-4307-B275-A701E46555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2D66B-2058-45EF-B634-AC017D6DD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CB267328-BD4A-42F9-98F6-C1F073D4A6F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2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6CE0C-C10D-44DA-9BFC-B952293D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E5F5A-3A33-4EBA-9E96-54C6FCD2B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6E397-0231-4F66-ACB5-9157631E4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8DCE4-F2BB-4C49-BE0F-443F9E41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4630C-3F30-4019-A191-54881DF2B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C577D-01E6-402B-8DC4-E8563998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1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C2CE-55E0-4FD1-8A7D-0D002B898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63062-D175-4467-895E-767AE69ED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ADE60-3DC3-4E97-AA4E-1A2D9A13D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E760A3-AC45-42B7-BFDE-ECE5988FA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12A249-CF60-400F-96A5-1E9AA2526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655CA-2D27-4618-9E11-316282B4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C7A729-BFEE-474F-AE01-5D19E5CE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CF78F-66FC-4BA5-8893-8D915E6D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8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1342-A1D5-4E6D-979E-CDB0302D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08D9E-3D9D-4580-B91C-B1A28A71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DB2927-37AB-47A0-809C-91CB7FCB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EA42F-E38F-42DD-9E08-C7D9A0EBA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9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A0845-72F2-42A9-B677-99E71C2C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AEED7-A776-4E71-97D4-72B27D15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C7966-0074-4C57-B04F-1574B003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BDF60-0406-43AA-82EC-E4C259AE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58068-5578-4C10-9928-ED836F0CF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ED70C-B559-4DA5-9F5A-36236C050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E2424D-F933-4B7E-9725-99B29C5A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33B27-406B-435E-99DB-2B639D82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A050D-7732-484F-ACDE-FF71A6F7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DF998-68AC-475F-8845-704BDBF5E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07F84-199E-488F-9ED3-1057BA3B9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7900E-065B-4BBC-B6BD-5A2A3B844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93B6A-83AC-4398-A298-D0FFCB5B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315CD-4A6A-47AF-9338-D43ECACC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821A6-F3D1-48A2-B020-DB9C72AC2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2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9E5739-0241-4CFB-9A50-28D6B236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E1BF-9B7D-49B4-9D2E-F504A036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6488C-2586-429F-92D2-7E58B9EC2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7229-C2C4-4529-8AF9-6DD7285CB76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C955B-5AF9-4378-A94C-063F10183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58165-6FA9-434E-8619-B4AC34153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092B-C154-4103-B3BD-2E157EED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C3B9402-949F-48E7-9215-F5B4506DCC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D6EDE3D-7617-423C-8654-6DE6159FB7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77102F2-4031-4F0F-A819-49A71138E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0134DF6F-FD12-428B-AFE9-60710DADBB6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CEDB9149-BB76-4714-8556-FF2CC47CC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0BDDD273-34A4-403A-8236-FA4F4BA59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85BEFF2F-5FAC-4D04-8514-783193CEF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BF833593-2635-44CB-9BCE-0923C6D47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3BD01E3B-3BA6-4215-A0EA-749E228FB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91F17AB4-8395-494B-A0B9-0D06E82BF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C63F4C1-D496-4B9B-8730-03CD266A2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D55B34AC-3664-43ED-B1D5-7D0C19244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2EDE0ED7-52DC-4C13-A671-47BEFA124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E8988ABC-84DB-4B65-914C-777A45A8D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2787D88-6638-45B1-8585-EA20BAE9E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616" name="Rectangle 16">
            <a:extLst>
              <a:ext uri="{FF2B5EF4-FFF2-40B4-BE49-F238E27FC236}">
                <a16:creationId xmlns:a16="http://schemas.microsoft.com/office/drawing/2014/main" id="{A52103E2-CB62-4A4E-B70F-094C115D83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3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99DF2FC-D148-4C51-BCA1-7346C60501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97CC008-81DC-4767-8CB9-C6F4BFAD16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5E76384-9CA4-44C4-AA03-E9048411BF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61903E0B-4AFF-4DD9-AA11-845A9D9F321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421DA46F-AB98-4C61-9A30-603BCEF1A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ACBF9932-3009-4428-BD7A-30D60913F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68D770AD-9214-4817-BD08-083E765F9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F4BA751F-6267-4FB0-8E21-4D518088C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F0D0B03B-CA3D-46E5-A1B0-5B0CAC738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90D81206-2CB3-4537-B7FA-79C609261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666699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9EDD76FA-EEED-4EC8-B96E-F9AAB9B4A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70EE067E-F6E6-4D05-B1FA-FB283DE4C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FD22B32B-E192-46A4-AF80-DD0B7CA42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solidFill>
                  <a:srgbClr val="9999CC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E041EFEC-8913-4DF5-8EA9-701ED353E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AC8F0E61-E5D7-43AA-AD4C-9B7588921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616" name="Rectangle 16">
            <a:extLst>
              <a:ext uri="{FF2B5EF4-FFF2-40B4-BE49-F238E27FC236}">
                <a16:creationId xmlns:a16="http://schemas.microsoft.com/office/drawing/2014/main" id="{44984402-4511-4231-A58B-30C06B326F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AE3F3-E4D7-43F3-B807-EA73B88CDC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Tranzicija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odraslost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Srbiji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CED00C-EA93-4F9A-945B-A7F8D640B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4649"/>
            <a:ext cx="9144000" cy="2192783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Smiljka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Tomanović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 2021.</a:t>
            </a:r>
          </a:p>
        </p:txBody>
      </p:sp>
    </p:spTree>
    <p:extLst>
      <p:ext uri="{BB962C8B-B14F-4D97-AF65-F5344CB8AC3E}">
        <p14:creationId xmlns:p14="http://schemas.microsoft.com/office/powerpoint/2010/main" val="1779708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C12CB02-96CF-43E6-B9FB-BB88918D1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Tabela životnih događaja</a:t>
            </a:r>
            <a:endParaRPr lang="en-US" alt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4FDD9E-CAE7-49CA-AD7B-B293E145AB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71801" y="1828800"/>
          <a:ext cx="6781799" cy="472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1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8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Dogodilo se kada sam  imao....godina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Nije se dogodilo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napustio/la sam srednju školu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92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završio/la sam srednju školu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600">
                          <a:effectLst/>
                        </a:rPr>
                        <a:t>po</a:t>
                      </a:r>
                      <a:r>
                        <a:rPr lang="hr-HR" sz="600">
                          <a:effectLst/>
                        </a:rPr>
                        <a:t>čeo/la sam da studiram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napustio/la sam studije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43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završio/la sam studije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89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počeo/la sam da živim sa prijateljima/cimerima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92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počeo/la sam da živim sa partnerom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96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oženio/udala sam se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4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dobio/la sam dete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razveo/la sam se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dobio/la sam privremeni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9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dobio/la sam stalni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dao/la sam otkaz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4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promenio/la sam posao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859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prestalo/la sam da dobijam finansijsku pomoć roditelja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prestao/la sam da primam finansijsku pomoć u vidu stipendija, kredita itd.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9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počelo/la sam da živim sam/a u  iznajmljenom stanu koji plaćaju roditelji ili izdržavaoci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94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kupilo/la sam stan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4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počinjem sam/a da plaćam iznajmljivanje stana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iznajmio/la sam stan sa partnerom bez pomoći drugih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posle završetka studija prestao/la sam da živim sa roditeljima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58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vratio/la sam se u roditeljski dom posle razvoda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179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nakon povratka u roditeljski dom ponovo sam otišao/la iz njega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267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ostvario/la sam novo partnerstvo nakon razvoda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58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drugi put sam se oženio/udala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670" marR="43670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F5BD6D6-5132-4FA7-B24C-06BD5B2626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Tempo tranzicije u odraslost</a:t>
            </a:r>
            <a:endParaRPr lang="en-US" altLang="en-US"/>
          </a:p>
        </p:txBody>
      </p:sp>
      <p:pic>
        <p:nvPicPr>
          <p:cNvPr id="18435" name="Picture 4">
            <a:extLst>
              <a:ext uri="{FF2B5EF4-FFF2-40B4-BE49-F238E27FC236}">
                <a16:creationId xmlns:a16="http://schemas.microsoft.com/office/drawing/2014/main" id="{15FB760A-A996-45F9-A36E-5C2C264E1B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133600"/>
            <a:ext cx="9067800" cy="41910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8D291F40-755E-4DE3-A909-7C4B98CE66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>
                <a:solidFill>
                  <a:srgbClr val="000000"/>
                </a:solidFill>
              </a:rPr>
              <a:t>Tempo tranzicije u odraslost</a:t>
            </a:r>
            <a:endParaRPr lang="en-US" altLang="en-US"/>
          </a:p>
        </p:txBody>
      </p:sp>
      <p:pic>
        <p:nvPicPr>
          <p:cNvPr id="19459" name="Picture 2">
            <a:extLst>
              <a:ext uri="{FF2B5EF4-FFF2-40B4-BE49-F238E27FC236}">
                <a16:creationId xmlns:a16="http://schemas.microsoft.com/office/drawing/2014/main" id="{F1F7AA57-523C-48BF-8BE8-A02B682556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1788" y="2286000"/>
            <a:ext cx="9066212" cy="411480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0E8A8A7-EF57-40B0-A7CD-C4CE812E67F7}"/>
              </a:ext>
            </a:extLst>
          </p:cNvPr>
          <p:cNvGraphicFramePr/>
          <p:nvPr/>
        </p:nvGraphicFramePr>
        <p:xfrm>
          <a:off x="2057400" y="762000"/>
          <a:ext cx="8173438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D2D84-5626-492F-A20C-907D59B1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sr-Latn-RS" sz="24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</a:b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Produžena </a:t>
            </a:r>
            <a:r>
              <a:rPr lang="en-US" sz="2000" b="1" kern="1200" dirty="0" err="1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tran</a:t>
            </a: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zicija u odraslost je u vezi sa faktorima specifičnim za svaku zemlju, kao što su produženo visoko  obrazovanje, produžena stambena zavisnost i odložen ulazak u k</a:t>
            </a:r>
            <a:r>
              <a:rPr lang="en-US" sz="2000" b="1" kern="1200" dirty="0" err="1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ohabita</a:t>
            </a:r>
            <a:r>
              <a:rPr lang="sr-Latn-RS" sz="2000" b="1" kern="1200" dirty="0">
                <a:solidFill>
                  <a:srgbClr val="4472C4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ciju ili brak (% mladih koji su na uzrastu 26-29 ostvarili životni događaj)</a:t>
            </a:r>
            <a:br>
              <a:rPr lang="sr-Latn-RS" sz="2000" dirty="0"/>
            </a:br>
            <a:endParaRPr lang="en-US" sz="2000" dirty="0"/>
          </a:p>
        </p:txBody>
      </p:sp>
      <p:pic>
        <p:nvPicPr>
          <p:cNvPr id="22531" name="Content Placeholder 3">
            <a:extLst>
              <a:ext uri="{FF2B5EF4-FFF2-40B4-BE49-F238E27FC236}">
                <a16:creationId xmlns:a16="http://schemas.microsoft.com/office/drawing/2014/main" id="{15A05F70-78EE-4CE9-8CF1-FD8A841B7CD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8" y="2012950"/>
            <a:ext cx="8367712" cy="43878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258</Words>
  <Application>Microsoft Office PowerPoint</Application>
  <PresentationFormat>Widescreen</PresentationFormat>
  <Paragraphs>87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Pixel</vt:lpstr>
      <vt:lpstr>1_Pixel</vt:lpstr>
      <vt:lpstr>Tranzicija u odraslost u Srbiji i u regionu</vt:lpstr>
      <vt:lpstr>Tabela životnih događaja</vt:lpstr>
      <vt:lpstr>Tempo tranzicije u odraslost</vt:lpstr>
      <vt:lpstr>Tempo tranzicije u odraslost</vt:lpstr>
      <vt:lpstr>PowerPoint Presentation</vt:lpstr>
      <vt:lpstr> Produžena tranzicija u odraslost je u vezi sa faktorima specifičnim za svaku zemlju, kao što su produženo visoko  obrazovanje, produžena stambena zavisnost i odložen ulazak u kohabitaciju ili brak (% mladih koji su na uzrastu 26-29 ostvarili životni događaj)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Tranzicija u odraslost u Srbiji</dc:title>
  <dc:creator>Dell</dc:creator>
  <cp:lastModifiedBy>Dell</cp:lastModifiedBy>
  <cp:revision>4</cp:revision>
  <dcterms:created xsi:type="dcterms:W3CDTF">2021-03-01T08:21:21Z</dcterms:created>
  <dcterms:modified xsi:type="dcterms:W3CDTF">2021-03-01T08:36:23Z</dcterms:modified>
</cp:coreProperties>
</file>