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5" r:id="rId3"/>
    <p:sldId id="336" r:id="rId4"/>
    <p:sldId id="337" r:id="rId5"/>
    <p:sldId id="338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7" r:id="rId25"/>
    <p:sldId id="358" r:id="rId26"/>
    <p:sldId id="359" r:id="rId27"/>
    <p:sldId id="360" r:id="rId28"/>
    <p:sldId id="362" r:id="rId29"/>
    <p:sldId id="361" r:id="rId30"/>
    <p:sldId id="261" r:id="rId31"/>
    <p:sldId id="287" r:id="rId32"/>
    <p:sldId id="263" r:id="rId33"/>
    <p:sldId id="288" r:id="rId34"/>
    <p:sldId id="264" r:id="rId35"/>
    <p:sldId id="267" r:id="rId36"/>
    <p:sldId id="268" r:id="rId37"/>
    <p:sldId id="262" r:id="rId38"/>
    <p:sldId id="258" r:id="rId39"/>
    <p:sldId id="289" r:id="rId40"/>
    <p:sldId id="272" r:id="rId41"/>
    <p:sldId id="290" r:id="rId42"/>
    <p:sldId id="269" r:id="rId43"/>
    <p:sldId id="299" r:id="rId44"/>
    <p:sldId id="270" r:id="rId45"/>
    <p:sldId id="271" r:id="rId46"/>
    <p:sldId id="284" r:id="rId47"/>
    <p:sldId id="273" r:id="rId48"/>
    <p:sldId id="275" r:id="rId49"/>
    <p:sldId id="277" r:id="rId50"/>
    <p:sldId id="276" r:id="rId51"/>
    <p:sldId id="295" r:id="rId52"/>
    <p:sldId id="296" r:id="rId53"/>
    <p:sldId id="278" r:id="rId54"/>
    <p:sldId id="304" r:id="rId55"/>
    <p:sldId id="279" r:id="rId56"/>
    <p:sldId id="291" r:id="rId57"/>
    <p:sldId id="300" r:id="rId58"/>
    <p:sldId id="294" r:id="rId59"/>
    <p:sldId id="301" r:id="rId60"/>
    <p:sldId id="292" r:id="rId61"/>
    <p:sldId id="302" r:id="rId62"/>
    <p:sldId id="293" r:id="rId63"/>
    <p:sldId id="303" r:id="rId64"/>
    <p:sldId id="280" r:id="rId65"/>
    <p:sldId id="281" r:id="rId66"/>
    <p:sldId id="282" r:id="rId67"/>
    <p:sldId id="283" r:id="rId68"/>
    <p:sldId id="285" r:id="rId69"/>
    <p:sldId id="259" r:id="rId70"/>
    <p:sldId id="298" r:id="rId71"/>
    <p:sldId id="297" r:id="rId72"/>
    <p:sldId id="286" r:id="rId73"/>
    <p:sldId id="334" r:id="rId7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62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206FFA-4B8B-467B-8BA6-745DF1F40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E0C580-F71B-40EA-BC0E-33464A1F0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71854B4-EE64-4147-8AE6-A2D2BC676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9C9B-1038-460A-ADFB-580C1C07765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2A73291-A1B4-4BA0-A3BB-1870B0AC4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7A9C727-C9B7-46E1-897D-70AEB899C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D691-0C98-4CF5-A6C6-362E71514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5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8D7DBC-E72B-4213-9C9A-3E76DC838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C4F28E0-14FC-4F86-8DC3-71C7D1B37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4869688-A729-4CFC-9C57-720A55AC3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9C9B-1038-460A-ADFB-580C1C07765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C4D8206-35F2-4101-966F-97C665A3B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9539064-AD90-4928-86FE-10A61EE26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D691-0C98-4CF5-A6C6-362E71514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0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53E5095-0F13-4311-92BC-4AD93E3F5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170E3EF-6E21-4B3A-A5B0-2D87B5D8B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C1A23C-9B78-4418-964F-75F136745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9C9B-1038-460A-ADFB-580C1C07765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2D30C5A-AFFB-45AC-8E10-611187B15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C9E4E5-BDAF-47F5-8178-ED2DDF159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D691-0C98-4CF5-A6C6-362E71514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5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8A94992-1475-4943-9F16-5AB48604B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5AB73B-09A4-421F-A0E4-93DA89293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6695BB-FE2F-45FF-81A0-EAC246F75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9C9B-1038-460A-ADFB-580C1C07765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A621F10-807A-46FA-AB07-2D8CAB5C9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EDBCB16-00D5-4E86-93B4-1574F7AE3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D691-0C98-4CF5-A6C6-362E71514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9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7A93B8-344F-4152-8B6A-96FBB4566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869E13D-CB69-41D1-AB4C-4869AB70D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B2D3F4B-2FD0-43EE-B2B9-65A43627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9C9B-1038-460A-ADFB-580C1C07765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6D514C-F91E-4488-9844-DB3729E3C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412E2E-3DF8-4FA7-AAEA-04121510B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D691-0C98-4CF5-A6C6-362E71514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1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A110E0-04ED-483E-9EA1-219460969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44DB5CF-4874-42C2-9600-D57FD7F85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1BAFF61-2793-48AB-8760-A176E9413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4CC601F-E38B-4013-A5AA-DC5B9D01C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9C9B-1038-460A-ADFB-580C1C07765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263D981-3D07-44CF-9A11-60869B314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3C9283A-2DF0-4214-9724-0C3F1606C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D691-0C98-4CF5-A6C6-362E71514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4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02CB04-CA6E-4647-B59E-C0D9734FC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2AC94AD-84B2-4889-B127-57AAEAF4A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789733B-D4ED-4A9D-8630-FF9822EA4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EA3EBB0-A992-4E58-99B5-AA80658238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56434BB-9C25-4FF3-B9F6-003E047AF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A2D5531B-030C-41B5-80AE-C3228396B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9C9B-1038-460A-ADFB-580C1C07765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91CCDFB-E29C-4B5C-8961-B9CC1B7C2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E7D488F-989B-4F8B-97A3-014D80857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D691-0C98-4CF5-A6C6-362E71514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4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1851F9-8B61-4C8A-A6BC-2FF876ED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28EB76B-4A8C-457C-A162-79070753A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9C9B-1038-460A-ADFB-580C1C07765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1E5FAF5-F870-406C-857E-9CCE4BCBD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74FCBC4-CD53-47AF-AC13-EF6F8EA31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D691-0C98-4CF5-A6C6-362E71514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6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FAAFCBD-7424-4F45-BAAA-A125843A6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9C9B-1038-460A-ADFB-580C1C07765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7D22D68-168C-4B53-A451-A74763B2A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66351AA-D5E4-4741-8A92-6E41841A2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D691-0C98-4CF5-A6C6-362E71514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9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B249B0-8441-43BA-9C70-5DABEECDB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5FB2AFA-DFBB-4E3D-8AB9-464179923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5C115A7-F962-4AE6-B905-608D97324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51AED4A-F122-41F8-861C-F2F833B55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9C9B-1038-460A-ADFB-580C1C07765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42118A5-F7F9-4D33-B8C3-9A5A8AEC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348C25C-C47F-4D85-8005-11CC0CCDA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D691-0C98-4CF5-A6C6-362E71514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E422A7-8C2A-447D-99BD-DBD4E7F64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616C331-C3F2-49D3-9ED9-E69384EB4C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83E99BE-F4FF-4949-9922-1E059EB97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ED79542-A588-4748-9EB0-B8A25735D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9C9B-1038-460A-ADFB-580C1C07765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E9BB653-A261-4321-B038-8917D87BC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BFA76B7-FCAC-47E0-BCBC-FF415634F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5D691-0C98-4CF5-A6C6-362E71514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54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152B915-7F0B-45B7-B8B9-B869BC8AE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7C82F1D-3CAD-4601-84C7-FF7CC373B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B5BD352-A931-41A4-90EC-7A8D0B5C5C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B9C9B-1038-460A-ADFB-580C1C07765D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A8AA26C-E237-47E3-9FF0-19766F571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CE9001-55E1-4AD9-AA44-48C649F8C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5D691-0C98-4CF5-A6C6-362E71514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7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3775BD-75A0-4F64-AFBC-AE1EF28960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Opšta metodologija etnologije i antropologije</a:t>
            </a:r>
            <a:r>
              <a:rPr lang="sr-Latn-RS" sz="28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800" b="1" dirty="0">
                <a:latin typeface="Cambria" panose="02040503050406030204" pitchFamily="18" charset="0"/>
                <a:ea typeface="Cambria" panose="02040503050406030204" pitchFamily="18" charset="0"/>
              </a:rPr>
              <a:t>Glavna </a:t>
            </a:r>
            <a:r>
              <a:rPr lang="sr-Latn-RS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svojstva, aspekti i elementi naučnog </a:t>
            </a:r>
            <a:r>
              <a:rPr lang="sr-Latn-RS" sz="2800" b="1" dirty="0">
                <a:latin typeface="Cambria" panose="02040503050406030204" pitchFamily="18" charset="0"/>
                <a:ea typeface="Cambria" panose="02040503050406030204" pitchFamily="18" charset="0"/>
              </a:rPr>
              <a:t>istraživanja</a:t>
            </a:r>
            <a:endParaRPr lang="en-US" sz="2800" b="1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5644B40-B5C4-4C05-A9C1-1E93503A4D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Prof. dr Miloš Milenković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301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9D112C-87B7-410A-80C6-4BA633A65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7012D9-1E8F-4AE7-A173-760EB3469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Iako će nam mentor sugerisati koju literaturu da konsultujemo pre nego pristupimo istraživanju u užem smislu, važno je da i sami tragamo za relevantnom literaturom</a:t>
            </a:r>
          </a:p>
          <a:p>
            <a:r>
              <a:rPr lang="sr-Latn-RS" dirty="0"/>
              <a:t>Resursi koji su nam na raspolaganju u velikoj meri određuju i širinu i dubinu našeg budućeg pristupa</a:t>
            </a:r>
          </a:p>
          <a:p>
            <a:r>
              <a:rPr lang="sr-Latn-RS" dirty="0"/>
              <a:t>Srećom, Univerzitet u Beogradu raspolaže veoma solidnim bibliotekama, a servis KOBSON Narodne biblioteke Srbije i veoma velikim izborom naučne literature koja je istraživačima dostupna u elektronskoj formi (o tome više na završnim konsultacijama)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910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FA070C-694E-4A1B-AC94-1BE1F608C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3BB66D-0D81-432B-A3EE-6961EDFC7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Kada smo kod elektronske forme – izbegavajte internet stranice kao primarni izvor literature (osim elektronskih baza NAUČNIH podataka, knjiga, časopisa i sl.)</a:t>
            </a:r>
          </a:p>
          <a:p>
            <a:r>
              <a:rPr lang="sr-Latn-RS" dirty="0"/>
              <a:t>Internet izvorima pristupite kritički primenjujući unutrašnju i spoljašnju kritiku izvora, kao da je reč o srednjevekovnom dokumentu (kurentnost neke internet stranice ne garantuje njenu verodostojnost)</a:t>
            </a:r>
          </a:p>
          <a:p>
            <a:r>
              <a:rPr lang="sr-Latn-RS" dirty="0"/>
              <a:t>Internet je zavodljiv i deluje kao da „tamo ima sve“, ali znajte – najveći deo relevante naučne literature ne nalazi se u režimu slobodnog pristupa, već mu se pristupa na osnovu autorizacije (najčešće preko šifara dodeljenih naučnoistraživačkoj organizaciji, ređe pojedincima) </a:t>
            </a:r>
          </a:p>
          <a:p>
            <a:r>
              <a:rPr lang="sr-Latn-RS" dirty="0"/>
              <a:t>Mentor ima dobar deo literature kod sebe, što olakšava posao; takođe pitajte i da li može da Vam omogući pristup elektronskim bazama (najverovantije u biblioteci Fakulteta)</a:t>
            </a:r>
          </a:p>
        </p:txBody>
      </p:sp>
    </p:spTree>
    <p:extLst>
      <p:ext uri="{BB962C8B-B14F-4D97-AF65-F5344CB8AC3E}">
        <p14:creationId xmlns:p14="http://schemas.microsoft.com/office/powerpoint/2010/main" val="3817507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FC946A-4EC0-4CDA-9C27-5793A67DA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1938893-76CB-4835-ADBA-81F06DCF1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Neplansko traganje za literaturom može da traje </a:t>
            </a:r>
            <a:r>
              <a:rPr lang="en-US" dirty="0" err="1" smtClean="0"/>
              <a:t>toliko</a:t>
            </a:r>
            <a:r>
              <a:rPr lang="en-US" dirty="0" smtClean="0"/>
              <a:t> </a:t>
            </a:r>
            <a:r>
              <a:rPr lang="en-US" dirty="0" err="1" smtClean="0"/>
              <a:t>dugo</a:t>
            </a:r>
            <a:r>
              <a:rPr lang="en-US" dirty="0" smtClean="0"/>
              <a:t> da </a:t>
            </a:r>
            <a:r>
              <a:rPr lang="en-US" dirty="0" err="1" smtClean="0"/>
              <a:t>onemogu’i</a:t>
            </a:r>
            <a:r>
              <a:rPr lang="en-US" dirty="0" smtClean="0"/>
              <a:t> da </a:t>
            </a:r>
            <a:r>
              <a:rPr lang="en-US" dirty="0" err="1" smtClean="0"/>
              <a:t>uradite</a:t>
            </a:r>
            <a:r>
              <a:rPr lang="en-US" dirty="0" smtClean="0"/>
              <a:t> </a:t>
            </a:r>
            <a:r>
              <a:rPr lang="en-US" dirty="0" err="1" smtClean="0"/>
              <a:t>yavr</a:t>
            </a:r>
            <a:r>
              <a:rPr lang="en-US" dirty="0" smtClean="0"/>
              <a:t>[</a:t>
            </a:r>
            <a:r>
              <a:rPr lang="en-US" dirty="0" err="1" smtClean="0"/>
              <a:t>ni</a:t>
            </a:r>
            <a:r>
              <a:rPr lang="en-US" dirty="0" smtClean="0"/>
              <a:t> rad </a:t>
            </a:r>
            <a:r>
              <a:rPr lang="en-US" dirty="0" err="1" smtClean="0"/>
              <a:t>i</a:t>
            </a:r>
            <a:r>
              <a:rPr lang="en-US" dirty="0" smtClean="0"/>
              <a:t> da </a:t>
            </a:r>
            <a:r>
              <a:rPr lang="en-US" dirty="0" err="1" smtClean="0"/>
              <a:t>ga</a:t>
            </a:r>
            <a:r>
              <a:rPr lang="en-US" dirty="0" smtClean="0"/>
              <a:t> predate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vreme</a:t>
            </a:r>
            <a:endParaRPr lang="sr-Latn-RS" dirty="0"/>
          </a:p>
          <a:p>
            <a:r>
              <a:rPr lang="sr-Latn-RS" dirty="0"/>
              <a:t>Budite veoma oprezni da Vas nepregledni okean knjiga i članaka u naučnim bazama ne odvuče „na sto strana“</a:t>
            </a:r>
          </a:p>
          <a:p>
            <a:r>
              <a:rPr lang="sr-Latn-RS" dirty="0"/>
              <a:t>Fokusirajte se na literaturu koja je u direktnoj vezi s Vašom temom</a:t>
            </a:r>
          </a:p>
          <a:p>
            <a:r>
              <a:rPr lang="sr-Latn-RS" dirty="0"/>
              <a:t>Suzite opštu, teorijsko-metodološku literaturu na minimum</a:t>
            </a:r>
          </a:p>
          <a:p>
            <a:r>
              <a:rPr lang="sr-Latn-RS" dirty="0"/>
              <a:t>Tragajte za literaturom koja direktno obrađuje Vaš istraživački problem – upravo iz nje ćete otkriti i koje su teorije i metodi trenutno relevantni u nauci, kada je o Vašem istraživačkom problemu reč</a:t>
            </a:r>
          </a:p>
          <a:p>
            <a:r>
              <a:rPr lang="sr-Latn-RS" dirty="0"/>
              <a:t>Prvi rezultat pretrage literature biće da osmislite hipotetički okvir Vašeg istraživanja i prodiskutujete ga s mentorom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491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F22823-C3D1-48AC-AA35-75575959D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Izrada teorijsko-metodološkog okvira...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DEEA77-1909-4C88-8E09-B6980C43C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Izbor pristupa, i teorijskog i metodskog</a:t>
            </a:r>
          </a:p>
          <a:p>
            <a:r>
              <a:rPr lang="sr-Latn-RS" dirty="0"/>
              <a:t>Teorijski pristup definisan je, po pravilu, istraživačkom tradicijom iz koje je mentor</a:t>
            </a:r>
          </a:p>
          <a:p>
            <a:r>
              <a:rPr lang="sr-Latn-RS" dirty="0"/>
              <a:t>Metodski pristup (izbor tehnika za prikupljanje i obradu podataka, izbor tipa analize) manje varira, posebno u prirodnim i biomedicinskim istraživanjima</a:t>
            </a:r>
          </a:p>
          <a:p>
            <a:r>
              <a:rPr lang="sr-Latn-RS" dirty="0"/>
              <a:t>U više teorijski orijentisanim disciplinama, teorije i metode nije moguće razdvojiti, pa je reč o jedinstvenom izvoru teorijsko-metodološkog „paketa“</a:t>
            </a:r>
          </a:p>
        </p:txBody>
      </p:sp>
    </p:spTree>
    <p:extLst>
      <p:ext uri="{BB962C8B-B14F-4D97-AF65-F5344CB8AC3E}">
        <p14:creationId xmlns:p14="http://schemas.microsoft.com/office/powerpoint/2010/main" val="72754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D9C624-33B3-4325-A7B3-02FDBC12C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6FB771-8E3E-48B7-9B94-96ACD76D1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Važan deo ovog procesa je formulisanje hipoteza koje ćete proveravati (potvrđivati, opovrgavati ili ustanovljavati njihovu irelevantnost) tokom istraživanja, a koje funkcionišu kao „kostur“ celog procesa</a:t>
            </a:r>
          </a:p>
          <a:p>
            <a:r>
              <a:rPr lang="sr-Latn-RS" dirty="0"/>
              <a:t>Problem – ne slede sve discipline Hempelov model </a:t>
            </a:r>
            <a:r>
              <a:rPr lang="sr-Latn-RS" dirty="0" smtClean="0"/>
              <a:t>(</a:t>
            </a:r>
            <a:r>
              <a:rPr lang="en-US" dirty="0" smtClean="0"/>
              <a:t>u </a:t>
            </a:r>
            <a:r>
              <a:rPr lang="sr-Latn-RS" dirty="0" smtClean="0"/>
              <a:t>DHN deduktivno-hipotetički </a:t>
            </a:r>
            <a:r>
              <a:rPr lang="sr-Latn-RS" dirty="0"/>
              <a:t>model je praktično neupotrebljiv)</a:t>
            </a:r>
          </a:p>
          <a:p>
            <a:r>
              <a:rPr lang="sr-Latn-RS" dirty="0" smtClean="0"/>
              <a:t>DHN </a:t>
            </a:r>
            <a:r>
              <a:rPr lang="sr-Latn-RS" dirty="0"/>
              <a:t>su i ovde izuzetak – mentori često dozvoljavaju šire teme ili istraživanja „protiv struje“ (pa i njihovih sopstvenih pogleda)</a:t>
            </a:r>
          </a:p>
          <a:p>
            <a:r>
              <a:rPr lang="sr-Latn-RS" dirty="0"/>
              <a:t>U prirodnim i biomedicinskim naukama, to bi bilo pogubno – napredak znanja zavisi uglavnom od uklapanja malih fokusiranih istraživanja u širu sliku koja nastaje tek na osnovu globalnog pregleda istraživanja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881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F982F5-BC36-4087-B63A-1C0E3E2AE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7D384D-B1E4-4B07-B233-34B60376C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Pri izradi prijave teme </a:t>
            </a:r>
            <a:r>
              <a:rPr lang="sr-Latn-RS" dirty="0" smtClean="0"/>
              <a:t>završnog </a:t>
            </a:r>
            <a:r>
              <a:rPr lang="sr-Latn-RS" dirty="0"/>
              <a:t>rada u obavezi ste da definišete TMO</a:t>
            </a:r>
          </a:p>
          <a:p>
            <a:r>
              <a:rPr lang="sr-Latn-RS" dirty="0"/>
              <a:t>U nekim disciplinama, okvir je „teorijsko-hipotetički“, dok se metodološko poglavlje prijave rada (i samog rada) piše odvojeno</a:t>
            </a:r>
          </a:p>
          <a:p>
            <a:r>
              <a:rPr lang="sr-Latn-RS" dirty="0"/>
              <a:t>Pojedini mentori smatraju da je sve pomenuto deo Uvoda, kao velikog poglavlja s podpoglavljima</a:t>
            </a:r>
          </a:p>
          <a:p>
            <a:r>
              <a:rPr lang="sr-Latn-RS" dirty="0"/>
              <a:t>Konsultujte starije kolege, administrativno osoblje, bibliotekare, mentora i profesore na studijskom programu o običajima strukturisanja rada; proverite u biblioteci kako su izgledali </a:t>
            </a:r>
            <a:r>
              <a:rPr lang="sr-Latn-RS" dirty="0" smtClean="0"/>
              <a:t>završni radovi </a:t>
            </a:r>
            <a:r>
              <a:rPr lang="sr-Latn-RS" dirty="0"/>
              <a:t>studenata prethodne generacije</a:t>
            </a:r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3323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4005C7-7198-43CC-B4E6-F109505F3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B1EFEC-74DE-4EEB-82AF-AF1B8471F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Uvek proverite da li je nešto regulisano (da li postoji neki propis koji reguliše domen u koji ste uključeni; na primer, da li postoji Pravilnik o studentskim (ili završnim) radovima</a:t>
            </a:r>
          </a:p>
          <a:p>
            <a:r>
              <a:rPr lang="sr-Latn-RS" dirty="0"/>
              <a:t>Ovim poglavljem legitimišete svoj rad kao deo a) nauke i b) neke konkretne istraživačke tradicije (doktorski radovi mogu c) tvrditi i da su originalni u teorijsko-metodološkom smislu)</a:t>
            </a:r>
          </a:p>
          <a:p>
            <a:r>
              <a:rPr lang="sr-Latn-RS" b="1" dirty="0"/>
              <a:t>Originalnost=samostalnost u radu, ne „izum“</a:t>
            </a:r>
          </a:p>
          <a:p>
            <a:r>
              <a:rPr lang="sr-Latn-RS" dirty="0"/>
              <a:t>Ovo poglavlje Vaše prijave, i samog budućeg rada, sadrži i plan istraživanja u užem smislu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253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B9921A-6FD9-488D-8546-3C211CEBA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301BD0-84FC-4956-8E32-107EC7BD0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Istraživanje u užem smislu rukovodi se jednom ili više hipoteza – nosećih istraživačkih pitanja (formulisanih kao pozitivne tvrdnje ili konkretne nedoumice)... </a:t>
            </a:r>
            <a:endParaRPr lang="sr-Latn-RS" dirty="0" smtClean="0"/>
          </a:p>
          <a:p>
            <a:r>
              <a:rPr lang="sr-Latn-RS" dirty="0" smtClean="0"/>
              <a:t>Formulisanje </a:t>
            </a:r>
            <a:r>
              <a:rPr lang="sr-Latn-RS" dirty="0"/>
              <a:t>hipoteza je složen proces, u kojem na osnovu pretraživanja literature tragate za nerešenim pitanjima, preostalim istraživačkim problemima u okviru nekog šireg područja odn. tematike za koju ste posebno zainteresovani</a:t>
            </a:r>
          </a:p>
          <a:p>
            <a:r>
              <a:rPr lang="sr-Latn-RS" dirty="0"/>
              <a:t>Važno je da metodski pojam razlikujete od pojma hipoteze u matematici (ona tu ima više karakter zagonetke ili izazova, često je „nerešiva“ generacijama i samo u retkim slučajevima kada je dokazana postaće teorema)</a:t>
            </a:r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99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Hipoteza u kontekstu istraživanja formulisana je kao tvrdnja koju je moguće proveriti u razumnom roku i s raspoloživim resursima (metodskim – npr. moguće ih je testirati uz pomoć tehnika koje su Vam poznate ili tehničkim – na primer, uz pomoć aparature koja Vam je na raspolaganju)</a:t>
            </a:r>
          </a:p>
          <a:p>
            <a:r>
              <a:rPr lang="sr-Latn-RS" dirty="0"/>
              <a:t>Uvek imajte na umu da je hipoteza jedan mogući predlog objašnjenja neke pojave (npr. povezanosti dve varijable), da je ona „objašnjenje u malom“</a:t>
            </a:r>
          </a:p>
          <a:p>
            <a:r>
              <a:rPr lang="sr-Latn-RS" dirty="0"/>
              <a:t>Setite se šta smo učili o hipotetičkom karakteru celokupnog naučnog znanja i problemu koji to saznanje predstavlja za van-naučni pogled na nauku (posebno za predavanje mladima), imajuči u vidu „prirodno“ pozitivistički pristup karakterističan za metodski netrenirane umove većine populacije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862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C80280-ECE6-448E-AB69-2052E1F83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Prikupljanje podataka...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C00475-8BB5-4F93-8330-6E00AC2E7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/>
              <a:t>Osnovne tehnike prikupljanja podataka:</a:t>
            </a:r>
          </a:p>
          <a:p>
            <a:pPr marL="0" indent="0">
              <a:buNone/>
            </a:pPr>
            <a:r>
              <a:rPr lang="sr-Latn-RS" dirty="0"/>
              <a:t> </a:t>
            </a:r>
          </a:p>
          <a:p>
            <a:pPr marL="514350" indent="-514350">
              <a:buAutoNum type="arabicParenR"/>
            </a:pPr>
            <a:r>
              <a:rPr lang="sr-Latn-RS" dirty="0"/>
              <a:t>posmatranje, sa ili bez učestvovanja</a:t>
            </a:r>
          </a:p>
          <a:p>
            <a:pPr marL="514350" indent="-514350">
              <a:buAutoNum type="arabicParenR"/>
            </a:pPr>
            <a:r>
              <a:rPr lang="sr-Latn-RS" dirty="0">
                <a:solidFill>
                  <a:srgbClr val="FF0000"/>
                </a:solidFill>
              </a:rPr>
              <a:t>merenje (ne bavimo </a:t>
            </a:r>
            <a:r>
              <a:rPr lang="sr-Latn-RS" dirty="0" smtClean="0">
                <a:solidFill>
                  <a:srgbClr val="FF0000"/>
                </a:solidFill>
              </a:rPr>
              <a:t>se na studijama etnologije-antropologije), </a:t>
            </a:r>
            <a:endParaRPr lang="sr-Latn-RS" dirty="0">
              <a:solidFill>
                <a:srgbClr val="FF0000"/>
              </a:solidFill>
            </a:endParaRPr>
          </a:p>
          <a:p>
            <a:pPr marL="514350" indent="-514350">
              <a:buAutoNum type="arabicParenR"/>
            </a:pPr>
            <a:r>
              <a:rPr lang="sr-Latn-RS" dirty="0"/>
              <a:t>upitnik i anketa</a:t>
            </a:r>
          </a:p>
          <a:p>
            <a:pPr marL="514350" indent="-514350">
              <a:buAutoNum type="arabicParenR"/>
            </a:pPr>
            <a:r>
              <a:rPr lang="sr-Latn-RS" dirty="0"/>
              <a:t>intervju, individualni i kolektivni</a:t>
            </a:r>
          </a:p>
          <a:p>
            <a:pPr marL="514350" indent="-514350">
              <a:buAutoNum type="arabicParenR"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9331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8592B7-AE36-499D-B801-ECA3FB396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Standardni elementi naučnog istraživanja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1C7D3D-EF77-429D-9B5D-1B127490B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RS" dirty="0"/>
              <a:t>Iako standardni model varira od jednog do drugog naučnog polja i discipline, pa i pod-discipline ili čak i konkretne istraživačke tradicije, sledeći elementi smatraju se obaveznim sastavnim delom naučnog istraživanja:</a:t>
            </a:r>
          </a:p>
          <a:p>
            <a:pPr marL="514350" indent="-514350">
              <a:buAutoNum type="arabicParenR"/>
            </a:pPr>
            <a:r>
              <a:rPr lang="sr-Latn-RS" dirty="0"/>
              <a:t>Definisanje istraživačkog problema (teme, pitanja...)</a:t>
            </a:r>
          </a:p>
          <a:p>
            <a:pPr marL="514350" indent="-514350">
              <a:buAutoNum type="arabicParenR"/>
            </a:pPr>
            <a:r>
              <a:rPr lang="sr-Latn-RS" dirty="0"/>
              <a:t>Pregled relevantne literature i izvora</a:t>
            </a:r>
          </a:p>
          <a:p>
            <a:pPr marL="514350" indent="-514350">
              <a:buAutoNum type="arabicParenR"/>
            </a:pPr>
            <a:r>
              <a:rPr lang="sr-Latn-RS" dirty="0"/>
              <a:t>Izrada teorijsko-metodološkog okvira</a:t>
            </a:r>
          </a:p>
          <a:p>
            <a:pPr marL="514350" indent="-514350">
              <a:buAutoNum type="arabicParenR"/>
            </a:pPr>
            <a:r>
              <a:rPr lang="sr-Latn-RS" dirty="0"/>
              <a:t>Prikupljanje podataka (građe, materijala...)</a:t>
            </a:r>
          </a:p>
          <a:p>
            <a:pPr marL="514350" indent="-514350">
              <a:buAutoNum type="arabicParenR"/>
            </a:pPr>
            <a:r>
              <a:rPr lang="sr-Latn-RS" dirty="0"/>
              <a:t>Analiza građe</a:t>
            </a:r>
          </a:p>
          <a:p>
            <a:pPr marL="514350" indent="-514350">
              <a:buAutoNum type="arabicParenR"/>
            </a:pPr>
            <a:r>
              <a:rPr lang="sr-Latn-RS" dirty="0"/>
              <a:t>Izveštavanje o rezultatima istraživanja (pisanje izveštaja, priprema usmenih izlaganja, pisanje različitih tipova studija – završnog rada, teze, članka ili knjige, predstavljanje rezultata vanakademskoj javnosti)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37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82E69C-13CB-4FF3-ADF0-2491A935D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276121-CBA6-41E8-8294-C57D2F716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Posmatranje – direktno </a:t>
            </a:r>
            <a:r>
              <a:rPr lang="en-US" dirty="0"/>
              <a:t>(</a:t>
            </a:r>
            <a:r>
              <a:rPr lang="sr-Latn-RS" dirty="0"/>
              <a:t>proučavani su svesni da ih posmatramo)</a:t>
            </a:r>
          </a:p>
          <a:p>
            <a:r>
              <a:rPr lang="sr-Latn-RS" dirty="0"/>
              <a:t>Posmatranje – indirektno (a – gledanje snimaka, b – tajno snimanje u realnom vremenu)</a:t>
            </a:r>
          </a:p>
          <a:p>
            <a:r>
              <a:rPr lang="sr-Latn-RS" dirty="0"/>
              <a:t>Posmatranje sa učestvovanjem</a:t>
            </a:r>
          </a:p>
          <a:p>
            <a:r>
              <a:rPr lang="sr-Latn-RS" dirty="0"/>
              <a:t>Dilema – da li svest da ih posmatramo ili da i učestvujemo menja proučavanu situaciju u meri da ona prestaje da bude situacija koju smo došli da posmatramo, pa je sve što možemo da proučavamo efekat našeg prisustva (upravo suprotno od definicije objektivnosti kao zabrane intruzije)?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865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E19376-1F7C-4BBA-ADC9-5E760B2AA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0FD154-0341-49BB-9FE7-AA8C96038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Upitnik – strukturisani; sadrži definisana pitanja i podpitanja; koristi se kada obrađujemo temu koja nam je prethodno poznata, ili koja je već obrađena u našoj disciplini</a:t>
            </a:r>
          </a:p>
          <a:p>
            <a:r>
              <a:rPr lang="sr-Latn-RS" dirty="0"/>
              <a:t>Upitnik – nestrukturisani; sadrži otvorena pitanja i dozvoljava onome ko ga popunjava da misli i piše i o onome što istraživač „ne pita“; koristi se kada istražujemo temu u koju tek ulazimo, koja nije obrađena u našoj disciplini i sl.</a:t>
            </a:r>
          </a:p>
          <a:p>
            <a:r>
              <a:rPr lang="sr-Latn-RS" dirty="0"/>
              <a:t>Anketa – „najmanje naučna“ tehnika prikupljanja podataka (nemamo kontrolu ni nad jednim drugim aspektom ponašanja ispitanika)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2685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B16A06-7D94-4318-BBFB-E0FD0C2B5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328FB2-59EB-4DDD-8C44-809F650D9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b="1" dirty="0"/>
              <a:t>Intervju – individualni</a:t>
            </a:r>
            <a:r>
              <a:rPr lang="sr-Latn-RS" dirty="0"/>
              <a:t>; klasična tehnika sticanja informacija u DHN</a:t>
            </a:r>
            <a:r>
              <a:rPr lang="en-US" dirty="0"/>
              <a:t> </a:t>
            </a:r>
            <a:r>
              <a:rPr lang="sr-Latn-RS" dirty="0"/>
              <a:t>(najčešća tehnika, u kombinaciji sa posmatranjem s učestvovanjem) </a:t>
            </a:r>
          </a:p>
          <a:p>
            <a:r>
              <a:rPr lang="sr-Latn-RS" dirty="0"/>
              <a:t>Prednost – saznavanje perspektive samih proučavanih, izbegavanje nametanja tumačenja njihovih verovanja i ponašanja od strane istraživača; saznavanje informacija koje nisu vidljive niti javne </a:t>
            </a:r>
          </a:p>
          <a:p>
            <a:r>
              <a:rPr lang="sr-Latn-RS" dirty="0"/>
              <a:t>Mana – nelegitimnost induktivnog/zaključivanja na osnovu minimalnog uzorka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202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617F5D-4993-43F7-B0AA-BD35FE60E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F3F255-976B-439D-AE2F-D541F9E86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b="1" dirty="0"/>
              <a:t>Fokus-grupni intervju; </a:t>
            </a:r>
            <a:r>
              <a:rPr lang="sr-Latn-RS" dirty="0"/>
              <a:t>rad sa grupama informanata koji su uzorkovani po nekom kriterijumu; </a:t>
            </a:r>
          </a:p>
          <a:p>
            <a:r>
              <a:rPr lang="sr-Latn-RS" dirty="0"/>
              <a:t>izvrsna tehnika kada je reč o istraživanju koje treba da traje kratko</a:t>
            </a:r>
          </a:p>
          <a:p>
            <a:r>
              <a:rPr lang="sr-Latn-RS" dirty="0"/>
              <a:t>zahteva dobru organizaciju (komplikovana komunikacija s velikim brojem ispitanika koji treba da se pojave u isto vreme na istom mestu zahteva da Vam pomogne neko ko lično poznaje ispitanike ili deo njih); </a:t>
            </a:r>
          </a:p>
          <a:p>
            <a:r>
              <a:rPr lang="sr-Latn-RS" dirty="0"/>
              <a:t>idealno kada želimo da uočimo multiperspektivne varijacije; </a:t>
            </a:r>
          </a:p>
          <a:p>
            <a:r>
              <a:rPr lang="sr-Latn-RS" dirty="0"/>
              <a:t>mana – grupna dinamika, čije je proučavanje retko cilj po sebi, narušava koncentraciju a neretko izaziva i preterivanja/povlačenja informanata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354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9690EA-F8E1-488F-9EBA-C60817192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506DB7-5F76-48FD-AC04-0A910BD47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b="1" dirty="0"/>
              <a:t>„Delfi“ intervju; </a:t>
            </a:r>
            <a:r>
              <a:rPr lang="sr-Latn-RS" dirty="0"/>
              <a:t>potraga za konsenzusom putem serije upitnika čiji su rezultati dostupni svim ispitanicima, kada oni u više rundi revidiraju svoje stanovište na osnovu tuđih odgovora u potrazi za konsenzusom (serija grupnih dijaloga, „pisani paneli“); </a:t>
            </a:r>
          </a:p>
          <a:p>
            <a:r>
              <a:rPr lang="sr-Latn-RS" dirty="0"/>
              <a:t>veoma teško za organizaciju, izbegavajte na </a:t>
            </a:r>
            <a:r>
              <a:rPr lang="sr-Latn-RS" dirty="0" smtClean="0"/>
              <a:t>diplomskom </a:t>
            </a:r>
            <a:r>
              <a:rPr lang="sr-Latn-RS" dirty="0"/>
              <a:t>nivou; </a:t>
            </a:r>
          </a:p>
          <a:p>
            <a:r>
              <a:rPr lang="sr-Latn-RS" dirty="0"/>
              <a:t>Sličan je anketi, u smislu da se ispitanici mogu, ali i nikada ne moraju sresti;</a:t>
            </a:r>
          </a:p>
          <a:p>
            <a:r>
              <a:rPr lang="sr-Latn-RS" dirty="0"/>
              <a:t>istraživanje u više krugova zahteva da postoji saglasnost informanata, njihovo strpljenje i najčešće funkcioniše tamo gde postoji njihov interes, npr. u biznisu (inherentna zakrivljenost uzorka); </a:t>
            </a:r>
          </a:p>
          <a:p>
            <a:r>
              <a:rPr lang="sr-Latn-RS" dirty="0"/>
              <a:t>posebno interesantno za istraživanje </a:t>
            </a:r>
            <a:r>
              <a:rPr lang="sr-Latn-RS" dirty="0" smtClean="0"/>
              <a:t>kompanija (koristi se i u vrednovanju naučnog rada, posebno prilikom recenziranja prijava projekata)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76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1BDD9C-D7BA-4DC3-88A3-A5E9E5C80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>
                <a:solidFill>
                  <a:srgbClr val="00B050"/>
                </a:solidFill>
              </a:rPr>
              <a:t>Analiza podataka...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9BB41F-DE43-44CD-9BB8-17BA1A1F4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00B050"/>
                </a:solidFill>
              </a:rPr>
              <a:t>Ovome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posve</a:t>
            </a:r>
            <a:r>
              <a:rPr lang="sr-Latn-RS" dirty="0">
                <a:solidFill>
                  <a:srgbClr val="00B050"/>
                </a:solidFill>
              </a:rPr>
              <a:t>ćujemo posebno predavanje</a:t>
            </a:r>
          </a:p>
          <a:p>
            <a:endParaRPr lang="sr-Latn-R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1292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3F9E3C-6194-45DD-9D55-AB7A34A7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Izveštavanje o rezultatima istraživanja...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2123DC-6D44-4012-AF00-E27132165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Usmeno/pisano – izlaganje na konfereciji, pisanje članka ili poglavlja/studije/knjige radi objavljivanja u naučnoj ediciji</a:t>
            </a:r>
          </a:p>
          <a:p>
            <a:endParaRPr lang="sr-Latn-RS" dirty="0"/>
          </a:p>
          <a:p>
            <a:r>
              <a:rPr lang="sr-Latn-RS" dirty="0"/>
              <a:t>Interno/za naučnu javnost – komunikacija s mentorom odn. unutar istraživačkog tima/komunikacija s drugim istraživačima</a:t>
            </a:r>
          </a:p>
          <a:p>
            <a:endParaRPr lang="sr-Latn-RS" dirty="0"/>
          </a:p>
          <a:p>
            <a:r>
              <a:rPr lang="sr-Latn-RS" dirty="0"/>
              <a:t>Posebna forma je izveštavanje za van-naučnu javnost – kao posledica značajnih društvenih i političkih promena, koje naglašavaju pa i zahtevaju otvorenost institucija prema javnosti, od istraživača se očekuje da „spakuju“ svoje nalaze u javnosti razumljive, kratke forme (strateška simplifikacija pa i banalizacija nauke, nužnost samoreklamiranja, policy </a:t>
            </a:r>
            <a:r>
              <a:rPr lang="sr-Latn-RS" dirty="0" smtClean="0"/>
              <a:t>brief/executive summary model </a:t>
            </a:r>
            <a:r>
              <a:rPr lang="sr-Latn-RS" dirty="0"/>
              <a:t>izlaganja rezultata)</a:t>
            </a:r>
          </a:p>
          <a:p>
            <a:endParaRPr lang="sr-Latn-RS" dirty="0"/>
          </a:p>
          <a:p>
            <a:r>
              <a:rPr lang="sr-Latn-RS" dirty="0"/>
              <a:t>Ovo je veoma važno u društvima u kojima finansiranje istraživanja direktno zavisi od privredne/bezbednosne relevantnosti ili medijske popularnosti</a:t>
            </a:r>
          </a:p>
        </p:txBody>
      </p:sp>
    </p:spTree>
    <p:extLst>
      <p:ext uri="{BB962C8B-B14F-4D97-AF65-F5344CB8AC3E}">
        <p14:creationId xmlns:p14="http://schemas.microsoft.com/office/powerpoint/2010/main" val="17128296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B50DEE-17EA-4B33-92D4-52D7A597A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754042-E478-4FF3-9111-4BA525834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b="1" dirty="0"/>
              <a:t>Kritika</a:t>
            </a:r>
            <a:r>
              <a:rPr lang="sr-Latn-RS" dirty="0"/>
              <a:t> – nauku definiše standard međusobne kritike i provere; u DHN je to česta pojava, zbog neponovljivosti istraživanja, debata o primenjenoj analizi (teoriji) ili dobijenim rezultatima (posledicama) istraživanja</a:t>
            </a:r>
          </a:p>
          <a:p>
            <a:r>
              <a:rPr lang="sr-Latn-RS" b="1" dirty="0"/>
              <a:t>Provera</a:t>
            </a:r>
            <a:r>
              <a:rPr lang="sr-Latn-RS" dirty="0"/>
              <a:t> – naučni standard proverljivosti zahteva ponovljivost istraživačkog postupka; to je osnovni razlog zašto je istraživanje metodološki formalizovano (zbog toga, u osnovi, postoji standardizujuća metodologija)</a:t>
            </a:r>
          </a:p>
          <a:p>
            <a:r>
              <a:rPr lang="sr-Latn-RS" b="1" dirty="0"/>
              <a:t>Primena</a:t>
            </a:r>
            <a:r>
              <a:rPr lang="sr-Latn-RS" dirty="0"/>
              <a:t> – sva nauka može se posmatrati kao primenjena, čak i kada mislite da se bavite „čisto teorijskim“ istraživanjem</a:t>
            </a:r>
          </a:p>
          <a:p>
            <a:r>
              <a:rPr lang="sr-Latn-RS" b="1" dirty="0">
                <a:solidFill>
                  <a:srgbClr val="00B050"/>
                </a:solidFill>
              </a:rPr>
              <a:t>O naučnoj komunikaciji imaćemo posebno predavanje, takođe; </a:t>
            </a:r>
            <a:r>
              <a:rPr lang="sr-Latn-RS" dirty="0" smtClean="0">
                <a:solidFill>
                  <a:srgbClr val="00B050"/>
                </a:solidFill>
              </a:rPr>
              <a:t>tada </a:t>
            </a:r>
            <a:r>
              <a:rPr lang="sr-Latn-RS" dirty="0">
                <a:solidFill>
                  <a:srgbClr val="00B050"/>
                </a:solidFill>
              </a:rPr>
              <a:t>ćemo učiti kako da citiramo korišćenu literaturu, kako da povezujemo poglavlja rada, kako da izaberemo naslove i podnaslove poglavlja i podpoglavlja, kako da napišemo apstrakt rada i druge aspkete pisanja usmenih izlaganja i naučnih članaka, knjiga ili javnih obraćanja</a:t>
            </a:r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978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pauza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Vidimo</a:t>
            </a:r>
            <a:r>
              <a:rPr lang="en-US" dirty="0" smtClean="0"/>
              <a:t> se </a:t>
            </a:r>
            <a:r>
              <a:rPr lang="en-US" dirty="0" err="1" smtClean="0"/>
              <a:t>za</a:t>
            </a:r>
            <a:r>
              <a:rPr lang="en-US" smtClean="0"/>
              <a:t> 15min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3184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80B603-7E78-4E4F-8D58-A87743D16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Svojstva, aspekti i elementi naučnog </a:t>
            </a:r>
            <a:r>
              <a:rPr lang="sr-Latn-RS" dirty="0"/>
              <a:t>istraživanja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C0C2463-9C47-460C-B3B5-6F1F9BDE6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/>
              <a:t>Tri fokusa:</a:t>
            </a:r>
          </a:p>
          <a:p>
            <a:endParaRPr lang="sr-Latn-RS" dirty="0"/>
          </a:p>
          <a:p>
            <a:r>
              <a:rPr lang="sr-Latn-RS" dirty="0"/>
              <a:t>Soci</a:t>
            </a:r>
            <a:r>
              <a:rPr lang="en-US" dirty="0"/>
              <a:t>o-</a:t>
            </a:r>
            <a:r>
              <a:rPr lang="sr-Latn-RS" dirty="0"/>
              <a:t>kulturni</a:t>
            </a:r>
          </a:p>
          <a:p>
            <a:r>
              <a:rPr lang="sr-Latn-RS" dirty="0"/>
              <a:t>Kognitivni</a:t>
            </a:r>
          </a:p>
          <a:p>
            <a:r>
              <a:rPr lang="sr-Latn-RS" dirty="0"/>
              <a:t>Tehnički („metodski“, „zanatski“)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70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C7091C-BF22-4755-A380-E6FFB3F04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Definisanje istraživačkog problema...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D4B866-F26E-4CDE-A67E-BDF4991A0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Većina istraživanja, posebno na školskom nivou, obavlja se na neku „zadatu temu“</a:t>
            </a:r>
          </a:p>
          <a:p>
            <a:r>
              <a:rPr lang="sr-Latn-RS" dirty="0"/>
              <a:t>U DHN postoji i dalje tendencija da se naučnik, nalik umetniku, posveti „svojoj temi“, ali u većini drugih naučnih polja teme pojedinačnih radova su uglavnom deo veće celine (šireg tekućeg projekta ili  istraživačke tradicije neke laboratorije ili istraživačke grupe)</a:t>
            </a:r>
          </a:p>
          <a:p>
            <a:r>
              <a:rPr lang="sr-Latn-RS" dirty="0"/>
              <a:t>Ovo ne znači da </a:t>
            </a:r>
            <a:r>
              <a:rPr lang="sr-Latn-RS" dirty="0" smtClean="0"/>
              <a:t>dok pišete završni rad nećete učestvovati u konkretizaciji teme </a:t>
            </a:r>
            <a:r>
              <a:rPr lang="sr-Latn-RS" dirty="0"/>
              <a:t>i izradi plana istraživanja, zajedno s mentorom i nastavnicima sa studijskog programa</a:t>
            </a:r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7450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7A2A74-620C-4E78-93CB-FEDA43655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8854"/>
            <a:ext cx="10515600" cy="1325563"/>
          </a:xfrm>
        </p:spPr>
        <p:txBody>
          <a:bodyPr>
            <a:normAutofit/>
          </a:bodyPr>
          <a:lstStyle/>
          <a:p>
            <a:r>
              <a:rPr lang="sr-Latn-RS" dirty="0"/>
              <a:t>Socijalni aspekti naučnog istraživanja...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467815-5839-419C-AAF3-67DDD2F71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Praktični značaj osvešćivanja paradigme za vaš </a:t>
            </a:r>
            <a:r>
              <a:rPr lang="sr-Latn-RS" dirty="0" smtClean="0"/>
              <a:t>završni </a:t>
            </a:r>
            <a:r>
              <a:rPr lang="sr-Latn-RS" dirty="0"/>
              <a:t>rad – profesionalizovana nauka</a:t>
            </a:r>
          </a:p>
          <a:p>
            <a:r>
              <a:rPr lang="sr-Latn-RS" dirty="0"/>
              <a:t>O paradigmama ne učimo samo da bismo upoznali istoriju metoda već i da bismo se pripremili za samostalno istraživanje</a:t>
            </a:r>
          </a:p>
          <a:p>
            <a:r>
              <a:rPr lang="sr-Latn-RS" dirty="0"/>
              <a:t>Kada sagledavamo naučnike (i sebe) u okviru određene paradigme, nije nam za cilj da obezvredimo individualni doprinos svake pojedinačne naučnice i naučnika</a:t>
            </a:r>
          </a:p>
          <a:p>
            <a:r>
              <a:rPr lang="sr-Latn-RS" dirty="0"/>
              <a:t>Naučnici nisu </a:t>
            </a:r>
            <a:r>
              <a:rPr lang="sr-Latn-RS" dirty="0" smtClean="0"/>
              <a:t>roboti </a:t>
            </a:r>
            <a:r>
              <a:rPr lang="sr-Latn-RS" dirty="0"/>
              <a:t>koji slede pravila </a:t>
            </a:r>
            <a:r>
              <a:rPr lang="sr-Latn-RS" dirty="0" smtClean="0"/>
              <a:t>niti </a:t>
            </a:r>
            <a:r>
              <a:rPr lang="sr-Latn-RS" dirty="0"/>
              <a:t>robovi koji slepo slušaju rukovodioce, ali pravila i disciplina igraju važnu ulogu u istraživanju</a:t>
            </a:r>
          </a:p>
          <a:p>
            <a:r>
              <a:rPr lang="sr-Latn-RS" dirty="0"/>
              <a:t>Naučnici se uglavnom obrazuju, istražuju, objavljuju i diskutuju u grupama koje dele naučni pogled na svet – oni u velikoj dele socijalni status, kognitivne sheme, kulturne interese i vrednosti, ali najvažnije je da dele profesiju</a:t>
            </a:r>
          </a:p>
        </p:txBody>
      </p:sp>
    </p:spTree>
    <p:extLst>
      <p:ext uri="{BB962C8B-B14F-4D97-AF65-F5344CB8AC3E}">
        <p14:creationId xmlns:p14="http://schemas.microsoft.com/office/powerpoint/2010/main" val="39032728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0B7D26-DC75-436C-BFCE-43F1AE9AF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84EEC5D-564E-420D-AFD2-C310071E9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Kada vas učim da sledite mentora i profesore s programa koji studirate, usmerevam vas upravo ka uklapanju u paradigmu koju oni dele</a:t>
            </a:r>
          </a:p>
          <a:p>
            <a:r>
              <a:rPr lang="sr-Latn-RS" dirty="0"/>
              <a:t>Nije, dakle, reč samo o tome da „treba poštovati mentora“, već da treba razumeti standarde naučnosti u zajednici u koju stupate</a:t>
            </a:r>
          </a:p>
          <a:p>
            <a:r>
              <a:rPr lang="sr-Latn-RS" dirty="0"/>
              <a:t>Ta zajednica obično se poklapa s institucijom (fakultetom, institutom, naučnim društvom), pa je za razumevanje toga kako se ponašati kao naučnik važno da razumete i kako se ponašati kao profesionalac u instituciji</a:t>
            </a:r>
          </a:p>
          <a:p>
            <a:r>
              <a:rPr lang="sr-Latn-RS" dirty="0"/>
              <a:t>Postoje i drugi socijalni aspekti: etički (njima se bavimo u posebnoj nedelji), medijski , finansijski, bezbednosni (njima se ne bavimo detaljno već ih samo dotičemo na ovom kratkom uvodnom kursu)</a:t>
            </a:r>
          </a:p>
          <a:p>
            <a:r>
              <a:rPr lang="sr-Latn-RS" dirty="0"/>
              <a:t>Najvažniji kulturni aspekt je obrazovni – o njemu na kraju današnjeg predavanja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0956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508445-389A-407E-8C1F-D6830B493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Kognitivni aspekti naučnog istraživanja 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09123A-2CF0-46A4-A79D-9CCE95C0F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Saznavanje putem klasifikacije pojava u stvarnosti</a:t>
            </a:r>
          </a:p>
          <a:p>
            <a:r>
              <a:rPr lang="sr-Latn-RS" dirty="0"/>
              <a:t>Klasifikacija putem pojmova i njihove kategorizacije</a:t>
            </a:r>
          </a:p>
          <a:p>
            <a:r>
              <a:rPr lang="sr-Latn-RS" dirty="0"/>
              <a:t>Oznake za kategorije – reči i sintagme ili simboli</a:t>
            </a:r>
          </a:p>
          <a:p>
            <a:r>
              <a:rPr lang="sr-Latn-RS" dirty="0"/>
              <a:t>Naučna terminologija je proizvod jednog pogleda na svet – jedna moguća klasifikacija bića i stvari, fenomena i procesa, stanja i transformacija itd.</a:t>
            </a:r>
          </a:p>
          <a:p>
            <a:r>
              <a:rPr lang="sr-Latn-RS" dirty="0"/>
              <a:t>Važno je da usvojite da je naučna kategorizacija pojava i procesa u stvarnosti putem školskog sistema poistovećena sa realnošću (zamenivši time prethodne, magijske i religijske dominantne verzije stvarnosti)</a:t>
            </a:r>
          </a:p>
          <a:p>
            <a:pPr marL="0" indent="0">
              <a:buNone/>
            </a:pPr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32939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65D083-7464-4E21-92A1-F4AFD025F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87806C7-23DE-4884-8E25-FD835CC83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Važno je i da osvestite da je pogled na svet zasnovan na nauci pod stalnim napadom pomenutih rivala, posebno tokom poslednjih decenija, širom sveta (a ne samo u Srbiji) – globalna kriza poverenja u nauku</a:t>
            </a:r>
          </a:p>
          <a:p>
            <a:r>
              <a:rPr lang="sr-Latn-RS" dirty="0"/>
              <a:t>Zahvaljujući naučnim pojmovima, i rečima odnosno sintagmama i simbolima kojima ih označavamo, mi smo sposobni za apstraktno mišljenje (možemo da mislimo o nečemu i kada nam se ne događa, kada ga ne vidimo i sl.)...</a:t>
            </a:r>
          </a:p>
          <a:p>
            <a:r>
              <a:rPr lang="sr-Latn-RS" dirty="0"/>
              <a:t>... i komunikaciju – mi delimo misli koje su rezultat našeg saznanja i kreiramo sisteme znanja koje mogu da razumeju i primene ljudi koji nas ne poznaju</a:t>
            </a:r>
          </a:p>
          <a:p>
            <a:r>
              <a:rPr lang="sr-Latn-RS" dirty="0"/>
              <a:t>Nauka je jedan takav sistem znanja - problem je što nije jedini</a:t>
            </a:r>
          </a:p>
          <a:p>
            <a:r>
              <a:rPr lang="sr-Latn-RS" dirty="0"/>
              <a:t>Postavlja se pitanje zašto bismo prihvatili i branili naučni pogled na svet u odnosu na, na primer, religijski ili magijski?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0375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A67DB4-F847-43D4-A5A3-CD8FB3E14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Čudo nauke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0B7E4E-504E-44E3-A8DB-38EF8E5D4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Naučni sistem znanja nam omogućava da se bavimo stvarima kojima nismo svedočili</a:t>
            </a:r>
          </a:p>
          <a:p>
            <a:r>
              <a:rPr lang="sr-Latn-RS" dirty="0"/>
              <a:t>On nam omogućava da manipulipemo stvarnošću i menjamo svoj odnos prema njoj – u prirodi i društvu</a:t>
            </a:r>
          </a:p>
          <a:p>
            <a:r>
              <a:rPr lang="sr-Latn-RS" dirty="0"/>
              <a:t>Na njemu se zasniva najveći deo sveukupnog dobra i zla u ljudskoj istoriji – od sistema za navodnjavanje i robovlasništva, brodske navigacije i sprava za mučenje, preko kompjutera i atomske bombe, do asistirane oplodnje i dronova-ubica</a:t>
            </a:r>
          </a:p>
          <a:p>
            <a:r>
              <a:rPr lang="sr-Latn-RS" dirty="0"/>
              <a:t>Nauku nije lako definisati, pa tako ni DHN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4721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462214-E9F0-47FA-87AB-48C01A151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Različiti pristupi definisanju nauke uopšte pa tako i DHN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CEBC48-A581-48A6-ACD7-152E31985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Nauka kao s</a:t>
            </a:r>
            <a:r>
              <a:rPr lang="en-US" dirty="0" err="1"/>
              <a:t>istem</a:t>
            </a:r>
            <a:r>
              <a:rPr lang="sr-Latn-RS" dirty="0"/>
              <a:t> </a:t>
            </a:r>
          </a:p>
          <a:p>
            <a:pPr marL="0" indent="0">
              <a:buNone/>
            </a:pPr>
            <a:r>
              <a:rPr lang="en-US" dirty="0" err="1"/>
              <a:t>objektivnog</a:t>
            </a:r>
            <a:r>
              <a:rPr lang="en-US" dirty="0"/>
              <a:t> </a:t>
            </a:r>
            <a:r>
              <a:rPr lang="sr-Latn-RS" dirty="0"/>
              <a:t>znanja, </a:t>
            </a:r>
          </a:p>
          <a:p>
            <a:pPr marL="0" indent="0">
              <a:buNone/>
            </a:pPr>
            <a:r>
              <a:rPr lang="sr-Latn-RS" dirty="0"/>
              <a:t>teorijskog objašnjenja i </a:t>
            </a:r>
          </a:p>
          <a:p>
            <a:pPr marL="0" indent="0">
              <a:buNone/>
            </a:pPr>
            <a:r>
              <a:rPr lang="sr-Latn-RS" dirty="0"/>
              <a:t>pouzdanog predviđanja</a:t>
            </a:r>
          </a:p>
          <a:p>
            <a:endParaRPr lang="sr-Latn-RS" dirty="0"/>
          </a:p>
          <a:p>
            <a:r>
              <a:rPr lang="sr-Latn-RS" dirty="0"/>
              <a:t>Nauka poistovećena s naučnim metodom – posmatranjem, eksperimentom, merenjem, matematičkom/simboličkom ekonomičnošću...</a:t>
            </a:r>
          </a:p>
          <a:p>
            <a:endParaRPr lang="sr-Latn-RS" dirty="0"/>
          </a:p>
          <a:p>
            <a:r>
              <a:rPr lang="sr-Latn-RS" dirty="0"/>
              <a:t>Negativno definisana – nije metafizika, nije religija, nije magija, nije ideologija...</a:t>
            </a:r>
          </a:p>
          <a:p>
            <a:endParaRPr lang="sr-Latn-RS" dirty="0"/>
          </a:p>
          <a:p>
            <a:r>
              <a:rPr lang="sr-Latn-RS" dirty="0"/>
              <a:t>Ne postoji jedna usvojena definicija nauke kroz </a:t>
            </a:r>
            <a:r>
              <a:rPr lang="sr-Latn-RS" dirty="0" smtClean="0"/>
              <a:t>istoriju (mada se entuzijasti i amateri trude da je povremeno sveobuhvatno definišu)</a:t>
            </a:r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014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FE132F-2036-411D-91EA-ACF66FF73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Specifičnosti nauke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56CF71B-42F3-492A-ABC7-2455DBD95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RS" dirty="0"/>
              <a:t>Ipak, postoje izvesna svojstva bavljenja naukom koja je odvajaju od drugih ljudskih delatnosti, a posebno od nenaučnih sistema znanja:</a:t>
            </a:r>
          </a:p>
          <a:p>
            <a:pPr marL="0" indent="0">
              <a:buNone/>
            </a:pPr>
            <a:endParaRPr lang="sr-Latn-RS" dirty="0"/>
          </a:p>
          <a:p>
            <a:r>
              <a:rPr lang="sr-Latn-RS" dirty="0"/>
              <a:t>Kritičko mišljenje – sistemsko izbegavanja neupitnih istina</a:t>
            </a:r>
          </a:p>
          <a:p>
            <a:r>
              <a:rPr lang="sr-Latn-RS" dirty="0"/>
              <a:t>Opažanje i provera – programska skepsa i autokorektivnost</a:t>
            </a:r>
          </a:p>
          <a:p>
            <a:r>
              <a:rPr lang="sr-Latn-RS" dirty="0"/>
              <a:t>Sistematična klasifikacija znanja – čuvanje i deljenje informacija radi zajedničkog globalnog proveravanja i stremljenja progresu</a:t>
            </a:r>
          </a:p>
          <a:p>
            <a:r>
              <a:rPr lang="sr-Latn-RS" dirty="0"/>
              <a:t>Izbegavanje objašnjenja „sveta i svega“ – nauka je parcijalna aproksimacija a ne sveobuhvatno mističko znanje (ne traga </a:t>
            </a:r>
            <a:r>
              <a:rPr lang="sr-Latn-RS" dirty="0" smtClean="0"/>
              <a:t>programski za </a:t>
            </a:r>
            <a:r>
              <a:rPr lang="sr-Latn-RS" dirty="0"/>
              <a:t>suštinom i smislom, poput religije, </a:t>
            </a:r>
            <a:r>
              <a:rPr lang="sr-Latn-RS" dirty="0" smtClean="0"/>
              <a:t>iako </a:t>
            </a:r>
            <a:r>
              <a:rPr lang="sr-Latn-RS" dirty="0"/>
              <a:t>ih postepeno otkriva)</a:t>
            </a:r>
          </a:p>
          <a:p>
            <a:r>
              <a:rPr lang="sr-Latn-RS" dirty="0"/>
              <a:t>Kolektivna delatnost koja nadilazi istorijske epohe, etničke i religijske granice, a često i jezik naučnika (osim u </a:t>
            </a:r>
            <a:r>
              <a:rPr lang="sr-Latn-RS" dirty="0" smtClean="0"/>
              <a:t>nacionalnim, identiteskim naukama)</a:t>
            </a:r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6957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88F161-5FCA-4629-A7B5-BF478AC1F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Pojmovi prevaziđeni, problemi trajni...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8FF3AA-E367-4B22-9E18-496C59E82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Često se kaže da je najveći deo nauke „prevaziđen“</a:t>
            </a:r>
          </a:p>
          <a:p>
            <a:endParaRPr lang="sr-Latn-RS" dirty="0"/>
          </a:p>
          <a:p>
            <a:r>
              <a:rPr lang="sr-Latn-RS" dirty="0"/>
              <a:t>Ipak, istorija nauke, pa tako i istorija metodologije, neophodni su za razumevanje trajnog značaja problema relevantnih kako za pojedine discipline tako i za nauku uopšte</a:t>
            </a:r>
          </a:p>
          <a:p>
            <a:endParaRPr lang="sr-Latn-RS" dirty="0"/>
          </a:p>
          <a:p>
            <a:r>
              <a:rPr lang="sr-Latn-RS" dirty="0"/>
              <a:t>Naturalizam, Biologizam, Pozitivizam, Fizikalizam – da li DHN treba da se ugledaju na prirodne nauke (metod, nastava, organizacija, evaluacija...)?</a:t>
            </a:r>
          </a:p>
          <a:p>
            <a:endParaRPr lang="sr-Latn-RS" dirty="0"/>
          </a:p>
          <a:p>
            <a:r>
              <a:rPr lang="sr-Latn-RS" dirty="0"/>
              <a:t>Nominalizam/realizam – tokom čitave istorije ljudske misli o misli, vodi se debata o tome da li je stvarnost realna ili konstruisana</a:t>
            </a:r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9716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A18B61-A001-4B7A-8966-E2E8AC57A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Pozitivizam</a:t>
            </a:r>
            <a:r>
              <a:rPr lang="sr-Latn-RS" sz="3600" dirty="0"/>
              <a:t> – „prirodni“ naučni stav, tradicionalni pogled na nauku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E21EC9-AABC-4250-B592-C6856BBA8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Iako je došao na „zao glas“, posebno u DHN, da nije bilo pozitivizma ne bi bilo ni nauke</a:t>
            </a:r>
          </a:p>
          <a:p>
            <a:r>
              <a:rPr lang="sr-Latn-RS" dirty="0"/>
              <a:t>Često se izjednačava sa zdravim razumom (mada mu je zapravo sušta suprotnost – zdrav razum po pravilu ne eksperimentiše i nije programski autokorektivan)</a:t>
            </a:r>
          </a:p>
          <a:p>
            <a:r>
              <a:rPr lang="sr-Latn-RS" dirty="0"/>
              <a:t>Namerno ograničavanje naučnog saznanja na iskustvenu proveru opaženih činjenica – isključivanje transcedentalnih nadiskustvenih pitanja (filozofsko-religijskih)</a:t>
            </a:r>
          </a:p>
          <a:p>
            <a:r>
              <a:rPr lang="sr-Latn-RS" dirty="0"/>
              <a:t>Programsko traganje za pravilnostima i zakonitostima u prirodi i društvu</a:t>
            </a:r>
          </a:p>
        </p:txBody>
      </p:sp>
    </p:spTree>
    <p:extLst>
      <p:ext uri="{BB962C8B-B14F-4D97-AF65-F5344CB8AC3E}">
        <p14:creationId xmlns:p14="http://schemas.microsoft.com/office/powerpoint/2010/main" val="7122789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FDA2C2-0610-44C3-8CB1-F53526327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2E8AB8-E489-49EE-A963-D30E52A6C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Prvo programsko isključivanje ličnih i grupnih varijacija među subjektima saznanja – zabrana „onoga što staje na put razumu“ (verovanja, predrasude, identiteta, socijalnog statusa...)</a:t>
            </a:r>
          </a:p>
          <a:p>
            <a:r>
              <a:rPr lang="sr-Latn-RS" dirty="0"/>
              <a:t>Ciljana „dekontaminacija“ istraživanja od religije i drugih dogmatskih sistema</a:t>
            </a:r>
          </a:p>
          <a:p>
            <a:r>
              <a:rPr lang="sr-Latn-RS" dirty="0"/>
              <a:t>Sklonost redukcionizmu (svođenje društvenih pojava na biološke, bioloških na hemijske, a hemijskih na fizičke... otud „naturalizam“, „biologizam“ odnosno „fizikalizam“)</a:t>
            </a:r>
          </a:p>
          <a:p>
            <a:r>
              <a:rPr lang="sr-Latn-RS" dirty="0"/>
              <a:t>Neprekidni viševekovni uspeh u primeni naučnh znanja u medicini, inženjerstvu i dr.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481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686A1B-F88A-4BDB-8DF8-A08CBD1CF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23E0AD-DC6B-4289-9527-25B980E17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U metodološkim priručnicima </a:t>
            </a:r>
            <a:r>
              <a:rPr lang="sr-Latn-RS" dirty="0" smtClean="0"/>
              <a:t>ćete </a:t>
            </a:r>
            <a:r>
              <a:rPr lang="sr-Latn-RS" dirty="0"/>
              <a:t>pronaći da je važan korak izrada plana istraživanja („dizajn istraživanja“) ali znajte da je on obuhvaćen prijavom Vaše teme i da ga uglavnom „propisuje“ mentor</a:t>
            </a:r>
          </a:p>
          <a:p>
            <a:r>
              <a:rPr lang="sr-Latn-RS" dirty="0"/>
              <a:t>Tema nije manje vredna ako je „zadata“ – naprotiv, rad na njoj je doprinos zidanju zgrade nauke</a:t>
            </a:r>
          </a:p>
          <a:p>
            <a:r>
              <a:rPr lang="sr-Latn-RS" dirty="0"/>
              <a:t>Poslednjih decenija sve je veći uticaj izvanakademskih faktora na finansiranje nauke, pa je i izbor tema usmeren relevantnošću, popularnošću, potrebama privrede ili </a:t>
            </a:r>
            <a:r>
              <a:rPr lang="sr-Latn-RS" dirty="0" smtClean="0"/>
              <a:t>politike</a:t>
            </a:r>
          </a:p>
          <a:p>
            <a:r>
              <a:rPr lang="sr-Latn-RS" dirty="0" smtClean="0"/>
              <a:t>Na našim studijama još uvek ima i tema koje nas podsećaju na povezanost humanistike i umetnosti</a:t>
            </a:r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90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631C55-2195-44E4-8348-01D2AE84C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dirty="0"/>
              <a:t>Pozitivni temelji zgrade nauke (osnovne pretpostavke pozitivizma)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28FD6F-9555-4518-BBFC-B420D3528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Priroda i društvo su uređeni – oni se upravljaju prema pravilnostima</a:t>
            </a:r>
          </a:p>
          <a:p>
            <a:r>
              <a:rPr lang="sr-Latn-RS" dirty="0"/>
              <a:t>Pravilnosti je moguće pouzdano otkriti isključivo metodom</a:t>
            </a:r>
          </a:p>
          <a:p>
            <a:r>
              <a:rPr lang="sr-Latn-RS" dirty="0"/>
              <a:t>Pojave imaju uzroke - ponašanje je determinisano</a:t>
            </a:r>
          </a:p>
          <a:p>
            <a:r>
              <a:rPr lang="sr-Latn-RS" dirty="0"/>
              <a:t>Nema samorazumljivih pojava (otklon od tradicije, običaja, predrasuda)</a:t>
            </a:r>
          </a:p>
          <a:p>
            <a:r>
              <a:rPr lang="sr-Latn-RS" dirty="0"/>
              <a:t>Nema „više sile“ (otklon od religije)</a:t>
            </a:r>
          </a:p>
          <a:p>
            <a:r>
              <a:rPr lang="sr-Latn-RS" dirty="0"/>
              <a:t>Metod je zasnovan na iskustvu (diferencijacija u </a:t>
            </a:r>
            <a:r>
              <a:rPr lang="sr-Latn-RS" dirty="0" smtClean="0"/>
              <a:t>odnosu </a:t>
            </a:r>
            <a:r>
              <a:rPr lang="sr-Latn-RS" dirty="0"/>
              <a:t>na filozofiju)</a:t>
            </a:r>
          </a:p>
          <a:p>
            <a:r>
              <a:rPr lang="sr-Latn-RS" dirty="0"/>
              <a:t>Metodski stečeno znanje je superiorno u odnosu na druge vrste</a:t>
            </a:r>
          </a:p>
          <a:p>
            <a:r>
              <a:rPr lang="sr-Latn-RS" dirty="0"/>
              <a:t>Nauka opisuje, analizira (razume, objašnjava, tumači), proverava i predviđa</a:t>
            </a:r>
          </a:p>
          <a:p>
            <a:r>
              <a:rPr lang="sr-Latn-RS" dirty="0" smtClean="0"/>
              <a:t>Metodično stečeno </a:t>
            </a:r>
            <a:r>
              <a:rPr lang="sr-Latn-RS" dirty="0"/>
              <a:t>znanje nije svrha samo sebi – ono vodi kontroli nad prirodom i društvom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2062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73C8D3-4E6F-4FA1-AC2B-241CC93B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Glavnije postpozitivistike intervencije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41F15AB-70BF-4557-BDBB-10D5279A2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Ljudska mogućnost saznanja je ograničena – nauka je precenjena</a:t>
            </a:r>
          </a:p>
          <a:p>
            <a:r>
              <a:rPr lang="sr-Latn-RS" dirty="0"/>
              <a:t>Ne možemo realizmu verovati zdravo za gotovo („kritički realizam“)</a:t>
            </a:r>
          </a:p>
          <a:p>
            <a:r>
              <a:rPr lang="sr-Latn-RS" dirty="0"/>
              <a:t>Nema Nauke kao takve niti jedinstvenog Naučnog metoda</a:t>
            </a:r>
          </a:p>
          <a:p>
            <a:r>
              <a:rPr lang="sr-Latn-RS" dirty="0"/>
              <a:t>Treba da prestanemo da se pretvaramo da smo tokom razvoja ljudske misli dekontaminirali nauku od subjektivnosti percepcije, ličnih i kolektivnih predsrasuda i vrednosti</a:t>
            </a:r>
          </a:p>
          <a:p>
            <a:r>
              <a:rPr lang="sr-Latn-RS" dirty="0"/>
              <a:t>„Prava realnost“ nalazi se izvan konteksta eksperimenta – istraživačke metode treba prilagoditi prirodi i ljudima, a ne obrnuto, „uguravanjem“ činjenica u naše teorije i „krojenjem“ realnosti putem metoda</a:t>
            </a:r>
          </a:p>
          <a:p>
            <a:r>
              <a:rPr lang="sr-Latn-RS" dirty="0"/>
              <a:t>Naučnici treba da prestanu da se pretvaraju da žive izvan sveta koji proučavaju a da metod predstavljaju kao neki društveno-neutralni algoritam</a:t>
            </a:r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7380383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9246A6-6478-4BD1-AB86-3DFA6D5E1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Kako razlikovati nauku od ne-nauke...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88B5AF-70A6-43DE-879B-503D6DE1E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dirty="0"/>
              <a:t>Dva osnovna pristupa</a:t>
            </a:r>
          </a:p>
          <a:p>
            <a:r>
              <a:rPr lang="sr-Latn-RS" dirty="0"/>
              <a:t>Prvo rešenje - unutar samih granica nauke i njenog metoda</a:t>
            </a:r>
          </a:p>
          <a:p>
            <a:r>
              <a:rPr lang="sr-Latn-RS" dirty="0"/>
              <a:t>Najčuvenije je Poperovo rešenje – „opovrgljivost“ (nauku od ne-nauke razlikuje opovrgljivost njenih predviđanja i drugih posledica naučne teorije... ako njih nije moguće opovrgnuti, onda to i nije nauka)</a:t>
            </a:r>
          </a:p>
          <a:p>
            <a:endParaRPr lang="sr-Latn-RS" dirty="0"/>
          </a:p>
          <a:p>
            <a:r>
              <a:rPr lang="sr-Latn-RS" dirty="0"/>
              <a:t>Drugo je konvencionalističko i zasniva se na socijalnoj definiciji – nauka je ono što rade naučnici, oni koji se smatraju naučnicima, koji su priznati za naučnike, ono što je usaglašeno u načnim institucijama, na kongresima, što je kanonizovano udžbenicima i priručnicima i sl.</a:t>
            </a:r>
          </a:p>
        </p:txBody>
      </p:sp>
    </p:spTree>
    <p:extLst>
      <p:ext uri="{BB962C8B-B14F-4D97-AF65-F5344CB8AC3E}">
        <p14:creationId xmlns:p14="http://schemas.microsoft.com/office/powerpoint/2010/main" val="21114653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9C6477-584E-4D29-BF93-F0C758E6E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Problem demarkacije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C6BF6FB-D9E1-4150-A9DC-E28FE26E5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„Problem demarkacije“, kako se označava u literaturi, nije jednostavan – mnoge druge delatnosti delimično se preklapaju s naukom (pronalazaštvo, detektivski rad, istraživačko novinarstvo, mnoge faze rada na filozofskim i religijskim pitanjima, pa delimično čak i magija kao pseudo-nauka) </a:t>
            </a:r>
          </a:p>
          <a:p>
            <a:endParaRPr lang="sr-Latn-RS" dirty="0"/>
          </a:p>
          <a:p>
            <a:r>
              <a:rPr lang="sr-Latn-RS" dirty="0"/>
              <a:t>Najveći problem društvene legitimacije nauke – kako razlikovati nauku od ne-nauke u biologiji (evolucionizam/kreacinizam) ili istoriji (problem „lažne“ istorije)</a:t>
            </a:r>
          </a:p>
          <a:p>
            <a:endParaRPr lang="sr-Latn-RS" dirty="0"/>
          </a:p>
          <a:p>
            <a:r>
              <a:rPr lang="sr-Latn-RS" dirty="0"/>
              <a:t>Nauka se najčešće definiše negativno (kao ono što ona nije)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917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ED51C3-BE42-4F68-A79B-01CEF5D43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3629D73-45F4-440F-94DE-6784ECD6F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sr-Latn-RS" dirty="0"/>
              <a:t>NAUKA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Objektivna, inter-subjektivna</a:t>
            </a:r>
          </a:p>
          <a:p>
            <a:pPr marL="0" indent="0">
              <a:buNone/>
            </a:pPr>
            <a:r>
              <a:rPr lang="sr-Latn-RS" dirty="0"/>
              <a:t>Empirijska</a:t>
            </a:r>
          </a:p>
          <a:p>
            <a:pPr marL="0" indent="0">
              <a:buNone/>
            </a:pPr>
            <a:r>
              <a:rPr lang="sr-Latn-RS" dirty="0"/>
              <a:t>Kontrolisana</a:t>
            </a:r>
          </a:p>
          <a:p>
            <a:pPr marL="0" indent="0">
              <a:buNone/>
            </a:pPr>
            <a:r>
              <a:rPr lang="sr-Latn-RS" dirty="0"/>
              <a:t>Precizna</a:t>
            </a:r>
          </a:p>
          <a:p>
            <a:pPr marL="0" indent="0">
              <a:buNone/>
            </a:pPr>
            <a:r>
              <a:rPr lang="sr-Latn-RS" dirty="0"/>
              <a:t>Proverljiva</a:t>
            </a:r>
          </a:p>
          <a:p>
            <a:pPr marL="0" indent="0">
              <a:buNone/>
            </a:pPr>
            <a:r>
              <a:rPr lang="sr-Latn-RS" dirty="0"/>
              <a:t>Skeptična</a:t>
            </a:r>
          </a:p>
          <a:p>
            <a:pPr marL="0" indent="0">
              <a:buNone/>
            </a:pPr>
            <a:r>
              <a:rPr lang="sr-Latn-RS" dirty="0"/>
              <a:t>NE-NAUKA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Subjektivna</a:t>
            </a:r>
          </a:p>
          <a:p>
            <a:pPr marL="0" indent="0">
              <a:buNone/>
            </a:pPr>
            <a:r>
              <a:rPr lang="sr-Latn-RS" dirty="0"/>
              <a:t>Zdravorazumska/intuitivna</a:t>
            </a:r>
          </a:p>
          <a:p>
            <a:pPr marL="0" indent="0">
              <a:buNone/>
            </a:pPr>
            <a:r>
              <a:rPr lang="sr-Latn-RS" dirty="0"/>
              <a:t>„Prirodna“, bez eksperimenta</a:t>
            </a:r>
          </a:p>
          <a:p>
            <a:pPr marL="0" indent="0">
              <a:buNone/>
            </a:pPr>
            <a:r>
              <a:rPr lang="sr-Latn-RS" dirty="0"/>
              <a:t>Neprecizna, višesmislena</a:t>
            </a:r>
          </a:p>
          <a:p>
            <a:pPr marL="0" indent="0">
              <a:buNone/>
            </a:pPr>
            <a:r>
              <a:rPr lang="sr-Latn-RS" dirty="0"/>
              <a:t>Nepodložna proveri</a:t>
            </a:r>
          </a:p>
          <a:p>
            <a:pPr marL="0" indent="0">
              <a:buNone/>
            </a:pPr>
            <a:r>
              <a:rPr lang="sr-Latn-RS" dirty="0"/>
              <a:t>Zasnovana na veri</a:t>
            </a:r>
          </a:p>
        </p:txBody>
      </p:sp>
    </p:spTree>
    <p:extLst>
      <p:ext uri="{BB962C8B-B14F-4D97-AF65-F5344CB8AC3E}">
        <p14:creationId xmlns:p14="http://schemas.microsoft.com/office/powerpoint/2010/main" val="42254436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F6FDE4-4381-421B-92CB-C24FFE0AC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Vidimo da po mnogim kriterijumima DHN „nisu nauke“ na način na koji su to nauke o prirodi...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B5643EC-67A7-464B-B92B-416BED356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Pogled na stvarnost ne isključuje intuiciju i zdrav razum – DHN nisu isključivo empirijske i njihove teorije u mnogome su isprepletane s filozofijom, ideologijom, religijom i umetnošću</a:t>
            </a:r>
          </a:p>
          <a:p>
            <a:r>
              <a:rPr lang="sr-Latn-RS" dirty="0"/>
              <a:t>Dolaženje do informacija nije ograničeno na kontrolisane uslove i eksperiment u DHN – ono je često nekontrolisano, slučajno, prigodno (a u mnogima se eksperiment odbacuje s moralnim gnušanjem)</a:t>
            </a:r>
          </a:p>
          <a:p>
            <a:r>
              <a:rPr lang="sr-Latn-RS" dirty="0"/>
              <a:t>„Subjektivno je objektivno“ – u ne-kvantitativno orijentisanim DHN, razumevanje se smatra dostizanjem objektivnog znanja (cilj mnogih DHN nije da nametnu svoje objašnjenje nego da objasne smisao i značenja koja pojavama i procesima u stvarnosti pridaju </a:t>
            </a:r>
            <a:r>
              <a:rPr lang="sr-Latn-RS" dirty="0" smtClean="0"/>
              <a:t>sami proučavani</a:t>
            </a:r>
            <a:r>
              <a:rPr lang="sr-Latn-RS" dirty="0"/>
              <a:t>) </a:t>
            </a:r>
          </a:p>
          <a:p>
            <a:r>
              <a:rPr lang="sr-Latn-RS" dirty="0"/>
              <a:t>Pojmovna, teorijska i metodološka </a:t>
            </a:r>
            <a:r>
              <a:rPr lang="sr-Latn-RS" dirty="0" smtClean="0"/>
              <a:t>raznovrsnot </a:t>
            </a:r>
            <a:r>
              <a:rPr lang="sr-Latn-RS" dirty="0"/>
              <a:t>– pluralizam kao vrlina a ne mana</a:t>
            </a:r>
          </a:p>
          <a:p>
            <a:endParaRPr lang="sr-Latn-RS" dirty="0"/>
          </a:p>
          <a:p>
            <a:endParaRPr lang="sr-Latn-RS" dirty="0"/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9663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C4BAE1-D278-4FC2-8A3C-0D81C84E9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6557BF-B771-4BDF-94DE-396AFE8A6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Mali značaj se pridaje ponovljenim istraživanjima, a kad do njih dođe, „stvarnost je već drugačija“ – mogućnost eksperimentalne provere je izrazito ograničena</a:t>
            </a:r>
          </a:p>
          <a:p>
            <a:r>
              <a:rPr lang="sr-Latn-RS" dirty="0"/>
              <a:t>Skeptičnost i kritika orijentisani su ka društvu </a:t>
            </a:r>
          </a:p>
          <a:p>
            <a:r>
              <a:rPr lang="sr-Latn-RS" dirty="0"/>
              <a:t>Relativizam (kontekstualizam i situacionizam) kao garant naučnosti a ne njena negacija</a:t>
            </a:r>
          </a:p>
          <a:p>
            <a:r>
              <a:rPr lang="sr-Latn-RS" dirty="0"/>
              <a:t>Relativna nerazdvojivost metoda od naučnih teorija</a:t>
            </a:r>
          </a:p>
          <a:p>
            <a:r>
              <a:rPr lang="sr-Latn-RS" dirty="0"/>
              <a:t>Relativna nerazdvojivost teorija od ideologije, politike, etike, religije i drugih ne-nauka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0901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E54C26-20E8-4C16-AECF-409B00AC7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Setite te se veze između ciljeva i metoda nauke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35D8121-4C38-416D-B5D9-2504D2CB6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Otkrivanje, opisivanje</a:t>
            </a:r>
          </a:p>
          <a:p>
            <a:r>
              <a:rPr lang="sr-Latn-RS" dirty="0"/>
              <a:t>Analiza, objašnjenje i razumevanje</a:t>
            </a:r>
          </a:p>
          <a:p>
            <a:r>
              <a:rPr lang="sr-Latn-RS" dirty="0"/>
              <a:t>Predviđanje prirodnih i društvenih pojava</a:t>
            </a:r>
          </a:p>
          <a:p>
            <a:r>
              <a:rPr lang="sr-Latn-RS" dirty="0"/>
              <a:t>Kontrola nad prirodom ili ljudima</a:t>
            </a:r>
          </a:p>
          <a:p>
            <a:r>
              <a:rPr lang="sr-Latn-RS" dirty="0"/>
              <a:t>Društvena promena</a:t>
            </a:r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8362140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36A781B-A809-4267-AB6E-5F841AEA9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Opisivanje u DHN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069899-37FE-4024-A142-5573F5E37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Naučni standard – prvi korak u istraživanju, služi definisanju pojava i njihovoj klasifikaciji, radi utvrđivanja njihovog međuodnosa (najčešće korelacija, uzročno-posledičnih veza, kovarijacija i sl.)</a:t>
            </a:r>
          </a:p>
          <a:p>
            <a:r>
              <a:rPr lang="sr-Latn-RS" dirty="0"/>
              <a:t>Standardni naučni model je pretpostavljao da se teorije izgrađuju na osnovu opisa činjenica, da opis po pravilu prethodi teoriji</a:t>
            </a:r>
          </a:p>
          <a:p>
            <a:r>
              <a:rPr lang="sr-Latn-RS" dirty="0"/>
              <a:t>U DHN, teorija prethodi opisivanju (a ne obrnuto) – teorije (ili hipoteze, kada nema izgrađenog teorijskog sistema) usmeravaju istraživanje od samog početka</a:t>
            </a:r>
          </a:p>
          <a:p>
            <a:r>
              <a:rPr lang="sr-Latn-RS" dirty="0"/>
              <a:t>Opisivanje sadrži analizu, one u DHN nisu lako razdvojive</a:t>
            </a:r>
          </a:p>
          <a:p>
            <a:r>
              <a:rPr lang="sr-Latn-RS" dirty="0"/>
              <a:t>Mnogi naučnici u prirodnim naukama se danas slažu da je u svim naukama prikupljanje činjenica teorijski organizovano (i istraživačko iskustvo je impregnirano, ono je oblikovano našim saznajnim aparatom koji nije razdvojiv od jezika i identiteta)</a:t>
            </a:r>
          </a:p>
          <a:p>
            <a:r>
              <a:rPr lang="sr-Latn-RS" dirty="0"/>
              <a:t>Prethođenje činjenica teoriji zadržava se kao deo imidža nauke u društvu, radi održavanja njenog </a:t>
            </a:r>
            <a:r>
              <a:rPr lang="sr-Latn-RS" dirty="0" smtClean="0"/>
              <a:t>autoriteta stečenog u doba pozitivizma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7806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2C76B3-4896-4D4C-A9ED-4A5DF23BE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Predviđanje u DHN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BEA0C06-6B2D-4F7E-96C4-1916B2CA4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Najvažniji zadatak prirodne nauke – ustanovljavanje zakonitosti u prirodi</a:t>
            </a:r>
          </a:p>
          <a:p>
            <a:r>
              <a:rPr lang="sr-Latn-RS" dirty="0"/>
              <a:t>Pokušaji da se taj cilj prošiti i na društvo obeležili su „spor o metodu“ – da li je društvene pojave moguće predvideti i da li društvene nauke, ako nije, uopšte možemo zvati naukama?</a:t>
            </a:r>
          </a:p>
          <a:p>
            <a:r>
              <a:rPr lang="sr-Latn-RS" dirty="0"/>
              <a:t>Predviđanje podrazumeva fokus na grupe i trendove, a ne na individue i situacije</a:t>
            </a:r>
          </a:p>
          <a:p>
            <a:r>
              <a:rPr lang="sr-Latn-RS" dirty="0"/>
              <a:t>Ipak, moguće je predvideti ponašanje individua podvođenjem pod pravilo (kao što je jasno i da se povremeno dešavaju nepredviđeni trendovi)</a:t>
            </a:r>
          </a:p>
          <a:p>
            <a:r>
              <a:rPr lang="sr-Latn-RS" dirty="0"/>
              <a:t>Spor u metodologiji DHN vodi se oko toga da li uopšte treba to da činimo ili da priznamo svakoj individui pravo na posebnost, originalnost i sl („nismo roboti“)</a:t>
            </a:r>
          </a:p>
          <a:p>
            <a:r>
              <a:rPr lang="sr-Latn-RS" dirty="0"/>
              <a:t>Ovo nas vraća pitanju funkcije predviđanja u DHN – političkoj kontroli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55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BE0415-5A42-4B27-8F04-E612ACB18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AE443C-7FFC-434E-835A-E9836C397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Put koji se pređe dok se konačno ne definiše tema rada nije ni jednosmeran ni linearan</a:t>
            </a:r>
          </a:p>
          <a:p>
            <a:r>
              <a:rPr lang="sr-Latn-RS" dirty="0"/>
              <a:t>Ovaj prvi korak u istraživačkom procesu se u velikoj  meri prepliće s drugim korakom (pregled </a:t>
            </a:r>
            <a:r>
              <a:rPr lang="sr-Latn-RS" dirty="0" smtClean="0"/>
              <a:t>literature</a:t>
            </a:r>
            <a:r>
              <a:rPr lang="sr-Latn-RS" dirty="0"/>
              <a:t>)</a:t>
            </a:r>
          </a:p>
          <a:p>
            <a:r>
              <a:rPr lang="sr-Latn-RS" dirty="0"/>
              <a:t>Do teme nekada dođemo </a:t>
            </a:r>
            <a:r>
              <a:rPr lang="sr-Latn-RS" dirty="0" smtClean="0"/>
              <a:t>čitajući </a:t>
            </a:r>
            <a:r>
              <a:rPr lang="sr-Latn-RS" dirty="0"/>
              <a:t>literaturu, a svakako ćemo morati da je obradimo kada do teme dođemo, tako da ne zamišljajte to kao striktno odeljene korake</a:t>
            </a:r>
          </a:p>
          <a:p>
            <a:r>
              <a:rPr lang="sr-Latn-RS" dirty="0"/>
              <a:t>Zato kažemo da su prvi i drugi korak u „dijalektičkom odnosu“ ili da se „literatura i tema cirkularno konstituišu“ – tema će se pomaljati i kada bude konačna ona će biti rezultat dijaloga</a:t>
            </a:r>
          </a:p>
        </p:txBody>
      </p:sp>
    </p:spTree>
    <p:extLst>
      <p:ext uri="{BB962C8B-B14F-4D97-AF65-F5344CB8AC3E}">
        <p14:creationId xmlns:p14="http://schemas.microsoft.com/office/powerpoint/2010/main" val="14740973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E0DC00-E456-4AD7-AFE3-025AAE5CA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Analiza, objašnjenje i razumevanje u DHN...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5981D8E-494B-40FF-9813-7AA540157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Osnovni ciljevi fundamentalnih (ne primenjenih) nauka</a:t>
            </a:r>
          </a:p>
          <a:p>
            <a:r>
              <a:rPr lang="sr-Latn-RS" dirty="0"/>
              <a:t>Pojavu ili proces smo analizirali, objasnili i razumeli kada smo joj otkrili a) uzroke i b) smisao/značenje 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Standardni model</a:t>
            </a:r>
          </a:p>
          <a:p>
            <a:pPr marL="0" indent="0">
              <a:buNone/>
            </a:pPr>
            <a:r>
              <a:rPr lang="sr-Latn-RS" dirty="0"/>
              <a:t>Najveći deo nauke zaustavlja se na analizi nekog delića proučavane tematike u toj konkretnoj disciplini (istraživanje)</a:t>
            </a:r>
          </a:p>
          <a:p>
            <a:r>
              <a:rPr lang="sr-Latn-RS" dirty="0"/>
              <a:t>Šira naučna objašnjenja daju pojedinci s resursima da sagledaju brojna pojedinačna istraživanja i analize ograničene grupe nalaza</a:t>
            </a:r>
          </a:p>
          <a:p>
            <a:r>
              <a:rPr lang="sr-Latn-RS" dirty="0"/>
              <a:t>Razumevanje pojava obično daju ili veoma iskusni naučnici ili mlade „zvezde“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DHN uglavnom ne slede ovaj model – posebno u humanistici, svaki pojedinačni istraživač želi i da prikupi i analizira podatke, i da ih objasni u širem kontekstu, i da sam/a razume njihovo značenje i značaj (slično umetnosti</a:t>
            </a:r>
            <a:r>
              <a:rPr lang="sr-Latn-RS" dirty="0" smtClean="0"/>
              <a:t>); ponekad to radi mala grupa istraživača, ali gotovo nikada veliki istraživački timovi.</a:t>
            </a:r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6470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05C57A-6FDC-402A-94A6-07DE4E875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1F344BB-E816-48CE-8BF9-954DF30BA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Objašnjenje je nekada smatrano osnovnim ciljem nauke (klasična metodologija)</a:t>
            </a:r>
          </a:p>
          <a:p>
            <a:r>
              <a:rPr lang="sr-Latn-RS" dirty="0"/>
              <a:t>Pod objašnjenjem se podrazumevalo ili redukovanje proučavane pojave na neku drugu, već poznatu, ili konstruisanje </a:t>
            </a:r>
            <a:r>
              <a:rPr lang="sr-Latn-RS" dirty="0" smtClean="0"/>
              <a:t>novih, ranije nepoznatih veza </a:t>
            </a:r>
            <a:r>
              <a:rPr lang="sr-Latn-RS" dirty="0"/>
              <a:t>medju </a:t>
            </a:r>
            <a:r>
              <a:rPr lang="sr-Latn-RS" dirty="0" smtClean="0"/>
              <a:t>pojavama</a:t>
            </a:r>
            <a:endParaRPr lang="sr-Latn-RS" dirty="0"/>
          </a:p>
          <a:p>
            <a:r>
              <a:rPr lang="sr-Latn-RS" dirty="0"/>
              <a:t>Naučna objašnjenja su privremena i važe pod određenim okolnostima – kada se pronađe objašnjenje nezavisno od okolnosti i relativno trajno, smatra se naučnim zakonom</a:t>
            </a:r>
          </a:p>
          <a:p>
            <a:r>
              <a:rPr lang="sr-Latn-RS" dirty="0"/>
              <a:t>Nauka objašnjava putem teorija (matematika i logika dokazuju, nauka objašnjava) – pogrešno se smatra da nauka dokazuje. Ona, nasuprot tome, teži prevazilaženju svojih trenutno važećih objašnjenja</a:t>
            </a:r>
          </a:p>
          <a:p>
            <a:r>
              <a:rPr lang="sr-Latn-RS" dirty="0"/>
              <a:t>Zamišljanje nauke po modelu matematike i logike </a:t>
            </a:r>
            <a:r>
              <a:rPr lang="sr-Latn-RS" dirty="0" smtClean="0"/>
              <a:t>odavno se </a:t>
            </a:r>
            <a:r>
              <a:rPr lang="sr-Latn-RS" dirty="0"/>
              <a:t>smatra dogmatičnim i u samim prirodnim naukama iz kojih je poteklo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9382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A5018E-DAA9-4968-90E8-32C53ECEA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B0A056A-8ECD-4560-83DE-3237CDADB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Naučno, teorijsko objašnjenje ima određena svojstva (kriterijumi valjanosti objašnjenja):</a:t>
            </a:r>
          </a:p>
          <a:p>
            <a:r>
              <a:rPr lang="sr-Latn-RS" dirty="0"/>
              <a:t>Utemeljenost u empirijskoj stvarnosti</a:t>
            </a:r>
          </a:p>
          <a:p>
            <a:r>
              <a:rPr lang="sr-Latn-RS" dirty="0"/>
              <a:t>Usklađenost s postojećim objašnjenjima</a:t>
            </a:r>
          </a:p>
          <a:p>
            <a:r>
              <a:rPr lang="sr-Latn-RS" dirty="0"/>
              <a:t>Apstraktnost i obuhvatnost (nadilaženje slučaja)</a:t>
            </a:r>
          </a:p>
          <a:p>
            <a:r>
              <a:rPr lang="sr-Latn-RS" dirty="0"/>
              <a:t>Konzistensnost (logička doslednost i jednostavnost)</a:t>
            </a:r>
          </a:p>
          <a:p>
            <a:r>
              <a:rPr lang="sr-Latn-RS" dirty="0"/>
              <a:t>Proverljivost – ono što nije moguće proveriti smatra se fantazijom, falsifikatom, greškom u mišljenju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0366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8616C50-3CED-4FF1-A916-344B53BEC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Kontrola u DHN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E0B716-12DD-4C60-BE60-29A396D47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Najveći broj kritika nauke uopšte, a primene prirodnonaučnih metoda u DHN posebno, izaziva tema kontrole</a:t>
            </a:r>
          </a:p>
          <a:p>
            <a:r>
              <a:rPr lang="sr-Latn-RS" dirty="0"/>
              <a:t>Kontrola se negativno konotira umesto vrednosno-neutralno (ili afirmativno)</a:t>
            </a:r>
          </a:p>
          <a:p>
            <a:r>
              <a:rPr lang="sr-Latn-RS" dirty="0"/>
              <a:t>Ranije smo govorili o kritici društva putem kritike nauke, i o kritici nauke putem kritike metoda</a:t>
            </a:r>
          </a:p>
          <a:p>
            <a:r>
              <a:rPr lang="sr-Latn-RS" dirty="0"/>
              <a:t>U metodološkim sporovima u okviru DHN pitanje kontrole posebno je važno na dva nivoa:</a:t>
            </a:r>
          </a:p>
          <a:p>
            <a:r>
              <a:rPr lang="sr-Latn-RS" dirty="0"/>
              <a:t>A) zabrana eksperimentisanja</a:t>
            </a:r>
          </a:p>
          <a:p>
            <a:r>
              <a:rPr lang="sr-Latn-RS" dirty="0"/>
              <a:t>B) zabrana stavljanja u službu vlada, kompanija i dr.</a:t>
            </a:r>
          </a:p>
          <a:p>
            <a:r>
              <a:rPr lang="sr-Latn-RS" dirty="0"/>
              <a:t>Paradoks ili licemerje – nauka i visoko obrazovanje uglavnom politički i finansijski zavise od društva koje žele da kritikuju i promene?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06155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2B852F-F3E5-4285-95E5-2849C46F1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Pauza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268F30B-14D1-4FD2-9CE6-40A3EBA95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Vidimo se za 10-15 minuta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2610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D07A2A-C372-4CB9-8565-108F0EEBC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Glavna razlika OMN i MDHN – međuzavisnost teorija i metoda u DHN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B5DEC5-0F7B-4A6C-AEC4-D8497959F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U DHN je moguće izdvojiti tehnike koje bi bile razdvojene od teorija, ali ne i metod</a:t>
            </a:r>
          </a:p>
          <a:p>
            <a:r>
              <a:rPr lang="sr-Latn-RS" dirty="0"/>
              <a:t>Teorije imaju raznovrsne funkcije u DHN:</a:t>
            </a:r>
          </a:p>
          <a:p>
            <a:r>
              <a:rPr lang="sr-Latn-RS" dirty="0"/>
              <a:t>Usmeravaju naučno obaveštenje</a:t>
            </a:r>
          </a:p>
          <a:p>
            <a:r>
              <a:rPr lang="sr-Latn-RS" dirty="0"/>
              <a:t>Usmeravaju naučno objašnjenje</a:t>
            </a:r>
          </a:p>
          <a:p>
            <a:r>
              <a:rPr lang="sr-Latn-RS" dirty="0"/>
              <a:t>Daju smisao postojanju same nauke</a:t>
            </a:r>
          </a:p>
          <a:p>
            <a:r>
              <a:rPr lang="sr-Latn-RS" dirty="0"/>
              <a:t>Definišu primenu (ili je „zabranjuju“)</a:t>
            </a:r>
          </a:p>
          <a:p>
            <a:endParaRPr lang="sr-Latn-R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92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7B4684-D432-4008-9A11-42A9ECEA6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Šta su uopšte teorije?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03B7728-BBFF-4EDA-9D83-6B916D76D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Relativno sistematični skupovi proverenih pretpo</a:t>
            </a:r>
            <a:r>
              <a:rPr lang="en-US" dirty="0"/>
              <a:t>s</a:t>
            </a:r>
            <a:r>
              <a:rPr lang="sr-Latn-RS" dirty="0"/>
              <a:t>tavki o tome šta je nešto, kako funkcioniše i zašto postoji/šta znači</a:t>
            </a:r>
          </a:p>
          <a:p>
            <a:r>
              <a:rPr lang="sr-Latn-RS" dirty="0"/>
              <a:t>Najčešće ne haotični već logički uređeni nizovi tvrdnji o pojavama i procesima i njihovim međuodnosima</a:t>
            </a:r>
          </a:p>
          <a:p>
            <a:r>
              <a:rPr lang="sr-Latn-RS" dirty="0"/>
              <a:t>Organizacione kategorijalne sheme, uređuju iskustvo (i time ga definišu)</a:t>
            </a:r>
          </a:p>
          <a:p>
            <a:r>
              <a:rPr lang="sr-Latn-RS" dirty="0"/>
              <a:t>Teorija je po definiciji redukciono objašnjenje – ona svodi iskustvo na simbole ili opštevažeće tvrdnje (pa se pojmovno mišljenje naziva i apstraktno, teorijsko mišljenje) </a:t>
            </a:r>
            <a:endParaRPr lang="sr-Latn-RS" dirty="0" smtClean="0"/>
          </a:p>
          <a:p>
            <a:r>
              <a:rPr lang="sr-Latn-RS" dirty="0" smtClean="0"/>
              <a:t>Naučni </a:t>
            </a:r>
            <a:r>
              <a:rPr lang="sr-Latn-RS" dirty="0"/>
              <a:t>standard je težnja što obuhvatnijoj teoriji koja je dovoljno apstraktna da objasni što veći broj pojedinačnih slučajeva</a:t>
            </a:r>
          </a:p>
        </p:txBody>
      </p:sp>
    </p:spTree>
    <p:extLst>
      <p:ext uri="{BB962C8B-B14F-4D97-AF65-F5344CB8AC3E}">
        <p14:creationId xmlns:p14="http://schemas.microsoft.com/office/powerpoint/2010/main" val="37001899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234C1F-8CC0-43D7-AC92-6F4CEA862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970B28B-493D-4A6C-A072-90A744119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Smisao teorije je da nadiđe pojedinačnu pojavu ili pojedinačno opažanje procesa – teorije su uopštavajuće i trebalo bi da važe nezavisno od okolnosti i interesa</a:t>
            </a:r>
          </a:p>
          <a:p>
            <a:r>
              <a:rPr lang="sr-Latn-RS" dirty="0"/>
              <a:t>To je osnovni problem u DHN – teorije u ovom naučnom polju imaju normativni karakter (povezane su s politikom, ideologijom, religijom i sl.) – one uglavnom govore kako bi svet trebalo da izgleda dok, zaogrnute plaštom nauke, govore kakav on zaista jeste</a:t>
            </a:r>
            <a:endParaRPr lang="en-US" dirty="0"/>
          </a:p>
          <a:p>
            <a:r>
              <a:rPr lang="en-US" dirty="0" err="1"/>
              <a:t>Odbrana</a:t>
            </a:r>
            <a:r>
              <a:rPr lang="en-US" dirty="0"/>
              <a:t> </a:t>
            </a:r>
            <a:r>
              <a:rPr lang="en-US" dirty="0" err="1"/>
              <a:t>nau</a:t>
            </a:r>
            <a:r>
              <a:rPr lang="sr-Latn-RS" dirty="0"/>
              <a:t>čnog statusa DHN najčešće ide u smeru dokazivanja da teorija nije „zakrivljena“ odn. </a:t>
            </a:r>
            <a:r>
              <a:rPr lang="sr-Latn-RS" dirty="0" smtClean="0"/>
              <a:t>pristrasna</a:t>
            </a:r>
            <a:endParaRPr lang="sr-Latn-R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21362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36A486-7FD6-4C46-8507-ADDF2A2F0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Čemu služe teorije u standardnom pogledu na nauku?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8319DF-DF26-42FE-8DC1-08456FD73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Simbolička ekonomizacija – apstrahovanje i klasifikacija metodično sakupljenih i proverenih, pa protumačenih činjenica</a:t>
            </a:r>
          </a:p>
          <a:p>
            <a:endParaRPr lang="sr-Latn-RS" dirty="0"/>
          </a:p>
          <a:p>
            <a:r>
              <a:rPr lang="sr-Latn-RS" dirty="0"/>
              <a:t>One organizuju znanje ali ga i usmeravaju – one su i cilj i heurističko sredstvo</a:t>
            </a:r>
          </a:p>
          <a:p>
            <a:endParaRPr lang="sr-Latn-RS" dirty="0"/>
          </a:p>
          <a:p>
            <a:r>
              <a:rPr lang="sr-Latn-RS" dirty="0"/>
              <a:t>Teorije se obično služe simboličkim jezikom zasnovanom na pojmovnim konstruktima i teže apstrakciji nasuprot konkretizaciji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8154699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61A9F6-B66C-45CE-93ED-63888E7D9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3B1E450-4191-4E5D-9D76-5C2B22B4D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Teorije objašnjavaju, ukazujući na apstraktne, neopažljive veze među pojavama i procesima (otkrivanje „skrivenog“ a ne samorazumljivog)</a:t>
            </a:r>
          </a:p>
          <a:p>
            <a:endParaRPr lang="sr-Latn-RS" dirty="0"/>
          </a:p>
          <a:p>
            <a:r>
              <a:rPr lang="sr-Latn-RS" dirty="0"/>
              <a:t>Gotovo svi ključni pojmovi u DHN su teorijski konstrukti (ništa nije neposredno opažljivo niti samorazumljivo – razmislite šta bi to bilo „društvo“, „kultura“ ili „identitet“?)</a:t>
            </a:r>
          </a:p>
          <a:p>
            <a:endParaRPr lang="sr-Latn-RS" dirty="0"/>
          </a:p>
          <a:p>
            <a:r>
              <a:rPr lang="sr-Latn-RS" dirty="0"/>
              <a:t>Upravu tu leži najveća opasnost – mnoge nenauke funkcionišu po istom principu (religije i religijama nalik teorije zavere tvrde da otkrivaju „skrivenu suštinu“ kosmosa, „skrivenu istoriju“ nacije ili čovečanstva, „skrivenu istinu“ o pravim vladarima Zemlje i sl.)</a:t>
            </a:r>
          </a:p>
          <a:p>
            <a:endParaRPr lang="sr-Latn-RS" dirty="0"/>
          </a:p>
          <a:p>
            <a:r>
              <a:rPr lang="sr-Latn-RS" dirty="0"/>
              <a:t>Problem „lažne nauke“ sličan je aktuelnom problemu „lažnih vesti“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303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76174C-C725-402A-899B-DF10D6887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FAA350-21DC-4648-9C7F-34B048520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Od ideje o tome šta je interesantno/relevantno/aktuelno do odobrenja teme od strane mentora moguće je da prođe dosta vremena – ovo je jedan od koraka koji je posebno osetljiv </a:t>
            </a:r>
            <a:r>
              <a:rPr lang="sr-Latn-RS" dirty="0" smtClean="0"/>
              <a:t>kada želimo da odbranimo završni rad u roku</a:t>
            </a:r>
          </a:p>
          <a:p>
            <a:r>
              <a:rPr lang="sr-Latn-RS" dirty="0" smtClean="0"/>
              <a:t>Nastojte </a:t>
            </a:r>
            <a:r>
              <a:rPr lang="sr-Latn-RS" dirty="0"/>
              <a:t>da skratite taj proces, tako što ćete sami uraditi preliminarni pregled </a:t>
            </a:r>
            <a:r>
              <a:rPr lang="sr-Latn-RS" dirty="0" smtClean="0"/>
              <a:t>literature (nekoliko bibliografskih jedinica), </a:t>
            </a:r>
            <a:r>
              <a:rPr lang="sr-Latn-RS" dirty="0"/>
              <a:t>pre nego što s predlogom teme odete kod mentora</a:t>
            </a:r>
          </a:p>
          <a:p>
            <a:r>
              <a:rPr lang="sr-Latn-RS" dirty="0"/>
              <a:t>Iskusan mentor ceni posvećenost i ozbiljan pristup, što ćete demonstrirati svojom pripremljenošću, između ostalog inicijalnim </a:t>
            </a:r>
            <a:r>
              <a:rPr lang="sr-Latn-RS" dirty="0" smtClean="0"/>
              <a:t>pregledom </a:t>
            </a:r>
            <a:r>
              <a:rPr lang="sr-Latn-RS" dirty="0"/>
              <a:t>lietrature 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200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775C3D-8391-4C78-9CD1-14B39BC74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Funkcija hipoteza u istraživanju...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992EC54-FCCB-4AA3-9738-5B78F78C0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Standardni model naučnog istraživanja hipotezu poima kao nepotvrđenu teoriju odnosno element buduće teorije – pretpostavku o nekoj povezanosti činjenica i apstraktnog teorijskog pojma</a:t>
            </a:r>
          </a:p>
          <a:p>
            <a:endParaRPr lang="sr-Latn-RS" dirty="0"/>
          </a:p>
          <a:p>
            <a:r>
              <a:rPr lang="sr-Latn-RS" dirty="0"/>
              <a:t>Hipoteze služe proveravanju – one su koraci u procesu istraživanja</a:t>
            </a:r>
          </a:p>
          <a:p>
            <a:endParaRPr lang="sr-Latn-RS" dirty="0"/>
          </a:p>
          <a:p>
            <a:r>
              <a:rPr lang="sr-Latn-RS" dirty="0"/>
              <a:t>Hipotetičko mišljenje nam omogućava da primenimo razum i maštu istovremeno – njime usmeravamo istraživanje, ograničavamo se i fokusiramo na ono za šta smatramo da je važno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940632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D0419F-FDE1-4D6E-ABC8-856FE653E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764417-1622-48BF-95ED-9EEB07293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Hipotetički okvir istraživanja važan je korak samog istraživanja i element naučnog dela; obično se definiše u saradnji s mentorom</a:t>
            </a:r>
          </a:p>
          <a:p>
            <a:endParaRPr lang="sr-Latn-RS" dirty="0"/>
          </a:p>
          <a:p>
            <a:r>
              <a:rPr lang="sr-Latn-RS" dirty="0"/>
              <a:t>Mnogi metodolozi smatraju da je celokupno znanje hipotetičog karaktera i da „čeka da bude opovrgnuto“ odnosno zamenjeno boljim znanjem</a:t>
            </a:r>
          </a:p>
          <a:p>
            <a:endParaRPr lang="sr-Latn-RS" dirty="0"/>
          </a:p>
          <a:p>
            <a:r>
              <a:rPr lang="sr-Latn-RS" dirty="0"/>
              <a:t>Iskusni istraživači imaju običaj da kažu „formulisanje hipoteze je pola posla“</a:t>
            </a:r>
          </a:p>
          <a:p>
            <a:endParaRPr lang="sr-Latn-RS" dirty="0"/>
          </a:p>
          <a:p>
            <a:r>
              <a:rPr lang="sr-Latn-RS" dirty="0"/>
              <a:t>U DHN se hipoteze često pojavljuju tokom samog istraživanja i njega nije moguće „utegnuti“ kao u prirodnim naukama, osim na silu – hipoteze definisane prilikom prijave projekta istraživanja (recimo, prilikom prijave teme </a:t>
            </a:r>
            <a:r>
              <a:rPr lang="sr-Latn-RS" dirty="0" smtClean="0"/>
              <a:t>završnog rada</a:t>
            </a:r>
            <a:r>
              <a:rPr lang="sr-Latn-RS" dirty="0"/>
              <a:t>) se </a:t>
            </a:r>
            <a:r>
              <a:rPr lang="sr-Latn-RS" dirty="0" smtClean="0"/>
              <a:t>tokom rada sa</a:t>
            </a:r>
            <a:r>
              <a:rPr lang="sr-Latn-RS" dirty="0"/>
              <a:t>, na i o ljudima često promene</a:t>
            </a:r>
          </a:p>
          <a:p>
            <a:endParaRPr lang="sr-Latn-RS" dirty="0"/>
          </a:p>
          <a:p>
            <a:r>
              <a:rPr lang="sr-Latn-RS" dirty="0"/>
              <a:t>Legitimno je promeniti hipoteze tokom istraživanja, </a:t>
            </a:r>
            <a:r>
              <a:rPr lang="sr-Latn-RS" dirty="0" smtClean="0"/>
              <a:t>ali isključivo u </a:t>
            </a:r>
            <a:r>
              <a:rPr lang="sr-Latn-RS" dirty="0"/>
              <a:t>dogovor s </a:t>
            </a:r>
            <a:r>
              <a:rPr lang="sr-Latn-RS" dirty="0" smtClean="0"/>
              <a:t>mentorom (pošto to nije uvek i moguće)</a:t>
            </a:r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29786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3820F7-840C-4498-A6D5-272DAD15E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Zakoni u nauci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88CBC19-41F7-4B00-94F0-48B7C839D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Još jedno mesto sporenja OMN i MDHN</a:t>
            </a:r>
          </a:p>
          <a:p>
            <a:endParaRPr lang="sr-Latn-RS" dirty="0"/>
          </a:p>
          <a:p>
            <a:r>
              <a:rPr lang="sr-Latn-RS" dirty="0"/>
              <a:t>Zakoni bi trebalo da su utemeljeni u iskustvu, provereni, opšti</a:t>
            </a:r>
          </a:p>
          <a:p>
            <a:endParaRPr lang="sr-Latn-RS" dirty="0"/>
          </a:p>
          <a:p>
            <a:r>
              <a:rPr lang="sr-Latn-RS" dirty="0"/>
              <a:t>Oni su „najbolje što znamo“ u svakom trenutku razvoja nauke – neki traju stotinama pa i hiljadama godina a neki samo do sledećeg kongresa</a:t>
            </a:r>
          </a:p>
          <a:p>
            <a:endParaRPr lang="sr-Latn-RS" dirty="0" smtClean="0"/>
          </a:p>
          <a:p>
            <a:r>
              <a:rPr lang="sr-Latn-RS" dirty="0" smtClean="0"/>
              <a:t>Mnoge nauke se ne opterećuju tim pojmom iz 19. veka i svoje ciljeve ne definišu kao traganj eza zakonima</a:t>
            </a:r>
          </a:p>
          <a:p>
            <a:r>
              <a:rPr lang="sr-Latn-RS" dirty="0" smtClean="0"/>
              <a:t> </a:t>
            </a:r>
            <a:endParaRPr lang="sr-Latn-RS" dirty="0"/>
          </a:p>
          <a:p>
            <a:r>
              <a:rPr lang="sr-Latn-RS" dirty="0"/>
              <a:t>Ako se setimo ciljeva nauke i osnovnih pretpostavki s početka kursa – smisao nauke je da otkrije zakonitosti o odnosima među pojavama (uzročnost, korelacija i sl.)</a:t>
            </a:r>
          </a:p>
          <a:p>
            <a:endParaRPr lang="sr-Latn-RS" dirty="0"/>
          </a:p>
          <a:p>
            <a:r>
              <a:rPr lang="sr-Latn-RS" dirty="0"/>
              <a:t>Istraživanje, i u prirodnim naukama, toliko je segmentirano da retko ko uopšte govori o zakonima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1193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4DE9FB-70F1-42EA-8E18-2250D8C41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2ECFF1-AE33-422B-BC21-5A2488114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Glavna meta kritike u DHN je posledica tvrdnje da je nešto „zakon društvenog razvoja“ ili „karakteristika ljudske prirode“, iz čega sledi nemogućnost promene društvenih odnosa (na primer, tvrdnja da je nešto </a:t>
            </a:r>
            <a:r>
              <a:rPr lang="sr-Latn-RS" dirty="0" smtClean="0"/>
              <a:t>društveni </a:t>
            </a:r>
            <a:r>
              <a:rPr lang="sr-Latn-RS" dirty="0"/>
              <a:t>zakon ili ljudska priroda obesmišljava prosvećivanje)</a:t>
            </a:r>
          </a:p>
          <a:p>
            <a:endParaRPr lang="sr-Latn-RS" dirty="0"/>
          </a:p>
          <a:p>
            <a:r>
              <a:rPr lang="sr-Latn-RS" dirty="0"/>
              <a:t>To je razlog zašto DHN po pravilu izbegavaju da tvrde da su njihove teorije dostigle nivo zakona, a ne to što nemaju naučnog duha ili želju da razumeju stvarnost</a:t>
            </a:r>
          </a:p>
          <a:p>
            <a:endParaRPr lang="sr-Latn-RS" dirty="0"/>
          </a:p>
          <a:p>
            <a:r>
              <a:rPr lang="sr-Latn-RS" dirty="0"/>
              <a:t>Ipak, javna, društvena (izvanakademska) percepcija nauke od nje očekuje upravo – otkrića, teorije, zakone, pouzdano i primenljivo znanje</a:t>
            </a:r>
          </a:p>
          <a:p>
            <a:endParaRPr lang="sr-Latn-RS" dirty="0"/>
          </a:p>
          <a:p>
            <a:r>
              <a:rPr lang="sr-Latn-RS" dirty="0"/>
              <a:t>DHN su, iako nisu imale takvu nameru, svojom kritikom tradicionalne naučne metodologije i same doprinele krizi autoriteta nauke u društvu (uz ratne strahote koje su rezultat direktne primene najmonstruoznijih izuma u prirodnim naukama, poput hemijskog, nuklearnog i biološkog oružja)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155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EC3A1B-48AE-4941-9F3D-AD7F5BBBE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Osnovne paradigme naučnog istraživanja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B4708DA-9EA8-4971-9A0B-E5C47067B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Paradigma je naučni pogled na svet (svetonazor) – sistem rukovodećih pretpostavki o prirodi realnosti, prirodi i načinima saznanja (skup ontoloških, epistemoloških i metodoloških pretpostavki, uverenja i pravila)</a:t>
            </a:r>
          </a:p>
          <a:p>
            <a:r>
              <a:rPr lang="sr-Latn-RS" dirty="0"/>
              <a:t>Iako se ova tri nivoa mogu kombinovati na više od dva načina, naučnici se obično dele u dve osnovne grupe – pozitiviste i antipozitiviste</a:t>
            </a:r>
          </a:p>
          <a:p>
            <a:r>
              <a:rPr lang="sr-Latn-RS" dirty="0"/>
              <a:t>Prva grupa („pozitivisti“) veruje u objektivnu realnost, mogućnost naučnika da joj pristupi eksperimentalnim naučnim metodom</a:t>
            </a:r>
          </a:p>
          <a:p>
            <a:r>
              <a:rPr lang="sr-Latn-RS" dirty="0"/>
              <a:t>Druga grupa („antipozitivisti“) ne veruje u pozitivističku paradigmu, i smatra da postoji više od jedne realnosti, da je za njihovo proučavanje potrebno više metoda, a da eksperiment ili nije moguć ili je neprihvatljiv, posebno kada je reč o društvenim i kulturnim pojavama odn. pojedincima  </a:t>
            </a:r>
          </a:p>
          <a:p>
            <a:r>
              <a:rPr lang="sr-Latn-RS" dirty="0"/>
              <a:t>Antipozitivisti nisu nužno ontološki antirealisti (poput sveštvenika, magova i umetnika koji se bave fantastikom) – „mnogi svetovi“ ovde označava mogućnost radikalno različitih interpretacija jedne iste stvarnosti od strane različito pozicioniranih aktera – kako ko „vidi“ dok „gleda“ istu stvar)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2135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A7C816-B928-4550-AA8A-52F5D5605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Problem ugledanja na prirodne nauke – najvažniji problem metodologije DHN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50028C8-A876-424D-B106-1AFAFD201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Prirodne nauke (i na njima zasnovane biomedicinske i tehničko-tehnološke) tradicionalno su pozitivističke u prethodnom smislu</a:t>
            </a:r>
          </a:p>
          <a:p>
            <a:endParaRPr lang="sr-Latn-RS" dirty="0"/>
          </a:p>
          <a:p>
            <a:r>
              <a:rPr lang="sr-Latn-RS" dirty="0"/>
              <a:t>Među društvenim naukama, a posebno u humanistici, tradicionalno postoje rezerve prema pozitivizmu</a:t>
            </a:r>
          </a:p>
          <a:p>
            <a:endParaRPr lang="sr-Latn-RS" dirty="0"/>
          </a:p>
          <a:p>
            <a:r>
              <a:rPr lang="sr-Latn-RS" dirty="0"/>
              <a:t>Psihologija, lingvistika i ekonomija najranije su se okrenule „dostizanju naučnog statusa“ prema modelu prirodnih nauka, uz jaku veru da se objektivnost postiže kvantifikacijom</a:t>
            </a:r>
          </a:p>
          <a:p>
            <a:endParaRPr lang="sr-Latn-RS" dirty="0"/>
          </a:p>
          <a:p>
            <a:r>
              <a:rPr lang="sr-Latn-RS" dirty="0"/>
              <a:t>Mnoge druge nauke su pošle ovim putem, posebno one iz ITM polja (demografija, nauka o bezbednosti, </a:t>
            </a:r>
            <a:r>
              <a:rPr lang="sr-Latn-RS" dirty="0" smtClean="0"/>
              <a:t>nauka o sportu i </a:t>
            </a:r>
            <a:r>
              <a:rPr lang="sr-Latn-RS" dirty="0"/>
              <a:t>dr.), kombinujući predmet društvenih s metodom prirodnih nauka</a:t>
            </a:r>
          </a:p>
          <a:p>
            <a:endParaRPr lang="sr-Latn-RS" dirty="0"/>
          </a:p>
          <a:p>
            <a:r>
              <a:rPr lang="en-US" dirty="0" err="1"/>
              <a:t>Standardni</a:t>
            </a:r>
            <a:r>
              <a:rPr lang="en-US" dirty="0"/>
              <a:t> </a:t>
            </a:r>
            <a:r>
              <a:rPr lang="en-US" dirty="0" smtClean="0"/>
              <a:t>model</a:t>
            </a:r>
            <a:r>
              <a:rPr lang="sr-Latn-RS" dirty="0" smtClean="0"/>
              <a:t> ugledanja</a:t>
            </a:r>
            <a:r>
              <a:rPr lang="en-US" dirty="0" smtClean="0"/>
              <a:t>: </a:t>
            </a:r>
            <a:r>
              <a:rPr lang="en-US" dirty="0"/>
              <a:t>o</a:t>
            </a:r>
            <a:r>
              <a:rPr lang="sr-Latn-RS" dirty="0"/>
              <a:t>bjektivnost=kvantifikacija=„prava nauka“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49846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89515B-7021-4665-8218-25F21425D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A1E251-DD1B-4BE7-B0CF-51A3CA5A2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/>
              <a:t>Mnogi DH istraživači ne del</a:t>
            </a:r>
            <a:r>
              <a:rPr lang="en-US" dirty="0"/>
              <a:t>e</a:t>
            </a:r>
            <a:r>
              <a:rPr lang="sr-Latn-RS" dirty="0"/>
              <a:t> prirodnonaučni </a:t>
            </a:r>
            <a:r>
              <a:rPr lang="en-US" dirty="0" err="1"/>
              <a:t>ontolo</a:t>
            </a:r>
            <a:r>
              <a:rPr lang="sr-Latn-RS" dirty="0"/>
              <a:t>š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sr-Latn-RS" dirty="0"/>
              <a:t>realizam, metodološki monizam i sklonost matematizaciji i </a:t>
            </a:r>
            <a:r>
              <a:rPr lang="sr-Latn-RS" dirty="0" smtClean="0"/>
              <a:t>eksperimentu</a:t>
            </a:r>
          </a:p>
          <a:p>
            <a:endParaRPr lang="sr-Latn-RS" dirty="0"/>
          </a:p>
          <a:p>
            <a:r>
              <a:rPr lang="sr-Latn-RS" dirty="0"/>
              <a:t>Ideju da je društvo zasnovano deterministički smatraju epistemološki naivnim a politički opasnim </a:t>
            </a:r>
            <a:r>
              <a:rPr lang="sr-Latn-RS" dirty="0" smtClean="0"/>
              <a:t>redukcionizmom</a:t>
            </a:r>
          </a:p>
          <a:p>
            <a:endParaRPr lang="sr-Latn-RS" dirty="0"/>
          </a:p>
          <a:p>
            <a:r>
              <a:rPr lang="sr-Latn-RS" dirty="0"/>
              <a:t>Eksperimentalno utvrđivanje uzročno-posledičnih odnosa oni smatraju „friziranjem“ stvarnosti (determinizam postoji samo u kontekstu eksperimenta – pitaju se šta je realno izvan konteksta </a:t>
            </a:r>
            <a:r>
              <a:rPr lang="sr-Latn-RS" dirty="0" smtClean="0"/>
              <a:t>istraživanja</a:t>
            </a:r>
          </a:p>
          <a:p>
            <a:endParaRPr lang="en-US" dirty="0"/>
          </a:p>
          <a:p>
            <a:r>
              <a:rPr lang="sr-Latn-RS" dirty="0"/>
              <a:t>Najvažniji posebni problemi metodologije DHN proizašli su iz ovog osnovnog problema – istorija metodologije DHN je jedno dugo opiranje OMN (ili mirenje s njom)</a:t>
            </a:r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12465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1D1527-F2E5-4F9D-9A12-F0562BC1A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2A8664-BEFE-4940-B58E-74FED1879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/>
              <a:t>Ipak, većina istraživača je pragmatična i ne uzima antipozitivističke argumente, iako su često valjani, za ozbiljno u svakodnevnoj praksi, koja je obojena prirodnonaučnim pogledom na nauku, metod i samu stvarnost (po principu „ako ih ne možeš pobediti – pridruži im se“). </a:t>
            </a:r>
          </a:p>
          <a:p>
            <a:r>
              <a:rPr lang="sr-Latn-RS" dirty="0"/>
              <a:t>Naučnici i profesori su ljudi i oni i njihove porodice žive od nauke – nije moguće baviti se naukom, osim u humanistici, a da to nema „praktičnu korist“ koja se u društvu finansira isključivo ukoliko može da se objasni u pozitivističkom okviru</a:t>
            </a:r>
          </a:p>
          <a:p>
            <a:r>
              <a:rPr lang="sr-Latn-RS" dirty="0"/>
              <a:t>Humanistika je izuzetak – primenljiva je u izgradnji ličnosti, slobodnih građana, zasnivaju demokratije, osećaja ljudskosti, poštovanja </a:t>
            </a:r>
            <a:r>
              <a:rPr lang="sr-Latn-RS" dirty="0" smtClean="0"/>
              <a:t>ljudskih i kulturnih </a:t>
            </a:r>
            <a:r>
              <a:rPr lang="sr-Latn-RS" dirty="0"/>
              <a:t>prava </a:t>
            </a:r>
            <a:r>
              <a:rPr lang="sr-Latn-RS" dirty="0" smtClean="0"/>
              <a:t>i </a:t>
            </a:r>
            <a:r>
              <a:rPr lang="sr-Latn-RS" dirty="0"/>
              <a:t>sl.</a:t>
            </a:r>
          </a:p>
          <a:p>
            <a:r>
              <a:rPr lang="sr-Latn-RS" dirty="0"/>
              <a:t>Antirealisti, osim ideoloških fundamentalista među njima, uglavnom ne podrivaju autoritet nauke u društvu</a:t>
            </a:r>
            <a:r>
              <a:rPr lang="en-US" dirty="0"/>
              <a:t> </a:t>
            </a:r>
            <a:r>
              <a:rPr lang="sr-Latn-RS" dirty="0"/>
              <a:t>i iz drugih razloga koji se ne ograničavaju na individualni interes...</a:t>
            </a:r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74740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AE11D6-47EE-4B9A-AAF5-439BA20BD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ACC7CCE-6D6F-42FE-9523-DD0092485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Posebno u radu s mladima, antirealizam je nespojiv s prosvećivanjem</a:t>
            </a:r>
          </a:p>
          <a:p>
            <a:endParaRPr lang="sr-Latn-RS" dirty="0"/>
          </a:p>
          <a:p>
            <a:r>
              <a:rPr lang="sr-Latn-RS" dirty="0" smtClean="0"/>
              <a:t>Autoritet nauke zasnovan je na van-naučnom pogledu na nauku, koji je „99% pozitivistički“ (uz 1% misticizma „otkrića“)</a:t>
            </a:r>
          </a:p>
          <a:p>
            <a:endParaRPr lang="sr-Latn-RS" dirty="0"/>
          </a:p>
          <a:p>
            <a:r>
              <a:rPr lang="sr-Latn-RS" dirty="0" smtClean="0"/>
              <a:t>Zamislite kakve bi pojmove o zdravlju i bolesti, na primer, deca i mladi sticali ako bi škola bila zasnovana na konstruktivističkom antirealizmu</a:t>
            </a:r>
          </a:p>
          <a:p>
            <a:endParaRPr lang="sr-Latn-RS" dirty="0"/>
          </a:p>
          <a:p>
            <a:r>
              <a:rPr lang="sr-Latn-RS" dirty="0" smtClean="0"/>
              <a:t>ANTIREALIZAM </a:t>
            </a:r>
            <a:r>
              <a:rPr lang="sr-Latn-RS" dirty="0"/>
              <a:t>JE NA PLANU PRAKSE NESPOJIV S PROSVEĆIVANJEM MLADIH KADA JE REČ O PRIMENI PRIRODNIH NAUKA (ZDRAVLJE, HIGIJENA I SL.)</a:t>
            </a:r>
          </a:p>
          <a:p>
            <a:r>
              <a:rPr lang="sr-Latn-RS" dirty="0"/>
              <a:t>ANTIREALIZAM JE KORISNIJI PRI PROSVEĆIVANJU MLADIH KADA JE REČ O DRUŠTVENIM I KULTURNIM PITANJIMA (POPUT PLURALIZMA, DEMOKRATIJE I LJUDSKIH PRAVA), ALI U SVOM OSNOVNOM POSLU VI NEMATE LUKSUZ DA BUDETE ANTIREALISTI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29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A11BAC-50AC-42A4-9393-9D276ECC5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/>
              <a:t>Postpozitivizam</a:t>
            </a:r>
            <a:r>
              <a:rPr lang="sr-Latn-RS" sz="3200" dirty="0"/>
              <a:t>, konstruktivizam i druge antirealističke paradigme treba da upoznamo iz naučnih razloga ali ne i iz prosvetnih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DB377D-7DBC-47B2-98BA-5B06C7B57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...upravo zbog veoma velike verovatnoće da se njihov relativizam zloupotrebi protiv na prirodnim naukama zasnovanog sistema javnog </a:t>
            </a:r>
            <a:r>
              <a:rPr lang="sr-Latn-RS" dirty="0" smtClean="0"/>
              <a:t>zdravlja</a:t>
            </a:r>
            <a:endParaRPr lang="sr-Latn-RS" dirty="0"/>
          </a:p>
          <a:p>
            <a:endParaRPr lang="sr-Latn-RS" dirty="0"/>
          </a:p>
          <a:p>
            <a:r>
              <a:rPr lang="sr-Latn-RS" dirty="0"/>
              <a:t>Ipak, ako pronađete vremena, zatražite dodatnu literaturu i upoznajte se, na elementarnom nivou, s paradigmama koje nauku proučavaju kao društvenu i kulturnu praksu</a:t>
            </a:r>
          </a:p>
          <a:p>
            <a:endParaRPr lang="sr-Latn-RS" dirty="0"/>
          </a:p>
          <a:p>
            <a:r>
              <a:rPr lang="sr-Latn-RS" dirty="0" smtClean="0"/>
              <a:t>Zapamtite, posebno u vreme Korone – „Kun u učinoci, Lakatoš na terenu“</a:t>
            </a:r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93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EE6B8B-9DA1-4339-B8DB-4A70C266B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55C098-D2B9-477C-8681-505B9BEF9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U dijalogu s mentorom ćete suziti Vašu ideju i konkretizovati temu</a:t>
            </a:r>
          </a:p>
          <a:p>
            <a:r>
              <a:rPr lang="sr-Latn-RS" dirty="0"/>
              <a:t>Ipak, ne očekujte da mentor obavezno kaže „super, genijalna tema“</a:t>
            </a:r>
          </a:p>
          <a:p>
            <a:r>
              <a:rPr lang="sr-Latn-RS" dirty="0"/>
              <a:t>Zapamtite – mentori su eksperti u svojoj oblasti, njima je momentalno jasno da li je nešto tema vredna istraživanja, da li je već obrađivana, kao i da li je tema prikladna datom nivou studija</a:t>
            </a:r>
          </a:p>
          <a:p>
            <a:r>
              <a:rPr lang="sr-Latn-RS" dirty="0"/>
              <a:t>U tom smislu, ne vezujte se previše za jednu konkretnu formulaciju teme sve dok ona ne bude administrativno </a:t>
            </a:r>
            <a:r>
              <a:rPr lang="sr-Latn-RS" dirty="0" smtClean="0"/>
              <a:t>ozvaničena („usvojena“)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7731981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7482AF-4F53-4A83-B6E5-1AA1C59D6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Zaključak – budite pragmatični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11B8037-0471-4B1D-89A7-DADD71F57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/>
              <a:t>Uvodna napomena – ovde se pragmatizam pozitivno konotira (što nije uvek slučaj u našoj tradicionalnoj kulturi časti i ponosa) – biti pragmatičan se obično posmatra kao </a:t>
            </a:r>
            <a:r>
              <a:rPr lang="sr-Latn-RS" dirty="0" smtClean="0"/>
              <a:t>„biti licemer“ </a:t>
            </a:r>
            <a:r>
              <a:rPr lang="sr-Latn-RS" dirty="0"/>
              <a:t>umesto kao </a:t>
            </a:r>
            <a:r>
              <a:rPr lang="sr-Latn-RS" dirty="0" smtClean="0"/>
              <a:t>„biti </a:t>
            </a:r>
            <a:r>
              <a:rPr lang="sr-Latn-RS" dirty="0"/>
              <a:t>razuman i </a:t>
            </a:r>
            <a:r>
              <a:rPr lang="sr-Latn-RS" dirty="0" smtClean="0"/>
              <a:t>realističan“</a:t>
            </a:r>
            <a:endParaRPr lang="sr-Latn-RS" dirty="0"/>
          </a:p>
          <a:p>
            <a:endParaRPr lang="sr-Latn-RS" dirty="0"/>
          </a:p>
          <a:p>
            <a:r>
              <a:rPr lang="sr-Latn-RS" dirty="0"/>
              <a:t>VAŽNO – antirealističke paradigme koriste relativizaciju kako bi kritikovale društvo (na primer, trenutne odnose moći) ali one to ne mogu uspešno da učine ako nisu zasnovane pozitivistički</a:t>
            </a:r>
          </a:p>
          <a:p>
            <a:endParaRPr lang="sr-Latn-RS" dirty="0"/>
          </a:p>
          <a:p>
            <a:r>
              <a:rPr lang="sr-Latn-RS" dirty="0"/>
              <a:t>„Obični ljudi“ ne obraćaju mnogo pažnje na konstruktivizam – on im je komplikovan (kontraintuitivan je) ali i uvredljiv (zamislite kako bi Vaši bližnji reagovali da krenete da im analizirate sve u šta veruju i znaju kao relativni konstrukt, na šta ljudi po pravilu reaguju kao da ih ubeđujete da veruju u nešto „nestvarno“)</a:t>
            </a:r>
          </a:p>
          <a:p>
            <a:endParaRPr lang="sr-Latn-RS" dirty="0"/>
          </a:p>
          <a:p>
            <a:r>
              <a:rPr lang="sr-Latn-RS" dirty="0"/>
              <a:t>Glavni problem – tradicionalno brkanje relativizma i antirealizma, i u nauci i u narodu </a:t>
            </a:r>
          </a:p>
        </p:txBody>
      </p:sp>
    </p:spTree>
    <p:extLst>
      <p:ext uri="{BB962C8B-B14F-4D97-AF65-F5344CB8AC3E}">
        <p14:creationId xmlns:p14="http://schemas.microsoft.com/office/powerpoint/2010/main" val="166180304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19442D-D8E0-4427-A191-CC50A96D6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Naukom</a:t>
            </a:r>
            <a:r>
              <a:rPr lang="en-US" dirty="0"/>
              <a:t> </a:t>
            </a:r>
            <a:r>
              <a:rPr lang="sr-Latn-RS" dirty="0" smtClean="0"/>
              <a:t>protiv </a:t>
            </a:r>
            <a:r>
              <a:rPr lang="sr-Latn-RS" dirty="0"/>
              <a:t>zatucanosti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3AA9A91-7EDE-4D4B-825B-A5071D0D7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Posebno razmislite o ključnom značaju metodološkog realizma za opstanak sistema javnog zdravlja i drugih društvenih sistema zasnovanih na prirodno-naučnim istraživanjima</a:t>
            </a:r>
            <a:endParaRPr lang="en-US" dirty="0"/>
          </a:p>
          <a:p>
            <a:r>
              <a:rPr lang="sr-Latn-RS" dirty="0"/>
              <a:t>Borba protiv zatucanosti nikada ne prestaje – širom sveta na delu je retradicionalizacija koja preti da nas vrati u mračni srednji vek, u prednaučno doba</a:t>
            </a:r>
          </a:p>
          <a:p>
            <a:r>
              <a:rPr lang="sr-Latn-RS" dirty="0"/>
              <a:t>Danas, više nego ikada u poslednjih dva veka, treba braniti nauku i na njoj zasnovanu javnu sigurnost</a:t>
            </a:r>
          </a:p>
          <a:p>
            <a:r>
              <a:rPr lang="sr-Latn-RS" dirty="0"/>
              <a:t>Upravo su </a:t>
            </a:r>
            <a:r>
              <a:rPr lang="sr-Latn-RS" dirty="0" smtClean="0"/>
              <a:t>studenti – budući naučnici i intelektualci – ti koji deci </a:t>
            </a:r>
            <a:r>
              <a:rPr lang="sr-Latn-RS" dirty="0"/>
              <a:t>i mladima formiraju pojmove o povezanosti nauke i medicine sa zdravljem i kvalitetom života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02330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AC4673-0597-4CC7-A9E7-B3FB5A6A5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Antirealizam i postpozitivizam „ne rade“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1C26D12-6B83-4FBF-BED9-2AC10FE0C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Iako antirealizam i postpozitivizam vernije opisuju i elegantnije objašnjavaju naučnu stvarnost, na njima nije moguće zasnovati javnu ulogu univerziteta </a:t>
            </a:r>
          </a:p>
          <a:p>
            <a:r>
              <a:rPr lang="sr-Latn-RS" dirty="0"/>
              <a:t>Nema boljeg načina za primenu nauke od realističkog – naučni antirealizam „ne radi“ izvan učionice u odnosu na rivalske sisteme znanja, mnogo privlačnije metodski netreniranom umu</a:t>
            </a:r>
          </a:p>
          <a:p>
            <a:r>
              <a:rPr lang="sr-Latn-RS" dirty="0"/>
              <a:t>O svemu što ne razumete ili imate dilemu pripremite pitanja za kolektivne konsultacije</a:t>
            </a:r>
          </a:p>
          <a:p>
            <a:r>
              <a:rPr lang="sr-Latn-RS" dirty="0"/>
              <a:t>Ako Vam imate poteškoća da formulišete pitanje, pišite mi pa ćemo zajedno formulisati pojedinačno pitanje za kolektivne konsultacije (</a:t>
            </a:r>
            <a:r>
              <a:rPr lang="en-US" dirty="0" err="1"/>
              <a:t>milmil@f.bg.ac.r</a:t>
            </a:r>
            <a:r>
              <a:rPr lang="sr-Latn-RS" dirty="0"/>
              <a:t>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01513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Druga </a:t>
            </a:r>
            <a:r>
              <a:rPr lang="en-US" dirty="0" err="1" smtClean="0"/>
              <a:t>pauza</a:t>
            </a:r>
            <a:r>
              <a:rPr lang="en-US" dirty="0" smtClean="0"/>
              <a:t> 15min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769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301A24-D0B2-4F79-96C3-7A700FABC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15B196-2B89-4127-A1A6-2E554D696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Najbolje je da ovu prvu fazu podelite po principu „nadležnosti“</a:t>
            </a:r>
          </a:p>
          <a:p>
            <a:r>
              <a:rPr lang="sr-Latn-RS" dirty="0"/>
              <a:t>Vi ste nadležni da odlučite šta Vas interesuje i uzbuđuje u istraživačkom smislu, šta je ono što biste voleli da bude baš Vaša tema, šta smatrate naučno relevantnim, društveno korisnim i sl.</a:t>
            </a:r>
          </a:p>
          <a:p>
            <a:r>
              <a:rPr lang="sr-Latn-RS" dirty="0"/>
              <a:t>Mentor je „nadležan“ da ustanovi da li je ta tema već rađena (najveći broj tema koje će Vam pasti na pamet su već obrađene), da proceni </a:t>
            </a:r>
            <a:r>
              <a:rPr lang="sr-Latn-RS" dirty="0" smtClean="0"/>
              <a:t>da li </a:t>
            </a:r>
            <a:r>
              <a:rPr lang="sr-Latn-RS" dirty="0"/>
              <a:t>je to tema prikladna </a:t>
            </a:r>
            <a:r>
              <a:rPr lang="sr-Latn-RS" dirty="0" smtClean="0"/>
              <a:t>Vašem </a:t>
            </a:r>
            <a:r>
              <a:rPr lang="sr-Latn-RS" dirty="0"/>
              <a:t>nivou studija, da li ju je moguće obraditi s raspoloživim resursima kao i da li se uklapa u samu mentorovu koncepciju istraživanja, projekat na kojem radi i kojem mora biti posvećen iz profesionalnih razloga i sl.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992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69AD44-DE82-4E35-AA82-37A472055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Pregled relevantne literature i izvora...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16070B-C316-4E43-84C8-B7850F891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Podsetite se šta smo </a:t>
            </a:r>
            <a:r>
              <a:rPr lang="sr-Latn-RS" dirty="0" smtClean="0"/>
              <a:t>na uvodnim časovima učili </a:t>
            </a:r>
            <a:r>
              <a:rPr lang="sr-Latn-RS" dirty="0"/>
              <a:t>o izbegavanju „otkrivanja tople vode“ – najveći deo našeg rada najčešće je neoriginalno (ono što je važno jeste da navedete svoje prethodnike korektno)</a:t>
            </a:r>
          </a:p>
          <a:p>
            <a:r>
              <a:rPr lang="sr-Latn-RS" dirty="0"/>
              <a:t>Pregled literature i traganje za izvorima služe tome da ustanovimo ko se, na koji način, s kojim ciljem i s kakvim rezultatima već bavio „našom“ temom ali pre svega šta je u vezi s njom već rečeno (vratićemo se ovome na času o </a:t>
            </a:r>
            <a:r>
              <a:rPr lang="sr-Latn-RS" dirty="0" smtClean="0"/>
              <a:t>plagijatima, falsifikatima </a:t>
            </a:r>
            <a:r>
              <a:rPr lang="sr-Latn-RS" dirty="0"/>
              <a:t>i fabrikatima)</a:t>
            </a:r>
          </a:p>
          <a:p>
            <a:r>
              <a:rPr lang="sr-Latn-RS" dirty="0"/>
              <a:t>Najveći deo nauke je „neoriginalan“ u ovom smislu – pojedinačni istraživač obično doda „1%“ ili „1‰“ sopstvenog doprinosa, što je legitimno dok god priznaje drugima šta su pre njega/nje otkrili/razumeli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981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3957</TotalTime>
  <Words>6761</Words>
  <Application>Microsoft Office PowerPoint</Application>
  <PresentationFormat>Custom</PresentationFormat>
  <Paragraphs>457</Paragraphs>
  <Slides>73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4" baseType="lpstr">
      <vt:lpstr>Office Theme</vt:lpstr>
      <vt:lpstr>Opšta metodologija etnologije i antropologije  Glavna svojstva, aspekti i elementi naučnog istraživanja</vt:lpstr>
      <vt:lpstr>Standardni elementi naučnog istraživanja</vt:lpstr>
      <vt:lpstr>Definisanje istraživačkog problema...</vt:lpstr>
      <vt:lpstr>...</vt:lpstr>
      <vt:lpstr>...</vt:lpstr>
      <vt:lpstr>...</vt:lpstr>
      <vt:lpstr>...</vt:lpstr>
      <vt:lpstr>...</vt:lpstr>
      <vt:lpstr>Pregled relevantne literature i izvora...</vt:lpstr>
      <vt:lpstr>...</vt:lpstr>
      <vt:lpstr>...</vt:lpstr>
      <vt:lpstr>...</vt:lpstr>
      <vt:lpstr>Izrada teorijsko-metodološkog okvira...</vt:lpstr>
      <vt:lpstr>...</vt:lpstr>
      <vt:lpstr>...</vt:lpstr>
      <vt:lpstr>...</vt:lpstr>
      <vt:lpstr>...</vt:lpstr>
      <vt:lpstr>...</vt:lpstr>
      <vt:lpstr>Prikupljanje podataka...</vt:lpstr>
      <vt:lpstr>...</vt:lpstr>
      <vt:lpstr>...</vt:lpstr>
      <vt:lpstr>...</vt:lpstr>
      <vt:lpstr>...</vt:lpstr>
      <vt:lpstr>...</vt:lpstr>
      <vt:lpstr>Analiza podataka...</vt:lpstr>
      <vt:lpstr>Izveštavanje o rezultatima istraživanja...</vt:lpstr>
      <vt:lpstr>...</vt:lpstr>
      <vt:lpstr>pauza</vt:lpstr>
      <vt:lpstr>Svojstva, aspekti i elementi naučnog istraživanja</vt:lpstr>
      <vt:lpstr>Socijalni aspekti naučnog istraživanja...</vt:lpstr>
      <vt:lpstr>...</vt:lpstr>
      <vt:lpstr>Kognitivni aspekti naučnog istraživanja ...</vt:lpstr>
      <vt:lpstr>...</vt:lpstr>
      <vt:lpstr>Čudo nauke</vt:lpstr>
      <vt:lpstr>Različiti pristupi definisanju nauke uopšte pa tako i DHN</vt:lpstr>
      <vt:lpstr>Specifičnosti nauke</vt:lpstr>
      <vt:lpstr>Pojmovi prevaziđeni, problemi trajni...</vt:lpstr>
      <vt:lpstr>Pozitivizam – „prirodni“ naučni stav, tradicionalni pogled na nauku</vt:lpstr>
      <vt:lpstr>...</vt:lpstr>
      <vt:lpstr>Pozitivni temelji zgrade nauke (osnovne pretpostavke pozitivizma)</vt:lpstr>
      <vt:lpstr>Glavnije postpozitivistike intervencije</vt:lpstr>
      <vt:lpstr>Kako razlikovati nauku od ne-nauke...</vt:lpstr>
      <vt:lpstr>Problem demarkacije</vt:lpstr>
      <vt:lpstr>...</vt:lpstr>
      <vt:lpstr>Vidimo da po mnogim kriterijumima DHN „nisu nauke“ na način na koji su to nauke o prirodi...</vt:lpstr>
      <vt:lpstr>...</vt:lpstr>
      <vt:lpstr>Setite te se veze između ciljeva i metoda nauke</vt:lpstr>
      <vt:lpstr>Opisivanje u DHN</vt:lpstr>
      <vt:lpstr>Predviđanje u DHN</vt:lpstr>
      <vt:lpstr>Analiza, objašnjenje i razumevanje u DHN...</vt:lpstr>
      <vt:lpstr>...</vt:lpstr>
      <vt:lpstr>...</vt:lpstr>
      <vt:lpstr>Kontrola u DHN</vt:lpstr>
      <vt:lpstr>Pauza</vt:lpstr>
      <vt:lpstr>Glavna razlika OMN i MDHN – međuzavisnost teorija i metoda u DHN</vt:lpstr>
      <vt:lpstr>Šta su uopšte teorije?</vt:lpstr>
      <vt:lpstr>...</vt:lpstr>
      <vt:lpstr>Čemu služe teorije u standardnom pogledu na nauku?</vt:lpstr>
      <vt:lpstr>...</vt:lpstr>
      <vt:lpstr>Funkcija hipoteza u istraživanju...</vt:lpstr>
      <vt:lpstr>...</vt:lpstr>
      <vt:lpstr>Zakoni u nauci</vt:lpstr>
      <vt:lpstr>...</vt:lpstr>
      <vt:lpstr>Osnovne paradigme naučnog istraživanja</vt:lpstr>
      <vt:lpstr>Problem ugledanja na prirodne nauke – najvažniji problem metodologije DHN</vt:lpstr>
      <vt:lpstr>...</vt:lpstr>
      <vt:lpstr>...</vt:lpstr>
      <vt:lpstr>...</vt:lpstr>
      <vt:lpstr>Postpozitivizam, konstruktivizam i druge antirealističke paradigme treba da upoznamo iz naučnih razloga ali ne i iz prosvetnih</vt:lpstr>
      <vt:lpstr>Zaključak – budite pragmatični</vt:lpstr>
      <vt:lpstr>Naukom protiv zatucanosti</vt:lpstr>
      <vt:lpstr>Antirealizam i postpozitivizam „ne rade“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Milos</dc:creator>
  <cp:lastModifiedBy>EA</cp:lastModifiedBy>
  <cp:revision>187</cp:revision>
  <dcterms:created xsi:type="dcterms:W3CDTF">2018-11-08T16:29:39Z</dcterms:created>
  <dcterms:modified xsi:type="dcterms:W3CDTF">2023-03-08T17:24:22Z</dcterms:modified>
</cp:coreProperties>
</file>