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31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Specifičnosti metodologije društveno-humanističkih nauka</a:t>
            </a:r>
            <a:r>
              <a:rPr lang="sr-Latn-RS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sr-Latn-RS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2000" dirty="0" smtClean="0"/>
              <a:t>Prof. dr Miloš Milenković</a:t>
            </a:r>
          </a:p>
          <a:p>
            <a:pPr algn="r"/>
            <a:r>
              <a:rPr lang="sr-Latn-RS" sz="2000" dirty="0" smtClean="0"/>
              <a:t>Univerzitet u Beogradu – Filozfski fakultet</a:t>
            </a:r>
          </a:p>
          <a:p>
            <a:pPr algn="r"/>
            <a:r>
              <a:rPr lang="sr-Latn-RS" sz="2000" dirty="0" smtClean="0"/>
              <a:t>Odeljenje za etnologiju i antropologiju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53686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normirati istraživanje koje će dovesti do istinitih, pouzdanih i rezultata koje će celo društvo </a:t>
            </a:r>
            <a:r>
              <a:rPr lang="sr-Latn-RS" dirty="0" smtClean="0">
                <a:latin typeface="Cambria" pitchFamily="18" charset="0"/>
              </a:rPr>
              <a:t>uvažiti, ako znamo da nauka, posebno DHN, služi nečijim partikularnim interesima?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Zašto bi se nauka obazirala na to da li je društvo uvažava (setimo se </a:t>
            </a:r>
            <a:r>
              <a:rPr lang="sr-Latn-RS" dirty="0" smtClean="0">
                <a:latin typeface="Cambria" pitchFamily="18" charset="0"/>
              </a:rPr>
              <a:t>debate o vakcinama?)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razlikovati uverenja od činjenica?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je “opravadano istinito verovanje” (tradicionalna epistemološka definicija znanja”) održivo u demokratiji – pitanje kvalifikovanog mišljenja? 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Nije li nauka upravo suprotna </a:t>
            </a:r>
            <a:r>
              <a:rPr lang="sr-Latn-RS" dirty="0" smtClean="0">
                <a:latin typeface="Cambria" pitchFamily="18" charset="0"/>
              </a:rPr>
              <a:t>„imanju mišljenja“ </a:t>
            </a:r>
            <a:r>
              <a:rPr lang="sr-Latn-RS" dirty="0">
                <a:latin typeface="Cambria" pitchFamily="18" charset="0"/>
              </a:rPr>
              <a:t>(religijskom, ideološkom, popularno-kulturnom) većine?</a:t>
            </a:r>
          </a:p>
          <a:p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 dirty="0">
                <a:latin typeface="Cambria" pitchFamily="18" charset="0"/>
              </a:rPr>
              <a:t>ko je čak i nauka ideologija...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885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metodološki normirati istraživanje koje ne bi bilo usko povezano s nekom teorijom?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da primenim samo jedan metod na jedan predmet, ako mu pristupam jednom teorijom?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da analiziram otkrivene činjenice koje se “ne uklapaju u teoriju”?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Š</a:t>
            </a:r>
            <a:r>
              <a:rPr lang="sr-Latn-RS" dirty="0">
                <a:latin typeface="Cambria" pitchFamily="18" charset="0"/>
              </a:rPr>
              <a:t>ta prethodi čemu? </a:t>
            </a: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zročnost ili cirkularnost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 dirty="0">
                <a:latin typeface="Cambria" pitchFamily="18" charset="0"/>
              </a:rPr>
              <a:t>ko su teorija i metod nerazdvojivi...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543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normirati nešto situaciono,  kontekstualno-zavisno i kontingentno?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postići nivo saznanja koji je moguće smatrati univerzalnim?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važi da je „sva nauka – etnonauka“? Nije li nauka kosmopolitska i vanvremena, zar nije ona upravo nezavisna od toga </a:t>
            </a:r>
            <a:r>
              <a:rPr lang="sr-Latn-RS" b="1" dirty="0">
                <a:latin typeface="Cambria" pitchFamily="18" charset="0"/>
              </a:rPr>
              <a:t>ko</a:t>
            </a:r>
            <a:r>
              <a:rPr lang="sr-Latn-RS" dirty="0">
                <a:latin typeface="Cambria" pitchFamily="18" charset="0"/>
              </a:rPr>
              <a:t> je osmišljava, izvodi, predaje i </a:t>
            </a:r>
            <a:r>
              <a:rPr lang="sr-Latn-RS" dirty="0" smtClean="0">
                <a:latin typeface="Cambria" pitchFamily="18" charset="0"/>
              </a:rPr>
              <a:t>primenjuje, i </a:t>
            </a:r>
            <a:r>
              <a:rPr lang="sr-Latn-RS" b="1" dirty="0" smtClean="0">
                <a:latin typeface="Cambria" pitchFamily="18" charset="0"/>
              </a:rPr>
              <a:t>za koga</a:t>
            </a:r>
            <a:r>
              <a:rPr lang="sr-Latn-RS" dirty="0" smtClean="0">
                <a:latin typeface="Cambria" pitchFamily="18" charset="0"/>
              </a:rPr>
              <a:t>?</a:t>
            </a:r>
            <a:endParaRPr lang="sr-Latn-RS" dirty="0">
              <a:latin typeface="Cambria" pitchFamily="18" charset="0"/>
            </a:endParaRPr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 dirty="0">
                <a:latin typeface="Cambria" pitchFamily="18" charset="0"/>
              </a:rPr>
              <a:t>ko je nauka nerazdvojiva od svoje istorije...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907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metodološki normirati istraživanje koje bi bilo depersonalizovano?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je onda solipsizam neizbežan?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a li onda važi maksima “koliko naučnika – toliko i verzija nauke”?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Kako u tom slučaju obezbediti proveravanje nalaza istraživanja i unapređivanje njihovog razumevanja?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Objektivnost = </a:t>
            </a:r>
            <a:r>
              <a:rPr lang="sr-Latn-RS" dirty="0" smtClean="0">
                <a:latin typeface="Cambria" pitchFamily="18" charset="0"/>
              </a:rPr>
              <a:t>intersubjektivnost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 smtClean="0">
                <a:latin typeface="Cambria" pitchFamily="18" charset="0"/>
              </a:rPr>
              <a:t>Različite tehnike intersubjektivnosti u različitim naučnim poljima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 dirty="0">
                <a:latin typeface="Cambria" pitchFamily="18" charset="0"/>
              </a:rPr>
              <a:t>ko je nauka nerazdvojiva od ličnosti naučnika...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672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metodološki normirati postupke i faze istraživanja čiji su sadržaj i implikacije u koliziji s interesima institucije? 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Problemi „konflikta“ interesa“ – širenje korporativne logike na akademske </a:t>
            </a:r>
            <a:r>
              <a:rPr lang="sr-Latn-RS" dirty="0" smtClean="0">
                <a:latin typeface="Cambria" pitchFamily="18" charset="0"/>
              </a:rPr>
              <a:t>institucije (značenje pojma „biti profesionalan“?)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težiti objektivnom i nezainteresovanom istraživanju, koje neće biti diktirano od strane van-naučnih autoriteta (finansijeri, </a:t>
            </a:r>
            <a:r>
              <a:rPr lang="sr-Latn-RS" dirty="0" smtClean="0">
                <a:latin typeface="Cambria" pitchFamily="18" charset="0"/>
              </a:rPr>
              <a:t>administracija ili </a:t>
            </a:r>
            <a:r>
              <a:rPr lang="sr-Latn-RS" dirty="0">
                <a:latin typeface="Cambria" pitchFamily="18" charset="0"/>
              </a:rPr>
              <a:t>tzv. “javnost</a:t>
            </a:r>
            <a:r>
              <a:rPr lang="sr-Latn-RS" dirty="0" smtClean="0">
                <a:latin typeface="Cambria" pitchFamily="18" charset="0"/>
              </a:rPr>
              <a:t>”)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 smtClean="0">
                <a:latin typeface="Cambria" pitchFamily="18" charset="0"/>
              </a:rPr>
              <a:t>Da li su nezavisnost akademskog rada i objektivnost istraživanja u koliziji, iako se često posmatraju takoreći kao sinonimi?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 dirty="0">
                <a:latin typeface="Cambria" pitchFamily="18" charset="0"/>
              </a:rPr>
              <a:t>ko je nauka nerazdvojiva od institucija...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212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i smo “prirodno” (kognitivno-fiziološki i konceptualno-kulturno) skloni pozitivizmu – kritička metodologija ima za cilj da nas decentrira od „zdravog razuma“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sim toga, skloni smo etnocentrizmu čak i na nivou percepcije (stvarnosti pristupamo konceptima naučenim u zajednici – i kulturnoj i naučnoj)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 </a:t>
            </a:r>
            <a:r>
              <a:rPr lang="sr-Latn-RS" b="1" dirty="0">
                <a:latin typeface="Cambria" pitchFamily="18" charset="0"/>
              </a:rPr>
              <a:t>Metodologija DHN je </a:t>
            </a:r>
            <a:r>
              <a:rPr lang="sr-Latn-RS" b="1" dirty="0" smtClean="0">
                <a:latin typeface="Cambria" pitchFamily="18" charset="0"/>
              </a:rPr>
              <a:t>višedecenijsko, </a:t>
            </a:r>
            <a:r>
              <a:rPr lang="sr-Latn-RS" b="1" u="sng" dirty="0">
                <a:latin typeface="Cambria" pitchFamily="18" charset="0"/>
              </a:rPr>
              <a:t>relativno neuspešno</a:t>
            </a:r>
            <a:r>
              <a:rPr lang="sr-Latn-RS" b="1" dirty="0">
                <a:latin typeface="Cambria" pitchFamily="18" charset="0"/>
              </a:rPr>
              <a:t> suprotstavljanje ovom Prirodnom epistemološkom stavu – upravo zbog </a:t>
            </a:r>
            <a:r>
              <a:rPr lang="sr-Latn-RS" b="1" dirty="0" smtClean="0">
                <a:latin typeface="Cambria" pitchFamily="18" charset="0"/>
              </a:rPr>
              <a:t>toga </a:t>
            </a:r>
            <a:r>
              <a:rPr lang="sr-Latn-RS" b="1" dirty="0">
                <a:latin typeface="Cambria" pitchFamily="18" charset="0"/>
              </a:rPr>
              <a:t>smo mi „društvenjaci“ viđeni kao „kvariše“ nauke</a:t>
            </a:r>
            <a:endParaRPr lang="en-US" b="1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600" dirty="0">
                <a:latin typeface="Cambria" pitchFamily="18" charset="0"/>
              </a:rPr>
              <a:t>“Prirodni epistemološki stav”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540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ane: </a:t>
            </a: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epersonalizacija istorije i teorije (sklonost ka apstrakciji i normiranju “ubija heroje” nauke; gubljenje “čari”; derogiranje pojedinačnih uzora delegitimiše autoritet nauke uopšte)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rednosti: fokusira nas da budemo organizovaniji i sistematičniji, da unesemo red u haos informacija i obaveza, da se orijentišemo na konkretne rezultate umesto na apstraktne ciljeve; </a:t>
            </a:r>
            <a:r>
              <a:rPr lang="sr-Latn-RS" dirty="0" smtClean="0">
                <a:latin typeface="Cambria" pitchFamily="18" charset="0"/>
              </a:rPr>
              <a:t>razvija </a:t>
            </a:r>
            <a:r>
              <a:rPr lang="sr-Latn-RS" dirty="0">
                <a:latin typeface="Cambria" pitchFamily="18" charset="0"/>
              </a:rPr>
              <a:t>kod nas zdrav samokritički odnos o </a:t>
            </a:r>
            <a:r>
              <a:rPr lang="sr-Latn-RS" dirty="0" smtClean="0">
                <a:latin typeface="Cambria" pitchFamily="18" charset="0"/>
              </a:rPr>
              <a:t>ograničenjima-kao-mogućnostima</a:t>
            </a:r>
            <a:r>
              <a:rPr lang="sr-Latn-RS" dirty="0">
                <a:latin typeface="Cambria" pitchFamily="18" charset="0"/>
              </a:rPr>
              <a:t>; razvija pragmatičan odnos prema „neupitnom“, doprinosi profesionalizmu</a:t>
            </a:r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U</a:t>
            </a:r>
            <a:r>
              <a:rPr lang="sr-Latn-RS" sz="3600" dirty="0">
                <a:latin typeface="Cambria" pitchFamily="18" charset="0"/>
              </a:rPr>
              <a:t>ticaj metodologije na studije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78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>
                <a:latin typeface="Cambria" pitchFamily="18" charset="0"/>
              </a:rPr>
              <a:t>Dobra metodologija, osim etike i politike, inkorporira i neke naizgled neočekivane aspekte </a:t>
            </a:r>
            <a:r>
              <a:rPr lang="sr-Latn-RS" dirty="0" smtClean="0">
                <a:latin typeface="Cambria" pitchFamily="18" charset="0"/>
              </a:rPr>
              <a:t>ekonomije, nauke </a:t>
            </a:r>
            <a:r>
              <a:rPr lang="sr-Latn-RS" dirty="0">
                <a:latin typeface="Cambria" pitchFamily="18" charset="0"/>
              </a:rPr>
              <a:t>o menadžmentu i nauke o bezbednosti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 (koliko god to nama neobično moglo da zvuči)</a:t>
            </a:r>
          </a:p>
          <a:p>
            <a:endParaRPr lang="sr-Latn-RS" dirty="0">
              <a:latin typeface="Cambria" pitchFamily="18" charset="0"/>
              <a:sym typeface="Wingdings" pitchFamily="2" charset="2"/>
            </a:endParaRPr>
          </a:p>
          <a:p>
            <a:r>
              <a:rPr lang="sr-Latn-RS" dirty="0" smtClean="0">
                <a:latin typeface="Cambria" pitchFamily="18" charset="0"/>
                <a:sym typeface="Wingdings" pitchFamily="2" charset="2"/>
              </a:rPr>
              <a:t>Ekonomija, organizacija 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i bezbednost su bitni aspekti svakog rada s ljudima – naučno istraživanje tu ne predstavlja izuzetak</a:t>
            </a:r>
          </a:p>
          <a:p>
            <a:endParaRPr lang="sr-Latn-RS" dirty="0">
              <a:latin typeface="Cambria" pitchFamily="18" charset="0"/>
              <a:sym typeface="Wingdings" pitchFamily="2" charset="2"/>
            </a:endParaRPr>
          </a:p>
          <a:p>
            <a:r>
              <a:rPr lang="en-US" dirty="0">
                <a:latin typeface="Cambria" pitchFamily="18" charset="0"/>
                <a:sym typeface="Wingdings" pitchFamily="2" charset="2"/>
              </a:rPr>
              <a:t>B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iti dobro organizovan a istovremeno ne ugrožavati druge ljude (ili i sebe) nije ni lako niti uvek moguće</a:t>
            </a:r>
          </a:p>
          <a:p>
            <a:endParaRPr lang="sr-Latn-RS" dirty="0">
              <a:latin typeface="Cambria" pitchFamily="18" charset="0"/>
              <a:sym typeface="Wingdings" pitchFamily="2" charset="2"/>
            </a:endParaRPr>
          </a:p>
          <a:p>
            <a:r>
              <a:rPr lang="sr-Latn-RS" dirty="0">
                <a:latin typeface="Cambria" pitchFamily="18" charset="0"/>
                <a:sym typeface="Wingdings" pitchFamily="2" charset="2"/>
              </a:rPr>
              <a:t>Sumirano: dobro metodološki postavljeno istraživanje inkorporira mnoge „izvan-naučne“ aspekte, uključujuči </a:t>
            </a:r>
            <a:r>
              <a:rPr lang="sr-Latn-RS" u="sng" dirty="0" smtClean="0">
                <a:latin typeface="Cambria" pitchFamily="18" charset="0"/>
                <a:sym typeface="Wingdings" pitchFamily="2" charset="2"/>
              </a:rPr>
              <a:t>sociolopsihološke, etičke</a:t>
            </a:r>
            <a:r>
              <a:rPr lang="sr-Latn-RS" u="sng" dirty="0">
                <a:latin typeface="Cambria" pitchFamily="18" charset="0"/>
                <a:sym typeface="Wingdings" pitchFamily="2" charset="2"/>
              </a:rPr>
              <a:t>, političke, </a:t>
            </a:r>
            <a:r>
              <a:rPr lang="sr-Latn-RS" u="sng" dirty="0" smtClean="0">
                <a:latin typeface="Cambria" pitchFamily="18" charset="0"/>
                <a:sym typeface="Wingdings" pitchFamily="2" charset="2"/>
              </a:rPr>
              <a:t>ekonomske, organizacione </a:t>
            </a:r>
            <a:r>
              <a:rPr lang="sr-Latn-RS" u="sng" dirty="0">
                <a:latin typeface="Cambria" pitchFamily="18" charset="0"/>
                <a:sym typeface="Wingdings" pitchFamily="2" charset="2"/>
              </a:rPr>
              <a:t>i bezbednosne</a:t>
            </a:r>
          </a:p>
          <a:p>
            <a:endParaRPr lang="sr-Latn-RS" dirty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A</a:t>
            </a:r>
            <a:r>
              <a:rPr lang="sr-Latn-RS" sz="3600" dirty="0">
                <a:latin typeface="Cambria" pitchFamily="18" charset="0"/>
              </a:rPr>
              <a:t>naliza rizika, upravljanje očekivanjima i kontrola štete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554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u="sng" dirty="0">
                <a:latin typeface="Cambria" pitchFamily="18" charset="0"/>
              </a:rPr>
              <a:t>A</a:t>
            </a:r>
            <a:r>
              <a:rPr lang="sr-Latn-RS" u="sng" dirty="0">
                <a:latin typeface="Cambria" pitchFamily="18" charset="0"/>
              </a:rPr>
              <a:t>naliza a ne paraliza</a:t>
            </a:r>
            <a:r>
              <a:rPr lang="sr-Latn-RS" dirty="0">
                <a:latin typeface="Cambria" pitchFamily="18" charset="0"/>
              </a:rPr>
              <a:t>! Smernice za akciju a ne za uzdržavanje od učenja, istraživanja i pisanja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Pomoć da se prebrode problemi – normalni, uobičajeni i očekivani elementi svakog posla i svake interakcije s institucijama i ljudima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uočavanje s problemima i njihovo rešavanje nasuprot ignorisanju i “zaglavljivanju” 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“(Auto-)terapija za istraživače” – smernice za nošenje sa istraživačkim životom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u="sng" dirty="0">
                <a:latin typeface="Cambria" pitchFamily="18" charset="0"/>
              </a:rPr>
              <a:t>Završavanje </a:t>
            </a:r>
            <a:r>
              <a:rPr lang="sr-Latn-RS" u="sng" dirty="0" smtClean="0">
                <a:latin typeface="Cambria" pitchFamily="18" charset="0"/>
              </a:rPr>
              <a:t>studija </a:t>
            </a:r>
            <a:r>
              <a:rPr lang="sr-Latn-RS" u="sng" dirty="0">
                <a:latin typeface="Cambria" pitchFamily="18" charset="0"/>
              </a:rPr>
              <a:t>u roku!</a:t>
            </a:r>
          </a:p>
          <a:p>
            <a:pPr>
              <a:buNone/>
            </a:pPr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S</a:t>
            </a:r>
            <a:r>
              <a:rPr lang="sr-Latn-RS" sz="3600" dirty="0">
                <a:latin typeface="Cambria" pitchFamily="18" charset="0"/>
              </a:rPr>
              <a:t>misao metodološkog pogleda na nauku i visoko obrazovanje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6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82F98D-397A-49E0-B43D-F918A7128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Hvala na pažnji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A051C78-F2EB-427B-ABE2-4C9FB56F2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endParaRPr lang="sr-Latn-RS" dirty="0"/>
          </a:p>
          <a:p>
            <a:pPr marL="0" indent="0" algn="ctr">
              <a:buNone/>
            </a:pPr>
            <a:r>
              <a:rPr lang="sr-Latn-RS" dirty="0" smtClean="0"/>
              <a:t>Iskoristite priliku za </a:t>
            </a:r>
            <a:r>
              <a:rPr lang="sr-Latn-RS" smtClean="0"/>
              <a:t>stalne konsultacije: </a:t>
            </a:r>
            <a:endParaRPr lang="sr-Latn-RS" dirty="0"/>
          </a:p>
          <a:p>
            <a:pPr marL="0" indent="0" algn="ctr">
              <a:buNone/>
            </a:pPr>
            <a:r>
              <a:rPr lang="en-US" dirty="0"/>
              <a:t>milmil@f.bg.ac.rs</a:t>
            </a:r>
          </a:p>
        </p:txBody>
      </p:sp>
    </p:spTree>
    <p:extLst>
      <p:ext uri="{BB962C8B-B14F-4D97-AF65-F5344CB8AC3E}">
        <p14:creationId xmlns:p14="http://schemas.microsoft.com/office/powerpoint/2010/main" val="325543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Z</a:t>
            </a:r>
            <a:r>
              <a:rPr lang="sr-Latn-RS" dirty="0">
                <a:latin typeface="Cambria" pitchFamily="18" charset="0"/>
              </a:rPr>
              <a:t>a razliku od metodologija većine nauka, </a:t>
            </a:r>
            <a:r>
              <a:rPr lang="sr-Latn-RS" b="1" dirty="0">
                <a:latin typeface="Cambria" pitchFamily="18" charset="0"/>
              </a:rPr>
              <a:t>DHN </a:t>
            </a:r>
            <a:r>
              <a:rPr lang="sr-Latn-RS" b="1" u="sng" dirty="0">
                <a:latin typeface="Cambria" pitchFamily="18" charset="0"/>
              </a:rPr>
              <a:t>se ipak pitaju </a:t>
            </a:r>
            <a:r>
              <a:rPr lang="sr-Latn-RS" b="1" dirty="0">
                <a:latin typeface="Cambria" pitchFamily="18" charset="0"/>
              </a:rPr>
              <a:t>“šta je njihov predmet” odn. “da li je realan”. One su tim pitanjem konstituisane nasuprot </a:t>
            </a:r>
            <a:r>
              <a:rPr lang="sr-Latn-RS" b="1" dirty="0" smtClean="0">
                <a:latin typeface="Cambria" pitchFamily="18" charset="0"/>
              </a:rPr>
              <a:t>scijentizmu/pozitivizmu </a:t>
            </a:r>
            <a:r>
              <a:rPr lang="sr-Latn-RS" b="1" dirty="0">
                <a:latin typeface="Cambria" pitchFamily="18" charset="0"/>
              </a:rPr>
              <a:t>i po tome je njihova metodologija specifična.</a:t>
            </a:r>
          </a:p>
          <a:p>
            <a:pPr>
              <a:buNone/>
            </a:pPr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zroci nestandarnosti:</a:t>
            </a:r>
          </a:p>
          <a:p>
            <a:r>
              <a:rPr lang="en-US" dirty="0">
                <a:latin typeface="Cambria" pitchFamily="18" charset="0"/>
              </a:rPr>
              <a:t>T</a:t>
            </a:r>
            <a:r>
              <a:rPr lang="sr-Latn-RS" dirty="0" smtClean="0">
                <a:latin typeface="Cambria" pitchFamily="18" charset="0"/>
              </a:rPr>
              <a:t>eorijsko-metodološki – socio-kulturna </a:t>
            </a:r>
            <a:r>
              <a:rPr lang="sr-Latn-RS" dirty="0">
                <a:latin typeface="Cambria" pitchFamily="18" charset="0"/>
              </a:rPr>
              <a:t>konstrukcija </a:t>
            </a:r>
            <a:r>
              <a:rPr lang="sr-Latn-RS" dirty="0" smtClean="0">
                <a:latin typeface="Cambria" pitchFamily="18" charset="0"/>
              </a:rPr>
              <a:t>stvarnosti; konstituisanje </a:t>
            </a:r>
            <a:r>
              <a:rPr lang="sr-Latn-RS" dirty="0">
                <a:latin typeface="Cambria" pitchFamily="18" charset="0"/>
              </a:rPr>
              <a:t>predmeta samim istraživanjem</a:t>
            </a:r>
          </a:p>
          <a:p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deološki/politički/etički – ako je nauka kultura, onda je etnocentrična (“čija nauka, njegova i stvarnost, istina, istorija...moć</a:t>
            </a:r>
            <a:r>
              <a:rPr lang="sr-Latn-RS" dirty="0" smtClean="0">
                <a:latin typeface="Cambria" pitchFamily="18" charset="0"/>
              </a:rPr>
              <a:t>”)</a:t>
            </a:r>
          </a:p>
          <a:p>
            <a:r>
              <a:rPr lang="sr-Latn-RS" dirty="0" smtClean="0">
                <a:latin typeface="Cambria" pitchFamily="18" charset="0"/>
              </a:rPr>
              <a:t>Iako postoje globalni standardi, oni nisu sveobuhvatni – ne postoji globalna naučna kultura (što ne znači da joj se ne teži)</a:t>
            </a:r>
            <a:endParaRPr lang="sr-Latn-RS" dirty="0">
              <a:latin typeface="Cambria" pitchFamily="18" charset="0"/>
            </a:endParaRPr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ambria" pitchFamily="18" charset="0"/>
              </a:rPr>
              <a:t>S</a:t>
            </a:r>
            <a:r>
              <a:rPr lang="sr-Latn-RS" sz="3600" dirty="0">
                <a:latin typeface="Cambria" pitchFamily="18" charset="0"/>
              </a:rPr>
              <a:t>pecifičnost metodologije DHN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768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sim logičke i epistemološke analize naučne prakse, radi normiranja boljeg istraživanja, metodologija DHN obuhvata: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 smtClean="0">
                <a:latin typeface="Cambria" pitchFamily="18" charset="0"/>
              </a:rPr>
              <a:t>Organizaciona </a:t>
            </a:r>
          </a:p>
          <a:p>
            <a:r>
              <a:rPr lang="en-US" dirty="0" smtClean="0">
                <a:latin typeface="Cambria" pitchFamily="18" charset="0"/>
              </a:rPr>
              <a:t>P</a:t>
            </a:r>
            <a:r>
              <a:rPr lang="sr-Latn-RS" dirty="0" smtClean="0">
                <a:latin typeface="Cambria" pitchFamily="18" charset="0"/>
              </a:rPr>
              <a:t>olitička</a:t>
            </a:r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E</a:t>
            </a:r>
            <a:r>
              <a:rPr lang="sr-Latn-RS" dirty="0" smtClean="0">
                <a:latin typeface="Cambria" pitchFamily="18" charset="0"/>
              </a:rPr>
              <a:t>tička pitanja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pPr>
              <a:buNone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o često vodi u rasprave o tome da li su DHN uopšte nauke (zato što se </a:t>
            </a:r>
            <a:r>
              <a:rPr lang="sr-Latn-RS" b="1" dirty="0">
                <a:latin typeface="Cambria" pitchFamily="18" charset="0"/>
              </a:rPr>
              <a:t>nauka, na planu istraživanja, tradicionalno posmatra kao nezavisna od politike i </a:t>
            </a:r>
            <a:r>
              <a:rPr lang="sr-Latn-RS" b="1" dirty="0" smtClean="0">
                <a:latin typeface="Cambria" pitchFamily="18" charset="0"/>
              </a:rPr>
              <a:t>etike, a metod tradicionalno poima ne kao organizaciono i socijalno nego kao kognitivno pitanje</a:t>
            </a:r>
            <a:r>
              <a:rPr lang="sr-Latn-RS" dirty="0" smtClean="0">
                <a:latin typeface="Cambria" pitchFamily="18" charset="0"/>
              </a:rPr>
              <a:t>)?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ambria" pitchFamily="18" charset="0"/>
              </a:rPr>
              <a:t>O</a:t>
            </a:r>
            <a:r>
              <a:rPr lang="sr-Latn-RS" sz="3600" dirty="0">
                <a:latin typeface="Cambria" pitchFamily="18" charset="0"/>
              </a:rPr>
              <a:t>pseg metodologije DHN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863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latin typeface="Cambria" pitchFamily="18" charset="0"/>
              </a:rPr>
              <a:t>N</a:t>
            </a:r>
            <a:r>
              <a:rPr lang="sr-Latn-RS" b="1" dirty="0">
                <a:latin typeface="Cambria" pitchFamily="18" charset="0"/>
              </a:rPr>
              <a:t>auka kao institucionalizovano znanje </a:t>
            </a:r>
            <a:r>
              <a:rPr lang="sr-Latn-RS" dirty="0">
                <a:latin typeface="Cambria" pitchFamily="18" charset="0"/>
              </a:rPr>
              <a:t>– nečije, za nekog, o nekom, o nečijem trošku, nasleđena od nekog itd.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onstituisanje obrazovanja i kulture naukom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Konstituisanje građana obrazovanjem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Z</a:t>
            </a:r>
            <a:r>
              <a:rPr lang="sr-Latn-RS" dirty="0">
                <a:latin typeface="Cambria" pitchFamily="18" charset="0"/>
              </a:rPr>
              <a:t>nanje jeste moć. Tradicionalni legitimitet nauke u društvu konstituiše nauku, i na njoj zasnovano obrazovanje, kao privilegovani diskurs (“autoritet” nauke”)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Š</a:t>
            </a:r>
            <a:r>
              <a:rPr lang="sr-Latn-RS" sz="3600" dirty="0">
                <a:latin typeface="Cambria" pitchFamily="18" charset="0"/>
              </a:rPr>
              <a:t>ta je političko u vezi s metodologijom uopšte?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550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>
                <a:latin typeface="Cambria" pitchFamily="18" charset="0"/>
              </a:rPr>
              <a:t>“pisanje Drugih”, konstituisanje istine o čitavim populacijama (“nacije”, “kulture”, </a:t>
            </a:r>
            <a:r>
              <a:rPr lang="sr-Latn-RS" dirty="0" smtClean="0">
                <a:latin typeface="Cambria" pitchFamily="18" charset="0"/>
              </a:rPr>
              <a:t>„populacije“, „identiteti</a:t>
            </a:r>
            <a:r>
              <a:rPr lang="sr-Latn-RS" dirty="0">
                <a:latin typeface="Cambria" pitchFamily="18" charset="0"/>
              </a:rPr>
              <a:t>“, „društvene grupe“)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sr-Latn-RS" dirty="0">
                <a:latin typeface="Cambria" pitchFamily="18" charset="0"/>
              </a:rPr>
              <a:t>Društveno-humanističke nauke kao tehnologije sopstva – proučavanje kao propisivanje identiteta (individualnog i kolektivnog)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olitika reprezentacije i interpretativni suverenitet – pozicioniranost  i upotrebljivost </a:t>
            </a:r>
            <a:r>
              <a:rPr lang="sr-Latn-RS" dirty="0" smtClean="0">
                <a:latin typeface="Cambria" pitchFamily="18" charset="0"/>
              </a:rPr>
              <a:t>znanja u sopstvenoj državi i međunarodnim odnosima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Š</a:t>
            </a:r>
            <a:r>
              <a:rPr lang="sr-Latn-RS" sz="3600" dirty="0">
                <a:latin typeface="Cambria" pitchFamily="18" charset="0"/>
              </a:rPr>
              <a:t>ta je političko u vezi s metodologijom DHN?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921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rvo, osnovno, standardno značenje i u drugim disciplinama – procedure istraživanja, pridržavanje standarda, preporuka i kodeksa profesije (kada postoje) – primenjena odn. proceduralna </a:t>
            </a:r>
            <a:r>
              <a:rPr lang="sr-Latn-RS" dirty="0" smtClean="0">
                <a:latin typeface="Cambria" pitchFamily="18" charset="0"/>
              </a:rPr>
              <a:t>etika (etika istraživanja)</a:t>
            </a:r>
            <a:endParaRPr lang="sr-Latn-RS" dirty="0">
              <a:latin typeface="Cambria" pitchFamily="18" charset="0"/>
            </a:endParaRP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rugo, značenje specifično za metodologiju DHN – analiza posledica istraživanja na proučavane i na istraživače (tokom samog istraživanja i nakon objavljivanja rezultata odn. njihovog “života” u naučnoj zajednici i u </a:t>
            </a:r>
            <a:r>
              <a:rPr lang="sr-Latn-RS" dirty="0" smtClean="0">
                <a:latin typeface="Cambria" pitchFamily="18" charset="0"/>
              </a:rPr>
              <a:t>javnosti)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D</a:t>
            </a:r>
            <a:r>
              <a:rPr lang="sr-Latn-RS" sz="3600" dirty="0">
                <a:latin typeface="Cambria" pitchFamily="18" charset="0"/>
              </a:rPr>
              <a:t>va značenja “etike” u metodologiji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515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rganizovano znanje</a:t>
            </a:r>
          </a:p>
          <a:p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istematična</a:t>
            </a:r>
          </a:p>
          <a:p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bjektivna</a:t>
            </a:r>
          </a:p>
          <a:p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utoritet metoda</a:t>
            </a:r>
          </a:p>
          <a:p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rednosna i interesna neutralnost (“očišćena” od etike i politike)</a:t>
            </a:r>
          </a:p>
          <a:p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utokorektivna, kumulativna, „napreduje“</a:t>
            </a:r>
          </a:p>
          <a:p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icencirana (auto-regulacija)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T</a:t>
            </a:r>
            <a:r>
              <a:rPr lang="sr-Latn-RS" sz="3600" dirty="0">
                <a:latin typeface="Cambria" pitchFamily="18" charset="0"/>
              </a:rPr>
              <a:t>radicionalni pogled na nauku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50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ad  “SA” vs. rad “NA” ljudima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nkorporiranost etike, ideologije i politike u metod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erazdvojivost teorije od metoda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erazdvojivost metodologije od istorije nauke, istorije institucija, ali i od političke i sociokulturne istorije pa i lične istorije grupa i pojedinaca </a:t>
            </a:r>
            <a:endParaRPr lang="sr-Latn-RS" dirty="0" smtClean="0">
              <a:latin typeface="Cambria" pitchFamily="18" charset="0"/>
            </a:endParaRPr>
          </a:p>
          <a:p>
            <a:endParaRPr lang="sr-Latn-RS" dirty="0" smtClean="0">
              <a:latin typeface="Cambria" pitchFamily="18" charset="0"/>
            </a:endParaRPr>
          </a:p>
          <a:p>
            <a:r>
              <a:rPr lang="sr-Latn-RS" dirty="0" smtClean="0">
                <a:latin typeface="Cambria" pitchFamily="18" charset="0"/>
              </a:rPr>
              <a:t>Metodologija </a:t>
            </a:r>
            <a:r>
              <a:rPr lang="sr-Latn-RS" dirty="0">
                <a:latin typeface="Cambria" pitchFamily="18" charset="0"/>
              </a:rPr>
              <a:t>se tu približava biografskoj i kontekstualnoj književnoj kritici – nedopustivo u drugim naučnim poljima, smatra se </a:t>
            </a:r>
            <a:r>
              <a:rPr lang="sr-Latn-RS" dirty="0" smtClean="0">
                <a:latin typeface="Cambria" pitchFamily="18" charset="0"/>
              </a:rPr>
              <a:t>nenaučnim </a:t>
            </a:r>
            <a:r>
              <a:rPr lang="sr-Latn-RS" dirty="0">
                <a:latin typeface="Cambria" pitchFamily="18" charset="0"/>
              </a:rPr>
              <a:t>po definiciji da se nauka kao proces i kao proizvod dovodi u vezu sa životom </a:t>
            </a:r>
            <a:r>
              <a:rPr lang="sr-Latn-RS" dirty="0" smtClean="0">
                <a:latin typeface="Cambria" pitchFamily="18" charset="0"/>
              </a:rPr>
              <a:t>naučnika (pa ipak, to je ono što je društvu najinteresantnije, npr. „kako se postaje uspešan“, „šta čini genija“ i sl?)</a:t>
            </a:r>
            <a:endParaRPr lang="sr-Latn-RS" dirty="0">
              <a:latin typeface="Cambria" pitchFamily="18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I</a:t>
            </a:r>
            <a:r>
              <a:rPr lang="sr-Latn-RS" sz="3600" dirty="0">
                <a:latin typeface="Cambria" pitchFamily="18" charset="0"/>
              </a:rPr>
              <a:t>mplikacije proširenja opsega metodologije DHN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85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skometodološke posledice – istraživanje menja proučavanu stvarnost ne samo  posledično već i u realnom </a:t>
            </a:r>
            <a:r>
              <a:rPr lang="sr-Latn-RS" dirty="0" smtClean="0">
                <a:latin typeface="Cambria" pitchFamily="18" charset="0"/>
              </a:rPr>
              <a:t>vremenu</a:t>
            </a:r>
          </a:p>
          <a:p>
            <a:endParaRPr lang="sr-Latn-RS" b="1" dirty="0">
              <a:latin typeface="Cambria" pitchFamily="18" charset="0"/>
            </a:endParaRPr>
          </a:p>
          <a:p>
            <a:r>
              <a:rPr lang="sr-Latn-RS" b="1" dirty="0">
                <a:latin typeface="Cambria" pitchFamily="18" charset="0"/>
              </a:rPr>
              <a:t>L</a:t>
            </a:r>
            <a:r>
              <a:rPr lang="sr-Latn-RS" b="1" dirty="0" smtClean="0">
                <a:latin typeface="Cambria" pitchFamily="18" charset="0"/>
              </a:rPr>
              <a:t>judi </a:t>
            </a:r>
            <a:r>
              <a:rPr lang="sr-Latn-RS" b="1" dirty="0">
                <a:latin typeface="Cambria" pitchFamily="18" charset="0"/>
              </a:rPr>
              <a:t>se drugačije ponašaju kada ih proučavamo, posmatramo, sa njima razgovaramo</a:t>
            </a:r>
            <a:r>
              <a:rPr lang="sr-Latn-RS" dirty="0">
                <a:latin typeface="Cambria" pitchFamily="18" charset="0"/>
              </a:rPr>
              <a:t> (“etnografski prezent”, „proučavani glume svoju kulturu za nas“, „efekat panoptikona“... </a:t>
            </a:r>
            <a:r>
              <a:rPr lang="sr-Latn-RS" b="1" dirty="0">
                <a:latin typeface="Cambria" pitchFamily="18" charset="0"/>
              </a:rPr>
              <a:t>„Rijaliti za istraživača“</a:t>
            </a:r>
            <a:r>
              <a:rPr lang="sr-Latn-RS" dirty="0">
                <a:latin typeface="Cambria" pitchFamily="18" charset="0"/>
              </a:rPr>
              <a:t>)...  Oni nam daju odgovore za koje misle da želimo da ih čujemo.</a:t>
            </a:r>
          </a:p>
          <a:p>
            <a:endParaRPr lang="sr-Latn-RS" dirty="0">
              <a:latin typeface="Cambria" pitchFamily="18" charset="0"/>
            </a:endParaRPr>
          </a:p>
          <a:p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oralne posledice – pitanja </a:t>
            </a:r>
            <a:r>
              <a:rPr lang="sr-Latn-RS" b="1" dirty="0">
                <a:latin typeface="Cambria" pitchFamily="18" charset="0"/>
              </a:rPr>
              <a:t>privatnosti</a:t>
            </a:r>
            <a:r>
              <a:rPr lang="sr-Latn-RS" dirty="0">
                <a:latin typeface="Cambria" pitchFamily="18" charset="0"/>
              </a:rPr>
              <a:t> pojedinaca i </a:t>
            </a:r>
            <a:r>
              <a:rPr lang="sr-Latn-RS" b="1" dirty="0">
                <a:latin typeface="Cambria" pitchFamily="18" charset="0"/>
              </a:rPr>
              <a:t>odgovornosti</a:t>
            </a:r>
            <a:r>
              <a:rPr lang="sr-Latn-RS" dirty="0">
                <a:latin typeface="Cambria" pitchFamily="18" charset="0"/>
              </a:rPr>
              <a:t> za posledice koje možemo da proizvedemo po život zajednice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Cambria" pitchFamily="18" charset="0"/>
              </a:rPr>
              <a:t>R</a:t>
            </a:r>
            <a:r>
              <a:rPr lang="sr-Latn-RS" sz="3600" dirty="0">
                <a:latin typeface="Cambria" pitchFamily="18" charset="0"/>
              </a:rPr>
              <a:t>ad “sa” vs. rad “na” ljudima – ključne razlike i posledice</a:t>
            </a:r>
            <a:endParaRPr lang="en-US" sz="3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3674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</TotalTime>
  <Words>1448</Words>
  <Application>Microsoft Office PowerPoint</Application>
  <PresentationFormat>On-screen Show (4:3)</PresentationFormat>
  <Paragraphs>138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Waveform</vt:lpstr>
      <vt:lpstr>Specifičnosti metodologije društveno-humanističkih nauka </vt:lpstr>
      <vt:lpstr>Specifičnost metodologije DHN</vt:lpstr>
      <vt:lpstr>Opseg metodologije DHN</vt:lpstr>
      <vt:lpstr>Šta je političko u vezi s metodologijom uopšte?</vt:lpstr>
      <vt:lpstr>Šta je političko u vezi s metodologijom DHN?</vt:lpstr>
      <vt:lpstr>Dva značenja “etike” u metodologiji</vt:lpstr>
      <vt:lpstr>Tradicionalni pogled na nauku</vt:lpstr>
      <vt:lpstr>Implikacije proširenja opsega metodologije DHN</vt:lpstr>
      <vt:lpstr>Rad “sa” vs. rad “na” ljudima – ključne razlike i posledice</vt:lpstr>
      <vt:lpstr>Ako je čak i nauka ideologija...</vt:lpstr>
      <vt:lpstr>Ako su teorija i metod nerazdvojivi...</vt:lpstr>
      <vt:lpstr>Ako je nauka nerazdvojiva od svoje istorije...</vt:lpstr>
      <vt:lpstr>Ako je nauka nerazdvojiva od ličnosti naučnika...</vt:lpstr>
      <vt:lpstr>Ako je nauka nerazdvojiva od institucija...</vt:lpstr>
      <vt:lpstr>“Prirodni epistemološki stav”</vt:lpstr>
      <vt:lpstr>Uticaj metodologije na studije</vt:lpstr>
      <vt:lpstr>Analiza rizika, upravljanje očekivanjima i kontrola štete</vt:lpstr>
      <vt:lpstr>Smisao metodološkog pogleda na nauku i visoko obrazovanje</vt:lpstr>
      <vt:lpstr>Hvala na pažnji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Specifičnosti metodologije društveno-humanističkih nauka </dc:title>
  <dc:creator>EA</dc:creator>
  <cp:lastModifiedBy>EA</cp:lastModifiedBy>
  <cp:revision>3</cp:revision>
  <dcterms:created xsi:type="dcterms:W3CDTF">2006-08-16T00:00:00Z</dcterms:created>
  <dcterms:modified xsi:type="dcterms:W3CDTF">2022-10-19T13:21:38Z</dcterms:modified>
</cp:coreProperties>
</file>