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 id="268" r:id="rId14"/>
    <p:sldId id="275" r:id="rId15"/>
    <p:sldId id="269" r:id="rId16"/>
    <p:sldId id="288" r:id="rId17"/>
    <p:sldId id="276" r:id="rId18"/>
    <p:sldId id="277" r:id="rId19"/>
    <p:sldId id="270" r:id="rId20"/>
    <p:sldId id="271" r:id="rId21"/>
    <p:sldId id="272" r:id="rId22"/>
    <p:sldId id="273" r:id="rId23"/>
    <p:sldId id="289" r:id="rId24"/>
    <p:sldId id="280" r:id="rId25"/>
    <p:sldId id="278" r:id="rId26"/>
    <p:sldId id="279" r:id="rId27"/>
    <p:sldId id="294" r:id="rId28"/>
    <p:sldId id="292" r:id="rId29"/>
    <p:sldId id="293" r:id="rId30"/>
    <p:sldId id="291" r:id="rId31"/>
    <p:sldId id="295" r:id="rId32"/>
    <p:sldId id="290" r:id="rId33"/>
    <p:sldId id="274" r:id="rId34"/>
    <p:sldId id="281" r:id="rId35"/>
    <p:sldId id="282" r:id="rId36"/>
    <p:sldId id="283" r:id="rId37"/>
    <p:sldId id="284" r:id="rId38"/>
    <p:sldId id="285" r:id="rId39"/>
    <p:sldId id="286" r:id="rId40"/>
    <p:sldId id="287" r:id="rId41"/>
    <p:sldId id="296" r:id="rId42"/>
    <p:sldId id="297" r:id="rId43"/>
    <p:sldId id="298" r:id="rId44"/>
    <p:sldId id="302" r:id="rId45"/>
    <p:sldId id="303" r:id="rId46"/>
    <p:sldId id="304" r:id="rId47"/>
    <p:sldId id="305" r:id="rId48"/>
    <p:sldId id="307" r:id="rId49"/>
    <p:sldId id="299" r:id="rId50"/>
    <p:sldId id="300" r:id="rId51"/>
    <p:sldId id="308" r:id="rId52"/>
    <p:sldId id="309" r:id="rId53"/>
    <p:sldId id="310" r:id="rId54"/>
    <p:sldId id="311" r:id="rId55"/>
    <p:sldId id="312" r:id="rId56"/>
    <p:sldId id="301" r:id="rId57"/>
    <p:sldId id="313" r:id="rId58"/>
    <p:sldId id="314" r:id="rId59"/>
    <p:sldId id="315" r:id="rId60"/>
    <p:sldId id="317"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91" autoAdjust="0"/>
    <p:restoredTop sz="94660"/>
  </p:normalViewPr>
  <p:slideViewPr>
    <p:cSldViewPr snapToGrid="0">
      <p:cViewPr varScale="1">
        <p:scale>
          <a:sx n="85" d="100"/>
          <a:sy n="85" d="100"/>
        </p:scale>
        <p:origin x="3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0AD0FA-F57F-4206-A62E-ED3D049FC054}" type="datetimeFigureOut">
              <a:rPr lang="sr-Latn-RS" smtClean="0"/>
              <a:t>7.4.2020.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2204F79-AF07-4817-A92D-2923B06DF2C8}" type="slidenum">
              <a:rPr lang="sr-Latn-RS" smtClean="0"/>
              <a:t>‹#›</a:t>
            </a:fld>
            <a:endParaRPr lang="sr-Latn-RS"/>
          </a:p>
        </p:txBody>
      </p:sp>
    </p:spTree>
    <p:extLst>
      <p:ext uri="{BB962C8B-B14F-4D97-AF65-F5344CB8AC3E}">
        <p14:creationId xmlns:p14="http://schemas.microsoft.com/office/powerpoint/2010/main" val="4121132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0AD0FA-F57F-4206-A62E-ED3D049FC054}" type="datetimeFigureOut">
              <a:rPr lang="sr-Latn-RS" smtClean="0"/>
              <a:t>7.4.2020.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2204F79-AF07-4817-A92D-2923B06DF2C8}" type="slidenum">
              <a:rPr lang="sr-Latn-RS" smtClean="0"/>
              <a:t>‹#›</a:t>
            </a:fld>
            <a:endParaRPr lang="sr-Latn-RS"/>
          </a:p>
        </p:txBody>
      </p:sp>
    </p:spTree>
    <p:extLst>
      <p:ext uri="{BB962C8B-B14F-4D97-AF65-F5344CB8AC3E}">
        <p14:creationId xmlns:p14="http://schemas.microsoft.com/office/powerpoint/2010/main" val="424275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0AD0FA-F57F-4206-A62E-ED3D049FC054}" type="datetimeFigureOut">
              <a:rPr lang="sr-Latn-RS" smtClean="0"/>
              <a:t>7.4.2020.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2204F79-AF07-4817-A92D-2923B06DF2C8}" type="slidenum">
              <a:rPr lang="sr-Latn-RS" smtClean="0"/>
              <a:t>‹#›</a:t>
            </a:fld>
            <a:endParaRPr lang="sr-Latn-RS"/>
          </a:p>
        </p:txBody>
      </p:sp>
    </p:spTree>
    <p:extLst>
      <p:ext uri="{BB962C8B-B14F-4D97-AF65-F5344CB8AC3E}">
        <p14:creationId xmlns:p14="http://schemas.microsoft.com/office/powerpoint/2010/main" val="337401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0AD0FA-F57F-4206-A62E-ED3D049FC054}" type="datetimeFigureOut">
              <a:rPr lang="sr-Latn-RS" smtClean="0"/>
              <a:t>7.4.2020.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2204F79-AF07-4817-A92D-2923B06DF2C8}" type="slidenum">
              <a:rPr lang="sr-Latn-RS" smtClean="0"/>
              <a:t>‹#›</a:t>
            </a:fld>
            <a:endParaRPr lang="sr-Latn-RS"/>
          </a:p>
        </p:txBody>
      </p:sp>
    </p:spTree>
    <p:extLst>
      <p:ext uri="{BB962C8B-B14F-4D97-AF65-F5344CB8AC3E}">
        <p14:creationId xmlns:p14="http://schemas.microsoft.com/office/powerpoint/2010/main" val="327473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950AD0FA-F57F-4206-A62E-ED3D049FC054}" type="datetimeFigureOut">
              <a:rPr lang="sr-Latn-RS" smtClean="0"/>
              <a:t>7.4.2020.</a:t>
            </a:fld>
            <a:endParaRPr lang="sr-Latn-RS"/>
          </a:p>
        </p:txBody>
      </p:sp>
      <p:sp>
        <p:nvSpPr>
          <p:cNvPr id="5" name="Footer Placeholder 4"/>
          <p:cNvSpPr>
            <a:spLocks noGrp="1"/>
          </p:cNvSpPr>
          <p:nvPr>
            <p:ph type="ftr" sz="quarter" idx="11"/>
          </p:nvPr>
        </p:nvSpPr>
        <p:spPr>
          <a:xfrm>
            <a:off x="2182708" y="6272784"/>
            <a:ext cx="6327648" cy="365125"/>
          </a:xfrm>
        </p:spPr>
        <p:txBody>
          <a:bodyPr/>
          <a:lstStyle/>
          <a:p>
            <a:endParaRPr lang="sr-Latn-R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2204F79-AF07-4817-A92D-2923B06DF2C8}" type="slidenum">
              <a:rPr lang="sr-Latn-RS" smtClean="0"/>
              <a:t>‹#›</a:t>
            </a:fld>
            <a:endParaRPr lang="sr-Latn-RS"/>
          </a:p>
        </p:txBody>
      </p:sp>
    </p:spTree>
    <p:extLst>
      <p:ext uri="{BB962C8B-B14F-4D97-AF65-F5344CB8AC3E}">
        <p14:creationId xmlns:p14="http://schemas.microsoft.com/office/powerpoint/2010/main" val="188765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0AD0FA-F57F-4206-A62E-ED3D049FC054}" type="datetimeFigureOut">
              <a:rPr lang="sr-Latn-RS" smtClean="0"/>
              <a:t>7.4.2020.</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E2204F79-AF07-4817-A92D-2923B06DF2C8}" type="slidenum">
              <a:rPr lang="sr-Latn-RS" smtClean="0"/>
              <a:t>‹#›</a:t>
            </a:fld>
            <a:endParaRPr lang="sr-Latn-RS"/>
          </a:p>
        </p:txBody>
      </p:sp>
    </p:spTree>
    <p:extLst>
      <p:ext uri="{BB962C8B-B14F-4D97-AF65-F5344CB8AC3E}">
        <p14:creationId xmlns:p14="http://schemas.microsoft.com/office/powerpoint/2010/main" val="3095638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AD0FA-F57F-4206-A62E-ED3D049FC054}" type="datetimeFigureOut">
              <a:rPr lang="sr-Latn-RS" smtClean="0"/>
              <a:t>7.4.2020.</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E2204F79-AF07-4817-A92D-2923B06DF2C8}" type="slidenum">
              <a:rPr lang="sr-Latn-RS" smtClean="0"/>
              <a:t>‹#›</a:t>
            </a:fld>
            <a:endParaRPr lang="sr-Latn-RS"/>
          </a:p>
        </p:txBody>
      </p:sp>
    </p:spTree>
    <p:extLst>
      <p:ext uri="{BB962C8B-B14F-4D97-AF65-F5344CB8AC3E}">
        <p14:creationId xmlns:p14="http://schemas.microsoft.com/office/powerpoint/2010/main" val="215536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0AD0FA-F57F-4206-A62E-ED3D049FC054}" type="datetimeFigureOut">
              <a:rPr lang="sr-Latn-RS" smtClean="0"/>
              <a:t>7.4.2020.</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E2204F79-AF07-4817-A92D-2923B06DF2C8}" type="slidenum">
              <a:rPr lang="sr-Latn-RS" smtClean="0"/>
              <a:t>‹#›</a:t>
            </a:fld>
            <a:endParaRPr lang="sr-Latn-RS"/>
          </a:p>
        </p:txBody>
      </p:sp>
    </p:spTree>
    <p:extLst>
      <p:ext uri="{BB962C8B-B14F-4D97-AF65-F5344CB8AC3E}">
        <p14:creationId xmlns:p14="http://schemas.microsoft.com/office/powerpoint/2010/main" val="186337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AD0FA-F57F-4206-A62E-ED3D049FC054}" type="datetimeFigureOut">
              <a:rPr lang="sr-Latn-RS" smtClean="0"/>
              <a:t>7.4.2020.</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E2204F79-AF07-4817-A92D-2923B06DF2C8}" type="slidenum">
              <a:rPr lang="sr-Latn-RS" smtClean="0"/>
              <a:t>‹#›</a:t>
            </a:fld>
            <a:endParaRPr lang="sr-Latn-RS"/>
          </a:p>
        </p:txBody>
      </p:sp>
    </p:spTree>
    <p:extLst>
      <p:ext uri="{BB962C8B-B14F-4D97-AF65-F5344CB8AC3E}">
        <p14:creationId xmlns:p14="http://schemas.microsoft.com/office/powerpoint/2010/main" val="409619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0AD0FA-F57F-4206-A62E-ED3D049FC054}" type="datetimeFigureOut">
              <a:rPr lang="sr-Latn-RS" smtClean="0"/>
              <a:t>7.4.2020.</a:t>
            </a:fld>
            <a:endParaRPr lang="sr-Latn-RS"/>
          </a:p>
        </p:txBody>
      </p:sp>
      <p:sp>
        <p:nvSpPr>
          <p:cNvPr id="6" name="Footer Placeholder 5"/>
          <p:cNvSpPr>
            <a:spLocks noGrp="1"/>
          </p:cNvSpPr>
          <p:nvPr>
            <p:ph type="ftr" sz="quarter" idx="11"/>
          </p:nvPr>
        </p:nvSpPr>
        <p:spPr/>
        <p:txBody>
          <a:bodyPr/>
          <a:lstStyle/>
          <a:p>
            <a:endParaRPr lang="sr-Latn-R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2204F79-AF07-4817-A92D-2923B06DF2C8}" type="slidenum">
              <a:rPr lang="sr-Latn-RS" smtClean="0"/>
              <a:t>‹#›</a:t>
            </a:fld>
            <a:endParaRPr lang="sr-Latn-RS"/>
          </a:p>
        </p:txBody>
      </p:sp>
    </p:spTree>
    <p:extLst>
      <p:ext uri="{BB962C8B-B14F-4D97-AF65-F5344CB8AC3E}">
        <p14:creationId xmlns:p14="http://schemas.microsoft.com/office/powerpoint/2010/main" val="664824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0AD0FA-F57F-4206-A62E-ED3D049FC054}" type="datetimeFigureOut">
              <a:rPr lang="sr-Latn-RS" smtClean="0"/>
              <a:t>7.4.2020.</a:t>
            </a:fld>
            <a:endParaRPr lang="sr-Latn-R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2204F79-AF07-4817-A92D-2923B06DF2C8}" type="slidenum">
              <a:rPr lang="sr-Latn-RS" smtClean="0"/>
              <a:t>‹#›</a:t>
            </a:fld>
            <a:endParaRPr lang="sr-Latn-RS"/>
          </a:p>
        </p:txBody>
      </p:sp>
    </p:spTree>
    <p:extLst>
      <p:ext uri="{BB962C8B-B14F-4D97-AF65-F5344CB8AC3E}">
        <p14:creationId xmlns:p14="http://schemas.microsoft.com/office/powerpoint/2010/main" val="2386138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50AD0FA-F57F-4206-A62E-ED3D049FC054}" type="datetimeFigureOut">
              <a:rPr lang="sr-Latn-RS" smtClean="0"/>
              <a:t>7.4.2020.</a:t>
            </a:fld>
            <a:endParaRPr lang="sr-Latn-R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sr-Latn-R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2204F79-AF07-4817-A92D-2923B06DF2C8}" type="slidenum">
              <a:rPr lang="sr-Latn-RS" smtClean="0"/>
              <a:t>‹#›</a:t>
            </a:fld>
            <a:endParaRPr lang="sr-Latn-RS"/>
          </a:p>
        </p:txBody>
      </p:sp>
    </p:spTree>
    <p:extLst>
      <p:ext uri="{BB962C8B-B14F-4D97-AF65-F5344CB8AC3E}">
        <p14:creationId xmlns:p14="http://schemas.microsoft.com/office/powerpoint/2010/main" val="35155564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slide" Target="slide55.xml"/><Relationship Id="rId5" Type="http://schemas.openxmlformats.org/officeDocument/2006/relationships/slide" Target="slide38.xml"/><Relationship Id="rId4" Type="http://schemas.openxmlformats.org/officeDocument/2006/relationships/slide" Target="slide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7.xml"/><Relationship Id="rId1" Type="http://schemas.openxmlformats.org/officeDocument/2006/relationships/slideLayout" Target="../slideLayouts/slideLayout2.xml"/><Relationship Id="rId5" Type="http://schemas.openxmlformats.org/officeDocument/2006/relationships/slide" Target="slide57.xml"/><Relationship Id="rId4" Type="http://schemas.openxmlformats.org/officeDocument/2006/relationships/slide" Target="slide35.xml"/></Relationships>
</file>

<file path=ppt/slides/_rels/slide1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slide" Target="slide53.xml"/></Relationships>
</file>

<file path=ppt/slides/_rels/slide2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5FFE-4AE5-49C8-B073-3ABD666830CB}"/>
              </a:ext>
            </a:extLst>
          </p:cNvPr>
          <p:cNvSpPr>
            <a:spLocks noGrp="1"/>
          </p:cNvSpPr>
          <p:nvPr>
            <p:ph type="ctrTitle"/>
          </p:nvPr>
        </p:nvSpPr>
        <p:spPr>
          <a:xfrm>
            <a:off x="1051560" y="1432223"/>
            <a:ext cx="9966960" cy="2112488"/>
          </a:xfrm>
        </p:spPr>
        <p:txBody>
          <a:bodyPr/>
          <a:lstStyle/>
          <a:p>
            <a:r>
              <a:rPr lang="sr-Latn-RS" dirty="0"/>
              <a:t>Posle terena</a:t>
            </a:r>
            <a:br>
              <a:rPr lang="sr-Latn-RS" dirty="0"/>
            </a:br>
            <a:r>
              <a:rPr lang="sr-Latn-RS" dirty="0"/>
              <a:t>Tipovi objašnjenja u antropologiji</a:t>
            </a:r>
          </a:p>
        </p:txBody>
      </p:sp>
      <p:sp>
        <p:nvSpPr>
          <p:cNvPr id="3" name="Subtitle 2">
            <a:extLst>
              <a:ext uri="{FF2B5EF4-FFF2-40B4-BE49-F238E27FC236}">
                <a16:creationId xmlns:a16="http://schemas.microsoft.com/office/drawing/2014/main" id="{17DB07B3-27E2-4E30-9B8C-28BE0FE1292A}"/>
              </a:ext>
            </a:extLst>
          </p:cNvPr>
          <p:cNvSpPr>
            <a:spLocks noGrp="1"/>
          </p:cNvSpPr>
          <p:nvPr>
            <p:ph type="subTitle" idx="1"/>
          </p:nvPr>
        </p:nvSpPr>
        <p:spPr/>
        <p:txBody>
          <a:bodyPr>
            <a:normAutofit fontScale="92500" lnSpcReduction="20000"/>
          </a:bodyPr>
          <a:lstStyle/>
          <a:p>
            <a:r>
              <a:rPr lang="sr-Latn-RS" dirty="0"/>
              <a:t>Opšta metodologija etnologije i antropologije</a:t>
            </a:r>
          </a:p>
          <a:p>
            <a:r>
              <a:rPr lang="sr-Latn-RS" dirty="0"/>
              <a:t>8.4.2020.</a:t>
            </a:r>
          </a:p>
          <a:p>
            <a:pPr algn="r"/>
            <a:r>
              <a:rPr lang="sr-Latn-RS" dirty="0"/>
              <a:t>doc. dr Nina Kulenović</a:t>
            </a:r>
          </a:p>
        </p:txBody>
      </p:sp>
    </p:spTree>
    <p:extLst>
      <p:ext uri="{BB962C8B-B14F-4D97-AF65-F5344CB8AC3E}">
        <p14:creationId xmlns:p14="http://schemas.microsoft.com/office/powerpoint/2010/main" val="1070570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21E-F929-42C4-81E4-B7ECE1123CE1}"/>
              </a:ext>
            </a:extLst>
          </p:cNvPr>
          <p:cNvSpPr>
            <a:spLocks noGrp="1"/>
          </p:cNvSpPr>
          <p:nvPr>
            <p:ph type="title"/>
          </p:nvPr>
        </p:nvSpPr>
        <p:spPr/>
        <p:txBody>
          <a:bodyPr/>
          <a:lstStyle/>
          <a:p>
            <a:r>
              <a:rPr lang="sr-Latn-RS" dirty="0"/>
              <a:t>Pozitivizam	</a:t>
            </a:r>
          </a:p>
        </p:txBody>
      </p:sp>
      <p:sp>
        <p:nvSpPr>
          <p:cNvPr id="3" name="Content Placeholder 2">
            <a:extLst>
              <a:ext uri="{FF2B5EF4-FFF2-40B4-BE49-F238E27FC236}">
                <a16:creationId xmlns:a16="http://schemas.microsoft.com/office/drawing/2014/main" id="{8E322B7C-44A3-4FD9-8B87-0BC094BB5926}"/>
              </a:ext>
            </a:extLst>
          </p:cNvPr>
          <p:cNvSpPr>
            <a:spLocks noGrp="1"/>
          </p:cNvSpPr>
          <p:nvPr>
            <p:ph idx="1"/>
          </p:nvPr>
        </p:nvSpPr>
        <p:spPr/>
        <p:txBody>
          <a:bodyPr>
            <a:normAutofit/>
          </a:bodyPr>
          <a:lstStyle/>
          <a:p>
            <a:r>
              <a:rPr lang="sr-Latn-RS" dirty="0"/>
              <a:t>Društvene nauke ne samo da bi trebalo da imaju istu formalnu struturu kao prirodne nauke, več je...</a:t>
            </a:r>
          </a:p>
          <a:p>
            <a:r>
              <a:rPr lang="sr-Latn-RS" dirty="0"/>
              <a:t>...i predmet proučavanja trebalo da ima isti ontološki status </a:t>
            </a:r>
          </a:p>
          <a:p>
            <a:r>
              <a:rPr lang="sr-Latn-RS" dirty="0"/>
              <a:t>Važnost pripisana posmatranju proizlazi iz “očigledne” činjenice da su kulture/društva direktno opažljivi, “stvarni” entiteti koji postoje u etnografskoj stvarnosti nezavisno od antropologa posmatrača/analitičara (*uporedite ovo shvatanje sa idealnim etnografom)</a:t>
            </a:r>
          </a:p>
          <a:p>
            <a:r>
              <a:rPr lang="sr-Latn-RS" dirty="0"/>
              <a:t>Otuda i stroga odvojenost između:</a:t>
            </a:r>
          </a:p>
          <a:p>
            <a:pPr>
              <a:buFontTx/>
              <a:buChar char="-"/>
            </a:pPr>
            <a:r>
              <a:rPr lang="sr-Latn-CS" dirty="0"/>
              <a:t>P</a:t>
            </a:r>
            <a:r>
              <a:rPr lang="sr-Latn-RS" dirty="0"/>
              <a:t>osmatrača i posmatrane stvarnosti (subjekta od objekta posmatranja)</a:t>
            </a:r>
          </a:p>
          <a:p>
            <a:pPr>
              <a:buFontTx/>
              <a:buChar char="-"/>
            </a:pPr>
            <a:r>
              <a:rPr lang="sr-Latn-CS" dirty="0"/>
              <a:t>T</a:t>
            </a:r>
            <a:r>
              <a:rPr lang="sr-Latn-RS" dirty="0"/>
              <a:t>eorija i činjenica (objašnjenja i obaveštenja, analitičke obrade podataka i procesa njihovog prikupljanja) (*uporediti sa IE)</a:t>
            </a:r>
          </a:p>
          <a:p>
            <a:pPr>
              <a:buFontTx/>
              <a:buChar char="-"/>
            </a:pPr>
            <a:endParaRPr lang="sr-Latn-RS" dirty="0"/>
          </a:p>
        </p:txBody>
      </p:sp>
    </p:spTree>
    <p:extLst>
      <p:ext uri="{BB962C8B-B14F-4D97-AF65-F5344CB8AC3E}">
        <p14:creationId xmlns:p14="http://schemas.microsoft.com/office/powerpoint/2010/main" val="122570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21E-F929-42C4-81E4-B7ECE1123CE1}"/>
              </a:ext>
            </a:extLst>
          </p:cNvPr>
          <p:cNvSpPr>
            <a:spLocks noGrp="1"/>
          </p:cNvSpPr>
          <p:nvPr>
            <p:ph type="title"/>
          </p:nvPr>
        </p:nvSpPr>
        <p:spPr/>
        <p:txBody>
          <a:bodyPr/>
          <a:lstStyle/>
          <a:p>
            <a:r>
              <a:rPr lang="sr-Latn-RS" dirty="0"/>
              <a:t>Antipozitivistička reakcija. Metodološki pluralizam.</a:t>
            </a:r>
          </a:p>
        </p:txBody>
      </p:sp>
      <p:sp>
        <p:nvSpPr>
          <p:cNvPr id="3" name="Content Placeholder 2">
            <a:extLst>
              <a:ext uri="{FF2B5EF4-FFF2-40B4-BE49-F238E27FC236}">
                <a16:creationId xmlns:a16="http://schemas.microsoft.com/office/drawing/2014/main" id="{8E322B7C-44A3-4FD9-8B87-0BC094BB5926}"/>
              </a:ext>
            </a:extLst>
          </p:cNvPr>
          <p:cNvSpPr>
            <a:spLocks noGrp="1"/>
          </p:cNvSpPr>
          <p:nvPr>
            <p:ph idx="1"/>
          </p:nvPr>
        </p:nvSpPr>
        <p:spPr>
          <a:xfrm>
            <a:off x="1069848" y="2121407"/>
            <a:ext cx="10058400" cy="4453563"/>
          </a:xfrm>
        </p:spPr>
        <p:txBody>
          <a:bodyPr>
            <a:normAutofit fontScale="70000" lnSpcReduction="20000"/>
          </a:bodyPr>
          <a:lstStyle/>
          <a:p>
            <a:r>
              <a:rPr lang="sr-Latn-RS" dirty="0"/>
              <a:t>Pozitivizam vs. antipozitivistička reakcija krajem XIX i početkom XX veka, posebno od druge polovine XX veka u antropologiji (*up. sa prethodnim časom i sa </a:t>
            </a:r>
            <a:r>
              <a:rPr lang="sr-Latn-RS" dirty="0">
                <a:solidFill>
                  <a:srgbClr val="FF0000"/>
                </a:solidFill>
                <a:hlinkClick r:id="rId2" action="ppaction://hlinksldjump"/>
              </a:rPr>
              <a:t>interpretativnom antropologijom na ovom </a:t>
            </a:r>
            <a:r>
              <a:rPr lang="sr-Latn-RS" dirty="0"/>
              <a:t>i na sledećem času)</a:t>
            </a:r>
          </a:p>
          <a:p>
            <a:r>
              <a:rPr lang="sr-Latn-RS" dirty="0"/>
              <a:t>Metodološki monizam (metod prirodnih nauka kao uzor) vs. metodološki pluralizam (metod hermeneutike kao uzor)</a:t>
            </a:r>
          </a:p>
          <a:p>
            <a:r>
              <a:rPr lang="sr-Latn-RS" dirty="0"/>
              <a:t>Predmet proučavanja kao “stvaran”, direktno opažljiv, podvrgnut univerzalnim zakonima vs. predmet proučavanja kao konstituisan kontekstualno/kulturno specifičnim značenjima </a:t>
            </a:r>
          </a:p>
          <a:p>
            <a:r>
              <a:rPr lang="sr-Latn-RS" dirty="0"/>
              <a:t>Znanje kao nezavisno od kulturnih specifičnosti vs. znanje čiji je cilj/preduslov razumevanje kulturnih specifičnosti</a:t>
            </a:r>
          </a:p>
          <a:p>
            <a:r>
              <a:rPr lang="sr-Latn-RS" dirty="0"/>
              <a:t>Na tragu ideja koje su zastupali J. Drojzen, V. Diltaj, G. Zimel, M. Veber, R. Dž. Kolingvud, pozni L. Vitgenštajn, P. Vinč, H. G. Gadamer, Č. Tejlor, R. Rorti i drugi, metodološki pluralisti smatraju da u temelju prirodnih nauka stoji potraga za univerzalnim zakonima na osnovu kojih bi bilo moguće predvideti tok deterministički (ili barem probabilistički) shvaćenog univerzuma, dok se u osnovi predmeta društveno-humanističkog izučavanja nalaze ljudi kao misleći i delatni pojedinci čije (samo)razumevanje konstruiše proučavanu društvenu ili kulturnu stvarnost. Utoliko, ne postoje nekontaminirane, objektivne, ontološki date činjenice društvenog života, već samo „činjenice“ oblikovane kroz prizmu sociokulturnog interpretativnog okvira, koji ih – prelamajući ih kroz sebi svojstvenu konceptualnu shemu – istovremeno i konstruiše. Pluralisti smatraju da su društvena verovanja, prakse, norme, vrednosti, uloge ili ustanove posredovani značenjima samih učesnika u društvenom životu, te da stoje u tesnoj vezi sa kulturnom tradicijom koja generiše različita značenja i subjektivne namere</a:t>
            </a:r>
          </a:p>
          <a:p>
            <a:r>
              <a:rPr lang="sr-Latn-RS" dirty="0"/>
              <a:t>Uporedite ove razlike s razlikama između kvantitatvnih i kvalitativnih pristupa (nomotetičke vs. idiografske; pogled „s Marsa“ vs. perspektivizam; logičke okolnosti opravdanja vs. socijalne okolnosti otkrića; naglasak na objektivnosti vs. naglasak na subjektivnosti; holizam vs. partikularizam; monizam vs. pluralizam; fokus na podacima vs. fokus na teorijama; ponovljivost vs. jedinstvenost istraživanja; naglasak na ponašanju vs. naglasak na mišljenju; odvojenost subjekta od objekta istraživanja vs. istraživač je i sam subjekat istraživanja)</a:t>
            </a:r>
          </a:p>
          <a:p>
            <a:r>
              <a:rPr lang="sr-Latn-RS" dirty="0"/>
              <a:t>Što nas vodi dobro antropolozima dobro poznate reči...</a:t>
            </a:r>
          </a:p>
          <a:p>
            <a:endParaRPr lang="sr-Latn-RS" dirty="0"/>
          </a:p>
        </p:txBody>
      </p:sp>
    </p:spTree>
    <p:extLst>
      <p:ext uri="{BB962C8B-B14F-4D97-AF65-F5344CB8AC3E}">
        <p14:creationId xmlns:p14="http://schemas.microsoft.com/office/powerpoint/2010/main" val="1748560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21E-F929-42C4-81E4-B7ECE1123CE1}"/>
              </a:ext>
            </a:extLst>
          </p:cNvPr>
          <p:cNvSpPr>
            <a:spLocks noGrp="1"/>
          </p:cNvSpPr>
          <p:nvPr>
            <p:ph type="title"/>
          </p:nvPr>
        </p:nvSpPr>
        <p:spPr/>
        <p:txBody>
          <a:bodyPr/>
          <a:lstStyle/>
          <a:p>
            <a:endParaRPr lang="sr-Latn-RS"/>
          </a:p>
        </p:txBody>
      </p:sp>
      <p:pic>
        <p:nvPicPr>
          <p:cNvPr id="4" name="Content Placeholder 3">
            <a:extLst>
              <a:ext uri="{FF2B5EF4-FFF2-40B4-BE49-F238E27FC236}">
                <a16:creationId xmlns:a16="http://schemas.microsoft.com/office/drawing/2014/main" id="{4845E8CF-F05C-4E15-AE66-958337B473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8277" y="717765"/>
            <a:ext cx="4295446" cy="5422469"/>
          </a:xfrm>
          <a:prstGeom prst="rect">
            <a:avLst/>
          </a:prstGeom>
        </p:spPr>
      </p:pic>
    </p:spTree>
    <p:extLst>
      <p:ext uri="{BB962C8B-B14F-4D97-AF65-F5344CB8AC3E}">
        <p14:creationId xmlns:p14="http://schemas.microsoft.com/office/powerpoint/2010/main" val="4170341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21E-F929-42C4-81E4-B7ECE1123CE1}"/>
              </a:ext>
            </a:extLst>
          </p:cNvPr>
          <p:cNvSpPr>
            <a:spLocks noGrp="1"/>
          </p:cNvSpPr>
          <p:nvPr>
            <p:ph type="title"/>
          </p:nvPr>
        </p:nvSpPr>
        <p:spPr/>
        <p:txBody>
          <a:bodyPr/>
          <a:lstStyle/>
          <a:p>
            <a:r>
              <a:rPr lang="sr-Latn-RS" dirty="0"/>
              <a:t>Relativizam!</a:t>
            </a:r>
          </a:p>
        </p:txBody>
      </p:sp>
      <p:sp>
        <p:nvSpPr>
          <p:cNvPr id="3" name="Content Placeholder 2">
            <a:extLst>
              <a:ext uri="{FF2B5EF4-FFF2-40B4-BE49-F238E27FC236}">
                <a16:creationId xmlns:a16="http://schemas.microsoft.com/office/drawing/2014/main" id="{8E322B7C-44A3-4FD9-8B87-0BC094BB5926}"/>
              </a:ext>
            </a:extLst>
          </p:cNvPr>
          <p:cNvSpPr>
            <a:spLocks noGrp="1"/>
          </p:cNvSpPr>
          <p:nvPr>
            <p:ph idx="1"/>
          </p:nvPr>
        </p:nvSpPr>
        <p:spPr/>
        <p:txBody>
          <a:bodyPr>
            <a:normAutofit fontScale="92500" lnSpcReduction="20000"/>
          </a:bodyPr>
          <a:lstStyle/>
          <a:p>
            <a:pPr lvl="0"/>
            <a:r>
              <a:rPr lang="sr-Latn-RS" dirty="0"/>
              <a:t>Centralni pojam/problem opšte metodologije etnologije i antropologije - kako normirati relativizam? Da li su značenja podložna formalizaciji? </a:t>
            </a:r>
            <a:r>
              <a:rPr lang="sr-Latn-RS" dirty="0">
                <a:hlinkClick r:id="rId2" action="ppaction://hlinksldjump"/>
              </a:rPr>
              <a:t>(up. odgovor „nove etnografije“)</a:t>
            </a:r>
            <a:endParaRPr lang="sr-Latn-CS" dirty="0"/>
          </a:p>
          <a:p>
            <a:pPr lvl="0"/>
            <a:r>
              <a:rPr lang="sr-Latn-RS" dirty="0"/>
              <a:t>Iako se relativizam često neopravdano izjednačava s kognitivnim i moralnim relativizmom: nesigurnost, neodređenost, „fleksibilnost istine”, „fleksibilnost morala“ (up. Gelnerovu kritiku postmodernizma u obaveznoj literaturi)</a:t>
            </a:r>
            <a:endParaRPr lang="sr-Latn-CS" dirty="0"/>
          </a:p>
          <a:p>
            <a:pPr lvl="0"/>
            <a:r>
              <a:rPr lang="sr-Latn-RS" dirty="0"/>
              <a:t>Nama je ovde relevantan </a:t>
            </a:r>
            <a:r>
              <a:rPr lang="sr-Latn-RS" dirty="0">
                <a:hlinkClick r:id="rId3" action="ppaction://hlinksldjump"/>
              </a:rPr>
              <a:t>METODOLOŠKI RELATIVIZAM </a:t>
            </a:r>
            <a:r>
              <a:rPr lang="sr-Latn-RS" dirty="0"/>
              <a:t>kao osnovno sredstvo postizanja objektivnosti u antropologiji (u pitanju je naizgled paradoks – mahom se relativizam optužuje za „antinaučnost“)</a:t>
            </a:r>
            <a:endParaRPr lang="sr-Latn-CS" dirty="0"/>
          </a:p>
          <a:p>
            <a:pPr lvl="0"/>
            <a:r>
              <a:rPr lang="en-US" dirty="0"/>
              <a:t>R</a:t>
            </a:r>
            <a:r>
              <a:rPr lang="sr-Latn-RS" dirty="0"/>
              <a:t>elativizam kao kontekstualizam (značenja i funkcije su zavisni od konteksta i utvrđuju se u datom kontekstu) (*up. </a:t>
            </a:r>
            <a:r>
              <a:rPr lang="sr-Latn-RS" dirty="0">
                <a:hlinkClick r:id="rId4" action="ppaction://hlinksldjump">
                  <a:extLst>
                    <a:ext uri="{A12FA001-AC4F-418D-AE19-62706E023703}">
                      <ahyp:hlinkClr xmlns:ahyp="http://schemas.microsoft.com/office/drawing/2018/hyperlinkcolor" val="tx"/>
                    </a:ext>
                  </a:extLst>
                </a:hlinkClick>
              </a:rPr>
              <a:t>funkcionalizam</a:t>
            </a:r>
            <a:r>
              <a:rPr lang="sr-Latn-RS" dirty="0"/>
              <a:t>, </a:t>
            </a:r>
            <a:r>
              <a:rPr lang="sr-Latn-RS" dirty="0">
                <a:hlinkClick r:id="rId5" action="ppaction://hlinksldjump">
                  <a:extLst>
                    <a:ext uri="{A12FA001-AC4F-418D-AE19-62706E023703}">
                      <ahyp:hlinkClr xmlns:ahyp="http://schemas.microsoft.com/office/drawing/2018/hyperlinkcolor" val="tx"/>
                    </a:ext>
                  </a:extLst>
                </a:hlinkClick>
              </a:rPr>
              <a:t>„nova etnografija“, </a:t>
            </a:r>
            <a:r>
              <a:rPr lang="sr-Latn-RS" dirty="0">
                <a:hlinkClick r:id="rId6" action="ppaction://hlinksldjump"/>
              </a:rPr>
              <a:t>interpretativna antropologija</a:t>
            </a:r>
            <a:r>
              <a:rPr lang="sr-Latn-RS" dirty="0"/>
              <a:t>)</a:t>
            </a:r>
            <a:endParaRPr lang="sr-Latn-CS" dirty="0"/>
          </a:p>
          <a:p>
            <a:pPr lvl="0"/>
            <a:r>
              <a:rPr lang="en-US" dirty="0"/>
              <a:t>R</a:t>
            </a:r>
            <a:r>
              <a:rPr lang="sr-Latn-RS" dirty="0"/>
              <a:t>elativizam kao komparativizam (sve je relativno tj. zavisno od različitih kulturnih standarda i zato se kulture ne mogu porediti – ni sinhrono ni dijahrono – bez prethodnog sameravanja značenja i funkcija fenomena, praksi, procesa...) </a:t>
            </a:r>
          </a:p>
        </p:txBody>
      </p:sp>
    </p:spTree>
    <p:extLst>
      <p:ext uri="{BB962C8B-B14F-4D97-AF65-F5344CB8AC3E}">
        <p14:creationId xmlns:p14="http://schemas.microsoft.com/office/powerpoint/2010/main" val="3114507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B14B9-1E9A-481C-BE72-6747A556C1A9}"/>
              </a:ext>
            </a:extLst>
          </p:cNvPr>
          <p:cNvSpPr>
            <a:spLocks noGrp="1"/>
          </p:cNvSpPr>
          <p:nvPr>
            <p:ph type="title"/>
          </p:nvPr>
        </p:nvSpPr>
        <p:spPr/>
        <p:txBody>
          <a:bodyPr/>
          <a:lstStyle/>
          <a:p>
            <a:r>
              <a:rPr lang="sr-Latn-RS" dirty="0"/>
              <a:t>Tako je zborio maršal salins...</a:t>
            </a:r>
          </a:p>
        </p:txBody>
      </p:sp>
      <p:sp>
        <p:nvSpPr>
          <p:cNvPr id="3" name="Content Placeholder 2">
            <a:extLst>
              <a:ext uri="{FF2B5EF4-FFF2-40B4-BE49-F238E27FC236}">
                <a16:creationId xmlns:a16="http://schemas.microsoft.com/office/drawing/2014/main" id="{3EE4FA26-DC32-40F4-A00F-3801D483D8CB}"/>
              </a:ext>
            </a:extLst>
          </p:cNvPr>
          <p:cNvSpPr>
            <a:spLocks noGrp="1"/>
          </p:cNvSpPr>
          <p:nvPr>
            <p:ph idx="1"/>
          </p:nvPr>
        </p:nvSpPr>
        <p:spPr/>
        <p:txBody>
          <a:bodyPr/>
          <a:lstStyle/>
          <a:p>
            <a:pPr algn="ctr"/>
            <a:endParaRPr lang="sr-Latn-CS" dirty="0"/>
          </a:p>
          <a:p>
            <a:pPr algn="ctr"/>
            <a:endParaRPr lang="sr-Latn-CS" dirty="0"/>
          </a:p>
          <a:p>
            <a:pPr marL="0" indent="0" algn="ctr">
              <a:buNone/>
            </a:pPr>
            <a:r>
              <a:rPr lang="sr-Latn-CS" dirty="0"/>
              <a:t>„Kulturni relativizam je prvo i pre svega interpretativni antropološki – što znači </a:t>
            </a:r>
            <a:r>
              <a:rPr lang="sr-Latn-CS" i="1" dirty="0"/>
              <a:t>metodološki </a:t>
            </a:r>
            <a:r>
              <a:rPr lang="sr-Latn-CS" dirty="0"/>
              <a:t>– postupak. To </a:t>
            </a:r>
            <a:r>
              <a:rPr lang="sr-Latn-CS" i="1" dirty="0"/>
              <a:t>nije moralni argument </a:t>
            </a:r>
            <a:r>
              <a:rPr lang="sr-Latn-CS" dirty="0"/>
              <a:t>o tome da su ma koja kultura ili običaj podjednako dobri kao neki drugi, ako ne i bolji. Relativizam je jednostavno pravilo da prakse drugih ljudi i njihove ideale, ako želimo da nam budu razumljivi, moramo postaviti u njihov istorijski kontekst i razumeti ih kao pozicionirane vrednosti u ravni njihovih međusobnih kulturnih odnosa, a ne vrednovati ih sopstvenim kategoričkim i moralnim sudovima. Relativnost je privremeno suspendovanje sopstvenih sudova kako bi se proučavane prakse situirale u istorijski i kulturni poredak koji ih omogućava.“</a:t>
            </a:r>
            <a:endParaRPr lang="sr-Latn-RS" dirty="0"/>
          </a:p>
        </p:txBody>
      </p:sp>
    </p:spTree>
    <p:extLst>
      <p:ext uri="{BB962C8B-B14F-4D97-AF65-F5344CB8AC3E}">
        <p14:creationId xmlns:p14="http://schemas.microsoft.com/office/powerpoint/2010/main" val="3206800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21E-F929-42C4-81E4-B7ECE1123CE1}"/>
              </a:ext>
            </a:extLst>
          </p:cNvPr>
          <p:cNvSpPr>
            <a:spLocks noGrp="1"/>
          </p:cNvSpPr>
          <p:nvPr>
            <p:ph type="title"/>
          </p:nvPr>
        </p:nvSpPr>
        <p:spPr/>
        <p:txBody>
          <a:bodyPr/>
          <a:lstStyle/>
          <a:p>
            <a:r>
              <a:rPr lang="sr-Latn-RS" dirty="0"/>
              <a:t>Evolucionistička objašnjenja</a:t>
            </a:r>
          </a:p>
        </p:txBody>
      </p:sp>
      <p:sp>
        <p:nvSpPr>
          <p:cNvPr id="3" name="Content Placeholder 2">
            <a:extLst>
              <a:ext uri="{FF2B5EF4-FFF2-40B4-BE49-F238E27FC236}">
                <a16:creationId xmlns:a16="http://schemas.microsoft.com/office/drawing/2014/main" id="{8E322B7C-44A3-4FD9-8B87-0BC094BB5926}"/>
              </a:ext>
            </a:extLst>
          </p:cNvPr>
          <p:cNvSpPr>
            <a:spLocks noGrp="1"/>
          </p:cNvSpPr>
          <p:nvPr>
            <p:ph idx="1"/>
          </p:nvPr>
        </p:nvSpPr>
        <p:spPr/>
        <p:txBody>
          <a:bodyPr>
            <a:normAutofit fontScale="85000" lnSpcReduction="10000"/>
          </a:bodyPr>
          <a:lstStyle/>
          <a:p>
            <a:r>
              <a:rPr lang="sr-Latn-CS" dirty="0"/>
              <a:t>Evolucionizam u antropologiji jeste izdanak intelektualnih tradicija francuskog prosvetiteljstva i britanskog empirizma</a:t>
            </a:r>
          </a:p>
          <a:p>
            <a:r>
              <a:rPr lang="sr-Latn-CS" dirty="0"/>
              <a:t>Tajlor, zaslužan za prvu definiciju kulture u okviru antropologije, poput francuskih prosvetitelja, smatrao je da spiritualnim ili kulturnim životom upravljaju isti oni zakoni napretka koji vladaju prirodom </a:t>
            </a:r>
          </a:p>
          <a:p>
            <a:r>
              <a:rPr lang="sr-Latn-CS" dirty="0"/>
              <a:t>Verovanje u napredak dugovalo je prosvetiteljskoj pretpostavci da su društva nalik prirodnim sistemima čiji je razvojni put neizbežan i koji se, stoga, može svesti na opšte principe.  Sve ljudske zajednice dele istu razvojnu putanju koja se, u nedostatku istorijskih dokaza može rekonstruisati zahvaljujući komparativnom metodu primenjenom na zajednice u sadašnjosti</a:t>
            </a:r>
          </a:p>
          <a:p>
            <a:r>
              <a:rPr lang="sr-Latn-CS" dirty="0"/>
              <a:t>Vera u napredak i u neizbežne zakone razvoja društva kojima treba da korespondiraju naučni zakoni su se međusobno podupirali i doveli do formulisanja prokrustovski određenih stadijuma koji, zbog svoje tobožnje neumitnosti, poprimaju normativni karakter</a:t>
            </a:r>
          </a:p>
          <a:p>
            <a:r>
              <a:rPr lang="sr-Latn-CS" dirty="0"/>
              <a:t>Verovanje u napredak, u okviru kog naprednost zamenjuje odrednicu dobrog a nazadnost zamenjuje odrednicu lošeg, može se posmatrati i kao „nova teodicija“. Zapadni čovek prosvećenog uma predstavljao je kulminaciju ove istorijske teleologije </a:t>
            </a:r>
          </a:p>
          <a:p>
            <a:endParaRPr lang="sr-Latn-RS" dirty="0">
              <a:solidFill>
                <a:srgbClr val="FF0000"/>
              </a:solidFill>
            </a:endParaRPr>
          </a:p>
        </p:txBody>
      </p:sp>
    </p:spTree>
    <p:extLst>
      <p:ext uri="{BB962C8B-B14F-4D97-AF65-F5344CB8AC3E}">
        <p14:creationId xmlns:p14="http://schemas.microsoft.com/office/powerpoint/2010/main" val="1860386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987C-68AC-418B-8FDD-E432DF5A9FF0}"/>
              </a:ext>
            </a:extLst>
          </p:cNvPr>
          <p:cNvSpPr>
            <a:spLocks noGrp="1"/>
          </p:cNvSpPr>
          <p:nvPr>
            <p:ph type="title"/>
          </p:nvPr>
        </p:nvSpPr>
        <p:spPr/>
        <p:txBody>
          <a:bodyPr/>
          <a:lstStyle/>
          <a:p>
            <a:r>
              <a:rPr lang="sr-Latn-RS" dirty="0"/>
              <a:t>Evolucionistička objašnjenja</a:t>
            </a:r>
          </a:p>
        </p:txBody>
      </p:sp>
      <p:sp>
        <p:nvSpPr>
          <p:cNvPr id="3" name="Content Placeholder 2">
            <a:extLst>
              <a:ext uri="{FF2B5EF4-FFF2-40B4-BE49-F238E27FC236}">
                <a16:creationId xmlns:a16="http://schemas.microsoft.com/office/drawing/2014/main" id="{9F68E541-4D6B-46F5-BA77-4C4B0FF8249B}"/>
              </a:ext>
            </a:extLst>
          </p:cNvPr>
          <p:cNvSpPr>
            <a:spLocks noGrp="1"/>
          </p:cNvSpPr>
          <p:nvPr>
            <p:ph idx="1"/>
          </p:nvPr>
        </p:nvSpPr>
        <p:spPr/>
        <p:txBody>
          <a:bodyPr>
            <a:normAutofit fontScale="77500" lnSpcReduction="20000"/>
          </a:bodyPr>
          <a:lstStyle/>
          <a:p>
            <a:r>
              <a:rPr lang="sr-Latn-CS" dirty="0"/>
              <a:t>Prva definicija kulture plod je humanističke teleologije ljudske istorije čiji je vrhunac predstavljala tadašnja evropska/američka „civilizacija“ (kultura/civilizacija, sagledana je kao krajnji proizvod istorijskog razvoja - istorija, viđena iz ove perspektive, predstavlja kontinuirani tok unapređenja,</a:t>
            </a:r>
            <a:r>
              <a:rPr lang="en-US" dirty="0"/>
              <a:t> </a:t>
            </a:r>
            <a:r>
              <a:rPr lang="en-US" dirty="0" err="1"/>
              <a:t>jednu</a:t>
            </a:r>
            <a:r>
              <a:rPr lang="sr-Latn-CS" dirty="0"/>
              <a:t> veliku razvojnu shemu na kojoj kasnija obeležja jesu ništa drugo do unapređena verzija prethodnih)</a:t>
            </a:r>
          </a:p>
          <a:p>
            <a:r>
              <a:rPr lang="sr-Latn-CS" dirty="0"/>
              <a:t>Kultura je redukovana na listu stvarnih, direktno opažljivih obeležja koje je moguće neposredno prevesti u niz opservacionih iskaza koji čine temelj empirijske antropološke nauke</a:t>
            </a:r>
            <a:r>
              <a:rPr lang="en-US" dirty="0"/>
              <a:t> (up. </a:t>
            </a:r>
            <a:r>
              <a:rPr lang="sr-Latn-RS" dirty="0"/>
              <a:t>idealni etnograf)</a:t>
            </a:r>
            <a:endParaRPr lang="sr-Latn-CS" dirty="0"/>
          </a:p>
          <a:p>
            <a:r>
              <a:rPr lang="sr-Latn-CS" dirty="0"/>
              <a:t>Kulturne elemente treba jednostavno popisati, pri čemu je komparativni metod omogućavao da se fragmentarni elementi, istrgnuti iz konteksta u kom su pronađeni, uporede s drugim izolovanim elementima i da se potom poređaju na skali evolutivnog razvoja kao „prečage na evolucionim merdevinama“</a:t>
            </a:r>
          </a:p>
          <a:p>
            <a:r>
              <a:rPr lang="sr-Latn-CS" dirty="0"/>
              <a:t>Prežici su bili osnovno sredstvo otkrića</a:t>
            </a:r>
          </a:p>
          <a:p>
            <a:r>
              <a:rPr lang="sr-Latn-CS" dirty="0"/>
              <a:t>Evolucionističko objašnjenje sastojalo se od pronalaženja obeležja za koja se verovalo da pripadaju prošlosti, a koji u sadašnjosti više ne vrše svoju izvornu funkciju</a:t>
            </a:r>
          </a:p>
          <a:p>
            <a:r>
              <a:rPr lang="sr-Latn-CS" dirty="0"/>
              <a:t>S druge strane, prežitak ne samo da je bio osnovno sredstvo za „otkrivanje“ prošlosti, već je bio i implicitno sredstvo za evaluaciju: ako neko obeležje nije preživelo u svom izvornom obliku, to znači da ono nije bilo „sposobno“ da preživi</a:t>
            </a:r>
          </a:p>
          <a:p>
            <a:endParaRPr lang="sr-Latn-RS" dirty="0"/>
          </a:p>
        </p:txBody>
      </p:sp>
    </p:spTree>
    <p:extLst>
      <p:ext uri="{BB962C8B-B14F-4D97-AF65-F5344CB8AC3E}">
        <p14:creationId xmlns:p14="http://schemas.microsoft.com/office/powerpoint/2010/main" val="1612366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B085-D021-4B96-8F43-1A71D0EA2F05}"/>
              </a:ext>
            </a:extLst>
          </p:cNvPr>
          <p:cNvSpPr>
            <a:spLocks noGrp="1"/>
          </p:cNvSpPr>
          <p:nvPr>
            <p:ph type="title"/>
          </p:nvPr>
        </p:nvSpPr>
        <p:spPr>
          <a:xfrm>
            <a:off x="1069847" y="484632"/>
            <a:ext cx="10147501" cy="1493024"/>
          </a:xfrm>
        </p:spPr>
        <p:txBody>
          <a:bodyPr>
            <a:noAutofit/>
          </a:bodyPr>
          <a:lstStyle/>
          <a:p>
            <a:r>
              <a:rPr lang="sr-Latn-RS" sz="4000" dirty="0"/>
              <a:t>„revolucija“ u antropologiji. Smrt evolucionih objašnjenja („istorijski partikularizam“ i funkcionalizam)</a:t>
            </a:r>
          </a:p>
        </p:txBody>
      </p:sp>
      <p:sp>
        <p:nvSpPr>
          <p:cNvPr id="3" name="Content Placeholder 2">
            <a:extLst>
              <a:ext uri="{FF2B5EF4-FFF2-40B4-BE49-F238E27FC236}">
                <a16:creationId xmlns:a16="http://schemas.microsoft.com/office/drawing/2014/main" id="{F8E2EE09-D3A3-4E1A-8711-0374C945071F}"/>
              </a:ext>
            </a:extLst>
          </p:cNvPr>
          <p:cNvSpPr>
            <a:spLocks noGrp="1"/>
          </p:cNvSpPr>
          <p:nvPr>
            <p:ph idx="1"/>
          </p:nvPr>
        </p:nvSpPr>
        <p:spPr/>
        <p:txBody>
          <a:bodyPr>
            <a:normAutofit fontScale="85000" lnSpcReduction="20000"/>
          </a:bodyPr>
          <a:lstStyle/>
          <a:p>
            <a:r>
              <a:rPr lang="sr-Latn-CS" dirty="0"/>
              <a:t>Evolucionistička nastojanja da se iz jednoobrazne prirode čoveka izvedu univerzalni, evolutivni stupnjevi ljudskog kulturnog razvoja, postala su deplasirana (postala su „prežitak“) s obe strane Atlantika </a:t>
            </a:r>
          </a:p>
          <a:p>
            <a:r>
              <a:rPr lang="sr-Latn-CS" dirty="0"/>
              <a:t>Evolucionistička objašnjenja su bila manjkava utoliko što su se navodni dokazi za evolucionističku teoriju prokrustovski prekrajali kako bi je potkrepili a „sile“ ili „zakoni“ koji su navodno bili odgovorni za „skok“ sa jednog na drugi evolutivni stupanj nisu bili jasno specifikovani</a:t>
            </a:r>
          </a:p>
          <a:p>
            <a:r>
              <a:rPr lang="sr-Latn-CS" dirty="0"/>
              <a:t>Nastao je otkon od teleologije evolucionizma</a:t>
            </a:r>
          </a:p>
          <a:p>
            <a:r>
              <a:rPr lang="sr-Latn-CS" dirty="0"/>
              <a:t>Uporedni metod omogućavao je evolucionistima da razluče opšte od posebnog i tako klasifikuju društvene pojave, međutim, njihova objašnjenja tih pojava jedva da su bila nešto više od hipotetične lestvice napretka na čiji su jedan kraj stavljeni oblici institucija i verovanja koji su postajali u Evropi i Americi XIX veka, a na drugi njihove suprotnosti. Potom je obrazovan redosled stupnjeva koji je trebalo da pokaže kakva je, logički, mogla biti istorija razvoja s kraja na kraj lestvice. Preostalo je samo da se krene u lov po etnološkoj literaturi, na primere kojim će se ilustrovati svaki od tih stupnjeva. Očigledno je da takve konstrukcije ne samo što podrazumevaju moralne sudove već moraju uvek biti proizvoljne</a:t>
            </a:r>
          </a:p>
          <a:p>
            <a:r>
              <a:rPr lang="sr-Latn-CS" dirty="0"/>
              <a:t>Važno! U osnovnu nit koja je povezivala nastajući britansku i američku antropologiju utkana je ideja da kulturna obeležja </a:t>
            </a:r>
            <a:r>
              <a:rPr lang="sr-Latn-CS" dirty="0">
                <a:hlinkClick r:id="rId2" action="ppaction://hlinksldjump"/>
              </a:rPr>
              <a:t>nije moguće posmatrati izolovano</a:t>
            </a:r>
            <a:r>
              <a:rPr lang="sr-Latn-CS" dirty="0"/>
              <a:t>!</a:t>
            </a:r>
          </a:p>
          <a:p>
            <a:endParaRPr lang="sr-Latn-RS" dirty="0"/>
          </a:p>
        </p:txBody>
      </p:sp>
    </p:spTree>
    <p:extLst>
      <p:ext uri="{BB962C8B-B14F-4D97-AF65-F5344CB8AC3E}">
        <p14:creationId xmlns:p14="http://schemas.microsoft.com/office/powerpoint/2010/main" val="3131169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25B0A-16EA-4B7A-8A3A-B2AA13D78E30}"/>
              </a:ext>
            </a:extLst>
          </p:cNvPr>
          <p:cNvSpPr>
            <a:spLocks noGrp="1"/>
          </p:cNvSpPr>
          <p:nvPr>
            <p:ph type="title"/>
          </p:nvPr>
        </p:nvSpPr>
        <p:spPr/>
        <p:txBody>
          <a:bodyPr/>
          <a:lstStyle/>
          <a:p>
            <a:r>
              <a:rPr lang="sr-Latn-RS" dirty="0"/>
              <a:t>„istorijski partikularizam“</a:t>
            </a:r>
          </a:p>
        </p:txBody>
      </p:sp>
      <p:sp>
        <p:nvSpPr>
          <p:cNvPr id="3" name="Content Placeholder 2">
            <a:extLst>
              <a:ext uri="{FF2B5EF4-FFF2-40B4-BE49-F238E27FC236}">
                <a16:creationId xmlns:a16="http://schemas.microsoft.com/office/drawing/2014/main" id="{0A85E198-73B2-4864-B964-86982F8F0A2C}"/>
              </a:ext>
            </a:extLst>
          </p:cNvPr>
          <p:cNvSpPr>
            <a:spLocks noGrp="1"/>
          </p:cNvSpPr>
          <p:nvPr>
            <p:ph idx="1"/>
          </p:nvPr>
        </p:nvSpPr>
        <p:spPr/>
        <p:txBody>
          <a:bodyPr>
            <a:normAutofit fontScale="70000" lnSpcReduction="20000"/>
          </a:bodyPr>
          <a:lstStyle/>
          <a:p>
            <a:r>
              <a:rPr lang="sr-Latn-CS" dirty="0"/>
              <a:t>U Americi, Boas je (boreći se protiv rasizma, etnocentrizma, nejednakosti, šovinizma, nacionalizma a za slobodu pojedinca, ljudska prava, jednake šanske te za uspostavljanje nauke koja će biti u službi </a:t>
            </a:r>
            <a:r>
              <a:rPr lang="sr-Latn-CS" i="1" dirty="0"/>
              <a:t>čitavog</a:t>
            </a:r>
            <a:r>
              <a:rPr lang="sr-Latn-CS" dirty="0"/>
              <a:t> čovečanstva i to kao brana neutemeljenim uopštavanjima) nastojao da pokaže da evolucionizam počiva na „rđavo ustrojenoj teleološkoj komponenti“</a:t>
            </a:r>
          </a:p>
          <a:p>
            <a:r>
              <a:rPr lang="sr-Latn-CS" dirty="0"/>
              <a:t>Izgradnju koncepta kulture Boas je legitimizovao odbranom istorijskog pristupa domenu stvarnosti koje proučavaju društveno-humanističke nauke (up. </a:t>
            </a:r>
            <a:r>
              <a:rPr lang="sr-Latn-CS" dirty="0">
                <a:hlinkClick r:id="rId2" action="ppaction://hlinksldjump"/>
              </a:rPr>
              <a:t>Spor o metodu </a:t>
            </a:r>
            <a:r>
              <a:rPr lang="sr-Latn-CS" dirty="0"/>
              <a:t>i </a:t>
            </a:r>
            <a:r>
              <a:rPr lang="sr-Latn-CS" dirty="0">
                <a:hlinkClick r:id="rId3" action="ppaction://hlinksldjump"/>
              </a:rPr>
              <a:t>Metodološki pluralizam</a:t>
            </a:r>
            <a:r>
              <a:rPr lang="sr-Latn-CS" dirty="0"/>
              <a:t>)</a:t>
            </a:r>
          </a:p>
          <a:p>
            <a:r>
              <a:rPr lang="sr-Latn-CS" dirty="0"/>
              <a:t>Na temelju neokantovskog nasleđa, on pravi distinkciju između između prirodnih i društveno-humanističkih nauka, tj. između pristupa „fizike“ koji je orijentisan ka otkrivanju opštih zakona i pristupa „kosmografije“/istorije koji je orijentisan ka istraživanju fenomena po sebi, nezavisno od toga da li oni predstavljaju primer nekog opšteg zakona</a:t>
            </a:r>
          </a:p>
          <a:p>
            <a:r>
              <a:rPr lang="sr-Latn-CS" dirty="0"/>
              <a:t>U antropologiji je „kosmografski pristup“ (istorijski) bio isprva uperen kao metodološko oruđe protiv evolucionističkih težnji za pronalaženjem univerzalnog razvoja ljudskog roda kao celine i pobuna protiv definisanja nekakve maglovite kategorije poput „psihičkog jedinstva čovečanstva“.  Takva stanovišta u antropologiji popločala su put „mentalističkom zaokretu“ koji je naglašavao raznolikost istorijski i kulturno konstruisanih „umova“... (*up. </a:t>
            </a:r>
            <a:r>
              <a:rPr lang="sr-Latn-CS" dirty="0">
                <a:hlinkClick r:id="rId4" action="ppaction://hlinksldjump">
                  <a:extLst>
                    <a:ext uri="{A12FA001-AC4F-418D-AE19-62706E023703}">
                      <ahyp:hlinkClr xmlns:ahyp="http://schemas.microsoft.com/office/drawing/2018/hyperlinkcolor" val="tx"/>
                    </a:ext>
                  </a:extLst>
                </a:hlinkClick>
              </a:rPr>
              <a:t>kognitivna</a:t>
            </a:r>
            <a:r>
              <a:rPr lang="sr-Latn-CS" dirty="0"/>
              <a:t> i </a:t>
            </a:r>
            <a:r>
              <a:rPr lang="sr-Latn-CS" dirty="0">
                <a:hlinkClick r:id="rId5" action="ppaction://hlinksldjump">
                  <a:extLst>
                    <a:ext uri="{A12FA001-AC4F-418D-AE19-62706E023703}">
                      <ahyp:hlinkClr xmlns:ahyp="http://schemas.microsoft.com/office/drawing/2018/hyperlinkcolor" val="tx"/>
                    </a:ext>
                  </a:extLst>
                </a:hlinkClick>
              </a:rPr>
              <a:t>interpretativna antropologija</a:t>
            </a:r>
            <a:r>
              <a:rPr lang="sr-Latn-CS" dirty="0"/>
              <a:t> u ovom i idućem predavanju)</a:t>
            </a:r>
          </a:p>
          <a:p>
            <a:r>
              <a:rPr lang="sr-Latn-CS" dirty="0"/>
              <a:t>Sklonosti koje su se nekad smatrale nužnim izrazom ljudske prirode ili biološkim obeležjem neke rase, počele su se smatrati svojstvom osobenih istorijskih faktora i kulturnih konteksta</a:t>
            </a:r>
          </a:p>
          <a:p>
            <a:r>
              <a:rPr lang="sr-Latn-CS" dirty="0"/>
              <a:t>Kako su Boas i drugi kulturni antropolozi ustanovili, u svetlu </a:t>
            </a:r>
            <a:r>
              <a:rPr lang="sr-Latn-CS" u="sng" dirty="0"/>
              <a:t>istorijske</a:t>
            </a:r>
            <a:r>
              <a:rPr lang="sr-Latn-CS" dirty="0"/>
              <a:t> difuzije običaja i artefakata i empirijskih dokaza u prilog raznolikosti kulturnih stupnjeva, nije bilo više moguće braniti evolucionističku teoriju prirodnog zakona kulturnog razvoja</a:t>
            </a:r>
          </a:p>
          <a:p>
            <a:endParaRPr lang="sr-Latn-RS" dirty="0"/>
          </a:p>
        </p:txBody>
      </p:sp>
    </p:spTree>
    <p:extLst>
      <p:ext uri="{BB962C8B-B14F-4D97-AF65-F5344CB8AC3E}">
        <p14:creationId xmlns:p14="http://schemas.microsoft.com/office/powerpoint/2010/main" val="4238647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21E-F929-42C4-81E4-B7ECE1123CE1}"/>
              </a:ext>
            </a:extLst>
          </p:cNvPr>
          <p:cNvSpPr>
            <a:spLocks noGrp="1"/>
          </p:cNvSpPr>
          <p:nvPr>
            <p:ph type="title"/>
          </p:nvPr>
        </p:nvSpPr>
        <p:spPr/>
        <p:txBody>
          <a:bodyPr/>
          <a:lstStyle/>
          <a:p>
            <a:r>
              <a:rPr lang="sr-Latn-RS" dirty="0"/>
              <a:t>FunkcionALNO OBJAŠNJENJE</a:t>
            </a:r>
          </a:p>
        </p:txBody>
      </p:sp>
      <p:sp>
        <p:nvSpPr>
          <p:cNvPr id="3" name="Content Placeholder 2">
            <a:extLst>
              <a:ext uri="{FF2B5EF4-FFF2-40B4-BE49-F238E27FC236}">
                <a16:creationId xmlns:a16="http://schemas.microsoft.com/office/drawing/2014/main" id="{8E322B7C-44A3-4FD9-8B87-0BC094BB5926}"/>
              </a:ext>
            </a:extLst>
          </p:cNvPr>
          <p:cNvSpPr>
            <a:spLocks noGrp="1"/>
          </p:cNvSpPr>
          <p:nvPr>
            <p:ph idx="1"/>
          </p:nvPr>
        </p:nvSpPr>
        <p:spPr>
          <a:xfrm>
            <a:off x="1069848" y="2121408"/>
            <a:ext cx="10058400" cy="4438880"/>
          </a:xfrm>
        </p:spPr>
        <p:txBody>
          <a:bodyPr>
            <a:normAutofit fontScale="77500" lnSpcReduction="20000"/>
          </a:bodyPr>
          <a:lstStyle/>
          <a:p>
            <a:r>
              <a:rPr lang="sr-Latn-RS" dirty="0"/>
              <a:t>Funkcionalizam, snažan od početka 20-ih do 60-ih godina XX veka, umnogome antropologiji doneo status nauke (funkcionalisti su bili izrazito zaokupljeni naučnim karakterom discipline, u pitanju je „Pokretanje starih pitanja – u kom smislu humanizam može biti naučan?“, Malnovski)</a:t>
            </a:r>
          </a:p>
          <a:p>
            <a:r>
              <a:rPr lang="sr-Latn-RS" dirty="0"/>
              <a:t>Funkcionalizam je utemeljen na pozitivističkoj epistemologiji koja zahteva objektivnost, preciznost i autokorektivnost naučnog saznanja (tj. sve ono za čim težimo kad težimo za iz konteksta izmeštenim metodom formalnog tipa, kad nastojimo da metodološki utemeljimo svoju disciplinu, razdvojimo je od nenauke i potom je primenimo na društveni svet)</a:t>
            </a:r>
          </a:p>
          <a:p>
            <a:r>
              <a:rPr lang="sr-Latn-RS" dirty="0"/>
              <a:t>Funkcionalisti su preuzeli okvir jedinstva nauke i funkcionalizam zasnovali kao </a:t>
            </a:r>
            <a:r>
              <a:rPr lang="sr-Latn-RS" dirty="0">
                <a:hlinkClick r:id="rId2" action="ppaction://hlinksldjump"/>
              </a:rPr>
              <a:t>redukcionističku</a:t>
            </a:r>
            <a:r>
              <a:rPr lang="sr-Latn-RS" dirty="0"/>
              <a:t> doktrinu, kad vid biologizma koji tretira društvo kao organizam, sastavljen od funkcionalnih podsistema čije se postojanje i funkcija objašnjavaju u međusobnim odnosima i u odnosu prema organskoj celini</a:t>
            </a:r>
          </a:p>
          <a:p>
            <a:r>
              <a:rPr lang="sr-Latn-RS" dirty="0"/>
              <a:t>Naučni karakter funkcionalizma treba tražiti i u „metodološkoj revoluciji“ koju je izvršio smenivši evolucionizam. Smrt Dž. Dž. Frejzera, poslednjeg „prežitka“ klasične evolucionističke antropologije, simbolizovala je kraj jedne epohe – „Ako je Kralj bio mrtav, ne može se sumnjati u identitet novog Kralja. Sasvim očigledno, Malinovski je sopstvenu vezu s Frejzerom zamislio kao naslednu vezu sveštenika u Nemiju“ (Džarvi)</a:t>
            </a:r>
          </a:p>
          <a:p>
            <a:r>
              <a:rPr lang="sr-Latn-RS" dirty="0"/>
              <a:t>Gelner Malinovskog vidi kao antropološkog „Viljema Osvajača“ – pre I svetskog rata u Velikoj Britaniji postojali su pojedinačni antropolozi sa svojim partikularnim istraživačkim interesovanjima, međutim, nije postojala profesionalna, ujedinjena antropološkog zajednica. Malinovski je ustanovio čvrsto institucionalizovanu antropologiju, homogenu i paradigmatski ujedinjenu disciplinu zvanu „britanska socijalna antropologija“, zahvaljujući čemu je britanska antropologija stekla novi oblik, vitalnost, novo osećanje svrhe i novog predvodnika</a:t>
            </a:r>
          </a:p>
          <a:p>
            <a:endParaRPr lang="sr-Latn-RS" dirty="0"/>
          </a:p>
          <a:p>
            <a:endParaRPr lang="sr-Latn-RS" dirty="0"/>
          </a:p>
        </p:txBody>
      </p:sp>
    </p:spTree>
    <p:extLst>
      <p:ext uri="{BB962C8B-B14F-4D97-AF65-F5344CB8AC3E}">
        <p14:creationId xmlns:p14="http://schemas.microsoft.com/office/powerpoint/2010/main" val="3741564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7D14C-28A9-452F-90D8-70CEB65B93F4}"/>
              </a:ext>
            </a:extLst>
          </p:cNvPr>
          <p:cNvSpPr>
            <a:spLocks noGrp="1"/>
          </p:cNvSpPr>
          <p:nvPr>
            <p:ph type="title"/>
          </p:nvPr>
        </p:nvSpPr>
        <p:spPr/>
        <p:txBody>
          <a:bodyPr/>
          <a:lstStyle/>
          <a:p>
            <a:r>
              <a:rPr lang="sr-Latn-RS" dirty="0"/>
              <a:t>Savet</a:t>
            </a:r>
          </a:p>
        </p:txBody>
      </p:sp>
      <p:sp>
        <p:nvSpPr>
          <p:cNvPr id="3" name="Content Placeholder 2">
            <a:extLst>
              <a:ext uri="{FF2B5EF4-FFF2-40B4-BE49-F238E27FC236}">
                <a16:creationId xmlns:a16="http://schemas.microsoft.com/office/drawing/2014/main" id="{04CFCCB6-5259-4EBE-A2CF-A44762B7CC8A}"/>
              </a:ext>
            </a:extLst>
          </p:cNvPr>
          <p:cNvSpPr>
            <a:spLocks noGrp="1"/>
          </p:cNvSpPr>
          <p:nvPr>
            <p:ph idx="1"/>
          </p:nvPr>
        </p:nvSpPr>
        <p:spPr/>
        <p:txBody>
          <a:bodyPr/>
          <a:lstStyle/>
          <a:p>
            <a:endParaRPr lang="sr-Latn-RS" dirty="0"/>
          </a:p>
          <a:p>
            <a:endParaRPr lang="sr-Latn-RS" dirty="0"/>
          </a:p>
          <a:p>
            <a:endParaRPr lang="sr-Latn-RS" dirty="0"/>
          </a:p>
          <a:p>
            <a:r>
              <a:rPr lang="sr-Latn-RS" dirty="0"/>
              <a:t>Posmatrajte ovaj i idući čas - posvećen odnosu istorije, teorije i metodologije u antropologiji i uporednom pregledu glavnih paradigmi u antropologiji, kao jedinstvenu celinu i trudite se da ih povežete sa onim što ste dosad naučili</a:t>
            </a:r>
          </a:p>
        </p:txBody>
      </p:sp>
    </p:spTree>
    <p:extLst>
      <p:ext uri="{BB962C8B-B14F-4D97-AF65-F5344CB8AC3E}">
        <p14:creationId xmlns:p14="http://schemas.microsoft.com/office/powerpoint/2010/main" val="2024271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21E-F929-42C4-81E4-B7ECE1123CE1}"/>
              </a:ext>
            </a:extLst>
          </p:cNvPr>
          <p:cNvSpPr>
            <a:spLocks noGrp="1"/>
          </p:cNvSpPr>
          <p:nvPr>
            <p:ph type="title"/>
          </p:nvPr>
        </p:nvSpPr>
        <p:spPr/>
        <p:txBody>
          <a:bodyPr/>
          <a:lstStyle/>
          <a:p>
            <a:r>
              <a:rPr lang="sr-Latn-RS" dirty="0"/>
              <a:t>Funkcionalno objašnjenje	</a:t>
            </a:r>
          </a:p>
        </p:txBody>
      </p:sp>
      <p:sp>
        <p:nvSpPr>
          <p:cNvPr id="3" name="Content Placeholder 2">
            <a:extLst>
              <a:ext uri="{FF2B5EF4-FFF2-40B4-BE49-F238E27FC236}">
                <a16:creationId xmlns:a16="http://schemas.microsoft.com/office/drawing/2014/main" id="{8E322B7C-44A3-4FD9-8B87-0BC094BB5926}"/>
              </a:ext>
            </a:extLst>
          </p:cNvPr>
          <p:cNvSpPr>
            <a:spLocks noGrp="1"/>
          </p:cNvSpPr>
          <p:nvPr>
            <p:ph idx="1"/>
          </p:nvPr>
        </p:nvSpPr>
        <p:spPr>
          <a:xfrm>
            <a:off x="1069848" y="2121407"/>
            <a:ext cx="10058400" cy="4566472"/>
          </a:xfrm>
        </p:spPr>
        <p:txBody>
          <a:bodyPr>
            <a:normAutofit fontScale="62500" lnSpcReduction="20000"/>
          </a:bodyPr>
          <a:lstStyle/>
          <a:p>
            <a:r>
              <a:rPr lang="sr-Latn-CS" dirty="0"/>
              <a:t>Malinovski je, poput Boasa, odbacio evolucionističko stanovište da je „prežitke“ moguće izolovati iz konteksta u kom su nastali i u kom funkcionišu, kao što je u staro gvožđe bacio i ideju da su ovi „prežici“ relevantni za objašnjenje prošlosti</a:t>
            </a:r>
            <a:endParaRPr lang="sr-Latn-RS" dirty="0"/>
          </a:p>
          <a:p>
            <a:r>
              <a:rPr lang="sr-Latn-RS" dirty="0"/>
              <a:t>„Naučno“ objašnjenje funkcionalista ne zanima se ni za vremenski sled događaja ni za pojedinačnosti događaja, već za njihove atemporalne sličnosti </a:t>
            </a:r>
          </a:p>
          <a:p>
            <a:pPr lvl="0"/>
            <a:r>
              <a:rPr lang="sr-Latn-RS" dirty="0"/>
              <a:t>Za razliku od evolucionista, funkcionalista se zanima za to kako društvo ili kultura „rade“, ostavljajući po strani pitanja kako su oni nastali ili u šta se mogu pretvoriti (npr.dok se evolucionista zanima za pitanje kako su klanovi nastali, kako su „sazreli“ kao institucije i kako su, naposletku, s razvojem kulture, nestali, funkcionalista posmatra strukturu i funkciju klanova u sadašnjosti)</a:t>
            </a:r>
          </a:p>
          <a:p>
            <a:pPr lvl="0"/>
            <a:r>
              <a:rPr lang="sr-Latn-RS" dirty="0"/>
              <a:t>Predmet naučnog istraživanja jeste f</a:t>
            </a:r>
            <a:r>
              <a:rPr lang="en-US" dirty="0" err="1"/>
              <a:t>orma</a:t>
            </a:r>
            <a:r>
              <a:rPr lang="en-US" dirty="0"/>
              <a:t>, </a:t>
            </a:r>
            <a:r>
              <a:rPr lang="en-US" dirty="0" err="1"/>
              <a:t>obrazac</a:t>
            </a:r>
            <a:r>
              <a:rPr lang="en-US" dirty="0"/>
              <a:t> </a:t>
            </a:r>
            <a:r>
              <a:rPr lang="en-US" dirty="0" err="1"/>
              <a:t>ili</a:t>
            </a:r>
            <a:r>
              <a:rPr lang="en-US" dirty="0"/>
              <a:t> </a:t>
            </a:r>
            <a:r>
              <a:rPr lang="en-US" dirty="0" err="1"/>
              <a:t>struktura</a:t>
            </a:r>
            <a:r>
              <a:rPr lang="en-US" dirty="0"/>
              <a:t> </a:t>
            </a:r>
            <a:r>
              <a:rPr lang="en-US" dirty="0" err="1"/>
              <a:t>ku</a:t>
            </a:r>
            <a:r>
              <a:rPr lang="sr-Latn-RS" dirty="0"/>
              <a:t>lturnih fenomena (društvena struktura, forma vladavine, forma porodice, obrazac političkog ili religijskog ponašanja)</a:t>
            </a:r>
          </a:p>
          <a:p>
            <a:pPr lvl="0"/>
            <a:r>
              <a:rPr lang="sr-Latn-RS" dirty="0"/>
              <a:t>Malinovski i Redklif-Braun se najpre interesuju za strukturu ili „anatomiju“ ili „skelet“ kulture, kao i za funkcionalne odnose na koje često referišu kao na „fiziologiju“ </a:t>
            </a:r>
            <a:r>
              <a:rPr lang="en-US" dirty="0" err="1"/>
              <a:t>dru</a:t>
            </a:r>
            <a:r>
              <a:rPr lang="sr-Latn-RS" dirty="0"/>
              <a:t>š</a:t>
            </a:r>
            <a:r>
              <a:rPr lang="en-US" dirty="0" err="1"/>
              <a:t>tva</a:t>
            </a:r>
            <a:r>
              <a:rPr lang="en-US" dirty="0"/>
              <a:t> </a:t>
            </a:r>
            <a:r>
              <a:rPr lang="en-US" dirty="0" err="1"/>
              <a:t>i</a:t>
            </a:r>
            <a:r>
              <a:rPr lang="sr-Latn-RS" dirty="0"/>
              <a:t>li kulture („kako društvo radi“, tj. kako je jedan deo ili proces povezan s drugim, koju ulogu određeni deo ima u sveukupnoj konfiguraciji društva ili kulture (npr. analiza uloge ujaka u Južnoj Africi, međuzavisnost sastavnih elemenata totemizma, uloga magije u poljoprivredi, itd.)</a:t>
            </a:r>
          </a:p>
          <a:p>
            <a:pPr lvl="0"/>
            <a:r>
              <a:rPr lang="sr-Latn-RS" dirty="0"/>
              <a:t>S obzirom na to da se interesuju za „anatomiju“, „skelet“ i „fiziologiju“ društva i kulture, jasno je da je funkcionalizam zasnovan kao forma </a:t>
            </a:r>
            <a:r>
              <a:rPr lang="sr-Latn-RS" dirty="0">
                <a:hlinkClick r:id="rId2" action="ppaction://hlinksldjump"/>
              </a:rPr>
              <a:t>biologizma, kao redukcionistička doktrina (jedinstvo nauke</a:t>
            </a:r>
            <a:r>
              <a:rPr lang="sr-Latn-RS" dirty="0"/>
              <a:t>) </a:t>
            </a:r>
          </a:p>
          <a:p>
            <a:pPr lvl="0"/>
            <a:r>
              <a:rPr lang="sr-Latn-RS" dirty="0"/>
              <a:t>Društvo se posmatra kao organizam koji je sastavljen od funkcionalnih podsistema čije se postojanje u funkcija objašnjavaju u odnosu prema organskoj celini koja, pak, teži homeostatskom ekvilibrijumu</a:t>
            </a:r>
          </a:p>
          <a:p>
            <a:pPr lvl="0"/>
            <a:r>
              <a:rPr lang="sr-Latn-RS" dirty="0"/>
              <a:t>Glatko funkcionisanje društva = glatko funkcionisanje zdravog organizma</a:t>
            </a:r>
          </a:p>
          <a:p>
            <a:pPr lvl="0"/>
            <a:r>
              <a:rPr lang="sr-Latn-RS" dirty="0"/>
              <a:t> Društvo je sastavljeno od brojnih delova koji su udruženi u veće sisteme, a ti sistemi, svaki sa svojom svrhom i funkcijom, udruženo rade na održanju društvene celine (osobe su molekuli, institucije su organi, društvo je telo)</a:t>
            </a:r>
          </a:p>
          <a:p>
            <a:pPr lvl="0"/>
            <a:r>
              <a:rPr lang="sr-Latn-RS" dirty="0"/>
              <a:t>Društvene institucije (srodstvo, politika, ekonomija, religija) zajedno čine društvo, kao što različiti biološki sistemi zajedni čine organizam</a:t>
            </a:r>
          </a:p>
          <a:p>
            <a:pPr marL="0" indent="0">
              <a:buNone/>
            </a:pPr>
            <a:endParaRPr lang="sr-Latn-RS" dirty="0">
              <a:solidFill>
                <a:srgbClr val="FF0000"/>
              </a:solidFill>
            </a:endParaRPr>
          </a:p>
          <a:p>
            <a:endParaRPr lang="sr-Latn-RS" dirty="0"/>
          </a:p>
        </p:txBody>
      </p:sp>
    </p:spTree>
    <p:extLst>
      <p:ext uri="{BB962C8B-B14F-4D97-AF65-F5344CB8AC3E}">
        <p14:creationId xmlns:p14="http://schemas.microsoft.com/office/powerpoint/2010/main" val="2023097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21E-F929-42C4-81E4-B7ECE1123CE1}"/>
              </a:ext>
            </a:extLst>
          </p:cNvPr>
          <p:cNvSpPr>
            <a:spLocks noGrp="1"/>
          </p:cNvSpPr>
          <p:nvPr>
            <p:ph type="title"/>
          </p:nvPr>
        </p:nvSpPr>
        <p:spPr/>
        <p:txBody>
          <a:bodyPr/>
          <a:lstStyle/>
          <a:p>
            <a:r>
              <a:rPr lang="sr-Latn-RS" dirty="0"/>
              <a:t>FunkcionALNO OBJAŠNJENJE</a:t>
            </a:r>
          </a:p>
        </p:txBody>
      </p:sp>
      <p:sp>
        <p:nvSpPr>
          <p:cNvPr id="3" name="Content Placeholder 2">
            <a:extLst>
              <a:ext uri="{FF2B5EF4-FFF2-40B4-BE49-F238E27FC236}">
                <a16:creationId xmlns:a16="http://schemas.microsoft.com/office/drawing/2014/main" id="{8E322B7C-44A3-4FD9-8B87-0BC094BB5926}"/>
              </a:ext>
            </a:extLst>
          </p:cNvPr>
          <p:cNvSpPr>
            <a:spLocks noGrp="1"/>
          </p:cNvSpPr>
          <p:nvPr>
            <p:ph idx="1"/>
          </p:nvPr>
        </p:nvSpPr>
        <p:spPr>
          <a:xfrm>
            <a:off x="1069848" y="2121408"/>
            <a:ext cx="10058400" cy="4251960"/>
          </a:xfrm>
        </p:spPr>
        <p:txBody>
          <a:bodyPr>
            <a:normAutofit fontScale="62500" lnSpcReduction="20000"/>
          </a:bodyPr>
          <a:lstStyle/>
          <a:p>
            <a:r>
              <a:rPr lang="sr-Latn-CS" dirty="0"/>
              <a:t>Priroda ili suština artefakta je relativna njegovim funkcijama u </a:t>
            </a:r>
            <a:r>
              <a:rPr lang="sr-Latn-CS" dirty="0">
                <a:hlinkClick r:id="rId2" action="ppaction://hlinksldjump"/>
              </a:rPr>
              <a:t>datom društvu </a:t>
            </a:r>
            <a:r>
              <a:rPr lang="sr-Latn-CS" dirty="0"/>
              <a:t>ili značenjima (up. </a:t>
            </a:r>
            <a:r>
              <a:rPr lang="sr-Latn-CS" dirty="0">
                <a:hlinkClick r:id="rId3" action="ppaction://hlinksldjump">
                  <a:extLst>
                    <a:ext uri="{A12FA001-AC4F-418D-AE19-62706E023703}">
                      <ahyp:hlinkClr xmlns:ahyp="http://schemas.microsoft.com/office/drawing/2018/hyperlinkcolor" val="tx"/>
                    </a:ext>
                  </a:extLst>
                </a:hlinkClick>
              </a:rPr>
              <a:t>kognitivna</a:t>
            </a:r>
            <a:r>
              <a:rPr lang="sr-Latn-CS" dirty="0"/>
              <a:t> i </a:t>
            </a:r>
            <a:r>
              <a:rPr lang="sr-Latn-CS" dirty="0">
                <a:hlinkClick r:id="rId4" action="ppaction://hlinksldjump"/>
              </a:rPr>
              <a:t>interpretativna antropologija</a:t>
            </a:r>
            <a:r>
              <a:rPr lang="sr-Latn-CS" dirty="0"/>
              <a:t>) koja za dato društvo ima i stoga se ne može reći da je neki objekat isti ako su se njegove kulturne funkcije izmenile, pa čak i ako su njegove opažljive forme ostale iste. Ovo objašnjava zašto su funkcionalisti bili naklonjeniji pružanju opisa </a:t>
            </a:r>
            <a:r>
              <a:rPr lang="sr-Latn-CS" u="sng" dirty="0"/>
              <a:t>međuzavisnosti</a:t>
            </a:r>
            <a:r>
              <a:rPr lang="sr-Latn-CS" dirty="0"/>
              <a:t> kulturnih institucija u sadašnjosti nego trasiranju istorije običaja ili difuzije </a:t>
            </a:r>
            <a:endParaRPr lang="sr-Latn-RS" dirty="0"/>
          </a:p>
          <a:p>
            <a:r>
              <a:rPr lang="sr-Latn-RS" dirty="0"/>
              <a:t>Funkcionalizam nastaje i u snažnoj kontradistinkciji s „istorijskim partikularizmom“ - dok su američki antropolozi branili legitimnost istorijskog pristupa u društveno-humanističkim naukama, funkcionalisti su bili prezentistički orijentisani („ništa ne može da bude objektivno što nije podložno posmatranju“ – Malinovski)</a:t>
            </a:r>
          </a:p>
          <a:p>
            <a:pPr lvl="0"/>
            <a:r>
              <a:rPr lang="sr-Latn-RS" dirty="0"/>
              <a:t>Zadatak funkcionaliste jeste da pronađe smisao nekog kulturnog obeležja tako što će mu otkriti funkciju, bilo u odnosu jednog prema drugom, bilo u odnosu na celinu</a:t>
            </a:r>
          </a:p>
          <a:p>
            <a:pPr lvl="0"/>
            <a:r>
              <a:rPr lang="sr-Latn-RS" dirty="0"/>
              <a:t>Funkcionalno objašnjenje se sastoji od otkrivanja toga kako određena kulturna odlika ima povoljne posledice po sistem (kao što ptice imaju šuplje kosti da bi mogle da lete, tako i religijske prakse kod Andamanaca postoje da bi osigurale društvenu koheziju)</a:t>
            </a:r>
          </a:p>
          <a:p>
            <a:r>
              <a:rPr lang="sr-Latn-RS" dirty="0"/>
              <a:t>Društvene pojave nastaju i opstaju jer su korisne za društveni sistem – prakse i institucije su „</a:t>
            </a:r>
            <a:r>
              <a:rPr lang="sr-Latn-RS" u="sng" dirty="0"/>
              <a:t>objašnjene</a:t>
            </a:r>
            <a:r>
              <a:rPr lang="sr-Latn-RS" dirty="0"/>
              <a:t>“ onda kad se utvrdi njihov doprinos održanju (kontinuitetu, stabilnosti, integraciji, itd.) sistema (*up. Nejgelovu kritiku funkcionalizma)</a:t>
            </a:r>
          </a:p>
          <a:p>
            <a:pPr lvl="0"/>
            <a:r>
              <a:rPr lang="sr-Latn-RS" dirty="0"/>
              <a:t>Eksplanans specifikuje funkcije eksplananduma u okviru većeg sistema i njegovih povoljnih posledica po sistem u celini</a:t>
            </a:r>
          </a:p>
          <a:p>
            <a:r>
              <a:rPr lang="sr-Latn-RS" dirty="0"/>
              <a:t>Društvene pojave se istražuju s ciljem formulisanja induktivnih generalizacija </a:t>
            </a:r>
          </a:p>
          <a:p>
            <a:r>
              <a:rPr lang="sr-Latn-RS" dirty="0"/>
              <a:t>„Na ljudski život u društvu primenjuje se uopštavajući metod prirodnih nauka koji teži da formuliše opšte zakone koji leže u njegovom temelju i da bilo koji fenomen u jednoj kulturi kao poseban primer opšteg ili univerzalnog principa“ (Redklif-Braun)</a:t>
            </a:r>
          </a:p>
          <a:p>
            <a:pPr marL="0" indent="0">
              <a:buNone/>
            </a:pPr>
            <a:endParaRPr lang="sr-Latn-RS" dirty="0"/>
          </a:p>
        </p:txBody>
      </p:sp>
    </p:spTree>
    <p:extLst>
      <p:ext uri="{BB962C8B-B14F-4D97-AF65-F5344CB8AC3E}">
        <p14:creationId xmlns:p14="http://schemas.microsoft.com/office/powerpoint/2010/main" val="1060239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21E-F929-42C4-81E4-B7ECE1123CE1}"/>
              </a:ext>
            </a:extLst>
          </p:cNvPr>
          <p:cNvSpPr>
            <a:spLocks noGrp="1"/>
          </p:cNvSpPr>
          <p:nvPr>
            <p:ph type="title"/>
          </p:nvPr>
        </p:nvSpPr>
        <p:spPr/>
        <p:txBody>
          <a:bodyPr/>
          <a:lstStyle/>
          <a:p>
            <a:r>
              <a:rPr lang="sr-Latn-RS" dirty="0"/>
              <a:t>Funcionalistički Kontekstualistički relativizam</a:t>
            </a:r>
          </a:p>
        </p:txBody>
      </p:sp>
      <p:sp>
        <p:nvSpPr>
          <p:cNvPr id="3" name="Content Placeholder 2">
            <a:extLst>
              <a:ext uri="{FF2B5EF4-FFF2-40B4-BE49-F238E27FC236}">
                <a16:creationId xmlns:a16="http://schemas.microsoft.com/office/drawing/2014/main" id="{8E322B7C-44A3-4FD9-8B87-0BC094BB5926}"/>
              </a:ext>
            </a:extLst>
          </p:cNvPr>
          <p:cNvSpPr>
            <a:spLocks noGrp="1"/>
          </p:cNvSpPr>
          <p:nvPr>
            <p:ph idx="1"/>
          </p:nvPr>
        </p:nvSpPr>
        <p:spPr/>
        <p:txBody>
          <a:bodyPr>
            <a:normAutofit fontScale="85000" lnSpcReduction="20000"/>
          </a:bodyPr>
          <a:lstStyle/>
          <a:p>
            <a:r>
              <a:rPr lang="sr-Latn-RS" dirty="0"/>
              <a:t>Funkcionalisti su bili prezentistički orijentisani (izrazito nepoverljivi prema spekulativnoj istoriji tj. istoriji koja je nepodložna rekonstrukciji) što je poduprlo sinhronizam</a:t>
            </a:r>
          </a:p>
          <a:p>
            <a:r>
              <a:rPr lang="sr-Latn-RS" dirty="0"/>
              <a:t>Funkcionalisti su biologistički poimali kulturu što je poduprlo holizam tj. sistemski pogled na društvo</a:t>
            </a:r>
          </a:p>
          <a:p>
            <a:r>
              <a:rPr lang="sr-Latn-RS" dirty="0"/>
              <a:t>Funkcionalna objašnjenja povezuju verovanja, pojave ili institucije s ostatkom društva ili s ljudskim potrebama. I novi stil istraživanja (terenski rad) i novi stil objašnjenja, koji su se međusobno prožimali, vodili su snažnom osećaju povezanosti i shvatanju kulture kao entiteta koji </a:t>
            </a:r>
            <a:r>
              <a:rPr lang="sr-Latn-RS" i="1" dirty="0"/>
              <a:t>deli</a:t>
            </a:r>
            <a:r>
              <a:rPr lang="sr-Latn-RS" dirty="0"/>
              <a:t> jedna grupa</a:t>
            </a:r>
          </a:p>
          <a:p>
            <a:r>
              <a:rPr lang="sr-Latn-RS" dirty="0"/>
              <a:t>Funkcionalisti su bili kontekstualisti – opažene pojave (od magije do sistema razmene) ne mogu biti posmatrane kao prežitak hipotetičke prošlosti niti obeležene kao „primitivne“, izopačene“ ili „iracionalne“ – oni su povezani s delanjem grupe kao </a:t>
            </a:r>
            <a:r>
              <a:rPr lang="sr-Latn-RS" u="sng" dirty="0">
                <a:hlinkClick r:id="rId2" action="ppaction://hlinksldjump"/>
              </a:rPr>
              <a:t>celine</a:t>
            </a:r>
            <a:endParaRPr lang="sr-Latn-RS" u="sng" dirty="0"/>
          </a:p>
          <a:p>
            <a:r>
              <a:rPr lang="sr-Latn-RS" dirty="0"/>
              <a:t>Oni su gajili snažan kontekstualistički relativizam koji će trajno uticati na antropologiju – funkcije i značenja opažanih pojava su relativni pojedinim kulturama</a:t>
            </a:r>
          </a:p>
          <a:p>
            <a:r>
              <a:rPr lang="sr-Latn-RS" dirty="0"/>
              <a:t>Otkriti smisao pojavama znači otkriti im funkciju (smisao je holistički, što je strategija koja će kulminirati kod Evans-Pričarda koji je relativizovao jedan od nosećih zapadnih pojmova – racionalnost, time pripremajući teren za debatu o racionalnosti koja se vodila na interdisciplinarnom preseku filozofije, sociologije i antropologije od 60-ih do 80-ih godina) </a:t>
            </a:r>
          </a:p>
        </p:txBody>
      </p:sp>
    </p:spTree>
    <p:extLst>
      <p:ext uri="{BB962C8B-B14F-4D97-AF65-F5344CB8AC3E}">
        <p14:creationId xmlns:p14="http://schemas.microsoft.com/office/powerpoint/2010/main" val="3292237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92783-77BF-4B34-9421-025646438795}"/>
              </a:ext>
            </a:extLst>
          </p:cNvPr>
          <p:cNvSpPr>
            <a:spLocks noGrp="1"/>
          </p:cNvSpPr>
          <p:nvPr>
            <p:ph type="title"/>
          </p:nvPr>
        </p:nvSpPr>
        <p:spPr/>
        <p:txBody>
          <a:bodyPr/>
          <a:lstStyle/>
          <a:p>
            <a:r>
              <a:rPr lang="sr-Latn-RS" dirty="0"/>
              <a:t>Oprez!</a:t>
            </a:r>
          </a:p>
        </p:txBody>
      </p:sp>
      <p:sp>
        <p:nvSpPr>
          <p:cNvPr id="3" name="Content Placeholder 2">
            <a:extLst>
              <a:ext uri="{FF2B5EF4-FFF2-40B4-BE49-F238E27FC236}">
                <a16:creationId xmlns:a16="http://schemas.microsoft.com/office/drawing/2014/main" id="{0B46B7D8-6CC8-4F24-99CB-216F44864FD5}"/>
              </a:ext>
            </a:extLst>
          </p:cNvPr>
          <p:cNvSpPr>
            <a:spLocks noGrp="1"/>
          </p:cNvSpPr>
          <p:nvPr>
            <p:ph idx="1"/>
          </p:nvPr>
        </p:nvSpPr>
        <p:spPr/>
        <p:txBody>
          <a:bodyPr>
            <a:normAutofit fontScale="92500" lnSpcReduction="10000"/>
          </a:bodyPr>
          <a:lstStyle/>
          <a:p>
            <a:r>
              <a:rPr lang="sr-Latn-RS" dirty="0"/>
              <a:t>Uvek vodite računa o tome na šta se funkcionalna analiza odnosi – da li je u pitanju pojedinačno društvo, neki društveni podsistem, društvana grupa, pojedinac ili čovečanstvo u celini? (odredite granice sistema)</a:t>
            </a:r>
          </a:p>
          <a:p>
            <a:r>
              <a:rPr lang="sr-Latn-RS" dirty="0"/>
              <a:t>Vodite računa da li tragate za uzrocima stabilnosti ili uzrocima promene</a:t>
            </a:r>
          </a:p>
          <a:p>
            <a:r>
              <a:rPr lang="sr-Latn-RS" dirty="0"/>
              <a:t>Vodite računa o tome koje subjekat „funkcionisanja“, čije su potrebe zadovoljene i za koga je nešto funkcionalno/disfunkcionalno? Kome je fenomen koristan? Da li individui, grupi ili sistemu? – sve što je predmet analize nekome koristi, nečije potrebe zadovoljava, dok nečije, pak, ne zadovoljava</a:t>
            </a:r>
          </a:p>
          <a:p>
            <a:r>
              <a:rPr lang="sr-Latn-RS" dirty="0"/>
              <a:t>Vodite računa o tome da li je funkcionalno objašnjenje konačan cilj istraživanja? Uklopite funkcionalno objašnjenje u šire objašnjenje pojave koju nastojite da analizirate</a:t>
            </a:r>
          </a:p>
          <a:p>
            <a:r>
              <a:rPr lang="sr-Latn-RS" dirty="0"/>
              <a:t>Beogradska semiološka škola polazi od toga da strukturalna analiza prethodi funkcionalnoj – dekodiranje značenja pojava u određenom kontekstu prethodi utvrđivanju njihove funkcije </a:t>
            </a:r>
          </a:p>
          <a:p>
            <a:endParaRPr lang="sr-Latn-RS" dirty="0"/>
          </a:p>
        </p:txBody>
      </p:sp>
    </p:spTree>
    <p:extLst>
      <p:ext uri="{BB962C8B-B14F-4D97-AF65-F5344CB8AC3E}">
        <p14:creationId xmlns:p14="http://schemas.microsoft.com/office/powerpoint/2010/main" val="529216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21E-F929-42C4-81E4-B7ECE1123CE1}"/>
              </a:ext>
            </a:extLst>
          </p:cNvPr>
          <p:cNvSpPr>
            <a:spLocks noGrp="1"/>
          </p:cNvSpPr>
          <p:nvPr>
            <p:ph type="title"/>
          </p:nvPr>
        </p:nvSpPr>
        <p:spPr/>
        <p:txBody>
          <a:bodyPr/>
          <a:lstStyle/>
          <a:p>
            <a:r>
              <a:rPr lang="sr-Latn-RS" dirty="0"/>
              <a:t>Strukturalno objašnjenje</a:t>
            </a:r>
          </a:p>
        </p:txBody>
      </p:sp>
      <p:sp>
        <p:nvSpPr>
          <p:cNvPr id="3" name="Content Placeholder 2">
            <a:extLst>
              <a:ext uri="{FF2B5EF4-FFF2-40B4-BE49-F238E27FC236}">
                <a16:creationId xmlns:a16="http://schemas.microsoft.com/office/drawing/2014/main" id="{8E322B7C-44A3-4FD9-8B87-0BC094BB5926}"/>
              </a:ext>
            </a:extLst>
          </p:cNvPr>
          <p:cNvSpPr>
            <a:spLocks noGrp="1"/>
          </p:cNvSpPr>
          <p:nvPr>
            <p:ph idx="1"/>
          </p:nvPr>
        </p:nvSpPr>
        <p:spPr>
          <a:xfrm>
            <a:off x="1069848" y="1796903"/>
            <a:ext cx="10058400" cy="4912242"/>
          </a:xfrm>
        </p:spPr>
        <p:txBody>
          <a:bodyPr>
            <a:normAutofit lnSpcReduction="10000"/>
          </a:bodyPr>
          <a:lstStyle/>
          <a:p>
            <a:r>
              <a:rPr lang="sr-Latn-RS" dirty="0"/>
              <a:t>Nalik funkcionalizmu, reč je o izrazito sinhronijskoj paradigmi (što se delom može tumačiti kao izraz otpora prema fenomenologiji i egzistencijalizmu koji su upućivali na istoricističku kontingentnost događaja), aistoričnoj i antikontekstualističkoj</a:t>
            </a:r>
          </a:p>
          <a:p>
            <a:r>
              <a:rPr lang="sr-Latn-RS" dirty="0"/>
              <a:t>Klod Levi-Stros, koga su mnogi smatrali jednim od „intelektualnih polubogova XX veka“, gotovo se automatski izjednačava sa strukturalizmom</a:t>
            </a:r>
          </a:p>
          <a:p>
            <a:r>
              <a:rPr lang="sr-Latn-RS" dirty="0"/>
              <a:t>Strukturalna antropologija je, zahvaljujući svojoj naučnoj strogosti i metodološkoj aplikativnosti, antropologiju postavila u sam mejnstrim intelektualnog života</a:t>
            </a:r>
          </a:p>
          <a:p>
            <a:r>
              <a:rPr lang="sr-Latn-RS" dirty="0"/>
              <a:t>Cilj strukturalne antropologije jeste otkrivanje obrazaca, pravilnosti i zakona a ne bavljenje pojedinačnim fenomenima, kontekstima ili promenom fenomena kroz vreme i prostor, niti njihovim sociokulturnim varijacijama</a:t>
            </a:r>
          </a:p>
          <a:p>
            <a:r>
              <a:rPr lang="sr-Latn-RS" dirty="0"/>
              <a:t>U pitanju je izrazito formalistička paradigma u epistemološkom smislu utemeljena na racionalističkoj epistemologiji donekle oslonjenoj na Kanta („kantovski obrt“, „transcedentalni idealizam bez transcedentalnog subjekta“) a u teorijsko-metodološkom smislu oslonjena na lingvistiku koja je poimana kao „jedina nauka među društvenim naukama“</a:t>
            </a:r>
          </a:p>
          <a:p>
            <a:pPr marL="0" indent="0">
              <a:buNone/>
            </a:pPr>
            <a:r>
              <a:rPr lang="sr-Latn-RS" dirty="0"/>
              <a:t> </a:t>
            </a:r>
          </a:p>
          <a:p>
            <a:pPr marL="0" indent="0">
              <a:buNone/>
            </a:pPr>
            <a:endParaRPr lang="sr-Latn-RS" dirty="0"/>
          </a:p>
        </p:txBody>
      </p:sp>
    </p:spTree>
    <p:extLst>
      <p:ext uri="{BB962C8B-B14F-4D97-AF65-F5344CB8AC3E}">
        <p14:creationId xmlns:p14="http://schemas.microsoft.com/office/powerpoint/2010/main" val="2526162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21E-F929-42C4-81E4-B7ECE1123CE1}"/>
              </a:ext>
            </a:extLst>
          </p:cNvPr>
          <p:cNvSpPr>
            <a:spLocks noGrp="1"/>
          </p:cNvSpPr>
          <p:nvPr>
            <p:ph type="title"/>
          </p:nvPr>
        </p:nvSpPr>
        <p:spPr/>
        <p:txBody>
          <a:bodyPr/>
          <a:lstStyle/>
          <a:p>
            <a:r>
              <a:rPr lang="sr-Latn-RS" dirty="0"/>
              <a:t>Strukturalno objašnjenje</a:t>
            </a:r>
          </a:p>
        </p:txBody>
      </p:sp>
      <p:sp>
        <p:nvSpPr>
          <p:cNvPr id="3" name="Content Placeholder 2">
            <a:extLst>
              <a:ext uri="{FF2B5EF4-FFF2-40B4-BE49-F238E27FC236}">
                <a16:creationId xmlns:a16="http://schemas.microsoft.com/office/drawing/2014/main" id="{8E322B7C-44A3-4FD9-8B87-0BC094BB5926}"/>
              </a:ext>
            </a:extLst>
          </p:cNvPr>
          <p:cNvSpPr>
            <a:spLocks noGrp="1"/>
          </p:cNvSpPr>
          <p:nvPr>
            <p:ph idx="1"/>
          </p:nvPr>
        </p:nvSpPr>
        <p:spPr>
          <a:xfrm>
            <a:off x="1069848" y="2121408"/>
            <a:ext cx="10058400" cy="4470778"/>
          </a:xfrm>
        </p:spPr>
        <p:txBody>
          <a:bodyPr>
            <a:normAutofit fontScale="85000" lnSpcReduction="20000"/>
          </a:bodyPr>
          <a:lstStyle/>
          <a:p>
            <a:r>
              <a:rPr lang="sr-Latn-RS" dirty="0"/>
              <a:t>Strukturalizam drži da je esencija kulture njena struktura – ne postoji stvarnost osim stvarnosti odnosa: važno je kako se elementi uklapaju međusobno, nije važan element po sebi</a:t>
            </a:r>
          </a:p>
          <a:p>
            <a:r>
              <a:rPr lang="sr-Latn-RS" dirty="0"/>
              <a:t>Jedna od omiljenih Levi-Strosovih analogija jeste analogija sa šahom:</a:t>
            </a:r>
          </a:p>
          <a:p>
            <a:pPr marL="0" indent="0" algn="ctr">
              <a:buNone/>
            </a:pPr>
            <a:r>
              <a:rPr lang="sr-Latn-RS" sz="1900" dirty="0"/>
              <a:t>Zamislimo da hoćemo da igramo šah ali da smo izgubili kraljicu, topa i piona. Umesto figura uzimamo prvo što nam je nadohvat ruke: umesto kraljice uzimamo sveću, umesto topa novčić, umesto piona upaljač. I nesmetano ćemo nastaviti da igramo igru: zamena figura ne šteti igri koju igramo jer je priroda upotrebljenih figura potpuno </a:t>
            </a:r>
            <a:r>
              <a:rPr lang="sr-Latn-RS" sz="1900" i="1" dirty="0"/>
              <a:t>proizvoljna</a:t>
            </a:r>
            <a:r>
              <a:rPr lang="sr-Latn-RS" sz="1900" dirty="0"/>
              <a:t> u odnosu na </a:t>
            </a:r>
            <a:r>
              <a:rPr lang="sr-Latn-RS" sz="1900" i="1" dirty="0"/>
              <a:t>pravila</a:t>
            </a:r>
            <a:r>
              <a:rPr lang="sr-Latn-RS" sz="1900" dirty="0"/>
              <a:t> igre koja ostaju ista. Bez obzira </a:t>
            </a:r>
            <a:r>
              <a:rPr lang="sr-Latn-RS" sz="1900" i="1" dirty="0"/>
              <a:t>šta su </a:t>
            </a:r>
            <a:r>
              <a:rPr lang="sr-Latn-RS" sz="1900" dirty="0"/>
              <a:t>figure, one se moraju koristiti u skladu sa </a:t>
            </a:r>
            <a:r>
              <a:rPr lang="sr-Latn-RS" sz="1900" i="1" dirty="0"/>
              <a:t>strukturom formalnih pravila </a:t>
            </a:r>
            <a:r>
              <a:rPr lang="sr-Latn-RS" sz="1900" dirty="0"/>
              <a:t>koji određuju </a:t>
            </a:r>
            <a:r>
              <a:rPr lang="sr-Latn-RS" sz="1900" i="1" dirty="0"/>
              <a:t>odnose među </a:t>
            </a:r>
            <a:r>
              <a:rPr lang="sr-Latn-RS" sz="1900" dirty="0"/>
              <a:t>figurama. Dakle, nijedan entitet nema unutrašnje i nepromenljivo značenje, njihovo značenje je pre svega značenje pozicije koja se uspostavlja u nekom </a:t>
            </a:r>
            <a:r>
              <a:rPr lang="sr-Latn-RS" sz="1900" i="1" dirty="0"/>
              <a:t>odnosu</a:t>
            </a:r>
            <a:r>
              <a:rPr lang="sr-Latn-RS" sz="1900" dirty="0"/>
              <a:t>.</a:t>
            </a:r>
          </a:p>
          <a:p>
            <a:pPr algn="just"/>
            <a:r>
              <a:rPr lang="sr-Latn-RS" dirty="0"/>
              <a:t>Značenje je relaciono – otac nije otac „po sebi“, već je otac isključivo u odnosu na svoju decu </a:t>
            </a:r>
          </a:p>
          <a:p>
            <a:pPr algn="just"/>
            <a:r>
              <a:rPr lang="sr-Latn-RS" dirty="0"/>
              <a:t>Pojedinačni elementi nemaju značenje dok se ne ukombinuju međusobno! (derivat Jakobsonove ideje da je jezik jedini sistem koji je sastavljen od elemenata koji su označavajući a koji ne označavaju ništa)</a:t>
            </a:r>
          </a:p>
          <a:p>
            <a:r>
              <a:rPr lang="sr-Latn-RS" dirty="0"/>
              <a:t>Strukturalizam, poput struktural-funkcionalizma, kulturne fenomene objašnjava tako što ih smešta u mrežu odnosa u kojoj imaju smisao – razlika je u tome što je opšti okvir objašnjenja premešten s konkretne kulture na ljudsko mišljenje uopšte!</a:t>
            </a:r>
          </a:p>
          <a:p>
            <a:pPr fontAlgn="t"/>
            <a:r>
              <a:rPr lang="sr-Latn-RS" dirty="0"/>
              <a:t>Dok je struktura reč kojom se koriste i funkcionalisti i strukturalisti, postoje značajne razlike...</a:t>
            </a:r>
          </a:p>
          <a:p>
            <a:endParaRPr lang="sr-Latn-RS" dirty="0"/>
          </a:p>
        </p:txBody>
      </p:sp>
    </p:spTree>
    <p:extLst>
      <p:ext uri="{BB962C8B-B14F-4D97-AF65-F5344CB8AC3E}">
        <p14:creationId xmlns:p14="http://schemas.microsoft.com/office/powerpoint/2010/main" val="2883454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21E-F929-42C4-81E4-B7ECE1123CE1}"/>
              </a:ext>
            </a:extLst>
          </p:cNvPr>
          <p:cNvSpPr>
            <a:spLocks noGrp="1"/>
          </p:cNvSpPr>
          <p:nvPr>
            <p:ph type="title"/>
          </p:nvPr>
        </p:nvSpPr>
        <p:spPr/>
        <p:txBody>
          <a:bodyPr/>
          <a:lstStyle/>
          <a:p>
            <a:r>
              <a:rPr lang="sr-Latn-RS" dirty="0"/>
              <a:t>Funkcionalizam vs. strukturalizam</a:t>
            </a:r>
          </a:p>
        </p:txBody>
      </p:sp>
      <p:graphicFrame>
        <p:nvGraphicFramePr>
          <p:cNvPr id="8" name="Table 8">
            <a:extLst>
              <a:ext uri="{FF2B5EF4-FFF2-40B4-BE49-F238E27FC236}">
                <a16:creationId xmlns:a16="http://schemas.microsoft.com/office/drawing/2014/main" id="{E3A2E4BD-3F32-4D1C-87D4-78665832D870}"/>
              </a:ext>
            </a:extLst>
          </p:cNvPr>
          <p:cNvGraphicFramePr>
            <a:graphicFrameLocks noGrp="1"/>
          </p:cNvGraphicFramePr>
          <p:nvPr>
            <p:ph idx="1"/>
            <p:extLst>
              <p:ext uri="{D42A27DB-BD31-4B8C-83A1-F6EECF244321}">
                <p14:modId xmlns:p14="http://schemas.microsoft.com/office/powerpoint/2010/main" val="1412656204"/>
              </p:ext>
            </p:extLst>
          </p:nvPr>
        </p:nvGraphicFramePr>
        <p:xfrm>
          <a:off x="1069975" y="1594885"/>
          <a:ext cx="10058400" cy="5276086"/>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1472994529"/>
                    </a:ext>
                  </a:extLst>
                </a:gridCol>
                <a:gridCol w="5029200">
                  <a:extLst>
                    <a:ext uri="{9D8B030D-6E8A-4147-A177-3AD203B41FA5}">
                      <a16:colId xmlns:a16="http://schemas.microsoft.com/office/drawing/2014/main" val="2074505339"/>
                    </a:ext>
                  </a:extLst>
                </a:gridCol>
              </a:tblGrid>
              <a:tr h="352043">
                <a:tc>
                  <a:txBody>
                    <a:bodyPr/>
                    <a:lstStyle/>
                    <a:p>
                      <a:r>
                        <a:rPr lang="sr-Latn-RS" sz="1200" dirty="0"/>
                        <a:t>Funkcionalizam</a:t>
                      </a:r>
                    </a:p>
                  </a:txBody>
                  <a:tcPr/>
                </a:tc>
                <a:tc>
                  <a:txBody>
                    <a:bodyPr/>
                    <a:lstStyle/>
                    <a:p>
                      <a:r>
                        <a:rPr lang="sr-Latn-RS" sz="1200" dirty="0"/>
                        <a:t>Strukturalizam</a:t>
                      </a:r>
                    </a:p>
                  </a:txBody>
                  <a:tcPr/>
                </a:tc>
                <a:extLst>
                  <a:ext uri="{0D108BD9-81ED-4DB2-BD59-A6C34878D82A}">
                    <a16:rowId xmlns:a16="http://schemas.microsoft.com/office/drawing/2014/main" val="738643539"/>
                  </a:ext>
                </a:extLst>
              </a:tr>
              <a:tr h="352043">
                <a:tc>
                  <a:txBody>
                    <a:bodyPr/>
                    <a:lstStyle/>
                    <a:p>
                      <a:pPr algn="just"/>
                      <a:r>
                        <a:rPr lang="sr-Latn-RS" sz="1200" dirty="0"/>
                        <a:t>Predmet proučavanja: </a:t>
                      </a:r>
                      <a:r>
                        <a:rPr lang="sr-Latn-RS" sz="1200" u="sng" dirty="0"/>
                        <a:t>društvo</a:t>
                      </a:r>
                    </a:p>
                  </a:txBody>
                  <a:tcPr/>
                </a:tc>
                <a:tc>
                  <a:txBody>
                    <a:bodyPr/>
                    <a:lstStyle/>
                    <a:p>
                      <a:pPr algn="just"/>
                      <a:r>
                        <a:rPr lang="sr-Latn-RS" sz="1200" dirty="0"/>
                        <a:t>Predmet proučavanja: </a:t>
                      </a:r>
                      <a:r>
                        <a:rPr lang="sr-Latn-RS" sz="1200" u="sng" dirty="0"/>
                        <a:t>um</a:t>
                      </a:r>
                    </a:p>
                  </a:txBody>
                  <a:tcPr/>
                </a:tc>
                <a:extLst>
                  <a:ext uri="{0D108BD9-81ED-4DB2-BD59-A6C34878D82A}">
                    <a16:rowId xmlns:a16="http://schemas.microsoft.com/office/drawing/2014/main" val="3189865716"/>
                  </a:ext>
                </a:extLst>
              </a:tr>
              <a:tr h="3489696">
                <a:tc>
                  <a:txBody>
                    <a:bodyPr/>
                    <a:lstStyle/>
                    <a:p>
                      <a:pPr algn="just"/>
                      <a:r>
                        <a:rPr lang="sr-Latn-RS" sz="1200" dirty="0"/>
                        <a:t>Šta objašnjavamo?</a:t>
                      </a:r>
                    </a:p>
                    <a:p>
                      <a:pPr algn="just"/>
                      <a:r>
                        <a:rPr lang="sr-Latn-RS" sz="1200" dirty="0"/>
                        <a:t>Funkcionalisti su </a:t>
                      </a:r>
                      <a:r>
                        <a:rPr lang="sr-Latn-RS" sz="1200" u="sng" dirty="0"/>
                        <a:t>empiristi</a:t>
                      </a:r>
                      <a:r>
                        <a:rPr lang="sr-Latn-RS" sz="1200" u="none" dirty="0"/>
                        <a:t> koji se usredsređuju na proučavanje strukture društva koja se razume kao empirijska činjenica.</a:t>
                      </a:r>
                    </a:p>
                    <a:p>
                      <a:pPr algn="just"/>
                      <a:r>
                        <a:rPr lang="sr-Latn-RS" sz="1200" u="none" dirty="0"/>
                        <a:t>Zadatak antropologije jeste da na terenu zabeleži neposredno, direktno opažljive činjenice – „ono što se radi“.</a:t>
                      </a:r>
                    </a:p>
                    <a:p>
                      <a:pPr algn="just"/>
                      <a:r>
                        <a:rPr lang="sr-Latn-RS" sz="1200" u="none" dirty="0"/>
                        <a:t>(Društvena) struktura tj. ekonomske transakcije, političke, pravne, religijske institucije i sl. i mreža odnosa koja postoji među pojedincima može se posmatrati, opisati i uporediti.</a:t>
                      </a:r>
                    </a:p>
                    <a:p>
                      <a:pPr algn="just"/>
                      <a:r>
                        <a:rPr lang="sr-Latn-RS" sz="1200" u="none" dirty="0"/>
                        <a:t>„Većina naučnika koji se bave analizom magije ili religije, primitivnog znanja ili mitologije, zadovoljavaju se opisom pomoću introspektivne individualne psihologije...ovde se obraćanjem na posmatranje nikad ne može doći do konačnog izbora između jedne teorije i neke druge...pošto, očigledno, ne možemo da posmatramo mentalni proces primitivnih ljudi.“ (Malinovski)</a:t>
                      </a:r>
                    </a:p>
                    <a:p>
                      <a:pPr algn="just"/>
                      <a:r>
                        <a:rPr lang="sr-Latn-RS" sz="1200" u="none" dirty="0"/>
                        <a:t>Ono što je vidljivo jeste ono što je „stvarno“, dok mentalnu strukturu ili strukturu ideja izbegavaju u širokom luku, smatrajući je ili nevidljivom apstrakcijom koja nije podložna posmatranju i čije je postojanje nedokazivo ili, još gore – apstrakcijom koju su izmislili teoretičari.</a:t>
                      </a:r>
                      <a:endParaRPr lang="sr-Latn-RS" sz="1200" dirty="0"/>
                    </a:p>
                  </a:txBody>
                  <a:tcPr/>
                </a:tc>
                <a:tc>
                  <a:txBody>
                    <a:bodyPr/>
                    <a:lstStyle/>
                    <a:p>
                      <a:pPr algn="just"/>
                      <a:r>
                        <a:rPr lang="sr-Latn-RS" sz="1200" dirty="0"/>
                        <a:t>Šta objašnjavamo?</a:t>
                      </a:r>
                    </a:p>
                    <a:p>
                      <a:pPr algn="just"/>
                      <a:r>
                        <a:rPr lang="sr-Latn-RS" sz="1200" dirty="0"/>
                        <a:t>Strukturalisti su </a:t>
                      </a:r>
                      <a:r>
                        <a:rPr lang="sr-Latn-RS" sz="1200" u="sng" dirty="0"/>
                        <a:t>racionalisti</a:t>
                      </a:r>
                      <a:r>
                        <a:rPr lang="sr-Latn-RS" sz="1200" u="none" dirty="0"/>
                        <a:t> koji se usmeravaju na proučavanje strukture ideja i ljudskog uma, a ne strukture ljudskog društva. Ako upotrebimo lingvističku analogiju, oni ne proučavaju ono što je izgovoreno (govor) nego gramatiku (jezik).</a:t>
                      </a:r>
                    </a:p>
                    <a:p>
                      <a:pPr algn="ctr"/>
                      <a:r>
                        <a:rPr lang="sr-Latn-RS" sz="1200" u="none" dirty="0"/>
                        <a:t>„Struktura nije direktno opažljiva kao neka konkretna stvarnost. Kada opisujemo strukturu, nalazimo se u domenu gramatike i sintakse a ne izgovorene reči“ (Klod Levi Stros)</a:t>
                      </a:r>
                    </a:p>
                    <a:p>
                      <a:pPr algn="l"/>
                      <a:r>
                        <a:rPr lang="sr-Latn-RS" sz="1200" u="none" dirty="0"/>
                        <a:t>Strukturalisti smatraju da je mnogo važnije proučavati ono što se misli od onoga što se čini i što je podložno posmatranju. Oni u strukturi ideja pronalaze mnogo „stvarniju stvarnost“ od one stvarnosti koja se pronalazi u iskazima i delanju informanata budući da strukturu ideja tj. kolektivni ljudski um posmatraju kao uzrok onoga što se događa a što možemo posmatrati.</a:t>
                      </a:r>
                    </a:p>
                    <a:p>
                      <a:pPr algn="just"/>
                      <a:endParaRPr lang="sr-Latn-RS" sz="1200" dirty="0"/>
                    </a:p>
                  </a:txBody>
                  <a:tcPr/>
                </a:tc>
                <a:extLst>
                  <a:ext uri="{0D108BD9-81ED-4DB2-BD59-A6C34878D82A}">
                    <a16:rowId xmlns:a16="http://schemas.microsoft.com/office/drawing/2014/main" val="1035730356"/>
                  </a:ext>
                </a:extLst>
              </a:tr>
              <a:tr h="984273">
                <a:tc>
                  <a:txBody>
                    <a:bodyPr/>
                    <a:lstStyle/>
                    <a:p>
                      <a:r>
                        <a:rPr lang="sr-Latn-RS" sz="1200" dirty="0"/>
                        <a:t>Kako objašnjavamo? </a:t>
                      </a:r>
                    </a:p>
                    <a:p>
                      <a:r>
                        <a:rPr lang="sr-Latn-RS" sz="1200" dirty="0"/>
                        <a:t>Funkcionalno objašnjenje je </a:t>
                      </a:r>
                      <a:r>
                        <a:rPr lang="sr-Latn-RS" sz="1200" u="sng" dirty="0"/>
                        <a:t>induktivno</a:t>
                      </a:r>
                      <a:r>
                        <a:rPr lang="sr-Latn-RS" sz="1200" dirty="0"/>
                        <a:t>!</a:t>
                      </a:r>
                    </a:p>
                    <a:p>
                      <a:r>
                        <a:rPr lang="sr-Latn-RS" sz="1200" dirty="0"/>
                        <a:t>Funkcionalisti polaze od opažljivih činjenica, nastojeći da pronađu pravilnosti/zakone stepenastom indukcijom tj. dodavanjem empirijske građe.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200" dirty="0"/>
                        <a:t>Kako objašnjavamo?</a:t>
                      </a:r>
                    </a:p>
                    <a:p>
                      <a:r>
                        <a:rPr lang="sr-Latn-RS" sz="1200" dirty="0"/>
                        <a:t>Strukturalno objašnjenje je </a:t>
                      </a:r>
                      <a:r>
                        <a:rPr lang="sr-Latn-RS" sz="1200" u="sng" dirty="0"/>
                        <a:t>deduktivno</a:t>
                      </a:r>
                      <a:r>
                        <a:rPr lang="sr-Latn-RS" sz="1200" u="none" dirty="0"/>
                        <a:t>!</a:t>
                      </a:r>
                    </a:p>
                    <a:p>
                      <a:r>
                        <a:rPr lang="sr-Latn-RS" sz="1200" u="none" dirty="0"/>
                        <a:t>Strukturalisti polaze od forme krećući se ka sadržaju, tj. polaze od postuliranih pravilnosti krećući se ka pojedinačnim fenomenima za koje veruju da ilustruju ove pravilnosti.</a:t>
                      </a:r>
                      <a:endParaRPr lang="sr-Latn-RS" sz="1200" dirty="0"/>
                    </a:p>
                  </a:txBody>
                  <a:tcPr/>
                </a:tc>
                <a:extLst>
                  <a:ext uri="{0D108BD9-81ED-4DB2-BD59-A6C34878D82A}">
                    <a16:rowId xmlns:a16="http://schemas.microsoft.com/office/drawing/2014/main" val="4184695867"/>
                  </a:ext>
                </a:extLst>
              </a:tr>
            </a:tbl>
          </a:graphicData>
        </a:graphic>
      </p:graphicFrame>
    </p:spTree>
    <p:extLst>
      <p:ext uri="{BB962C8B-B14F-4D97-AF65-F5344CB8AC3E}">
        <p14:creationId xmlns:p14="http://schemas.microsoft.com/office/powerpoint/2010/main" val="3785576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5D675-72A1-4A3A-8B55-BDBACCA3FA72}"/>
              </a:ext>
            </a:extLst>
          </p:cNvPr>
          <p:cNvSpPr>
            <a:spLocks noGrp="1"/>
          </p:cNvSpPr>
          <p:nvPr>
            <p:ph type="title"/>
          </p:nvPr>
        </p:nvSpPr>
        <p:spPr/>
        <p:txBody>
          <a:bodyPr/>
          <a:lstStyle/>
          <a:p>
            <a:r>
              <a:rPr lang="sr-Latn-RS" dirty="0"/>
              <a:t>Strukturalno objašnjenje</a:t>
            </a:r>
          </a:p>
        </p:txBody>
      </p:sp>
      <p:sp>
        <p:nvSpPr>
          <p:cNvPr id="3" name="Content Placeholder 2">
            <a:extLst>
              <a:ext uri="{FF2B5EF4-FFF2-40B4-BE49-F238E27FC236}">
                <a16:creationId xmlns:a16="http://schemas.microsoft.com/office/drawing/2014/main" id="{D6E11C46-8B56-4BEC-B916-F59D98BE5509}"/>
              </a:ext>
            </a:extLst>
          </p:cNvPr>
          <p:cNvSpPr>
            <a:spLocks noGrp="1"/>
          </p:cNvSpPr>
          <p:nvPr>
            <p:ph idx="1"/>
          </p:nvPr>
        </p:nvSpPr>
        <p:spPr>
          <a:xfrm>
            <a:off x="1069848" y="2121408"/>
            <a:ext cx="10058400" cy="4251960"/>
          </a:xfrm>
        </p:spPr>
        <p:txBody>
          <a:bodyPr>
            <a:normAutofit fontScale="85000" lnSpcReduction="20000"/>
          </a:bodyPr>
          <a:lstStyle/>
          <a:p>
            <a:r>
              <a:rPr lang="sr-Latn-RS" dirty="0"/>
              <a:t>Pozicija koju je baštinio Levi-Stros naslanja se na stanovišta Dirkema i Mosa – sklonost ka klasifikaciji je jedno od osnovnih obeležja ljudske prirode, a kolektivne društvene predstave su nizovi klasifikacija putem kojih kulture u izvesnom smislu „kreiraju“ realnost</a:t>
            </a:r>
          </a:p>
          <a:p>
            <a:r>
              <a:rPr lang="sr-Latn-RS" dirty="0"/>
              <a:t>Polovinom XX veka se obnavlja interesovanje za klasifikacije koje će biti zajedničko svim pristupima koji usvajaju jezik kao metodološki model (strukturalna, kognitivna i interpretativna antropologija)</a:t>
            </a:r>
          </a:p>
          <a:p>
            <a:r>
              <a:rPr lang="sr-Latn-RS" dirty="0"/>
              <a:t>Zajednička ideja jeste da su kulture sistemi klasifikacije: mi vidimo svet kroz „kodirane ekrane kulture“</a:t>
            </a:r>
          </a:p>
          <a:p>
            <a:r>
              <a:rPr lang="sr-Latn-RS" dirty="0"/>
              <a:t>Međutim, ova tvrdnja rađa dve mogućnosti:</a:t>
            </a:r>
          </a:p>
          <a:p>
            <a:pPr>
              <a:buFontTx/>
              <a:buChar char="-"/>
            </a:pPr>
            <a:r>
              <a:rPr lang="sr-Latn-RS" dirty="0"/>
              <a:t>kognitivnorelativističku, koja vuče poreklo od Dirkema: sklonost ka klasifikaciji je univerzalno ljudsko stvojstvo, međutim, pripadnost kulturnoj zajednici podrazumeva i deljenje istih sistema klasifikacije – kriterijumi na osnovnu kojih se uspostavljaju klasifikacije variraju od kulture do kulture (to će postati noseća pretpostavka </a:t>
            </a:r>
            <a:r>
              <a:rPr lang="sr-Latn-RS" dirty="0">
                <a:solidFill>
                  <a:schemeClr val="accent1"/>
                </a:solidFill>
                <a:hlinkClick r:id="rId2" action="ppaction://hlinksldjump"/>
              </a:rPr>
              <a:t>kognitivne antropologije</a:t>
            </a:r>
            <a:r>
              <a:rPr lang="sr-Latn-RS" dirty="0"/>
              <a:t>)</a:t>
            </a:r>
          </a:p>
          <a:p>
            <a:pPr>
              <a:buFontTx/>
              <a:buChar char="-"/>
            </a:pPr>
            <a:r>
              <a:rPr lang="sr-Latn-RS" dirty="0"/>
              <a:t> racionionalističku – Levi-Stros je univerzalizovao ovaj argument, tvrdeći da postoji jedna temeljna kategorijalna struktura, „majka svih struktura“, koja je zajednička svim kulturama i da neograničen varijetet kultura, kao i njihova navodna nasumičnost, zapravo duguju dubljem jedinstvu koje potiče od delovanja malog broja temeljnih principa. Inspiraciju je pronašao i lingvistici...</a:t>
            </a:r>
          </a:p>
        </p:txBody>
      </p:sp>
    </p:spTree>
    <p:extLst>
      <p:ext uri="{BB962C8B-B14F-4D97-AF65-F5344CB8AC3E}">
        <p14:creationId xmlns:p14="http://schemas.microsoft.com/office/powerpoint/2010/main" val="897543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CDE2A-B07B-4FE9-B150-3885C216BF59}"/>
              </a:ext>
            </a:extLst>
          </p:cNvPr>
          <p:cNvSpPr>
            <a:spLocks noGrp="1"/>
          </p:cNvSpPr>
          <p:nvPr>
            <p:ph type="title"/>
          </p:nvPr>
        </p:nvSpPr>
        <p:spPr/>
        <p:txBody>
          <a:bodyPr/>
          <a:lstStyle/>
          <a:p>
            <a:r>
              <a:rPr lang="en-US" dirty="0" err="1"/>
              <a:t>Strukturalno</a:t>
            </a:r>
            <a:r>
              <a:rPr lang="en-US" dirty="0"/>
              <a:t> </a:t>
            </a:r>
            <a:r>
              <a:rPr lang="en-US" dirty="0" err="1"/>
              <a:t>obja</a:t>
            </a:r>
            <a:r>
              <a:rPr lang="sr-Latn-RS" dirty="0"/>
              <a:t>šnjenje</a:t>
            </a:r>
          </a:p>
        </p:txBody>
      </p:sp>
      <p:sp>
        <p:nvSpPr>
          <p:cNvPr id="3" name="Content Placeholder 2">
            <a:extLst>
              <a:ext uri="{FF2B5EF4-FFF2-40B4-BE49-F238E27FC236}">
                <a16:creationId xmlns:a16="http://schemas.microsoft.com/office/drawing/2014/main" id="{47DCCCB7-C820-45B7-BE5D-07708695858D}"/>
              </a:ext>
            </a:extLst>
          </p:cNvPr>
          <p:cNvSpPr>
            <a:spLocks noGrp="1"/>
          </p:cNvSpPr>
          <p:nvPr>
            <p:ph idx="1"/>
          </p:nvPr>
        </p:nvSpPr>
        <p:spPr/>
        <p:txBody>
          <a:bodyPr>
            <a:normAutofit fontScale="85000" lnSpcReduction="20000"/>
          </a:bodyPr>
          <a:lstStyle/>
          <a:p>
            <a:r>
              <a:rPr lang="sr-Latn-RS" dirty="0"/>
              <a:t>KLS razvoj strukturalne lingvistike izjednačava s kopernikanskom revolucijom koja je donela značajne promene:</a:t>
            </a:r>
          </a:p>
          <a:p>
            <a:pPr>
              <a:buFontTx/>
              <a:buChar char="-"/>
            </a:pPr>
            <a:r>
              <a:rPr lang="sr-Latn-RS" dirty="0"/>
              <a:t>proučavanje svesnih fenomena treba da ustupi mesto proučavanju njihove „nesvesne infrastrukture“ („mentalistički“ zakoret strukturalizma, kognitivne i interpretativne antropologije)</a:t>
            </a:r>
          </a:p>
          <a:p>
            <a:pPr>
              <a:buFontTx/>
              <a:buChar char="-"/>
            </a:pPr>
            <a:r>
              <a:rPr lang="sr-Latn-RS" dirty="0"/>
              <a:t>termine ili predmete ne treba posmatrati izolovano, već kroz prizmu njihovih međusobnih odnosa</a:t>
            </a:r>
          </a:p>
          <a:p>
            <a:pPr>
              <a:buFontTx/>
              <a:buChar char="-"/>
            </a:pPr>
            <a:r>
              <a:rPr lang="sr-Latn-RS" dirty="0"/>
              <a:t>cilj je ustanoviti opšte zakone ili kroskulturno validne pravilnosti i principe</a:t>
            </a:r>
          </a:p>
          <a:p>
            <a:r>
              <a:rPr lang="sr-Latn-RS" dirty="0"/>
              <a:t>Osnovna ideja strukturalnog pristupa jeste da cilj objašnjenja počiva u identifikovanju pozadinskog reda koji se krije iza „haosa“ empirijskog iskustva (*up s </a:t>
            </a:r>
            <a:r>
              <a:rPr lang="sr-Latn-RS" dirty="0">
                <a:hlinkClick r:id="rId2" action="ppaction://hlinksldjump"/>
              </a:rPr>
              <a:t>kognitivnom</a:t>
            </a:r>
            <a:r>
              <a:rPr lang="sr-Latn-RS" dirty="0"/>
              <a:t> antropologijom)</a:t>
            </a:r>
          </a:p>
          <a:p>
            <a:pPr marL="0" indent="0" algn="ctr">
              <a:buNone/>
            </a:pPr>
            <a:r>
              <a:rPr lang="sr-Latn-RS" dirty="0"/>
              <a:t>„Cilj antropologije, kao i lingvistike nije poredjenje koje podržava generalizacije nego je obrnuto. Ako se, kao što ja verujem da je to slučaj, nesvesna aktivnost uma sastoji od nametanja forme sadržaju, i ako su ove forme temeljno iste u svim umovima – drevnim i modernim, primitivnim i civilizovanim (kao što to proučavanje simboličkih funkcija izraženih u jeziku nedvosmisleno pokazuje) – nužno je i dovoljno doći do nesvesne strukture koja je u temelju svake institucije i svakog običaja, kako bi se stiglo do principa interpretacije koji bi bio validan za druge institucije i druge običaje“ (KLS).</a:t>
            </a:r>
          </a:p>
          <a:p>
            <a:endParaRPr lang="sr-Latn-RS" dirty="0"/>
          </a:p>
        </p:txBody>
      </p:sp>
    </p:spTree>
    <p:extLst>
      <p:ext uri="{BB962C8B-B14F-4D97-AF65-F5344CB8AC3E}">
        <p14:creationId xmlns:p14="http://schemas.microsoft.com/office/powerpoint/2010/main" val="979334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CBF0-8D27-4B41-8487-360EC07C1060}"/>
              </a:ext>
            </a:extLst>
          </p:cNvPr>
          <p:cNvSpPr>
            <a:spLocks noGrp="1"/>
          </p:cNvSpPr>
          <p:nvPr>
            <p:ph type="title"/>
          </p:nvPr>
        </p:nvSpPr>
        <p:spPr/>
        <p:txBody>
          <a:bodyPr/>
          <a:lstStyle/>
          <a:p>
            <a:r>
              <a:rPr lang="sr-Latn-RS" dirty="0"/>
              <a:t>Strukturalno objašnjenje</a:t>
            </a:r>
          </a:p>
        </p:txBody>
      </p:sp>
      <p:sp>
        <p:nvSpPr>
          <p:cNvPr id="3" name="Content Placeholder 2">
            <a:extLst>
              <a:ext uri="{FF2B5EF4-FFF2-40B4-BE49-F238E27FC236}">
                <a16:creationId xmlns:a16="http://schemas.microsoft.com/office/drawing/2014/main" id="{BD49D35E-ECDD-4509-8190-8FBFC84E0495}"/>
              </a:ext>
            </a:extLst>
          </p:cNvPr>
          <p:cNvSpPr>
            <a:spLocks noGrp="1"/>
          </p:cNvSpPr>
          <p:nvPr>
            <p:ph idx="1"/>
          </p:nvPr>
        </p:nvSpPr>
        <p:spPr/>
        <p:txBody>
          <a:bodyPr>
            <a:normAutofit fontScale="85000" lnSpcReduction="20000"/>
          </a:bodyPr>
          <a:lstStyle/>
          <a:p>
            <a:r>
              <a:rPr lang="sr-Latn-RS" dirty="0"/>
              <a:t>Pozadinske strukture poseduju apstraktnu uređenost nalik sintaksama u jeziku koje je moguće dekodirati; upravo takvo dekodiranje predstavlja objašnjenje opisanih, opažljivih fenomena</a:t>
            </a:r>
          </a:p>
          <a:p>
            <a:r>
              <a:rPr lang="sr-Latn-RS" dirty="0"/>
              <a:t>Cilj objašnjenja jeste „potraga za univerzalnim zakonima koji određuju nesvesnu aktivnost duha“; nužno je „pozvati se na određene fundamentalne strukture ljudskog uma“, otkriti panljudski mentalni podstratum čiji je raznorodni sociokulturni život samo materijalno, pojavno, opažljivo otelovljenje</a:t>
            </a:r>
          </a:p>
          <a:p>
            <a:r>
              <a:rPr lang="sr-Latn-RS" dirty="0"/>
              <a:t>Kao što jezik poseduje sintaksu, tako i društvo poseduje sintaksu – cilj društvenog istraživanja jeste otkriti pravila koja upravljaju datom sintaksom</a:t>
            </a:r>
          </a:p>
          <a:p>
            <a:r>
              <a:rPr lang="sr-Latn-RS" dirty="0"/>
              <a:t>Cilj strukturalne antropologije jeste formalna egzegeza „gramatike kulture“, strukturalno objašnjenje traga za pozadinskom gramatikom, za skupom pravila koja se kriju iza zbrke empirijskog iskustva, tj. iza vidljivih kulturnih praksi (beskonačne empirijske varijacije posledica su delovanja malog broja principa)</a:t>
            </a:r>
          </a:p>
          <a:p>
            <a:r>
              <a:rPr lang="sr-Latn-RS" dirty="0"/>
              <a:t>Osnovna sklonost ljudskog uma jeste da gradi kategorije na temelju binarnih opozicija ili parova suprotnosti koje leže ispod sveukupne pojavnosti sociokulturnih fenomena</a:t>
            </a:r>
          </a:p>
          <a:p>
            <a:r>
              <a:rPr lang="sr-Latn-RS" dirty="0"/>
              <a:t>Objasniti pojavnu varijabilnost kulturnih fenomena tj. vidljive kulturne proizvode znači pokazati kako ti fenomeni nastaju kao posledica aranžiranja i reranžiranja binarnih opozicija</a:t>
            </a:r>
          </a:p>
          <a:p>
            <a:endParaRPr lang="sr-Latn-RS" dirty="0"/>
          </a:p>
        </p:txBody>
      </p:sp>
    </p:spTree>
    <p:extLst>
      <p:ext uri="{BB962C8B-B14F-4D97-AF65-F5344CB8AC3E}">
        <p14:creationId xmlns:p14="http://schemas.microsoft.com/office/powerpoint/2010/main" val="427814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21E-F929-42C4-81E4-B7ECE1123CE1}"/>
              </a:ext>
            </a:extLst>
          </p:cNvPr>
          <p:cNvSpPr>
            <a:spLocks noGrp="1"/>
          </p:cNvSpPr>
          <p:nvPr>
            <p:ph type="title"/>
          </p:nvPr>
        </p:nvSpPr>
        <p:spPr/>
        <p:txBody>
          <a:bodyPr/>
          <a:lstStyle/>
          <a:p>
            <a:r>
              <a:rPr lang="sr-Latn-RS" dirty="0"/>
              <a:t>Posle terena...</a:t>
            </a:r>
          </a:p>
        </p:txBody>
      </p:sp>
      <p:sp>
        <p:nvSpPr>
          <p:cNvPr id="3" name="Content Placeholder 2">
            <a:extLst>
              <a:ext uri="{FF2B5EF4-FFF2-40B4-BE49-F238E27FC236}">
                <a16:creationId xmlns:a16="http://schemas.microsoft.com/office/drawing/2014/main" id="{8E322B7C-44A3-4FD9-8B87-0BC094BB5926}"/>
              </a:ext>
            </a:extLst>
          </p:cNvPr>
          <p:cNvSpPr>
            <a:spLocks noGrp="1"/>
          </p:cNvSpPr>
          <p:nvPr>
            <p:ph idx="1"/>
          </p:nvPr>
        </p:nvSpPr>
        <p:spPr>
          <a:xfrm>
            <a:off x="1069848" y="2121408"/>
            <a:ext cx="10058400" cy="4437436"/>
          </a:xfrm>
        </p:spPr>
        <p:txBody>
          <a:bodyPr>
            <a:normAutofit fontScale="77500" lnSpcReduction="20000"/>
          </a:bodyPr>
          <a:lstStyle/>
          <a:p>
            <a:r>
              <a:rPr lang="sr-Latn-RS" dirty="0"/>
              <a:t>Na pretho</a:t>
            </a:r>
            <a:r>
              <a:rPr lang="en-US" dirty="0" err="1"/>
              <a:t>dnim</a:t>
            </a:r>
            <a:r>
              <a:rPr lang="en-US" dirty="0"/>
              <a:t> </a:t>
            </a:r>
            <a:r>
              <a:rPr lang="sr-Latn-RS" dirty="0"/>
              <a:t>časovima ste naučili da kvalitativno orijentisani istraživači smatraju da ne postoje „činjenice“ u objektivno postojćoj i nepromenljivoj „etnografskoj stvarnosti“, nezavisno od istraživača i procesa istraživanja </a:t>
            </a:r>
          </a:p>
          <a:p>
            <a:r>
              <a:rPr lang="sr-Latn-RS" dirty="0"/>
              <a:t>Etnografsko istraživanje, koje je i samo konstituisano ciljevima istraživanja, običajima, interesima i sl., selektuje i interpretira određeni </a:t>
            </a:r>
            <a:r>
              <a:rPr lang="sr-Latn-RS" i="1" dirty="0"/>
              <a:t>segment</a:t>
            </a:r>
            <a:r>
              <a:rPr lang="sr-Latn-RS" dirty="0"/>
              <a:t> te stvarnosti („filtrira“ „činjenice“ iz perpektive neke teorije), koja je, pak, prethodno percipirana, osmišljena i domišljana, tj. konstituisana od strane informanata</a:t>
            </a:r>
          </a:p>
          <a:p>
            <a:r>
              <a:rPr lang="sr-Latn-RS" dirty="0"/>
              <a:t>Prema stanovištu kvalitativno usmerenih istraživača, etnografska stvarnost stoga nije podložna objašnjenjma putem univerzalnih zakona, već je proizvod interpretacije kulture, pogleda na svet i, u radikalnim derivacijama ove teze, pojedinaca</a:t>
            </a:r>
          </a:p>
          <a:p>
            <a:r>
              <a:rPr lang="sr-Latn-RS" dirty="0"/>
              <a:t>Iako se tradicionalno smatra da se teorijske konstrukcije grade na osnovu činjenica, kvalitativno orijentisani istraživači tvrde upravo suprotno, fokusirajući se na teoriju na osnovu koje se „činjenice“ „proizvode“ (u tom smislu, razmimoilaženje u ciljevima, osnovnim pretpostavkama o prirodi i ustrojstvu stvarnosti, čoveka i nauke usloviće i razlike u prikupljajnju i sadržaju „činjenica“)</a:t>
            </a:r>
          </a:p>
          <a:p>
            <a:r>
              <a:rPr lang="sr-Latn-RS" dirty="0"/>
              <a:t>Utoliko, istraživanje počinje i pre samog odlaska na teren – formulisanjem istraživačkih pitanja, ciljeva istraživanja, definisanjem predmeta proučavanja, uz nužnu otvorenost za modifikaciju istraživačkog procesa i početnih pitanja i hipoteza – ne postoje „čiste“ činjenice na koje će potom biti primenjen neki metodološki postupak ili eksplanatorna strategija</a:t>
            </a:r>
          </a:p>
          <a:p>
            <a:r>
              <a:rPr lang="sr-Latn-RS" dirty="0"/>
              <a:t>Iako su se kvantitativne orijentacije (pozitivitičke i realističke) nametnule kao „naučne“, „naučnije“ ili čak „jedine naučne“, antropologija je mahom kvalitativna naučna disciplina i od vremena svoje akademske institucionalizacije vuče nasleđeni </a:t>
            </a:r>
            <a:r>
              <a:rPr lang="sr-Latn-RS" dirty="0">
                <a:hlinkClick r:id="rId2" action="ppaction://hlinksldjump"/>
              </a:rPr>
              <a:t>spor o metodu</a:t>
            </a:r>
            <a:endParaRPr lang="sr-Latn-RS" dirty="0"/>
          </a:p>
          <a:p>
            <a:endParaRPr lang="sr-Latn-RS" dirty="0"/>
          </a:p>
        </p:txBody>
      </p:sp>
    </p:spTree>
    <p:extLst>
      <p:ext uri="{BB962C8B-B14F-4D97-AF65-F5344CB8AC3E}">
        <p14:creationId xmlns:p14="http://schemas.microsoft.com/office/powerpoint/2010/main" val="143026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E1A83-52D4-42E2-B942-87987E93F944}"/>
              </a:ext>
            </a:extLst>
          </p:cNvPr>
          <p:cNvSpPr>
            <a:spLocks noGrp="1"/>
          </p:cNvSpPr>
          <p:nvPr>
            <p:ph type="title"/>
          </p:nvPr>
        </p:nvSpPr>
        <p:spPr/>
        <p:txBody>
          <a:bodyPr/>
          <a:lstStyle/>
          <a:p>
            <a:r>
              <a:rPr lang="sr-Latn-RS" dirty="0"/>
              <a:t>Strukturalno objašnjenje</a:t>
            </a:r>
          </a:p>
        </p:txBody>
      </p:sp>
      <p:sp>
        <p:nvSpPr>
          <p:cNvPr id="3" name="Content Placeholder 2">
            <a:extLst>
              <a:ext uri="{FF2B5EF4-FFF2-40B4-BE49-F238E27FC236}">
                <a16:creationId xmlns:a16="http://schemas.microsoft.com/office/drawing/2014/main" id="{0B5B41AE-A68A-4503-BF9D-3EC1FD1B41C1}"/>
              </a:ext>
            </a:extLst>
          </p:cNvPr>
          <p:cNvSpPr>
            <a:spLocks noGrp="1"/>
          </p:cNvSpPr>
          <p:nvPr>
            <p:ph idx="1"/>
          </p:nvPr>
        </p:nvSpPr>
        <p:spPr/>
        <p:txBody>
          <a:bodyPr>
            <a:normAutofit fontScale="92500" lnSpcReduction="10000"/>
          </a:bodyPr>
          <a:lstStyle/>
          <a:p>
            <a:r>
              <a:rPr lang="sr-Latn-RS" dirty="0"/>
              <a:t>Na primer, Klod Levi Stros nastoji da objasni sisteme srodstva i njihov vokabular u brojnim kulturama. Najpre, KLS nudi apstraktnu formulaciju sistema srodničkih odnosa u brojnim kulturama. Potom, nastoji da pokaže da je struktura ovog sistema povezana s drugim sistemima datih kultura. Posebno važan odnos jeste odnos između srodstva i jezika:</a:t>
            </a:r>
          </a:p>
          <a:p>
            <a:pPr marL="0" indent="0" algn="ctr">
              <a:buNone/>
            </a:pPr>
            <a:r>
              <a:rPr lang="sr-Latn-RS" dirty="0"/>
              <a:t>„Srodnički sistemi, nalik fonemskim sistemima, izgrađuje um na nivou nesvesne misli. Konačno, ponavljanje srodničkih obrazaca, bračnih pravila, sličnih propisanih stavova između određenih tipova rođaka i tome slično, u raštrkanim oblastima sveta i, fundamentalno, u različitim društvima, vodi nas uverenju da, u slučaju srodstva, kao i u slučaju lingvistike, opažljivi fenomeni ishode </a:t>
            </a:r>
            <a:r>
              <a:rPr lang="sr-Latn-RS" u="sng" dirty="0"/>
              <a:t>iz delovanja zakona koji su opšti ali implicitni</a:t>
            </a:r>
            <a:r>
              <a:rPr lang="sr-Latn-RS" dirty="0"/>
              <a:t>...Iako oni pripadaju </a:t>
            </a:r>
            <a:r>
              <a:rPr lang="sr-Latn-RS" i="1" dirty="0"/>
              <a:t>drugom redu stvarnosti</a:t>
            </a:r>
            <a:r>
              <a:rPr lang="sr-Latn-RS" dirty="0"/>
              <a:t>, fenomeni srodstva </a:t>
            </a:r>
            <a:r>
              <a:rPr lang="sr-Latn-RS" i="1" dirty="0"/>
              <a:t>istog su tipa </a:t>
            </a:r>
            <a:r>
              <a:rPr lang="sr-Latn-RS" dirty="0"/>
              <a:t>kao i lingvistički fenomeni“</a:t>
            </a:r>
          </a:p>
          <a:p>
            <a:r>
              <a:rPr lang="sr-Latn-RS" dirty="0"/>
              <a:t>Na ovaj način, KLS nastoji da objasni čitav spektar ponašanja i vokabulara u vezi sa srodničkim odnosima u mnogim različitim kulturama, tako što bi pronikao u pozadinsku gramatiku – u skup apstraktnih pravila koja generišu raznovrsne srodničke obrasce</a:t>
            </a:r>
          </a:p>
          <a:p>
            <a:endParaRPr lang="sr-Latn-RS" dirty="0"/>
          </a:p>
        </p:txBody>
      </p:sp>
    </p:spTree>
    <p:extLst>
      <p:ext uri="{BB962C8B-B14F-4D97-AF65-F5344CB8AC3E}">
        <p14:creationId xmlns:p14="http://schemas.microsoft.com/office/powerpoint/2010/main" val="510738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1023E-C399-4BE4-BB4A-90DAEA75211B}"/>
              </a:ext>
            </a:extLst>
          </p:cNvPr>
          <p:cNvSpPr>
            <a:spLocks noGrp="1"/>
          </p:cNvSpPr>
          <p:nvPr>
            <p:ph type="title"/>
          </p:nvPr>
        </p:nvSpPr>
        <p:spPr/>
        <p:txBody>
          <a:bodyPr/>
          <a:lstStyle/>
          <a:p>
            <a:r>
              <a:rPr lang="sr-Latn-RS" dirty="0"/>
              <a:t>Strukturalno objašnjenje, sumirano</a:t>
            </a:r>
          </a:p>
        </p:txBody>
      </p:sp>
      <p:sp>
        <p:nvSpPr>
          <p:cNvPr id="3" name="Content Placeholder 2">
            <a:extLst>
              <a:ext uri="{FF2B5EF4-FFF2-40B4-BE49-F238E27FC236}">
                <a16:creationId xmlns:a16="http://schemas.microsoft.com/office/drawing/2014/main" id="{06EEF591-9A7C-497B-96C4-B20B8A187055}"/>
              </a:ext>
            </a:extLst>
          </p:cNvPr>
          <p:cNvSpPr>
            <a:spLocks noGrp="1"/>
          </p:cNvSpPr>
          <p:nvPr>
            <p:ph idx="1"/>
          </p:nvPr>
        </p:nvSpPr>
        <p:spPr/>
        <p:txBody>
          <a:bodyPr>
            <a:normAutofit fontScale="85000" lnSpcReduction="20000"/>
          </a:bodyPr>
          <a:lstStyle/>
          <a:p>
            <a:r>
              <a:rPr lang="sr-Latn-RS" dirty="0"/>
              <a:t>Suština strukturalne analize jeste pružanje odgovora na pitanje šta bilo koji kulturni fenomen zači</a:t>
            </a:r>
          </a:p>
          <a:p>
            <a:r>
              <a:rPr lang="sr-Latn-RS" dirty="0"/>
              <a:t>Okvir objašnjenja je ljudski rod („ljudski duh“), a ne neko konkretno društvo, zajednica ili kulura (važna razlika u odnosu na kognitivnu antropologiju)</a:t>
            </a:r>
          </a:p>
          <a:p>
            <a:r>
              <a:rPr lang="sr-Latn-RS" dirty="0"/>
              <a:t>Značenje se uspostavlja u odnosu tj. relaciono – ono nije intrinsično fenomenima po sebi</a:t>
            </a:r>
          </a:p>
          <a:p>
            <a:r>
              <a:rPr lang="sr-Latn-RS" dirty="0"/>
              <a:t>Esencija kulture je njena struktura, a mi je, kao istraživači, otkrivamo analizom kulturnih fenomena koji su strukturisani kao i naš saznajni aparat</a:t>
            </a:r>
          </a:p>
          <a:p>
            <a:r>
              <a:rPr lang="sr-Latn-RS" dirty="0"/>
              <a:t>Naš saznajni aparat operiše binarnim opozicijama i njihovim međusobnim (re)kombinovanjem</a:t>
            </a:r>
          </a:p>
          <a:p>
            <a:r>
              <a:rPr lang="sr-Latn-RS" dirty="0"/>
              <a:t>Pošto znamo kako je sazdan naš saznajni aparat, znamo kako je sazdana i kultura, a samim tim, znamo i kako da je analiziramo</a:t>
            </a:r>
          </a:p>
          <a:p>
            <a:r>
              <a:rPr lang="sr-Latn-RS" dirty="0"/>
              <a:t>Strukturalna analiza se sastoji od pronalaženja osnovnog skupa opozicija koje se nalaze iza nekog kompleksnog fenomena (mita, rituala, bračnog sistema) i pokazivanja kako taj fenomen jeste izraz i rekonfiguracija tih konstrasta</a:t>
            </a:r>
          </a:p>
          <a:p>
            <a:r>
              <a:rPr lang="sr-Latn-RS" dirty="0"/>
              <a:t>Kad strukturalista otkriva značenje, on ne pita informante jer oni ne znaju kako funkcioniše njihov um i nemaju naučni metod</a:t>
            </a:r>
          </a:p>
          <a:p>
            <a:endParaRPr lang="sr-Latn-RS" dirty="0"/>
          </a:p>
        </p:txBody>
      </p:sp>
    </p:spTree>
    <p:extLst>
      <p:ext uri="{BB962C8B-B14F-4D97-AF65-F5344CB8AC3E}">
        <p14:creationId xmlns:p14="http://schemas.microsoft.com/office/powerpoint/2010/main" val="832093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0211A-5369-4CE0-9107-48378E39DC46}"/>
              </a:ext>
            </a:extLst>
          </p:cNvPr>
          <p:cNvSpPr>
            <a:spLocks noGrp="1"/>
          </p:cNvSpPr>
          <p:nvPr>
            <p:ph type="title"/>
          </p:nvPr>
        </p:nvSpPr>
        <p:spPr/>
        <p:txBody>
          <a:bodyPr/>
          <a:lstStyle/>
          <a:p>
            <a:r>
              <a:rPr lang="sr-Latn-RS" dirty="0"/>
              <a:t>Strukturalizam danas</a:t>
            </a:r>
          </a:p>
        </p:txBody>
      </p:sp>
      <p:sp>
        <p:nvSpPr>
          <p:cNvPr id="3" name="Content Placeholder 2">
            <a:extLst>
              <a:ext uri="{FF2B5EF4-FFF2-40B4-BE49-F238E27FC236}">
                <a16:creationId xmlns:a16="http://schemas.microsoft.com/office/drawing/2014/main" id="{3D9390EB-3A45-45FC-AEA6-59CFDE0D01FA}"/>
              </a:ext>
            </a:extLst>
          </p:cNvPr>
          <p:cNvSpPr>
            <a:spLocks noGrp="1"/>
          </p:cNvSpPr>
          <p:nvPr>
            <p:ph idx="1"/>
          </p:nvPr>
        </p:nvSpPr>
        <p:spPr/>
        <p:txBody>
          <a:bodyPr/>
          <a:lstStyle/>
          <a:p>
            <a:r>
              <a:rPr lang="sr-Latn-RS" dirty="0"/>
              <a:t>Strukturalizam se više ne primenjuje u svojoj „čistoj“ formi ali je veoma značajan u pojedinim oblastima kao što su folkloristika ili studije kulture</a:t>
            </a:r>
          </a:p>
          <a:p>
            <a:r>
              <a:rPr lang="sr-Latn-RS" dirty="0"/>
              <a:t>U okviru beogradske strukturalno-semiološke škole, strukturalizam se tretira kao analitički postupak koji „čisti“ informacije od šume značenja ne bi li stekla „čiste“ podatke koji će potom biti iskorišćeni u nekom drugom eksplanatornom okviru (na primer, funkcionalnom – u tom smislu, strukturalna analiza prethodi funkcionalnoj; dekodiranje značenja u kontekstu prethodi pronalaženju njihove funkcije)</a:t>
            </a:r>
          </a:p>
          <a:p>
            <a:r>
              <a:rPr lang="sr-Latn-RS" dirty="0"/>
              <a:t>Strukturalna antropologija bila je agens „antropologizacije“ tj. modernizacije srpske etnologije koja se nalazila u stanju teorijske hibernacije</a:t>
            </a:r>
          </a:p>
          <a:p>
            <a:pPr marL="0" indent="0" algn="r">
              <a:buNone/>
            </a:pPr>
            <a:endParaRPr lang="sr-Latn-RS" sz="1800" dirty="0"/>
          </a:p>
          <a:p>
            <a:pPr marL="0" indent="0" algn="r">
              <a:buNone/>
            </a:pPr>
            <a:r>
              <a:rPr lang="sr-Latn-RS" sz="1800" dirty="0"/>
              <a:t>*zainteresovanima za primenu strukturalizma u savremenoj srpskoj etnologiji/antropologiji, preporučuje se tematski zbornik </a:t>
            </a:r>
            <a:r>
              <a:rPr lang="sr-Latn-RS" sz="1800" i="1" dirty="0"/>
              <a:t>Strukturalna antropologija danas</a:t>
            </a:r>
            <a:r>
              <a:rPr lang="sr-Latn-RS" sz="1800" dirty="0"/>
              <a:t>, koji je uredila D. Antonijević</a:t>
            </a:r>
          </a:p>
        </p:txBody>
      </p:sp>
    </p:spTree>
    <p:extLst>
      <p:ext uri="{BB962C8B-B14F-4D97-AF65-F5344CB8AC3E}">
        <p14:creationId xmlns:p14="http://schemas.microsoft.com/office/powerpoint/2010/main" val="3545274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21E-F929-42C4-81E4-B7ECE1123CE1}"/>
              </a:ext>
            </a:extLst>
          </p:cNvPr>
          <p:cNvSpPr>
            <a:spLocks noGrp="1"/>
          </p:cNvSpPr>
          <p:nvPr>
            <p:ph type="title"/>
          </p:nvPr>
        </p:nvSpPr>
        <p:spPr/>
        <p:txBody>
          <a:bodyPr/>
          <a:lstStyle/>
          <a:p>
            <a:r>
              <a:rPr lang="sr-Latn-RS" dirty="0"/>
              <a:t>Kognitivna antropologija/“nova etnografija“</a:t>
            </a:r>
          </a:p>
        </p:txBody>
      </p:sp>
      <p:sp>
        <p:nvSpPr>
          <p:cNvPr id="3" name="Content Placeholder 2">
            <a:extLst>
              <a:ext uri="{FF2B5EF4-FFF2-40B4-BE49-F238E27FC236}">
                <a16:creationId xmlns:a16="http://schemas.microsoft.com/office/drawing/2014/main" id="{8E322B7C-44A3-4FD9-8B87-0BC094BB5926}"/>
              </a:ext>
            </a:extLst>
          </p:cNvPr>
          <p:cNvSpPr>
            <a:spLocks noGrp="1"/>
          </p:cNvSpPr>
          <p:nvPr>
            <p:ph idx="1"/>
          </p:nvPr>
        </p:nvSpPr>
        <p:spPr>
          <a:xfrm>
            <a:off x="1069848" y="2121407"/>
            <a:ext cx="10058400" cy="4539037"/>
          </a:xfrm>
        </p:spPr>
        <p:txBody>
          <a:bodyPr>
            <a:normAutofit fontScale="70000" lnSpcReduction="20000"/>
          </a:bodyPr>
          <a:lstStyle/>
          <a:p>
            <a:r>
              <a:rPr lang="sr-Latn-RS" dirty="0"/>
              <a:t>Kognitivna antropologija se u udžbeničkim prirucnima iz istorije antropologije često smatra „najnaučnijim“ dometom antropologije</a:t>
            </a:r>
          </a:p>
          <a:p>
            <a:r>
              <a:rPr lang="sr-Latn-RS" dirty="0"/>
              <a:t>Ova izrazito formalistička, tehnički sofisticirana i specijalistička paradigma je pretendovala da postane „opšta teorija znaka“ ili „opšta nauka o značenju“ ili, kako će se ispostaviti, neka vrsta opšte socijalne epistemologije</a:t>
            </a:r>
          </a:p>
          <a:p>
            <a:r>
              <a:rPr lang="sr-Latn-RS" dirty="0"/>
              <a:t>„Nova etnografija“ je u metodološkom smislu vrlo interesantna budući da objedinjava dosta ključnih tačaka koje su bile predmet ovog kursa:</a:t>
            </a:r>
          </a:p>
          <a:p>
            <a:pPr>
              <a:buFontTx/>
              <a:buChar char="-"/>
            </a:pPr>
            <a:r>
              <a:rPr lang="sr-Latn-RS" dirty="0"/>
              <a:t>jasno je vidljiva teorijska rekonceptualizacija pojma kulture, koja se odražava na način njene spoznaje i metod njenog proučavanja </a:t>
            </a:r>
          </a:p>
          <a:p>
            <a:pPr marL="0" indent="0" algn="ctr">
              <a:buNone/>
            </a:pPr>
            <a:r>
              <a:rPr lang="sr-Latn-RS" dirty="0"/>
              <a:t>*opštemedološki podsetnik: antropologija je tokom svoje istorije inspiraciju za teorijsku ili čak metafizičku konceptualizaciju kulture pronalazila u susednim disciplinama za koje se verovalo da je mogu snabdeti eksplanatorno plodnim modelima, pa je tako kultura posmatrana kao organizam, adaptivni sistem, jezik, itd. Teorijsko opredeljenje za jednu od mogućih konceptualizacija kulture presudno utiče na to kako će biti ustrojen eksplanatorni okvir dfiscipline budući da se eksplanatorna uporišta, problemi koje disciplina sebi postavlja, kao i rešenja koja nudi, menjaju shodno promenama u poimanju kulture</a:t>
            </a:r>
          </a:p>
          <a:p>
            <a:pPr>
              <a:buFontTx/>
              <a:buChar char="-"/>
            </a:pPr>
            <a:r>
              <a:rPr lang="sr-Latn-RS" dirty="0"/>
              <a:t>„nova etnografija“ jasno i sistematično postavlja problem odnosa posmatrača i posmatranog, subjektivnog i objektivnog, emskog i etskog – pokušavajući da subjektivnost posmatrača prevaziđe </a:t>
            </a:r>
            <a:r>
              <a:rPr lang="sr-Latn-RS" u="sng" dirty="0"/>
              <a:t>formalizacijom metoda (tj. formalizacijom semantičkog razumevanja ili </a:t>
            </a:r>
            <a:r>
              <a:rPr lang="sr-Latn-RS" u="sng" dirty="0">
                <a:hlinkClick r:id="rId2" action="ppaction://hlinksldjump"/>
              </a:rPr>
              <a:t>formalizacijom relativizma</a:t>
            </a:r>
            <a:r>
              <a:rPr lang="sr-Latn-RS" u="sng" dirty="0"/>
              <a:t>)</a:t>
            </a:r>
          </a:p>
          <a:p>
            <a:pPr marL="0" indent="0" algn="ctr">
              <a:buNone/>
            </a:pPr>
            <a:r>
              <a:rPr lang="sr-Latn-RS" dirty="0"/>
              <a:t> * metodološka poslastica: u sklopu debata o kognitivnoj antropologiji na mala vrata se uvode rasprave o mogućnosti spoznaje i etnografske stvarnosti „onakve kakva ona jeste“, kao i njenog vernog predstavljanja u naučnoj monografiji, što su problemi koji su stavljeni u prvi plan s postmodernom kritikom etnografskog realizma i reprezentacije</a:t>
            </a:r>
          </a:p>
          <a:p>
            <a:endParaRPr lang="sr-Latn-RS" dirty="0"/>
          </a:p>
        </p:txBody>
      </p:sp>
    </p:spTree>
    <p:extLst>
      <p:ext uri="{BB962C8B-B14F-4D97-AF65-F5344CB8AC3E}">
        <p14:creationId xmlns:p14="http://schemas.microsoft.com/office/powerpoint/2010/main" val="2973200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A92A-56EE-4D44-8185-6F6882BD2050}"/>
              </a:ext>
            </a:extLst>
          </p:cNvPr>
          <p:cNvSpPr>
            <a:spLocks noGrp="1"/>
          </p:cNvSpPr>
          <p:nvPr>
            <p:ph type="title"/>
          </p:nvPr>
        </p:nvSpPr>
        <p:spPr/>
        <p:txBody>
          <a:bodyPr/>
          <a:lstStyle/>
          <a:p>
            <a:r>
              <a:rPr lang="sr-Latn-RS" dirty="0"/>
              <a:t>Predmet/metod/cilj	</a:t>
            </a:r>
          </a:p>
        </p:txBody>
      </p:sp>
      <p:sp>
        <p:nvSpPr>
          <p:cNvPr id="3" name="Content Placeholder 2">
            <a:extLst>
              <a:ext uri="{FF2B5EF4-FFF2-40B4-BE49-F238E27FC236}">
                <a16:creationId xmlns:a16="http://schemas.microsoft.com/office/drawing/2014/main" id="{637315E4-E1AB-4F57-89C5-2271E0C107A6}"/>
              </a:ext>
            </a:extLst>
          </p:cNvPr>
          <p:cNvSpPr>
            <a:spLocks noGrp="1"/>
          </p:cNvSpPr>
          <p:nvPr>
            <p:ph idx="1"/>
          </p:nvPr>
        </p:nvSpPr>
        <p:spPr/>
        <p:txBody>
          <a:bodyPr>
            <a:normAutofit fontScale="92500" lnSpcReduction="10000"/>
          </a:bodyPr>
          <a:lstStyle/>
          <a:p>
            <a:r>
              <a:rPr lang="sr-Latn-RS" dirty="0"/>
              <a:t>Predmet: proučavanje odnosa između ljudskog uma i ljudskog društva na </a:t>
            </a:r>
            <a:r>
              <a:rPr lang="sr-Latn-RS" i="1" dirty="0"/>
              <a:t>konkretnim</a:t>
            </a:r>
            <a:r>
              <a:rPr lang="sr-Latn-RS" dirty="0"/>
              <a:t> empirijskim primerima iz etnografske stvarnosti (važna razlika u odnosu na strukturalizam evropskog tipa)</a:t>
            </a:r>
          </a:p>
          <a:p>
            <a:r>
              <a:rPr lang="sr-Latn-RS" dirty="0"/>
              <a:t>Cilj: otkriti kulturu „iznutra“ tj. emski (≠ etski, osnovna razlika u odnosu na strukturalizam evropske tradicije)</a:t>
            </a:r>
          </a:p>
          <a:p>
            <a:r>
              <a:rPr lang="sr-Latn-RS" dirty="0"/>
              <a:t>Kultura je pojmljena kao znanje. Ono nije neposredno opažljivo, ne može se etnografski opisati, već se mora otkriti „ulaženjem u glavu domorodaca“ (kao u lingvistici)</a:t>
            </a:r>
          </a:p>
          <a:p>
            <a:r>
              <a:rPr lang="sr-Latn-RS" dirty="0"/>
              <a:t>Metod: semantičko razumevanje (≠ empatičko razumevanje kao „mišljenje tuđih misli“ i „osećanje tuđih osećanja“) koje je koncipirano kao formalizovana analiza odnosa između nekog termina u izabranom domenu kulture (npr. srodstvo, biljke, životinje) na osnovu koje se izrađuje mentalna mapa određenog domena znanja/kulture proučavanih</a:t>
            </a:r>
          </a:p>
          <a:p>
            <a:r>
              <a:rPr lang="sr-Latn-RS" dirty="0"/>
              <a:t>Specifičan cilj: formalizacija etnografije i težnja objektivnosti tj. „validnosti“ (sličnost sa evropskim strukturalizmom – formalizacija jedinica analize i težnja objektivnosti)</a:t>
            </a:r>
          </a:p>
        </p:txBody>
      </p:sp>
    </p:spTree>
    <p:extLst>
      <p:ext uri="{BB962C8B-B14F-4D97-AF65-F5344CB8AC3E}">
        <p14:creationId xmlns:p14="http://schemas.microsoft.com/office/powerpoint/2010/main" val="3511920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A92A-56EE-4D44-8185-6F6882BD2050}"/>
              </a:ext>
            </a:extLst>
          </p:cNvPr>
          <p:cNvSpPr>
            <a:spLocks noGrp="1"/>
          </p:cNvSpPr>
          <p:nvPr>
            <p:ph type="title"/>
          </p:nvPr>
        </p:nvSpPr>
        <p:spPr/>
        <p:txBody>
          <a:bodyPr>
            <a:noAutofit/>
          </a:bodyPr>
          <a:lstStyle/>
          <a:p>
            <a:r>
              <a:rPr lang="sr-Latn-RS" sz="4400" dirty="0"/>
              <a:t>Podrobnije: metafizičke/epistemološke/teorijske pretpostavke</a:t>
            </a:r>
          </a:p>
        </p:txBody>
      </p:sp>
      <p:sp>
        <p:nvSpPr>
          <p:cNvPr id="3" name="Content Placeholder 2">
            <a:extLst>
              <a:ext uri="{FF2B5EF4-FFF2-40B4-BE49-F238E27FC236}">
                <a16:creationId xmlns:a16="http://schemas.microsoft.com/office/drawing/2014/main" id="{637315E4-E1AB-4F57-89C5-2271E0C107A6}"/>
              </a:ext>
            </a:extLst>
          </p:cNvPr>
          <p:cNvSpPr>
            <a:spLocks noGrp="1"/>
          </p:cNvSpPr>
          <p:nvPr>
            <p:ph idx="1"/>
          </p:nvPr>
        </p:nvSpPr>
        <p:spPr>
          <a:xfrm>
            <a:off x="1069848" y="2121408"/>
            <a:ext cx="10058400" cy="4403570"/>
          </a:xfrm>
        </p:spPr>
        <p:txBody>
          <a:bodyPr>
            <a:normAutofit fontScale="77500" lnSpcReduction="20000"/>
          </a:bodyPr>
          <a:lstStyle/>
          <a:p>
            <a:r>
              <a:rPr lang="sr-Latn-RS" dirty="0"/>
              <a:t>Setite se osnovnih pretpostavki strukturalizma i lingvistike: stanovište koje leži kako u temelju strukturalizma, tako i kognitivne, ali i interpretativne antropologije (tj. svih onih pristupa u antropologiji koji uzimaju jezik kao metodološki model) jeste to da ljudi imaju potrebu da urede „opservacioni haos“ zahvaljujući klasifikacionim sistemima (bilo da su oni univerzalni, kao što je to slučaj u strukturalizmu, bilo da su kulturno osobeni, kao u kognitivnoj i interpretativnoj antropologiji) koji služe kao vid kognitivnog/semantičkog organizovanja sveta</a:t>
            </a:r>
          </a:p>
          <a:p>
            <a:r>
              <a:rPr lang="sr-Latn-RS" dirty="0"/>
              <a:t>Zajednička je ideja da je te sisteme moguće proučiti nalik jezičkim sistemima i na njihovo opisivanje i objašnjenje primeniti metod već ustanovljen u lingvistici</a:t>
            </a:r>
          </a:p>
          <a:p>
            <a:r>
              <a:rPr lang="sr-Latn-RS" dirty="0"/>
              <a:t>Setite se odstupanja od korespondencijalne teorije istine koje je inherentno „pozitivističkoj“ nauci. Za razliku od, na primer, Redklif-Brauna i ostalih empističkih pristupa, cilj nije posmatrati svet „po sebi“, ono što se doživljava kao stvarno i što omogućava istraživaču da tu stvarnost prevede u niz opservacionih, teorijom nekontaminiranih, iskaza koji će činiti empirijsku osnovu antropologije kao nauke, a na kojoj će se potom graditi analiza, poređenje ili iznalaženje zakona/generalizacija</a:t>
            </a:r>
          </a:p>
          <a:p>
            <a:r>
              <a:rPr lang="sr-Latn-RS" dirty="0"/>
              <a:t>Upravo je </a:t>
            </a:r>
            <a:r>
              <a:rPr lang="sr-Latn-RS" u="sng" dirty="0"/>
              <a:t>suprotno! </a:t>
            </a:r>
            <a:r>
              <a:rPr lang="sr-Latn-RS" dirty="0"/>
              <a:t>Jezičke/kulturne kategorije ne korespondiraju sa pretpostojećim kategorijama sveta, već ih svetu </a:t>
            </a:r>
            <a:r>
              <a:rPr lang="sr-Latn-RS" i="1" dirty="0"/>
              <a:t>nameću </a:t>
            </a:r>
            <a:endParaRPr lang="sr-Latn-RS" dirty="0"/>
          </a:p>
          <a:p>
            <a:r>
              <a:rPr lang="sr-Latn-RS" dirty="0"/>
              <a:t>Istraživača ne zanima „svet po sebi“, već stvarnija stvarnost, ona stvarnost koja se krije </a:t>
            </a:r>
            <a:r>
              <a:rPr lang="sr-Latn-RS" i="1" dirty="0"/>
              <a:t>iza </a:t>
            </a:r>
            <a:r>
              <a:rPr lang="sr-Latn-RS" dirty="0"/>
              <a:t>tog sveta i koja nam pomaže da pojavni svet i objasnimo</a:t>
            </a:r>
          </a:p>
          <a:p>
            <a:r>
              <a:rPr lang="sr-Latn-RS" dirty="0"/>
              <a:t>Istraživača zanimaju kulture/kulturne gramatike ili folklorne teorije koje organizuju, segmentiraju i klasifikuju iskustvo proučavanih i koje daju značenje onome što istraživač može posmatrati – kulturne institucije, običaje i ponašanje pojedinaca</a:t>
            </a:r>
          </a:p>
          <a:p>
            <a:endParaRPr lang="sr-Latn-RS" dirty="0"/>
          </a:p>
        </p:txBody>
      </p:sp>
    </p:spTree>
    <p:extLst>
      <p:ext uri="{BB962C8B-B14F-4D97-AF65-F5344CB8AC3E}">
        <p14:creationId xmlns:p14="http://schemas.microsoft.com/office/powerpoint/2010/main" val="4150568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A92A-56EE-4D44-8185-6F6882BD2050}"/>
              </a:ext>
            </a:extLst>
          </p:cNvPr>
          <p:cNvSpPr>
            <a:spLocks noGrp="1"/>
          </p:cNvSpPr>
          <p:nvPr>
            <p:ph type="title"/>
          </p:nvPr>
        </p:nvSpPr>
        <p:spPr/>
        <p:txBody>
          <a:bodyPr>
            <a:noAutofit/>
          </a:bodyPr>
          <a:lstStyle/>
          <a:p>
            <a:r>
              <a:rPr lang="sr-Latn-RS" sz="4400" dirty="0"/>
              <a:t>Podrobnije: metafizičke/epistemološke/teorijske pretpostavke</a:t>
            </a:r>
          </a:p>
        </p:txBody>
      </p:sp>
      <p:sp>
        <p:nvSpPr>
          <p:cNvPr id="3" name="Content Placeholder 2">
            <a:extLst>
              <a:ext uri="{FF2B5EF4-FFF2-40B4-BE49-F238E27FC236}">
                <a16:creationId xmlns:a16="http://schemas.microsoft.com/office/drawing/2014/main" id="{637315E4-E1AB-4F57-89C5-2271E0C107A6}"/>
              </a:ext>
            </a:extLst>
          </p:cNvPr>
          <p:cNvSpPr>
            <a:spLocks noGrp="1"/>
          </p:cNvSpPr>
          <p:nvPr>
            <p:ph idx="1"/>
          </p:nvPr>
        </p:nvSpPr>
        <p:spPr/>
        <p:txBody>
          <a:bodyPr/>
          <a:lstStyle/>
          <a:p>
            <a:endParaRPr lang="sr-Latn-RS" dirty="0"/>
          </a:p>
          <a:p>
            <a:r>
              <a:rPr lang="sr-Latn-RS" dirty="0"/>
              <a:t>„Novi etnografi“ su se oslonili na Boasov lingvistički relativizam: Boas je zaključio da Nemci i Eskimi ne percpiraju boju vode na istovetan način, te da se odnos stimulusa i percepcije ne može iskazati nekakvim opštim zakonom</a:t>
            </a:r>
          </a:p>
          <a:p>
            <a:r>
              <a:rPr lang="sr-Latn-RS" dirty="0"/>
              <a:t>Poput Dirkema, Boas je tvrdio da pripadnost kulturnoj zajednici podrazumeva zajednički skup klasifikacija (kulture su „pogledi na svet“)</a:t>
            </a:r>
          </a:p>
          <a:p>
            <a:r>
              <a:rPr lang="sr-Latn-RS" dirty="0"/>
              <a:t>Iz Boasove antropologije izrastao Vorfov lingvistički determinizam: jedini način na koji percipiramo stvarnost je taj da ga organizujemo svojim jezičkim aparatom – mi percepcijom istovremeno i organizujemo svet. Sapir-Vorfova hipoteza: nesvesni obrasci segmentiranja i klasifikovanja, utkani u jedan jezik, projektuju se u svet i </a:t>
            </a:r>
            <a:r>
              <a:rPr lang="sr-Latn-RS" i="1" dirty="0"/>
              <a:t>potom </a:t>
            </a:r>
            <a:r>
              <a:rPr lang="sr-Latn-RS" dirty="0"/>
              <a:t>doživljavaju kao stvarnost – svet je objektivizovani obrazac jezika koji koristi jedna zajednica</a:t>
            </a:r>
          </a:p>
        </p:txBody>
      </p:sp>
    </p:spTree>
    <p:extLst>
      <p:ext uri="{BB962C8B-B14F-4D97-AF65-F5344CB8AC3E}">
        <p14:creationId xmlns:p14="http://schemas.microsoft.com/office/powerpoint/2010/main" val="1312571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A92A-56EE-4D44-8185-6F6882BD2050}"/>
              </a:ext>
            </a:extLst>
          </p:cNvPr>
          <p:cNvSpPr>
            <a:spLocks noGrp="1"/>
          </p:cNvSpPr>
          <p:nvPr>
            <p:ph type="title"/>
          </p:nvPr>
        </p:nvSpPr>
        <p:spPr/>
        <p:txBody>
          <a:bodyPr/>
          <a:lstStyle/>
          <a:p>
            <a:r>
              <a:rPr lang="sr-Latn-RS" dirty="0"/>
              <a:t>„Nova etnografija“ – metodski aspekti</a:t>
            </a:r>
          </a:p>
        </p:txBody>
      </p:sp>
      <p:sp>
        <p:nvSpPr>
          <p:cNvPr id="3" name="Content Placeholder 2">
            <a:extLst>
              <a:ext uri="{FF2B5EF4-FFF2-40B4-BE49-F238E27FC236}">
                <a16:creationId xmlns:a16="http://schemas.microsoft.com/office/drawing/2014/main" id="{637315E4-E1AB-4F57-89C5-2271E0C107A6}"/>
              </a:ext>
            </a:extLst>
          </p:cNvPr>
          <p:cNvSpPr>
            <a:spLocks noGrp="1"/>
          </p:cNvSpPr>
          <p:nvPr>
            <p:ph idx="1"/>
          </p:nvPr>
        </p:nvSpPr>
        <p:spPr/>
        <p:txBody>
          <a:bodyPr>
            <a:normAutofit fontScale="77500" lnSpcReduction="20000"/>
          </a:bodyPr>
          <a:lstStyle/>
          <a:p>
            <a:r>
              <a:rPr lang="sr-Latn-RS" dirty="0"/>
              <a:t>Osnovna pretpostavka: kulturno generisani kognitivni obrasci jesu ti koji uređuju svet, koji smeštaju fenomene koje opažamo u uređene, smislene, omeđene i koherentne kategorije – kulturno proizvedena epistemologija prethodi „svetu po sebi“: ono što opažamo kao stvarni svet je u velikoj meri izgrađen na kognitivnim navikama </a:t>
            </a:r>
            <a:r>
              <a:rPr lang="sr-Latn-RS" i="1" dirty="0"/>
              <a:t>određene </a:t>
            </a:r>
            <a:r>
              <a:rPr lang="sr-Latn-RS" dirty="0"/>
              <a:t>zajednice! </a:t>
            </a:r>
          </a:p>
          <a:p>
            <a:r>
              <a:rPr lang="sr-Latn-RS" dirty="0"/>
              <a:t>Kulturno proizvedene kategorije koje postoje u umu se projektuju na stvarnost koja se potom opaža </a:t>
            </a:r>
            <a:r>
              <a:rPr lang="sr-Latn-RS" i="1" dirty="0"/>
              <a:t>kao da </a:t>
            </a:r>
            <a:r>
              <a:rPr lang="sr-Latn-RS" dirty="0"/>
              <a:t>je uređena (≠ metafizički realizam)</a:t>
            </a:r>
          </a:p>
          <a:p>
            <a:r>
              <a:rPr lang="sr-Latn-RS" dirty="0"/>
              <a:t>Nijedna kultura ne klasifikuje sve aspekte stvarnosti, već samo one kulturno relevantne. Oni elementi koji su klasifikovani i izraženi putem jezika jesu oni koji su značajni za proučavanu kulturnu zajednicu</a:t>
            </a:r>
          </a:p>
          <a:p>
            <a:r>
              <a:rPr lang="sr-Latn-RS" dirty="0"/>
              <a:t>Jezik, kao organizovani, uređeni i zajednički sistem za izražavanje kulturno relevantnih kategorija etnografu otvara put da direktno uđe „u glavu domoroca“ i otkrije u mehanizme uz pomoć kojih </a:t>
            </a:r>
            <a:r>
              <a:rPr lang="sr-Latn-RS" i="1" dirty="0"/>
              <a:t>oni</a:t>
            </a:r>
            <a:r>
              <a:rPr lang="sr-Latn-RS" dirty="0"/>
              <a:t> konstruišu svoj svet (emski)</a:t>
            </a:r>
          </a:p>
          <a:p>
            <a:r>
              <a:rPr lang="sr-Latn-RS" dirty="0"/>
              <a:t>Kao što za objašnjenje vidljivih, govornih iskaza jeste nužno otkriti gramatička pravila na osnovu kojih se nesvesno stvara govor, cilj „nove etnografije“ jeste objašnjenje vidljivih kulturnih formi i oblika ponašanja uz pomoć otkrivanja kognitivnh pravila koje pojedinci nesvesno koriste pri proizvodnji vidljivih kulturnih formi i obrazaca ponašanja</a:t>
            </a:r>
          </a:p>
          <a:p>
            <a:r>
              <a:rPr lang="sr-Latn-RS" dirty="0"/>
              <a:t>Ukoliko se ta pravila mogu otkriti i sistematizovati, kao u slučaju gramatičkih pravila, rezultat će biti teorija klture koja </a:t>
            </a:r>
            <a:r>
              <a:rPr lang="sr-Latn-RS" i="1" dirty="0"/>
              <a:t>objašnjava kulturne proizvode i postupke kao rezultat primene opštih pravila na pojedinačne okolnosti! </a:t>
            </a:r>
            <a:endParaRPr lang="sr-Latn-RS" dirty="0"/>
          </a:p>
          <a:p>
            <a:endParaRPr lang="sr-Latn-RS" dirty="0"/>
          </a:p>
          <a:p>
            <a:endParaRPr lang="sr-Latn-RS" dirty="0"/>
          </a:p>
        </p:txBody>
      </p:sp>
    </p:spTree>
    <p:extLst>
      <p:ext uri="{BB962C8B-B14F-4D97-AF65-F5344CB8AC3E}">
        <p14:creationId xmlns:p14="http://schemas.microsoft.com/office/powerpoint/2010/main" val="1045354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A92A-56EE-4D44-8185-6F6882BD2050}"/>
              </a:ext>
            </a:extLst>
          </p:cNvPr>
          <p:cNvSpPr>
            <a:spLocks noGrp="1"/>
          </p:cNvSpPr>
          <p:nvPr>
            <p:ph type="title"/>
          </p:nvPr>
        </p:nvSpPr>
        <p:spPr/>
        <p:txBody>
          <a:bodyPr/>
          <a:lstStyle/>
          <a:p>
            <a:r>
              <a:rPr lang="sr-Latn-RS" dirty="0"/>
              <a:t>Objektivna etnografija uz pomoć formalnog metoda </a:t>
            </a:r>
          </a:p>
        </p:txBody>
      </p:sp>
      <p:sp>
        <p:nvSpPr>
          <p:cNvPr id="3" name="Content Placeholder 2">
            <a:extLst>
              <a:ext uri="{FF2B5EF4-FFF2-40B4-BE49-F238E27FC236}">
                <a16:creationId xmlns:a16="http://schemas.microsoft.com/office/drawing/2014/main" id="{637315E4-E1AB-4F57-89C5-2271E0C107A6}"/>
              </a:ext>
            </a:extLst>
          </p:cNvPr>
          <p:cNvSpPr>
            <a:spLocks noGrp="1"/>
          </p:cNvSpPr>
          <p:nvPr>
            <p:ph idx="1"/>
          </p:nvPr>
        </p:nvSpPr>
        <p:spPr/>
        <p:txBody>
          <a:bodyPr>
            <a:normAutofit fontScale="92500" lnSpcReduction="10000"/>
          </a:bodyPr>
          <a:lstStyle/>
          <a:p>
            <a:r>
              <a:rPr lang="sr-Latn-RS" dirty="0"/>
              <a:t>Ako su kategorije na osnovu kojih je svet organizovan proizvedene u određenom kulturnom kontekstu tj. ako je stvarnost odraz činjenica kulture a ne činjenica prirode, to znači da različite kulture mogu imati različite klasifikacione aparate i, sledstveno, različite opservacije stvarnosti</a:t>
            </a:r>
          </a:p>
          <a:p>
            <a:r>
              <a:rPr lang="sr-Latn-RS" dirty="0"/>
              <a:t>„Novi etnografi“ su bili eksplicitno nezadovoljni ranijim etnografijama smatrajući ih neobjektivnim</a:t>
            </a:r>
          </a:p>
          <a:p>
            <a:r>
              <a:rPr lang="sr-Latn-RS" dirty="0"/>
              <a:t>Nastojali su da „premoste“ etnocentrizam tj. da izbegnu projektovanje referentnog okvira istraživača na proučavanu kulturu ne bi li otkrili kategorije kakve „zaista postoje u umu proučavanog“, a uz pomoć kulturnog </a:t>
            </a:r>
            <a:r>
              <a:rPr lang="sr-Latn-RS" dirty="0">
                <a:hlinkClick r:id="rId2" action="ppaction://hlinksldjump"/>
              </a:rPr>
              <a:t>relativizma</a:t>
            </a:r>
            <a:r>
              <a:rPr lang="sr-Latn-RS" dirty="0"/>
              <a:t> kao sredstva za postizanje objektivnosti</a:t>
            </a:r>
          </a:p>
          <a:p>
            <a:r>
              <a:rPr lang="sr-Latn-RS" dirty="0"/>
              <a:t>S obzirom na to da je razumevanje, za razliku od objašnjenja, u očima (neo)pozitivističke kritike viđeno kao nenaučna strategija, a da su „novi etnografi“ nastojali da se etabliraju kao naučnici, oni su nastojali da formalizuju tj. „ponaučne“ razumevanje ne bi li ispunili svoj krajnji cilj – proizvodnju objektivnih, validnih etnografija koja izbegava „inficiranje“ konceptualnog ustrojstva proučavanih kategorijama istraživača</a:t>
            </a:r>
          </a:p>
        </p:txBody>
      </p:sp>
    </p:spTree>
    <p:extLst>
      <p:ext uri="{BB962C8B-B14F-4D97-AF65-F5344CB8AC3E}">
        <p14:creationId xmlns:p14="http://schemas.microsoft.com/office/powerpoint/2010/main" val="1426265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A92A-56EE-4D44-8185-6F6882BD2050}"/>
              </a:ext>
            </a:extLst>
          </p:cNvPr>
          <p:cNvSpPr>
            <a:spLocks noGrp="1"/>
          </p:cNvSpPr>
          <p:nvPr>
            <p:ph type="title"/>
          </p:nvPr>
        </p:nvSpPr>
        <p:spPr/>
        <p:txBody>
          <a:bodyPr/>
          <a:lstStyle/>
          <a:p>
            <a:r>
              <a:rPr lang="sr-Latn-RS" dirty="0"/>
              <a:t>Metod: komponentna analiza	</a:t>
            </a:r>
          </a:p>
        </p:txBody>
      </p:sp>
      <p:sp>
        <p:nvSpPr>
          <p:cNvPr id="3" name="Content Placeholder 2">
            <a:extLst>
              <a:ext uri="{FF2B5EF4-FFF2-40B4-BE49-F238E27FC236}">
                <a16:creationId xmlns:a16="http://schemas.microsoft.com/office/drawing/2014/main" id="{637315E4-E1AB-4F57-89C5-2271E0C107A6}"/>
              </a:ext>
            </a:extLst>
          </p:cNvPr>
          <p:cNvSpPr>
            <a:spLocks noGrp="1"/>
          </p:cNvSpPr>
          <p:nvPr>
            <p:ph idx="1"/>
          </p:nvPr>
        </p:nvSpPr>
        <p:spPr/>
        <p:txBody>
          <a:bodyPr>
            <a:normAutofit fontScale="77500" lnSpcReduction="20000"/>
          </a:bodyPr>
          <a:lstStyle/>
          <a:p>
            <a:r>
              <a:rPr lang="sr-Latn-RS" dirty="0"/>
              <a:t>Komponentna analiza je bila privlačna jer se tvrdilo da:</a:t>
            </a:r>
          </a:p>
          <a:p>
            <a:pPr>
              <a:lnSpc>
                <a:spcPct val="100000"/>
              </a:lnSpc>
              <a:spcBef>
                <a:spcPts val="0"/>
              </a:spcBef>
              <a:buFontTx/>
              <a:buChar char="-"/>
            </a:pPr>
            <a:r>
              <a:rPr lang="sr-Latn-RS" dirty="0"/>
              <a:t>je u pitanju naučno rigorozan metod za otkrivanje zanimljivih problema, skupljanje podataka i njihovu analizu</a:t>
            </a:r>
          </a:p>
          <a:p>
            <a:pPr>
              <a:lnSpc>
                <a:spcPct val="100000"/>
              </a:lnSpc>
              <a:spcBef>
                <a:spcPts val="0"/>
              </a:spcBef>
              <a:buFontTx/>
              <a:buChar char="-"/>
            </a:pPr>
            <a:r>
              <a:rPr lang="sr-Latn-RS" dirty="0"/>
              <a:t>je sistematska i ponovljiva</a:t>
            </a:r>
          </a:p>
          <a:p>
            <a:pPr>
              <a:lnSpc>
                <a:spcPct val="100000"/>
              </a:lnSpc>
              <a:spcBef>
                <a:spcPts val="0"/>
              </a:spcBef>
              <a:buFontTx/>
              <a:buChar char="-"/>
            </a:pPr>
            <a:r>
              <a:rPr lang="sr-Latn-RS" dirty="0"/>
              <a:t>se zahvaljujući njoj moguće otkriti pogled na svet proučavanih kakav on jeste</a:t>
            </a:r>
          </a:p>
          <a:p>
            <a:pPr>
              <a:lnSpc>
                <a:spcPct val="100000"/>
              </a:lnSpc>
              <a:spcBef>
                <a:spcPts val="0"/>
              </a:spcBef>
              <a:buFontTx/>
              <a:buChar char="-"/>
            </a:pPr>
            <a:r>
              <a:rPr lang="sr-Latn-RS" dirty="0"/>
              <a:t>je u pitanju opšti etnografski metod primenljiv na bilo koji domen kulture s taksonomskom strukturom</a:t>
            </a:r>
          </a:p>
          <a:p>
            <a:r>
              <a:rPr lang="sr-Latn-RS" dirty="0"/>
              <a:t> Uzmimo za primer srodstvo. Cilj komponentne analize jeste otkrivanje pravila na osnovu kojih korisnici srodničkih termina grupišu različite genealoške karakteristike u pojmove. Smatralo se da različite kulture, iz spektra mogućnosti, biraju samo jedan deo raspoloživih srodničkih odnosa kao značajne. Na primer, dok se u engleskom jeziku rođaci egovih roditelja razvrstavaju samo po rodu,drugi jezici (srpski) mogu praviti razlike između majčinog brata (ujak) i očevog brata (stric)</a:t>
            </a:r>
          </a:p>
          <a:p>
            <a:r>
              <a:rPr lang="sr-Latn-RS" dirty="0"/>
              <a:t>Cilj komponentne analize jeste otkrivanje pravila na osnovu kojih se formiraju određeni pojmovi, tj. otkrivanje kontrasnih, minimalnih jedinica koje razdvajaju pojmove. Konačna komponentna definicija, na primer, tekte, bila bi: (a) rođak ženskog pola (kad bismo izmenili pol, dobili bismo ujaka ili strica), (b) rođak razdvojen od ega putem jednog stepena gealoške distance (kad bismo izmenili stepen, dobili bismo baba-tetku), (c) koji nije linearni, (d) koji nije povezan s egom bračnom vezom, itd.</a:t>
            </a:r>
          </a:p>
          <a:p>
            <a:r>
              <a:rPr lang="sr-Latn-RS" dirty="0"/>
              <a:t>Dobro sprovedena komponentna analiza korespondira sa „stvarnošću u glavama proučavanih“</a:t>
            </a:r>
          </a:p>
          <a:p>
            <a:pPr>
              <a:buFontTx/>
              <a:buChar char="-"/>
            </a:pPr>
            <a:endParaRPr lang="sr-Latn-RS" dirty="0"/>
          </a:p>
        </p:txBody>
      </p:sp>
    </p:spTree>
    <p:extLst>
      <p:ext uri="{BB962C8B-B14F-4D97-AF65-F5344CB8AC3E}">
        <p14:creationId xmlns:p14="http://schemas.microsoft.com/office/powerpoint/2010/main" val="3618344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21E-F929-42C4-81E4-B7ECE1123CE1}"/>
              </a:ext>
            </a:extLst>
          </p:cNvPr>
          <p:cNvSpPr>
            <a:spLocks noGrp="1"/>
          </p:cNvSpPr>
          <p:nvPr>
            <p:ph type="title"/>
          </p:nvPr>
        </p:nvSpPr>
        <p:spPr/>
        <p:txBody>
          <a:bodyPr/>
          <a:lstStyle/>
          <a:p>
            <a:r>
              <a:rPr lang="sr-Latn-RS" dirty="0"/>
              <a:t>Naučno objašnjenje</a:t>
            </a:r>
          </a:p>
        </p:txBody>
      </p:sp>
      <p:sp>
        <p:nvSpPr>
          <p:cNvPr id="3" name="Content Placeholder 2">
            <a:extLst>
              <a:ext uri="{FF2B5EF4-FFF2-40B4-BE49-F238E27FC236}">
                <a16:creationId xmlns:a16="http://schemas.microsoft.com/office/drawing/2014/main" id="{8E322B7C-44A3-4FD9-8B87-0BC094BB5926}"/>
              </a:ext>
            </a:extLst>
          </p:cNvPr>
          <p:cNvSpPr>
            <a:spLocks noGrp="1"/>
          </p:cNvSpPr>
          <p:nvPr>
            <p:ph idx="1"/>
          </p:nvPr>
        </p:nvSpPr>
        <p:spPr/>
        <p:txBody>
          <a:bodyPr>
            <a:normAutofit lnSpcReduction="10000"/>
          </a:bodyPr>
          <a:lstStyle/>
          <a:p>
            <a:r>
              <a:rPr lang="sr-Latn-RS" dirty="0"/>
              <a:t>Jedan od najznačajnijih ciljeva nauke jeste objašnjenje pojava i procesa u svetu koji nas okružuje, bilo da je reč o objašnjenju koje podstiču praktični razlozi (npr. privredni razvoj), bilo da je reč o zadovoljenju intelektualne radoznalosti (širenje horizonata ljudskog znanja)</a:t>
            </a:r>
          </a:p>
          <a:p>
            <a:r>
              <a:rPr lang="sr-Latn-RS" dirty="0"/>
              <a:t>Na događaj ili obrazac koji želimo da objasnimo referisaćemo pojmom </a:t>
            </a:r>
            <a:r>
              <a:rPr lang="sr-Latn-RS" i="1" dirty="0"/>
              <a:t>eksplanandum</a:t>
            </a:r>
            <a:r>
              <a:rPr lang="sr-Latn-RS" dirty="0"/>
              <a:t>, dok ćemo na okolnosti za koje verujemo da ih mogu objasniti referisati pojmom </a:t>
            </a:r>
            <a:r>
              <a:rPr lang="sr-Latn-RS" i="1" dirty="0"/>
              <a:t>eksplanans</a:t>
            </a:r>
            <a:endParaRPr lang="sr-Latn-RS" dirty="0"/>
          </a:p>
          <a:p>
            <a:r>
              <a:rPr lang="sr-Latn-RS" dirty="0"/>
              <a:t>Šta se podrazumeva pod naučnim objašnjenjem? </a:t>
            </a:r>
          </a:p>
          <a:p>
            <a:r>
              <a:rPr lang="sr-Latn-RS" dirty="0"/>
              <a:t>U filozofiji nauke ne postoji jedinstveno određenje pojma naučnog objašnjenja</a:t>
            </a:r>
          </a:p>
          <a:p>
            <a:r>
              <a:rPr lang="sr-Latn-RS" dirty="0"/>
              <a:t>Međutim, vrlo često se pod naučnim objašnjenjem podrazumeva odgovor na „</a:t>
            </a:r>
            <a:r>
              <a:rPr lang="sr-Latn-RS" dirty="0">
                <a:hlinkClick r:id="rId2" action="ppaction://hlinksldjump"/>
              </a:rPr>
              <a:t>zašto</a:t>
            </a:r>
            <a:r>
              <a:rPr lang="sr-Latn-RS" dirty="0"/>
              <a:t>?“ pitanja</a:t>
            </a:r>
          </a:p>
          <a:p>
            <a:pPr marL="0" indent="0">
              <a:buNone/>
            </a:pPr>
            <a:r>
              <a:rPr lang="sr-Latn-RS" dirty="0"/>
              <a:t>- Zašto Zemlja nije savršeno okruga? Zašto se magneti privlače? Zašto je izbio Prvi svetski rat? Zašto Cimšijan Indijanci priređuju potlač? </a:t>
            </a:r>
          </a:p>
          <a:p>
            <a:endParaRPr lang="sr-Latn-RS" dirty="0"/>
          </a:p>
        </p:txBody>
      </p:sp>
    </p:spTree>
    <p:extLst>
      <p:ext uri="{BB962C8B-B14F-4D97-AF65-F5344CB8AC3E}">
        <p14:creationId xmlns:p14="http://schemas.microsoft.com/office/powerpoint/2010/main" val="2890489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A92A-56EE-4D44-8185-6F6882BD2050}"/>
              </a:ext>
            </a:extLst>
          </p:cNvPr>
          <p:cNvSpPr>
            <a:spLocks noGrp="1"/>
          </p:cNvSpPr>
          <p:nvPr>
            <p:ph type="title"/>
          </p:nvPr>
        </p:nvSpPr>
        <p:spPr/>
        <p:txBody>
          <a:bodyPr/>
          <a:lstStyle/>
          <a:p>
            <a:r>
              <a:rPr lang="sr-Latn-RS" dirty="0"/>
              <a:t>Oprez!</a:t>
            </a:r>
          </a:p>
        </p:txBody>
      </p:sp>
      <p:sp>
        <p:nvSpPr>
          <p:cNvPr id="3" name="Content Placeholder 2">
            <a:extLst>
              <a:ext uri="{FF2B5EF4-FFF2-40B4-BE49-F238E27FC236}">
                <a16:creationId xmlns:a16="http://schemas.microsoft.com/office/drawing/2014/main" id="{637315E4-E1AB-4F57-89C5-2271E0C107A6}"/>
              </a:ext>
            </a:extLst>
          </p:cNvPr>
          <p:cNvSpPr>
            <a:spLocks noGrp="1"/>
          </p:cNvSpPr>
          <p:nvPr>
            <p:ph idx="1"/>
          </p:nvPr>
        </p:nvSpPr>
        <p:spPr/>
        <p:txBody>
          <a:bodyPr/>
          <a:lstStyle/>
          <a:p>
            <a:r>
              <a:rPr lang="sr-Latn-RS" dirty="0"/>
              <a:t>Najveći problem s kojim se suočila kognitivna antropologija jeste činjenica da – po ugledu na lingvistički model – proučavani (kao „smrtnici“ a ne lingvisti, naučnici ili trenirani kognitivni antropolozi), nisu svesni kriterijuma klasifikacije na osnovu kojih svakodnevno operišu!</a:t>
            </a:r>
          </a:p>
          <a:p>
            <a:r>
              <a:rPr lang="sr-Latn-RS" dirty="0"/>
              <a:t>Ne postoji osnov za proveru adekvatnosti komponentne analize u kontekstu opravdanja!</a:t>
            </a:r>
          </a:p>
          <a:p>
            <a:r>
              <a:rPr lang="sr-Latn-RS" dirty="0"/>
              <a:t>Od 60-ih godina nastaje rasprava o „psihološkoj validnosti“ komponentne analize, tj. rasprave u pogledu toga da li komponentna analiza otkriva „božju istinu“ („stvarnost u glavama proučavanih“) ili je u pitanju „hokus pokus“ (dovitljiva maštarija ili izmišljotina istraživača)</a:t>
            </a:r>
          </a:p>
        </p:txBody>
      </p:sp>
    </p:spTree>
    <p:extLst>
      <p:ext uri="{BB962C8B-B14F-4D97-AF65-F5344CB8AC3E}">
        <p14:creationId xmlns:p14="http://schemas.microsoft.com/office/powerpoint/2010/main" val="3744388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A92A-56EE-4D44-8185-6F6882BD2050}"/>
              </a:ext>
            </a:extLst>
          </p:cNvPr>
          <p:cNvSpPr>
            <a:spLocks noGrp="1"/>
          </p:cNvSpPr>
          <p:nvPr>
            <p:ph type="title"/>
          </p:nvPr>
        </p:nvSpPr>
        <p:spPr/>
        <p:txBody>
          <a:bodyPr>
            <a:normAutofit fontScale="90000"/>
          </a:bodyPr>
          <a:lstStyle/>
          <a:p>
            <a:r>
              <a:rPr lang="sr-Latn-RS" dirty="0"/>
              <a:t>Metodološka poslastica</a:t>
            </a:r>
            <a:br>
              <a:rPr lang="sr-Latn-RS" dirty="0"/>
            </a:br>
            <a:r>
              <a:rPr lang="sr-Latn-RS" sz="2000" dirty="0"/>
              <a:t>kako je kognitivna antropologija na mala vrata uvela rasprave o nenaučnosti i neobjektivnosti (emske) antropologije? Kako je relativizam prešao put od tehnike za postizanje objektivnosti do kritike naučnog karaktera antropologije? Kako je sva nauka postala „etnonauka“?</a:t>
            </a:r>
          </a:p>
        </p:txBody>
      </p:sp>
      <p:sp>
        <p:nvSpPr>
          <p:cNvPr id="3" name="Content Placeholder 2">
            <a:extLst>
              <a:ext uri="{FF2B5EF4-FFF2-40B4-BE49-F238E27FC236}">
                <a16:creationId xmlns:a16="http://schemas.microsoft.com/office/drawing/2014/main" id="{637315E4-E1AB-4F57-89C5-2271E0C107A6}"/>
              </a:ext>
            </a:extLst>
          </p:cNvPr>
          <p:cNvSpPr>
            <a:spLocks noGrp="1"/>
          </p:cNvSpPr>
          <p:nvPr>
            <p:ph idx="1"/>
          </p:nvPr>
        </p:nvSpPr>
        <p:spPr/>
        <p:txBody>
          <a:bodyPr>
            <a:normAutofit fontScale="85000" lnSpcReduction="20000"/>
          </a:bodyPr>
          <a:lstStyle/>
          <a:p>
            <a:r>
              <a:rPr lang="sr-Latn-CS" dirty="0"/>
              <a:t>Tvrdnja deskriptivnog relativizma da se kulture razlikuju spada među opšta mesta u antropologiji jer, da nije tako, antropologija i antropolozi ne bi ni bili potrebni (osim kao etnolozi, u kontinentalnoj tradiciji, gde etnologija nije komparativno proučavanje drugih kultura, već proučavanje sopstvene kulture)</a:t>
            </a:r>
            <a:endParaRPr lang="sr-Latn-RS" dirty="0"/>
          </a:p>
          <a:p>
            <a:r>
              <a:rPr lang="sr-Latn-CS" dirty="0"/>
              <a:t>Prvi talas relativizma vezan je za američku kulturnu antropologiju i Boasovo nasleđe. Pokrenut je mahom plemenitim pobudama proisteklim iz brige oko ideoloških temelja na kojima je evolucionizam počivao i koje je reprodukovao, a čiji je naučni karakter, tj. istinitost, kulturni relativizam težio da opovrgne. U tom kontekstu, kulturni relativizam je korišćen kao metodološko oruđe za postizanje komparativne objektivnosti samerljivosti dve kulture, kako bi se relativizovao pogled istraživača koji uvek dolazi „odnekud“ i kako bi se proučavani fenomeni smestili u kontekst koji im pruža značaj, značenje, smisao ili funkcionalistički rečeno – funkciju </a:t>
            </a:r>
            <a:endParaRPr lang="sr-Latn-RS" dirty="0"/>
          </a:p>
          <a:p>
            <a:r>
              <a:rPr lang="sr-Latn-CS" dirty="0"/>
              <a:t>Drugi talas relativizma nas vodi geneaološkom linijom Sapir-Vorfova hipoteza → kognitivna → interpretativna antropologija → kritička antropologija →  postmodernizam. Sapir-Vorfova hipoteza tvrdi da svaki jezik/kultura determiniše pogled na svet. </a:t>
            </a:r>
          </a:p>
          <a:p>
            <a:r>
              <a:rPr lang="sr-Latn-CS" dirty="0"/>
              <a:t>Kognitivni antropolozi potom proučavaju odnos jezika, kulture i saznanja (ili vorfovski – „jezika, misli i stvarnosti“), nastojeći da prilagode svoj metod kontekstu proučavane kulture, tj. da svoje istraživačke klasifikacije usklade s klasifikacionim shemama proučavanih ne bi li „naučili njihovo mišljenje“</a:t>
            </a:r>
            <a:endParaRPr lang="sr-Latn-RS" dirty="0"/>
          </a:p>
          <a:p>
            <a:pPr marL="0" indent="0">
              <a:buNone/>
            </a:pPr>
            <a:endParaRPr lang="sr-Latn-RS" dirty="0"/>
          </a:p>
        </p:txBody>
      </p:sp>
      <p:pic>
        <p:nvPicPr>
          <p:cNvPr id="5" name="Picture 4">
            <a:extLst>
              <a:ext uri="{FF2B5EF4-FFF2-40B4-BE49-F238E27FC236}">
                <a16:creationId xmlns:a16="http://schemas.microsoft.com/office/drawing/2014/main" id="{D3B1DE7B-5467-4D04-ABCC-186DFF46B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2863" y="73577"/>
            <a:ext cx="1356077" cy="1356077"/>
          </a:xfrm>
          <a:prstGeom prst="rect">
            <a:avLst/>
          </a:prstGeom>
          <a:effectLst>
            <a:softEdge rad="76200"/>
          </a:effectLst>
        </p:spPr>
      </p:pic>
    </p:spTree>
    <p:extLst>
      <p:ext uri="{BB962C8B-B14F-4D97-AF65-F5344CB8AC3E}">
        <p14:creationId xmlns:p14="http://schemas.microsoft.com/office/powerpoint/2010/main" val="2497361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A92A-56EE-4D44-8185-6F6882BD2050}"/>
              </a:ext>
            </a:extLst>
          </p:cNvPr>
          <p:cNvSpPr>
            <a:spLocks noGrp="1"/>
          </p:cNvSpPr>
          <p:nvPr>
            <p:ph type="title"/>
          </p:nvPr>
        </p:nvSpPr>
        <p:spPr/>
        <p:txBody>
          <a:bodyPr>
            <a:normAutofit fontScale="90000"/>
          </a:bodyPr>
          <a:lstStyle/>
          <a:p>
            <a:r>
              <a:rPr lang="sr-Latn-RS" dirty="0"/>
              <a:t>Metodološka poslastica</a:t>
            </a:r>
            <a:br>
              <a:rPr lang="sr-Latn-RS" dirty="0"/>
            </a:br>
            <a:r>
              <a:rPr lang="sr-Latn-RS" sz="2000" dirty="0"/>
              <a:t>kako je kognitivna antropologija na mala vrata uvela rasprave o nenaučnosti i neobjektivnosti (emske) antropologije? Kako je relativizam prešao put od tehnike za postizanje objektivnosti do kritike naučnog karaktera antropologije? Kako je sva nauka postala „etnonauka“?</a:t>
            </a:r>
          </a:p>
        </p:txBody>
      </p:sp>
      <p:sp>
        <p:nvSpPr>
          <p:cNvPr id="3" name="Content Placeholder 2">
            <a:extLst>
              <a:ext uri="{FF2B5EF4-FFF2-40B4-BE49-F238E27FC236}">
                <a16:creationId xmlns:a16="http://schemas.microsoft.com/office/drawing/2014/main" id="{637315E4-E1AB-4F57-89C5-2271E0C107A6}"/>
              </a:ext>
            </a:extLst>
          </p:cNvPr>
          <p:cNvSpPr>
            <a:spLocks noGrp="1"/>
          </p:cNvSpPr>
          <p:nvPr>
            <p:ph idx="1"/>
          </p:nvPr>
        </p:nvSpPr>
        <p:spPr/>
        <p:txBody>
          <a:bodyPr>
            <a:normAutofit fontScale="92500" lnSpcReduction="20000"/>
          </a:bodyPr>
          <a:lstStyle/>
          <a:p>
            <a:r>
              <a:rPr lang="sr-Latn-CS" dirty="0"/>
              <a:t>Kognitivna antropologija je, posmatrajući kulturu kao idiosinkratičan sistem pravila utrla put proučavanju nauke kao kulture koje je otpočelo eksternalističkim sagledavanjem nauke od 60-ih godina</a:t>
            </a:r>
          </a:p>
          <a:p>
            <a:r>
              <a:rPr lang="sr-Latn-CS" dirty="0"/>
              <a:t>Naime, zaokret ka proučavanju klasifikacijskih sistema kao kulturno proizvedenih sistema ideja je pripremio tle za eksternalistički zaokret koji se na široj interdisciplinarnoj sceni odvija 60-ih godina. Tada je epistemološko/metodološko pitanje kako dosegnuti znanje o drugim kulturama, kako ih opisati ili kako njihova verovanja ili prakse razumeti i objasniti isprepleteno sa aktuelnim političkim, ideološkim i etičkim pitanjima</a:t>
            </a:r>
          </a:p>
          <a:p>
            <a:r>
              <a:rPr lang="sr-Latn-CS" dirty="0"/>
              <a:t>Ishod je bio da je kulturni relativizam, usled političkih i javnih debata u vezi s dekolonizacijom, ljudskim i manjinskim pravima i ženskom emancipacijom, rekontekstualizovan u moralno i političko pitanje kako Drugog opisati i predstaviti na moralno ispravan način, a relativizam je, umesto kao srestvo za postizanje samerljivosti dva konteksta, počeo da se čita upravo suprotno – postao je temelj kritike naučnog statusa antropologije</a:t>
            </a:r>
            <a:endParaRPr lang="sr-Latn-RS" dirty="0"/>
          </a:p>
          <a:p>
            <a:r>
              <a:rPr lang="sr-Latn-CS" dirty="0"/>
              <a:t>Kako se sve to dogodilo?</a:t>
            </a:r>
            <a:endParaRPr lang="sr-Latn-RS" dirty="0"/>
          </a:p>
          <a:p>
            <a:endParaRPr lang="sr-Latn-RS" dirty="0"/>
          </a:p>
        </p:txBody>
      </p:sp>
    </p:spTree>
    <p:extLst>
      <p:ext uri="{BB962C8B-B14F-4D97-AF65-F5344CB8AC3E}">
        <p14:creationId xmlns:p14="http://schemas.microsoft.com/office/powerpoint/2010/main" val="1556998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A92A-56EE-4D44-8185-6F6882BD2050}"/>
              </a:ext>
            </a:extLst>
          </p:cNvPr>
          <p:cNvSpPr>
            <a:spLocks noGrp="1"/>
          </p:cNvSpPr>
          <p:nvPr>
            <p:ph type="title"/>
          </p:nvPr>
        </p:nvSpPr>
        <p:spPr/>
        <p:txBody>
          <a:bodyPr>
            <a:normAutofit fontScale="90000"/>
          </a:bodyPr>
          <a:lstStyle/>
          <a:p>
            <a:r>
              <a:rPr lang="sr-Latn-RS" dirty="0"/>
              <a:t>Metodološka poslastica</a:t>
            </a:r>
            <a:br>
              <a:rPr lang="sr-Latn-RS" dirty="0"/>
            </a:br>
            <a:r>
              <a:rPr lang="sr-Latn-RS" sz="2000" dirty="0"/>
              <a:t>kako je kognitivna antropologija na mala vrata uvela rasprave o nenaučnosti i neobjektivnosti (emske) antropologije? Kako je relativizam prešao put od tehnike za postizanje objektivnosti do kritike naučnog karaktera antropologije? Kako je sva nauka postala „etnonauka“?</a:t>
            </a:r>
          </a:p>
        </p:txBody>
      </p:sp>
      <p:sp>
        <p:nvSpPr>
          <p:cNvPr id="3" name="Content Placeholder 2">
            <a:extLst>
              <a:ext uri="{FF2B5EF4-FFF2-40B4-BE49-F238E27FC236}">
                <a16:creationId xmlns:a16="http://schemas.microsoft.com/office/drawing/2014/main" id="{637315E4-E1AB-4F57-89C5-2271E0C107A6}"/>
              </a:ext>
            </a:extLst>
          </p:cNvPr>
          <p:cNvSpPr>
            <a:spLocks noGrp="1"/>
          </p:cNvSpPr>
          <p:nvPr>
            <p:ph idx="1"/>
          </p:nvPr>
        </p:nvSpPr>
        <p:spPr/>
        <p:txBody>
          <a:bodyPr>
            <a:normAutofit lnSpcReduction="10000"/>
          </a:bodyPr>
          <a:lstStyle/>
          <a:p>
            <a:r>
              <a:rPr lang="sr-Latn-CS" dirty="0"/>
              <a:t>Kognitivna antropologija je stvarnost sagledavala kao proizvod epistemoloških navika stečenih kulturom, a samu kulturu kao ustanovljenu na samosvojnom sistemu pravila</a:t>
            </a:r>
          </a:p>
          <a:p>
            <a:r>
              <a:rPr lang="sr-Latn-CS" dirty="0"/>
              <a:t>Da kategorijalni prtljag istraživača ne bi kontaminirao etnografsku građu, kognitivni antropolozi su na Boasovom tragu smatrali da je neophodno razumeti kulturu „iznutra“ – emski, te da emsko razumevanje mora činiti preduslov svakog valjanog opisa i svakog validnog objašnjenja. Emski orijentisanim antropolozima je bilo potrebno razumevanje koncepata kojima barataju proučavani a svoje značenje dobijaju u kontekstu u kom nastaju i funkcionišu</a:t>
            </a:r>
            <a:endParaRPr lang="sr-Latn-RS" dirty="0"/>
          </a:p>
          <a:p>
            <a:r>
              <a:rPr lang="sr-Latn-CS" dirty="0"/>
              <a:t>60-ih godina, u okviru kognitivne antropologije bujaju rasprave o „psihološkoj validnosti“ rezultata dobijenih komponentnom analizom, tj. o mogućnosti etnografa da objektivno i verno opiše etnografsku stvarnost</a:t>
            </a:r>
          </a:p>
          <a:p>
            <a:r>
              <a:rPr lang="sr-Latn-CS" dirty="0"/>
              <a:t>Istih tih 60-ih godina na interdisciplinarnom koloseku otpočinje i rasprava o </a:t>
            </a:r>
            <a:r>
              <a:rPr lang="sr-Latn-CS" u="sng" dirty="0"/>
              <a:t>racionalnosti i relativizmu</a:t>
            </a:r>
            <a:endParaRPr lang="sr-Latn-RS" dirty="0"/>
          </a:p>
          <a:p>
            <a:endParaRPr lang="sr-Latn-RS" dirty="0"/>
          </a:p>
        </p:txBody>
      </p:sp>
    </p:spTree>
    <p:extLst>
      <p:ext uri="{BB962C8B-B14F-4D97-AF65-F5344CB8AC3E}">
        <p14:creationId xmlns:p14="http://schemas.microsoft.com/office/powerpoint/2010/main" val="4048830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A92A-56EE-4D44-8185-6F6882BD2050}"/>
              </a:ext>
            </a:extLst>
          </p:cNvPr>
          <p:cNvSpPr>
            <a:spLocks noGrp="1"/>
          </p:cNvSpPr>
          <p:nvPr>
            <p:ph type="title"/>
          </p:nvPr>
        </p:nvSpPr>
        <p:spPr/>
        <p:txBody>
          <a:bodyPr>
            <a:normAutofit fontScale="90000"/>
          </a:bodyPr>
          <a:lstStyle/>
          <a:p>
            <a:r>
              <a:rPr lang="sr-Latn-RS" dirty="0"/>
              <a:t>Metodološka poslastica</a:t>
            </a:r>
            <a:br>
              <a:rPr lang="sr-Latn-RS" dirty="0"/>
            </a:br>
            <a:r>
              <a:rPr lang="sr-Latn-RS" sz="2000" dirty="0"/>
              <a:t>kako je kognitivna antropologija na mala vrata uvela rasprave o nenaučnosti i neobjektivnosti (emske) antropologije? Kako je relativizam prešao put od tehnike za postizanje objektivnosti do kritike naučnog karaktera antropologije? Kako je sva nauka postala „etnonauka“?</a:t>
            </a:r>
          </a:p>
        </p:txBody>
      </p:sp>
      <p:sp>
        <p:nvSpPr>
          <p:cNvPr id="3" name="Content Placeholder 2">
            <a:extLst>
              <a:ext uri="{FF2B5EF4-FFF2-40B4-BE49-F238E27FC236}">
                <a16:creationId xmlns:a16="http://schemas.microsoft.com/office/drawing/2014/main" id="{637315E4-E1AB-4F57-89C5-2271E0C107A6}"/>
              </a:ext>
            </a:extLst>
          </p:cNvPr>
          <p:cNvSpPr>
            <a:spLocks noGrp="1"/>
          </p:cNvSpPr>
          <p:nvPr>
            <p:ph idx="1"/>
          </p:nvPr>
        </p:nvSpPr>
        <p:spPr/>
        <p:txBody>
          <a:bodyPr>
            <a:normAutofit fontScale="85000" lnSpcReduction="20000"/>
          </a:bodyPr>
          <a:lstStyle/>
          <a:p>
            <a:r>
              <a:rPr lang="sr-Latn-CS" u="sng" dirty="0"/>
              <a:t>Racionalisti</a:t>
            </a:r>
            <a:r>
              <a:rPr lang="sr-Latn-CS" dirty="0"/>
              <a:t> u antropologiji su smatrali da je ne samo moguće naći natkulturni zajednički imenitelj zahvaljujući kom bi objasnili verovanja i prakse proučavanih već i da je to neophodno ako antropologija drži do nastojanja da bude ne samo komparativna i eksplanatorna već i društveno odgovorna disciplina</a:t>
            </a:r>
            <a:endParaRPr lang="sr-Latn-RS" dirty="0"/>
          </a:p>
          <a:p>
            <a:r>
              <a:rPr lang="sr-Latn-CS" dirty="0"/>
              <a:t>S druge strane, </a:t>
            </a:r>
            <a:r>
              <a:rPr lang="sr-Latn-CS" u="sng" dirty="0"/>
              <a:t>relativisti</a:t>
            </a:r>
            <a:r>
              <a:rPr lang="sr-Latn-CS" dirty="0"/>
              <a:t> su svoje uporište našli u poznoj filozofiji Ludviga Vitgenštajna, čijim je idejama u filozofsko-antropološkim debatama o racionalnosti i relativizmu nov život dala Vinčova filozofska intervencija u antropološku metodologiju</a:t>
            </a:r>
          </a:p>
          <a:p>
            <a:r>
              <a:rPr lang="sr-Latn-CS" dirty="0"/>
              <a:t>Vinčova pozicija potvrđivala je tvrdnju kognitivnih antropologa da je nužno razumevanje koncepata kojima barataju proučavani a svoje značenje dobijaju u kontekstu u kom nastaju i funkcionišu</a:t>
            </a:r>
          </a:p>
          <a:p>
            <a:r>
              <a:rPr lang="sr-Latn-CS" dirty="0"/>
              <a:t> Objasniti ljudsko ponašanje ne znači dedukovati uzročno objašnjenje iz nekakve, pretpostavljeno od konteksta nezavisne, univerzalne premise. Ideja o tome šta stvarnost jeste zavisi, naime, od koncepata kojima se ljudi služe u nekom „obliku života“</a:t>
            </a:r>
          </a:p>
          <a:p>
            <a:r>
              <a:rPr lang="sr-Latn-CS" dirty="0"/>
              <a:t>Ti koncepti nisu univerzalni, već pripadaju pojedinačnom „obliku života“, a značenje stiču kroz odnose s drugim konceptima svojstvenim tom „obliku života“. Prema tome, objasniti „oblik života“, tvrdio je Vinč, znači razumeti pravila koja upravljaju upotrebom koncepata, pa i koncepta racionalnosti, u konkretnom kontekstu</a:t>
            </a:r>
            <a:endParaRPr lang="sr-Latn-RS" dirty="0"/>
          </a:p>
          <a:p>
            <a:endParaRPr lang="sr-Latn-RS" dirty="0"/>
          </a:p>
        </p:txBody>
      </p:sp>
    </p:spTree>
    <p:extLst>
      <p:ext uri="{BB962C8B-B14F-4D97-AF65-F5344CB8AC3E}">
        <p14:creationId xmlns:p14="http://schemas.microsoft.com/office/powerpoint/2010/main" val="324284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A92A-56EE-4D44-8185-6F6882BD2050}"/>
              </a:ext>
            </a:extLst>
          </p:cNvPr>
          <p:cNvSpPr>
            <a:spLocks noGrp="1"/>
          </p:cNvSpPr>
          <p:nvPr>
            <p:ph type="title"/>
          </p:nvPr>
        </p:nvSpPr>
        <p:spPr/>
        <p:txBody>
          <a:bodyPr>
            <a:normAutofit fontScale="90000"/>
          </a:bodyPr>
          <a:lstStyle/>
          <a:p>
            <a:r>
              <a:rPr lang="sr-Latn-RS" dirty="0"/>
              <a:t>Metodološka poslastica</a:t>
            </a:r>
            <a:br>
              <a:rPr lang="sr-Latn-RS" dirty="0"/>
            </a:br>
            <a:r>
              <a:rPr lang="sr-Latn-RS" sz="2000" dirty="0"/>
              <a:t>kako je kognitivna antropologija na mala vrata uvela rasprave o nenaučnosti i neobjektivnosti (emske) antropologije? Kako je relativizam prešao put od tehnike za postizanje objektivnosti do kritike naučnog karaktera antropologije? Kako je sva nauka postala „etnonauka“?</a:t>
            </a:r>
          </a:p>
        </p:txBody>
      </p:sp>
      <p:sp>
        <p:nvSpPr>
          <p:cNvPr id="3" name="Content Placeholder 2">
            <a:extLst>
              <a:ext uri="{FF2B5EF4-FFF2-40B4-BE49-F238E27FC236}">
                <a16:creationId xmlns:a16="http://schemas.microsoft.com/office/drawing/2014/main" id="{637315E4-E1AB-4F57-89C5-2271E0C107A6}"/>
              </a:ext>
            </a:extLst>
          </p:cNvPr>
          <p:cNvSpPr>
            <a:spLocks noGrp="1"/>
          </p:cNvSpPr>
          <p:nvPr>
            <p:ph idx="1"/>
          </p:nvPr>
        </p:nvSpPr>
        <p:spPr/>
        <p:txBody>
          <a:bodyPr>
            <a:normAutofit fontScale="92500" lnSpcReduction="20000"/>
          </a:bodyPr>
          <a:lstStyle/>
          <a:p>
            <a:r>
              <a:rPr lang="sr-Latn-CS" dirty="0"/>
              <a:t>Vinčova pozicija je u antropologiji pala na već plodno tle</a:t>
            </a:r>
          </a:p>
          <a:p>
            <a:r>
              <a:rPr lang="sr-Latn-CS" dirty="0"/>
              <a:t> Evans-Pričard je u britanskoj antropologiji već izvršio snažan zaokret od antropologije kao nomotetske discipline redklif-braunovskog tipa ka disciplini čiji je cilj razumevanje sistema ideja koje vladaju u proučavanom kontekstu – pa i razumevanje mnogobrojnih načina da se bude racionalan – te njihovo prevođenje na jezik kojim se služi antropolog</a:t>
            </a:r>
          </a:p>
          <a:p>
            <a:r>
              <a:rPr lang="sr-Latn-CS" dirty="0"/>
              <a:t> S druge strane, epistemološko-relativistički pristup američke kognitivne antropologije nalagao je objašnjenje kulturnih fenomena kroz emsko razumevanje pogleda na svet proučavanih, razumevanje kategorija koje se upotrebljavaju u konstrukciji „njihove stvarnosti“. Ta je stvarnost proizvedena u skladu s njihovim sistemom kategorija i pravila i stoga ga valja razumeti „iznutra“</a:t>
            </a:r>
          </a:p>
          <a:p>
            <a:r>
              <a:rPr lang="sr-Latn-CS" dirty="0"/>
              <a:t> Kada je Vinč ustvrdio ne samo da ne postoje natkulturni, univerzalni standardi racionalnosti – da je naučna racionalnost „racionalna“ samo u sklopu „igre“ zvane nauka, te da nije opravdano služiti se njenim pravilima u opisivanju i objašnjenju sveta koji je proizveden „igrom“ druge kulture – već i da su i sami koncepti istine i stvarnosti uslovljeni temeljnim premisama i epistemičkim normama neke „igre“, u antropologiji je uveliko bio pripremljen teren za eksternalističko sagledavanje nauke</a:t>
            </a:r>
            <a:endParaRPr lang="sr-Latn-RS" dirty="0"/>
          </a:p>
          <a:p>
            <a:endParaRPr lang="sr-Latn-RS" dirty="0"/>
          </a:p>
        </p:txBody>
      </p:sp>
    </p:spTree>
    <p:extLst>
      <p:ext uri="{BB962C8B-B14F-4D97-AF65-F5344CB8AC3E}">
        <p14:creationId xmlns:p14="http://schemas.microsoft.com/office/powerpoint/2010/main" val="624178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A92A-56EE-4D44-8185-6F6882BD2050}"/>
              </a:ext>
            </a:extLst>
          </p:cNvPr>
          <p:cNvSpPr>
            <a:spLocks noGrp="1"/>
          </p:cNvSpPr>
          <p:nvPr>
            <p:ph type="title"/>
          </p:nvPr>
        </p:nvSpPr>
        <p:spPr/>
        <p:txBody>
          <a:bodyPr>
            <a:normAutofit fontScale="90000"/>
          </a:bodyPr>
          <a:lstStyle/>
          <a:p>
            <a:r>
              <a:rPr lang="sr-Latn-RS" dirty="0"/>
              <a:t>Metodološka poslastica</a:t>
            </a:r>
            <a:br>
              <a:rPr lang="sr-Latn-RS" dirty="0"/>
            </a:br>
            <a:r>
              <a:rPr lang="sr-Latn-RS" sz="2000" dirty="0"/>
              <a:t>kako je kognitivna antropologija na mala vrata uvela rasprave o nenaučnosti i neobjektivnosti (emske) antropologije? Kako je relativizam prešao put od tehnike za postizanje objektivnosti do kritike naučnog karaktera antropologije? Kako je sva nauka postala „etnonauka“?</a:t>
            </a:r>
          </a:p>
        </p:txBody>
      </p:sp>
      <p:sp>
        <p:nvSpPr>
          <p:cNvPr id="3" name="Content Placeholder 2">
            <a:extLst>
              <a:ext uri="{FF2B5EF4-FFF2-40B4-BE49-F238E27FC236}">
                <a16:creationId xmlns:a16="http://schemas.microsoft.com/office/drawing/2014/main" id="{637315E4-E1AB-4F57-89C5-2271E0C107A6}"/>
              </a:ext>
            </a:extLst>
          </p:cNvPr>
          <p:cNvSpPr>
            <a:spLocks noGrp="1"/>
          </p:cNvSpPr>
          <p:nvPr>
            <p:ph idx="1"/>
          </p:nvPr>
        </p:nvSpPr>
        <p:spPr/>
        <p:txBody>
          <a:bodyPr>
            <a:normAutofit/>
          </a:bodyPr>
          <a:lstStyle/>
          <a:p>
            <a:r>
              <a:rPr lang="sr-Latn-CS" dirty="0"/>
              <a:t>U „drugoj inkarnaciji“ rasprave o racionalnosti, sukob između racionalista i relativista postao je sukob univerzalista internalista i relativista eksternalista</a:t>
            </a:r>
          </a:p>
          <a:p>
            <a:r>
              <a:rPr lang="sr-Latn-CS" dirty="0"/>
              <a:t>Svaka strana je ocrnjivala onu drugu, smatrajući da baš ona sama pruža adekvatnije objašnjenje sadržaja i dinamike smene naučnih teorija</a:t>
            </a:r>
          </a:p>
          <a:p>
            <a:r>
              <a:rPr lang="sr-Latn-CS" dirty="0"/>
              <a:t>Temeljna razlika između prve i druge inkarnacije rasprave jeste to što je sada, osim verovanja i praksi proučavanih, trebalo objasniti i verovanja i prakse same naučne zajednice</a:t>
            </a:r>
          </a:p>
          <a:p>
            <a:r>
              <a:rPr lang="sr-Latn-CS" dirty="0"/>
              <a:t>Naučna zajednica se počela posmatrati kao jedna u nizu kulturnih zajednica, kao zajednica koja barata sopstvenim folklornim verovanjima, pa i verovanjima o tome šta je racionalnost, šta je naučni metod, itd. </a:t>
            </a:r>
            <a:endParaRPr lang="sr-Latn-RS" dirty="0"/>
          </a:p>
          <a:p>
            <a:endParaRPr lang="sr-Latn-RS" dirty="0"/>
          </a:p>
          <a:p>
            <a:endParaRPr lang="sr-Latn-RS" dirty="0"/>
          </a:p>
        </p:txBody>
      </p:sp>
    </p:spTree>
    <p:extLst>
      <p:ext uri="{BB962C8B-B14F-4D97-AF65-F5344CB8AC3E}">
        <p14:creationId xmlns:p14="http://schemas.microsoft.com/office/powerpoint/2010/main" val="2441299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A92A-56EE-4D44-8185-6F6882BD2050}"/>
              </a:ext>
            </a:extLst>
          </p:cNvPr>
          <p:cNvSpPr>
            <a:spLocks noGrp="1"/>
          </p:cNvSpPr>
          <p:nvPr>
            <p:ph type="title"/>
          </p:nvPr>
        </p:nvSpPr>
        <p:spPr/>
        <p:txBody>
          <a:bodyPr>
            <a:normAutofit fontScale="90000"/>
          </a:bodyPr>
          <a:lstStyle/>
          <a:p>
            <a:r>
              <a:rPr lang="sr-Latn-RS" dirty="0"/>
              <a:t>Metodološka poslastica</a:t>
            </a:r>
            <a:br>
              <a:rPr lang="sr-Latn-RS" dirty="0"/>
            </a:br>
            <a:r>
              <a:rPr lang="sr-Latn-RS" sz="2000" dirty="0"/>
              <a:t>kako je kognitivna antropologija na mala vrata uvela rasprave o nenaučnosti i neobjektivnosti (emske) antropologije? Kako je relativizam prešao put od tehnike za postizanje objektivnosti do kritike naučnog karaktera antropologije? Kako je sva nauka postala „etnonauka“?</a:t>
            </a:r>
          </a:p>
        </p:txBody>
      </p:sp>
      <p:sp>
        <p:nvSpPr>
          <p:cNvPr id="3" name="Content Placeholder 2">
            <a:extLst>
              <a:ext uri="{FF2B5EF4-FFF2-40B4-BE49-F238E27FC236}">
                <a16:creationId xmlns:a16="http://schemas.microsoft.com/office/drawing/2014/main" id="{637315E4-E1AB-4F57-89C5-2271E0C107A6}"/>
              </a:ext>
            </a:extLst>
          </p:cNvPr>
          <p:cNvSpPr>
            <a:spLocks noGrp="1"/>
          </p:cNvSpPr>
          <p:nvPr>
            <p:ph idx="1"/>
          </p:nvPr>
        </p:nvSpPr>
        <p:spPr/>
        <p:txBody>
          <a:bodyPr>
            <a:normAutofit fontScale="77500" lnSpcReduction="20000"/>
          </a:bodyPr>
          <a:lstStyle/>
          <a:p>
            <a:r>
              <a:rPr lang="sr-Latn-CS" dirty="0"/>
              <a:t>Slično prvoj inkarnaciji te rasprave, u drugoj su </a:t>
            </a:r>
            <a:r>
              <a:rPr lang="sr-Latn-CS" u="sng" dirty="0"/>
              <a:t>univerzalisti</a:t>
            </a:r>
            <a:r>
              <a:rPr lang="sr-Latn-CS" dirty="0"/>
              <a:t> zastupali stanovište da je racionalnost kategorija nezavisna od istorije i kulture i da univerzalna racionalnost može biti apriorno postulirana kao temelj za dedukovanje objašnjenja verovanja i praksi proučavanih</a:t>
            </a:r>
          </a:p>
          <a:p>
            <a:r>
              <a:rPr lang="sr-Latn-CS" dirty="0"/>
              <a:t>Univerzalni, natkontekstualni, vanvremenski standardi racionalnosti postoje: oni su otelovljeni u zapadnoj nauci. Relativistička stanovišta dočekana su na kritički nož onih antropologa koji su branili univerzalnost i univerzalnu racionalnost zapadne nauke i mogućnost međukulturne samerljivosti i objašnjenja. Univerzalisti su Vinčovu poziciju, poput pozicije kognitivnih antropologa i potom interpretativnih antropologa, teretili za „novi idealizam“ (Gelner) i ocrnili je kao borbu protiv „objašnjenja, predviđanja i kontrole“, „krstaški rat protiv navodno nadmenih tvrdnji nauke“ koji se vodi „paljbom snažnih antipatija i strasti“ (Horton)</a:t>
            </a:r>
            <a:endParaRPr lang="sr-Latn-RS" dirty="0"/>
          </a:p>
          <a:p>
            <a:r>
              <a:rPr lang="sr-Latn-CS" dirty="0"/>
              <a:t>S druge strane, </a:t>
            </a:r>
            <a:r>
              <a:rPr lang="sr-Latn-CS" u="sng" dirty="0"/>
              <a:t>relativisti</a:t>
            </a:r>
            <a:r>
              <a:rPr lang="sr-Latn-CS" dirty="0"/>
              <a:t> su smatrali da je svaka racionalnost, pa i racionalnost zapadne nauke, jedna u nizu mogućih racionalnosti</a:t>
            </a:r>
          </a:p>
          <a:p>
            <a:r>
              <a:rPr lang="sr-Latn-CS" dirty="0"/>
              <a:t>Racionalnost je proizvod istorijskog i kulturnog okvira u kom nastaje i postoji, te je i određeni vid racionalnosti, pa i onaj koji racionalisti smatraju univerzalnim, upravo ono što treba objasniti kao proizvod određenog istorijskog i kulturnog konteksta u kom taj pojam nastaje, opravdava se prema standardima tog istog konteksta i primenjuje se. Utoliko su relativisti odbacivali ideju „da su neki standardi i verovanja zaista racionalni a ne tek lokalno prihvaćeni kao takvi“, dok su racionaliste napadali tvrdnjom da su upravo „oni koji se suprotstavljaju relativizmu i određenom obliku znanja dodeljuju privilegovan položaj stvarna pretnja po naučno razumevanje znanja i saznanja“ (Barns i Blur)</a:t>
            </a:r>
            <a:endParaRPr lang="sr-Latn-RS" dirty="0"/>
          </a:p>
          <a:p>
            <a:endParaRPr lang="sr-Latn-RS" dirty="0"/>
          </a:p>
        </p:txBody>
      </p:sp>
    </p:spTree>
    <p:extLst>
      <p:ext uri="{BB962C8B-B14F-4D97-AF65-F5344CB8AC3E}">
        <p14:creationId xmlns:p14="http://schemas.microsoft.com/office/powerpoint/2010/main" val="1048534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A92A-56EE-4D44-8185-6F6882BD2050}"/>
              </a:ext>
            </a:extLst>
          </p:cNvPr>
          <p:cNvSpPr>
            <a:spLocks noGrp="1"/>
          </p:cNvSpPr>
          <p:nvPr>
            <p:ph type="title"/>
          </p:nvPr>
        </p:nvSpPr>
        <p:spPr/>
        <p:txBody>
          <a:bodyPr>
            <a:normAutofit fontScale="90000"/>
          </a:bodyPr>
          <a:lstStyle/>
          <a:p>
            <a:r>
              <a:rPr lang="sr-Latn-RS" dirty="0"/>
              <a:t>Metodološka poslastica</a:t>
            </a:r>
            <a:br>
              <a:rPr lang="sr-Latn-RS" dirty="0"/>
            </a:br>
            <a:r>
              <a:rPr lang="sr-Latn-RS" sz="2000" dirty="0"/>
              <a:t>kako je kognitivna antropologija na mala vrata uvela rasprave o nenaučnosti i neobjektivnosti (emske) antropologije? Kako je relativizam prešao put od tehnike za postizanje objektivnosti do kritike naučnog karaktera antropologije? Kako je sva nauka postala „etnonauka“?</a:t>
            </a:r>
          </a:p>
        </p:txBody>
      </p:sp>
      <p:sp>
        <p:nvSpPr>
          <p:cNvPr id="3" name="Content Placeholder 2">
            <a:extLst>
              <a:ext uri="{FF2B5EF4-FFF2-40B4-BE49-F238E27FC236}">
                <a16:creationId xmlns:a16="http://schemas.microsoft.com/office/drawing/2014/main" id="{637315E4-E1AB-4F57-89C5-2271E0C107A6}"/>
              </a:ext>
            </a:extLst>
          </p:cNvPr>
          <p:cNvSpPr>
            <a:spLocks noGrp="1"/>
          </p:cNvSpPr>
          <p:nvPr>
            <p:ph idx="1"/>
          </p:nvPr>
        </p:nvSpPr>
        <p:spPr>
          <a:xfrm>
            <a:off x="1069848" y="2121408"/>
            <a:ext cx="10058400" cy="4335836"/>
          </a:xfrm>
        </p:spPr>
        <p:txBody>
          <a:bodyPr>
            <a:normAutofit fontScale="77500" lnSpcReduction="20000"/>
          </a:bodyPr>
          <a:lstStyle/>
          <a:p>
            <a:r>
              <a:rPr lang="sr-Latn-CS" dirty="0"/>
              <a:t>Iako bi se na prvi pogled moglo učiniti da pitanja koja su uobličena u raspravi o racionalnosti spadaju u domen isključivo rezervisan za mislioce specijalizovane za teorijske, usko filozofsko-antropološke poslastice kakve nudi ta vrsta umovanja, ta rasprava </a:t>
            </a:r>
            <a:r>
              <a:rPr lang="sr-Latn-CS" u="sng" dirty="0"/>
              <a:t>izlazi iz usko teorijsko-filozofskih okvira kad se postavi pitanje ne samo mogućnosti antropologije da opiše, razume i objasni verovanja Drugih već i pitanje komunikacije s kulturno drugačijima i pitanje kako urediti kolektivni život</a:t>
            </a:r>
            <a:endParaRPr lang="sr-Latn-RS" dirty="0"/>
          </a:p>
          <a:p>
            <a:r>
              <a:rPr lang="sr-Latn-CS" u="sng" dirty="0"/>
              <a:t>Univerzalisti</a:t>
            </a:r>
            <a:r>
              <a:rPr lang="sr-Latn-CS" dirty="0"/>
              <a:t> nastojali da obezbede legitimacijski osnov racionalnosti kao univerzalnom, natkontekstualnom sredstvu koje su videli ne samo kao oruđe za samerljivost različitih kulturno proizvedenih verovanja i jemstvo ekplanatorne moći discipline već i kao sredstvo za objašnjenje uspešnosti nauke kao natkontekstualne i univerzalne, i kognitivno superioran neutralan metastandard koji je kadar da prosudi u sukobu različitih verovanja (*up. Gelnerovu kritiku postmodernizma)</a:t>
            </a:r>
            <a:endParaRPr lang="sr-Latn-RS" dirty="0"/>
          </a:p>
          <a:p>
            <a:r>
              <a:rPr lang="sr-Latn-CS" dirty="0"/>
              <a:t>S druge strane, pokazaće se kako su </a:t>
            </a:r>
            <a:r>
              <a:rPr lang="sr-Latn-CS" u="sng" dirty="0"/>
              <a:t>relativisti</a:t>
            </a:r>
            <a:r>
              <a:rPr lang="sr-Latn-CS" dirty="0"/>
              <a:t> tom legitimacijskom osnovu osporavali univerzalnu validnost tako što su ga relativizovali kao samo jedan u nizu kulturnih običaja, opravdan sredstvima same te kulture. Ako se taj običaj proglasi za opšti, time se, tvrde relativisti, ponavljaju gresi naših evolucionističkih predaka a, prema kritičkim derivacijama relativističke teze, taj običaj može biti (zlo)upotrebljen u korist jednih, a na štetu drugih, i tako proizvesti nemoralne posledice koje proističu iz nametanja zapadne racionalnosti drugima kao „superiorne“ </a:t>
            </a:r>
            <a:endParaRPr lang="sr-Latn-RS" dirty="0"/>
          </a:p>
          <a:p>
            <a:r>
              <a:rPr lang="sr-Latn-CS" dirty="0"/>
              <a:t>Kako će postati jasno u poslednjoj četvrtini XX veka s usponom postkolonijalne, neomarksističke, feminističke i postmoderne kritike antropologije koje su kritički sagledavale referentne okvire proizvodnje i upotrebe etnografije, kao i s racionalističkom kritikom (intelektualnih, institucionalnih, etičkih, političkih i ostalih) implikacija samokritike same discipline – epistemološka i metodološka pitanja o tome kako Drugog spoznati, razumeti i objasniti postala su drugo lice etičkih i političkih pitanja o tome kako Drugog spoznati i predstaviti na moralno ispravan način</a:t>
            </a:r>
            <a:endParaRPr lang="sr-Latn-RS" dirty="0"/>
          </a:p>
          <a:p>
            <a:endParaRPr lang="sr-Latn-RS" dirty="0"/>
          </a:p>
        </p:txBody>
      </p:sp>
    </p:spTree>
    <p:extLst>
      <p:ext uri="{BB962C8B-B14F-4D97-AF65-F5344CB8AC3E}">
        <p14:creationId xmlns:p14="http://schemas.microsoft.com/office/powerpoint/2010/main" val="3044059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A92A-56EE-4D44-8185-6F6882BD2050}"/>
              </a:ext>
            </a:extLst>
          </p:cNvPr>
          <p:cNvSpPr>
            <a:spLocks noGrp="1"/>
          </p:cNvSpPr>
          <p:nvPr>
            <p:ph type="title"/>
          </p:nvPr>
        </p:nvSpPr>
        <p:spPr/>
        <p:txBody>
          <a:bodyPr/>
          <a:lstStyle/>
          <a:p>
            <a:r>
              <a:rPr lang="sr-Latn-RS" dirty="0"/>
              <a:t>Interpretativno „objašnjenje“</a:t>
            </a:r>
          </a:p>
        </p:txBody>
      </p:sp>
      <p:sp>
        <p:nvSpPr>
          <p:cNvPr id="3" name="Content Placeholder 2">
            <a:extLst>
              <a:ext uri="{FF2B5EF4-FFF2-40B4-BE49-F238E27FC236}">
                <a16:creationId xmlns:a16="http://schemas.microsoft.com/office/drawing/2014/main" id="{637315E4-E1AB-4F57-89C5-2271E0C107A6}"/>
              </a:ext>
            </a:extLst>
          </p:cNvPr>
          <p:cNvSpPr>
            <a:spLocks noGrp="1"/>
          </p:cNvSpPr>
          <p:nvPr>
            <p:ph idx="1"/>
          </p:nvPr>
        </p:nvSpPr>
        <p:spPr/>
        <p:txBody>
          <a:bodyPr>
            <a:normAutofit fontScale="85000" lnSpcReduction="20000"/>
          </a:bodyPr>
          <a:lstStyle/>
          <a:p>
            <a:r>
              <a:rPr lang="sr-Latn-RS" dirty="0"/>
              <a:t>Bilo to dobro ili loše, interpretativna antropologjia se gotovo automtski povezuje s imenom Kliforda Gerca, kao što se strukturalizam gotovo automatski povezuje s imenom Kloda Levi-Strosa</a:t>
            </a:r>
          </a:p>
          <a:p>
            <a:r>
              <a:rPr lang="sr-Latn-RS" dirty="0"/>
              <a:t>Ne samo „zvezda“ američke antropologije (mesto na kom je odmenio Margaret Mid nakon njene smrti 1978), ali i internacionalna akademska „zvezda“</a:t>
            </a:r>
          </a:p>
          <a:p>
            <a:r>
              <a:rPr lang="sr-Latn-RS" dirty="0"/>
              <a:t>„Bilo to dobro ili loše“ – zbog toga što je Gerc noseća figura </a:t>
            </a:r>
            <a:r>
              <a:rPr lang="sr-Latn-RS" dirty="0">
                <a:hlinkClick r:id="rId2" action="ppaction://hlinksldjump"/>
              </a:rPr>
              <a:t>interpretativnog  zaokreta u društenim naukama i nezaobilazno mesto ponovnog promišljanja odnosa između (društvene) nauke i humanistike i mesta antropologije u tom odnosu,</a:t>
            </a:r>
            <a:r>
              <a:rPr lang="sr-Latn-RS" dirty="0"/>
              <a:t> te „najhumanističkije nauke u nauci i najnaučnije nauke u humanistici“</a:t>
            </a:r>
          </a:p>
          <a:p>
            <a:r>
              <a:rPr lang="sr-Latn-RS" dirty="0"/>
              <a:t>Sam Gerc je tvrdio da „nije vredno ići naokolo po svetu da bi se brojale mačke po Zanzibaru“ (*up. predavanje o kvalitativnim i kvantitativnim istraživanjima)</a:t>
            </a:r>
          </a:p>
          <a:p>
            <a:r>
              <a:rPr lang="sr-Latn-RS" dirty="0"/>
              <a:t>Njegov uticaj i interdisciplinarni značaj svakako duguju i njegovom osobenom stilu pisanja, literarnim darovima, viziji kulture i etnografskim veštinama. Deluje kao da je interpretacija nešto što se izvodi veoma lako i da to može svako</a:t>
            </a:r>
          </a:p>
          <a:p>
            <a:r>
              <a:rPr lang="sr-Latn-RS" dirty="0"/>
              <a:t>Iako se sam Gerc pitao da li je moguće odvojiti stil i sadržaj, zarad metodološke jasnoće sledićemo Švejdera koji je jednom prilikom rekao da je Gercov stil pisanja kao nos Sirana de Beržeraka – upadljiv je ali ga je najpametnije ignorisati kako bi se stiglo do njegovih ideja</a:t>
            </a:r>
          </a:p>
        </p:txBody>
      </p:sp>
    </p:spTree>
    <p:extLst>
      <p:ext uri="{BB962C8B-B14F-4D97-AF65-F5344CB8AC3E}">
        <p14:creationId xmlns:p14="http://schemas.microsoft.com/office/powerpoint/2010/main" val="3949030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21E-F929-42C4-81E4-B7ECE1123CE1}"/>
              </a:ext>
            </a:extLst>
          </p:cNvPr>
          <p:cNvSpPr>
            <a:spLocks noGrp="1"/>
          </p:cNvSpPr>
          <p:nvPr>
            <p:ph type="title"/>
          </p:nvPr>
        </p:nvSpPr>
        <p:spPr>
          <a:xfrm>
            <a:off x="762000" y="559678"/>
            <a:ext cx="10018890" cy="704678"/>
          </a:xfrm>
        </p:spPr>
        <p:txBody>
          <a:bodyPr>
            <a:normAutofit fontScale="90000"/>
          </a:bodyPr>
          <a:lstStyle/>
          <a:p>
            <a:r>
              <a:rPr lang="sr-Latn-RS" dirty="0"/>
              <a:t>   Ričard Fajnman o „zašto“ pitanjima </a:t>
            </a:r>
          </a:p>
        </p:txBody>
      </p:sp>
      <p:pic>
        <p:nvPicPr>
          <p:cNvPr id="4" name="y2mate.com - Richard Feynman Magnets_MO0r930Sn_8_144p">
            <a:hlinkClick r:id="" action="ppaction://media"/>
            <a:extLst>
              <a:ext uri="{FF2B5EF4-FFF2-40B4-BE49-F238E27FC236}">
                <a16:creationId xmlns:a16="http://schemas.microsoft.com/office/drawing/2014/main" id="{BFCFABF4-084E-4936-ABFF-69078288619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840163" y="1833563"/>
            <a:ext cx="3862387" cy="2897187"/>
          </a:xfrm>
        </p:spPr>
      </p:pic>
    </p:spTree>
    <p:extLst>
      <p:ext uri="{BB962C8B-B14F-4D97-AF65-F5344CB8AC3E}">
        <p14:creationId xmlns:p14="http://schemas.microsoft.com/office/powerpoint/2010/main" val="226178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28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A92A-56EE-4D44-8185-6F6882BD2050}"/>
              </a:ext>
            </a:extLst>
          </p:cNvPr>
          <p:cNvSpPr>
            <a:spLocks noGrp="1"/>
          </p:cNvSpPr>
          <p:nvPr>
            <p:ph type="title"/>
          </p:nvPr>
        </p:nvSpPr>
        <p:spPr/>
        <p:txBody>
          <a:bodyPr/>
          <a:lstStyle/>
          <a:p>
            <a:r>
              <a:rPr lang="sr-Latn-RS" dirty="0"/>
              <a:t>Uvod u Teoriju kulture	</a:t>
            </a:r>
          </a:p>
        </p:txBody>
      </p:sp>
      <p:sp>
        <p:nvSpPr>
          <p:cNvPr id="3" name="Content Placeholder 2">
            <a:extLst>
              <a:ext uri="{FF2B5EF4-FFF2-40B4-BE49-F238E27FC236}">
                <a16:creationId xmlns:a16="http://schemas.microsoft.com/office/drawing/2014/main" id="{637315E4-E1AB-4F57-89C5-2271E0C107A6}"/>
              </a:ext>
            </a:extLst>
          </p:cNvPr>
          <p:cNvSpPr>
            <a:spLocks noGrp="1"/>
          </p:cNvSpPr>
          <p:nvPr>
            <p:ph idx="1"/>
          </p:nvPr>
        </p:nvSpPr>
        <p:spPr>
          <a:xfrm>
            <a:off x="1069848" y="2121407"/>
            <a:ext cx="10058400" cy="4414859"/>
          </a:xfrm>
        </p:spPr>
        <p:txBody>
          <a:bodyPr>
            <a:normAutofit fontScale="70000" lnSpcReduction="20000"/>
          </a:bodyPr>
          <a:lstStyle/>
          <a:p>
            <a:r>
              <a:rPr lang="sr-Latn-RS" dirty="0"/>
              <a:t>Klakon je Gercu poverio zadatak koji će ga odvesti u jezgro antropološke problematike – u spor oko poimanja kulture i trasirati putanju njegovog budućeg pristupa. Zadatak se sastojao od proučavanja i komentarisanja skice a Kreberovu i Klakonovu knjigu </a:t>
            </a:r>
            <a:r>
              <a:rPr lang="sr-Latn-RS" i="1" dirty="0"/>
              <a:t>Kultura – kritički prikaz koncepata i definicija</a:t>
            </a:r>
          </a:p>
          <a:p>
            <a:r>
              <a:rPr lang="sr-Latn-RS" dirty="0"/>
              <a:t>60-e godine u američkoj antropologiji bile su poprište sukoba između zagovornika pozitivističke, materijalističke nauke o kulturi u okviru koje su ljudske delatnosti sagledane kroz prizmu adaptacije na svet prirode i zagovornika humanističkijih, mentalističkih, kvalitativnih pristupa</a:t>
            </a:r>
          </a:p>
          <a:p>
            <a:r>
              <a:rPr lang="sr-Latn-RS" dirty="0"/>
              <a:t>Kako je sticao samopouzdanje, oslobađao se vladajuće teorije modernizacije i pozitivističke i funkcionalističke nauke, postepeno se odaljavajući od parsonovskog poimanja kulture kao normativnih obrazaca ponašanja otelovljenih u vrednostima, odlučivši da „svede koncept kulture na pravu meru“ i razvijajući ono što će se potom nazivati interpretativnom antropologijom</a:t>
            </a:r>
          </a:p>
          <a:p>
            <a:r>
              <a:rPr lang="sr-Latn-RS" dirty="0"/>
              <a:t>Interpretativna antropologija stajala je u suprotnosti sa vladajućim strujama u društvenim naukama tog doba: strukturalizmom i funkcionalizmom </a:t>
            </a:r>
          </a:p>
          <a:p>
            <a:r>
              <a:rPr lang="sr-Latn-RS" dirty="0"/>
              <a:t>Njegova teorija koja je u svom središtu uvek sadržala interesovanje za simboličke sisteme, stajala je u suprotnosti s teorijama modernizacije, razvoja i ekonomskog rasta, kao i evolucije političkih institucija pri čemu je samu zapadnu ekonomiju kao nauku sagledala kao kulturni sistem</a:t>
            </a:r>
          </a:p>
          <a:p>
            <a:r>
              <a:rPr lang="sr-Latn-RS" dirty="0"/>
              <a:t> Za razliku od većine autora tog vremena za koje je tržište predstavljalo osnovni instrument razvoja, za Gerca je tržište bilo samo još jedan kulturni sistem. Ono na šta je Gerc imao primedbe jeste tendencija da se oboži nauka (u ovom slučaju, ekonomija) do mere u kojoj se ne razlikuje od vere, dogme ili ideologije. Odbacio je i teleologiju utkanu u teoriju modernizacije tj. u to vreme većinski prihvaćeno stanovište da je modernizacija neizbežna sila sa zacrtanom putanjom, isto kao što je odbacio ideju da mora postojati nekakva organska povezanost između rasta, razvoja i demokratizacije</a:t>
            </a:r>
          </a:p>
        </p:txBody>
      </p:sp>
    </p:spTree>
    <p:extLst>
      <p:ext uri="{BB962C8B-B14F-4D97-AF65-F5344CB8AC3E}">
        <p14:creationId xmlns:p14="http://schemas.microsoft.com/office/powerpoint/2010/main" val="1236202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A92A-56EE-4D44-8185-6F6882BD2050}"/>
              </a:ext>
            </a:extLst>
          </p:cNvPr>
          <p:cNvSpPr>
            <a:spLocks noGrp="1"/>
          </p:cNvSpPr>
          <p:nvPr>
            <p:ph type="title"/>
          </p:nvPr>
        </p:nvSpPr>
        <p:spPr/>
        <p:txBody>
          <a:bodyPr/>
          <a:lstStyle/>
          <a:p>
            <a:r>
              <a:rPr lang="sr-Latn-RS" dirty="0"/>
              <a:t>Teorija kulture</a:t>
            </a:r>
          </a:p>
        </p:txBody>
      </p:sp>
      <p:sp>
        <p:nvSpPr>
          <p:cNvPr id="3" name="Content Placeholder 2">
            <a:extLst>
              <a:ext uri="{FF2B5EF4-FFF2-40B4-BE49-F238E27FC236}">
                <a16:creationId xmlns:a16="http://schemas.microsoft.com/office/drawing/2014/main" id="{637315E4-E1AB-4F57-89C5-2271E0C107A6}"/>
              </a:ext>
            </a:extLst>
          </p:cNvPr>
          <p:cNvSpPr>
            <a:spLocks noGrp="1"/>
          </p:cNvSpPr>
          <p:nvPr>
            <p:ph idx="1"/>
          </p:nvPr>
        </p:nvSpPr>
        <p:spPr/>
        <p:txBody>
          <a:bodyPr>
            <a:normAutofit fontScale="85000" lnSpcReduction="10000"/>
          </a:bodyPr>
          <a:lstStyle/>
          <a:p>
            <a:r>
              <a:rPr lang="sr-Latn-RS" dirty="0"/>
              <a:t>Gerc nikad nije sumirao svoj pristup, na jednom mestu „uvezao“ teorijske parčiće i uticaje u specifičan program, niti elaborirao metod koji bi se, ukratko mogao nazvati „gercovskim“</a:t>
            </a:r>
          </a:p>
          <a:p>
            <a:r>
              <a:rPr lang="sr-Latn-RS" dirty="0"/>
              <a:t>Nije baš bio ni sklon programskim definicijama niti pružanju konačnih odgovora na pitanja koja sam postavlja</a:t>
            </a:r>
          </a:p>
          <a:p>
            <a:r>
              <a:rPr lang="sr-Latn-RS" dirty="0"/>
              <a:t>„Gercovanje“ je označavajuće za gust opis, kulturu i, opšteuzev, interpretativnu društvenu nauku koji su najsistematičnije izneseni u „Tumačenju kultura“ (1973), koja je sagledana gotovo kao knjiga koja označava smenu paradigmi u antropologiji</a:t>
            </a:r>
          </a:p>
          <a:p>
            <a:r>
              <a:rPr lang="sr-Latn-RS" dirty="0"/>
              <a:t>Ako njegovu misao shvatimo kao mrežu, njen centar svakako čini koncept </a:t>
            </a:r>
            <a:r>
              <a:rPr lang="sr-Latn-RS" b="1" u="sng" dirty="0"/>
              <a:t>kulture</a:t>
            </a:r>
          </a:p>
          <a:p>
            <a:r>
              <a:rPr lang="sr-Latn-RS" b="1" dirty="0"/>
              <a:t> </a:t>
            </a:r>
            <a:r>
              <a:rPr lang="sr-Latn-RS" dirty="0"/>
              <a:t>Gerc je tekuće koncepte kulture smatrao nezadovoljavajućim, te je izvršio (a) ontološku i (b) epistemološku rekonceptualizacju pojma kulture, pledirajući za plodniji, semiotički, koncept kulture (iako nikad nije sistematski izložio to šta misli kad kaže semiotika)</a:t>
            </a:r>
          </a:p>
          <a:p>
            <a:r>
              <a:rPr lang="sr-Latn-RS" dirty="0"/>
              <a:t> Pitanje koje ga je zaokupljalo tokom čitave karijere jeste to kako ljudi pripisuju značenje događajima i stvarima, na taj način aktivno uređujući svoj život, kako konceptualno tako i institucionalno? Kako se um povezuje iskustva u skladu s interpretativnim okvirima?</a:t>
            </a:r>
          </a:p>
          <a:p>
            <a:endParaRPr lang="sr-Latn-RS" dirty="0"/>
          </a:p>
          <a:p>
            <a:endParaRPr lang="sr-Latn-RS" dirty="0"/>
          </a:p>
        </p:txBody>
      </p:sp>
    </p:spTree>
    <p:extLst>
      <p:ext uri="{BB962C8B-B14F-4D97-AF65-F5344CB8AC3E}">
        <p14:creationId xmlns:p14="http://schemas.microsoft.com/office/powerpoint/2010/main" val="2417543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A92A-56EE-4D44-8185-6F6882BD2050}"/>
              </a:ext>
            </a:extLst>
          </p:cNvPr>
          <p:cNvSpPr>
            <a:spLocks noGrp="1"/>
          </p:cNvSpPr>
          <p:nvPr>
            <p:ph type="title"/>
          </p:nvPr>
        </p:nvSpPr>
        <p:spPr/>
        <p:txBody>
          <a:bodyPr/>
          <a:lstStyle/>
          <a:p>
            <a:r>
              <a:rPr lang="sr-Latn-RS" dirty="0"/>
              <a:t>Teorija kulture</a:t>
            </a:r>
          </a:p>
        </p:txBody>
      </p:sp>
      <p:sp>
        <p:nvSpPr>
          <p:cNvPr id="3" name="Content Placeholder 2">
            <a:extLst>
              <a:ext uri="{FF2B5EF4-FFF2-40B4-BE49-F238E27FC236}">
                <a16:creationId xmlns:a16="http://schemas.microsoft.com/office/drawing/2014/main" id="{637315E4-E1AB-4F57-89C5-2271E0C107A6}"/>
              </a:ext>
            </a:extLst>
          </p:cNvPr>
          <p:cNvSpPr>
            <a:spLocks noGrp="1"/>
          </p:cNvSpPr>
          <p:nvPr>
            <p:ph idx="1"/>
          </p:nvPr>
        </p:nvSpPr>
        <p:spPr/>
        <p:txBody>
          <a:bodyPr/>
          <a:lstStyle/>
          <a:p>
            <a:r>
              <a:rPr lang="sr-Latn-RS" dirty="0"/>
              <a:t>Ideja da je ljudsko postojanje protkano značenjem i da je, kako je nužno interpretirati društveni život da bi se on razumeo stara je koliko i društveno-humanističke nauke (*up. </a:t>
            </a:r>
            <a:r>
              <a:rPr lang="sr-Latn-RS" dirty="0">
                <a:hlinkClick r:id="rId2" action="ppaction://hlinksldjump"/>
              </a:rPr>
              <a:t>spor o metodu</a:t>
            </a:r>
            <a:r>
              <a:rPr lang="sr-Latn-RS" dirty="0"/>
              <a:t>)</a:t>
            </a:r>
          </a:p>
          <a:p>
            <a:r>
              <a:rPr lang="sr-Latn-RS" dirty="0"/>
              <a:t>Gercova osnovna ideja jeste da je je interakcija ljudi sa svetom pre svega interpretativna: ljudi su ranjiva stvorenja koja se batrgaju da urede sopstveno iskustvo o svetu i pridaju mu smisao, tkajući značenja uz pomoć sredstava koja im stoje na raspolaganju (*up. kognitivna i strukturalna antropologija)</a:t>
            </a:r>
          </a:p>
          <a:p>
            <a:r>
              <a:rPr lang="sr-Latn-RS" dirty="0"/>
              <a:t>Ono što ljude najviše uznemirava jeste potencijalna pretnja haosom koja nastaje usled događaja koji nisu protumačeni ili, još gore, koji se ne mogu protumačiti, tj. koji nastaju onda kad se sučimo s krajnjom granicom svojih analitičkih sposobnosti, moralnog poimanja i suđenja (*ako se sećate iz Komparativne religije, religija poriče neobjašnjivost dogadjaja, apsurdnost života i iluzornost pravde – nije cilj da se izbegne patnja nego da se nauči kako i zašto da se pati)</a:t>
            </a:r>
          </a:p>
        </p:txBody>
      </p:sp>
    </p:spTree>
    <p:extLst>
      <p:ext uri="{BB962C8B-B14F-4D97-AF65-F5344CB8AC3E}">
        <p14:creationId xmlns:p14="http://schemas.microsoft.com/office/powerpoint/2010/main" val="517001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A92A-56EE-4D44-8185-6F6882BD2050}"/>
              </a:ext>
            </a:extLst>
          </p:cNvPr>
          <p:cNvSpPr>
            <a:spLocks noGrp="1"/>
          </p:cNvSpPr>
          <p:nvPr>
            <p:ph type="title"/>
          </p:nvPr>
        </p:nvSpPr>
        <p:spPr/>
        <p:txBody>
          <a:bodyPr/>
          <a:lstStyle/>
          <a:p>
            <a:r>
              <a:rPr lang="sr-Latn-RS" dirty="0"/>
              <a:t>Teorija kulture</a:t>
            </a:r>
          </a:p>
        </p:txBody>
      </p:sp>
      <p:sp>
        <p:nvSpPr>
          <p:cNvPr id="3" name="Content Placeholder 2">
            <a:extLst>
              <a:ext uri="{FF2B5EF4-FFF2-40B4-BE49-F238E27FC236}">
                <a16:creationId xmlns:a16="http://schemas.microsoft.com/office/drawing/2014/main" id="{637315E4-E1AB-4F57-89C5-2271E0C107A6}"/>
              </a:ext>
            </a:extLst>
          </p:cNvPr>
          <p:cNvSpPr>
            <a:spLocks noGrp="1"/>
          </p:cNvSpPr>
          <p:nvPr>
            <p:ph idx="1"/>
          </p:nvPr>
        </p:nvSpPr>
        <p:spPr>
          <a:xfrm>
            <a:off x="1069848" y="2121407"/>
            <a:ext cx="10058400" cy="4511621"/>
          </a:xfrm>
        </p:spPr>
        <p:txBody>
          <a:bodyPr>
            <a:normAutofit fontScale="77500" lnSpcReduction="20000"/>
          </a:bodyPr>
          <a:lstStyle/>
          <a:p>
            <a:r>
              <a:rPr lang="sr-Latn-RS" dirty="0"/>
              <a:t>Kao i u *kognitivnoj i strukturalnoj antropologiji, usvaja se metafizička pozicija u okviru koje se početak percepcije premešta sa objekta na subjekat saznanja</a:t>
            </a:r>
          </a:p>
          <a:p>
            <a:r>
              <a:rPr lang="sr-Latn-RS" dirty="0"/>
              <a:t> Za razliku od, na primer, elektronmagnetnih polja koja postoje nezavisno od posmatrača i svejedno im je šta posmatrač o njima misli ili kakvo im značenje pripisuje, svet društva ne postoji objektivno u smislu u kom postoji svet prirode – u njemu ne postoje “gole”, “čiste” činjenice nego je on suštinski zavisan od toga kako ga konceptualizuju osobe koje učestvuju u društvenom životu</a:t>
            </a:r>
          </a:p>
          <a:p>
            <a:r>
              <a:rPr lang="sr-Latn-RS" dirty="0"/>
              <a:t>Osnova Gercove hermeneutike jeste da je </a:t>
            </a:r>
            <a:r>
              <a:rPr lang="sr-Latn-RS" i="1" dirty="0"/>
              <a:t>društveni život proces konstruisanja stvarnosti, </a:t>
            </a:r>
            <a:r>
              <a:rPr lang="sr-Latn-RS" dirty="0"/>
              <a:t>u pitanju su događaji onakvi kakvim ih interpretiraju učesnici u njemu</a:t>
            </a:r>
          </a:p>
          <a:p>
            <a:r>
              <a:rPr lang="sr-Latn-RS" dirty="0"/>
              <a:t>Društveni život je zapravo niz preklapajućih, kontingentnih i kompleksnih događaja koje manje ili više koherentnim čine oni koji učestvuju u njemu. Kako bi ljudi organizovali svoj (društveni) svet, opravdali ili objasnili sopstveno ponašanje i ponašanje drugih, ljudi se rukovode interpretativnim matricama uz pomoć kojih nastoje da razumeju i urede sopstveni svet</a:t>
            </a:r>
          </a:p>
          <a:p>
            <a:r>
              <a:rPr lang="sr-Latn-RS" dirty="0"/>
              <a:t>Sve je delanje posredovano društvenim/kulturnim značenjem tj. pretpostavkama, namerama i konceptima ljudi koji učestvuju u toku društvenog života. Kultura se nalazi svuda, kao jedna misteriozna, fluidna tvorevina koja utiče na čitav repertoar ponašanja. Međutim, ona je zavisna od istog tog delanja, od njenog „izvođenja“</a:t>
            </a:r>
          </a:p>
          <a:p>
            <a:r>
              <a:rPr lang="sr-Latn-RS" dirty="0"/>
              <a:t>Delanje je zapravo niz komunikacijskih činova koji se odvijaju u širem kulturnom kontekstu</a:t>
            </a:r>
          </a:p>
          <a:p>
            <a:r>
              <a:rPr lang="sr-Latn-RS" dirty="0"/>
              <a:t>Kako bi se razumeo, objasnio ili predvideo obrazac ljudskog ponašanja, nužno je razumeti značenja koja </a:t>
            </a:r>
            <a:r>
              <a:rPr lang="sr-Latn-RS" i="1" dirty="0"/>
              <a:t>sami</a:t>
            </a:r>
            <a:r>
              <a:rPr lang="sr-Latn-RS" dirty="0"/>
              <a:t> pojedinci pripisuju sopstvenom okruženju – nužno stići do tačke gledišta aktera. Ta tačka gledišta, tj. konstruisanje značenja uvek je situirana, uvek je zavisna od konteksta</a:t>
            </a:r>
          </a:p>
          <a:p>
            <a:endParaRPr lang="sr-Latn-RS" dirty="0"/>
          </a:p>
        </p:txBody>
      </p:sp>
    </p:spTree>
    <p:extLst>
      <p:ext uri="{BB962C8B-B14F-4D97-AF65-F5344CB8AC3E}">
        <p14:creationId xmlns:p14="http://schemas.microsoft.com/office/powerpoint/2010/main" val="33012955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B074-E40B-4938-A123-BD67825F6F70}"/>
              </a:ext>
            </a:extLst>
          </p:cNvPr>
          <p:cNvSpPr>
            <a:spLocks noGrp="1"/>
          </p:cNvSpPr>
          <p:nvPr>
            <p:ph type="title"/>
          </p:nvPr>
        </p:nvSpPr>
        <p:spPr/>
        <p:txBody>
          <a:bodyPr/>
          <a:lstStyle/>
          <a:p>
            <a:r>
              <a:rPr lang="sr-Latn-RS" dirty="0"/>
              <a:t>Kako?</a:t>
            </a:r>
          </a:p>
        </p:txBody>
      </p:sp>
      <p:sp>
        <p:nvSpPr>
          <p:cNvPr id="3" name="Content Placeholder 2">
            <a:extLst>
              <a:ext uri="{FF2B5EF4-FFF2-40B4-BE49-F238E27FC236}">
                <a16:creationId xmlns:a16="http://schemas.microsoft.com/office/drawing/2014/main" id="{9AF5161F-F2F8-4C99-812D-2F827CE53F2B}"/>
              </a:ext>
            </a:extLst>
          </p:cNvPr>
          <p:cNvSpPr>
            <a:spLocks noGrp="1"/>
          </p:cNvSpPr>
          <p:nvPr>
            <p:ph idx="1"/>
          </p:nvPr>
        </p:nvSpPr>
        <p:spPr>
          <a:xfrm>
            <a:off x="1069848" y="1741714"/>
            <a:ext cx="10058400" cy="4631654"/>
          </a:xfrm>
        </p:spPr>
        <p:txBody>
          <a:bodyPr>
            <a:normAutofit/>
          </a:bodyPr>
          <a:lstStyle/>
          <a:p>
            <a:r>
              <a:rPr lang="sr-Latn-RS" dirty="0"/>
              <a:t>Kultura, pojmljena kao mreža značenja, može se, kako je to tvrdio Pol Riker („Model of the Text: Meaningful Action Considered as Text“), interpretirati kao tekst, uz pomoć interpretativnih metoda hermeneutike, pristupa usredsređenih na značenje za koje je počelo da vlada šire intelektualno interesovanje u mnogim disciplinama </a:t>
            </a:r>
          </a:p>
          <a:p>
            <a:r>
              <a:rPr lang="sr-Latn-RS" dirty="0"/>
              <a:t>Etimološki, reč hermeneutika potiče od Hermesa, glasnika bogova koji je, kako bi verno prenosio poruke, morao razumeti kako jezik bogova, tako i jezik smrtnika</a:t>
            </a:r>
          </a:p>
          <a:p>
            <a:r>
              <a:rPr lang="sr-Latn-RS" dirty="0"/>
              <a:t> Centralno mesto u hermeneutici zauzimaju jezik i pojmovi vezani za jezik (značenje, tumačenje, razumevanje, intencionalnost, itd.). </a:t>
            </a:r>
          </a:p>
          <a:p>
            <a:r>
              <a:rPr lang="sr-Latn-RS" dirty="0"/>
              <a:t>Uspon savremene hermeneutike 60-ih oživeo je idiografsku tradiciju iz poznoh XIX veka i  njen izraženi antipozitivizam (*up </a:t>
            </a:r>
            <a:r>
              <a:rPr lang="sr-Latn-RS" dirty="0">
                <a:hlinkClick r:id="rId2" action="ppaction://hlinksldjump"/>
              </a:rPr>
              <a:t>spor o metodu</a:t>
            </a:r>
            <a:r>
              <a:rPr lang="sr-Latn-RS" dirty="0"/>
              <a:t>)</a:t>
            </a:r>
          </a:p>
          <a:p>
            <a:r>
              <a:rPr lang="sr-Latn-RS" dirty="0"/>
              <a:t>Za razliku od kognitivnih i strukturalnih antropologa koji su tragali za formalnim strategijama dekodiranja, Gerc je antropologiju video kao jedan krajnje </a:t>
            </a:r>
            <a:r>
              <a:rPr lang="sr-Latn-RS" u="sng" dirty="0"/>
              <a:t>neformalizovan intelektualni trud </a:t>
            </a:r>
            <a:r>
              <a:rPr lang="sr-Latn-RS" dirty="0"/>
              <a:t>koji se naziva „gust opis“</a:t>
            </a:r>
          </a:p>
        </p:txBody>
      </p:sp>
    </p:spTree>
    <p:extLst>
      <p:ext uri="{BB962C8B-B14F-4D97-AF65-F5344CB8AC3E}">
        <p14:creationId xmlns:p14="http://schemas.microsoft.com/office/powerpoint/2010/main" val="25223529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B074-E40B-4938-A123-BD67825F6F70}"/>
              </a:ext>
            </a:extLst>
          </p:cNvPr>
          <p:cNvSpPr>
            <a:spLocks noGrp="1"/>
          </p:cNvSpPr>
          <p:nvPr>
            <p:ph type="title"/>
          </p:nvPr>
        </p:nvSpPr>
        <p:spPr/>
        <p:txBody>
          <a:bodyPr/>
          <a:lstStyle/>
          <a:p>
            <a:r>
              <a:rPr lang="sr-Latn-RS" dirty="0"/>
              <a:t>Razumevanje kao „objašnjenje“</a:t>
            </a:r>
          </a:p>
        </p:txBody>
      </p:sp>
      <p:sp>
        <p:nvSpPr>
          <p:cNvPr id="3" name="Content Placeholder 2">
            <a:extLst>
              <a:ext uri="{FF2B5EF4-FFF2-40B4-BE49-F238E27FC236}">
                <a16:creationId xmlns:a16="http://schemas.microsoft.com/office/drawing/2014/main" id="{9AF5161F-F2F8-4C99-812D-2F827CE53F2B}"/>
              </a:ext>
            </a:extLst>
          </p:cNvPr>
          <p:cNvSpPr>
            <a:spLocks noGrp="1"/>
          </p:cNvSpPr>
          <p:nvPr>
            <p:ph idx="1"/>
          </p:nvPr>
        </p:nvSpPr>
        <p:spPr/>
        <p:txBody>
          <a:bodyPr>
            <a:normAutofit fontScale="77500" lnSpcReduction="20000"/>
          </a:bodyPr>
          <a:lstStyle/>
          <a:p>
            <a:r>
              <a:rPr lang="sr-Latn-RS" dirty="0"/>
              <a:t>Gerc pravi distinkciju između „tankog opisa“ i „gustog opisa“: kako bi se napravila razlika između „tika“ i „namigivanja“ treba nam „gust opis“, tj. dekodiranje značenja,razumevanje društveno ustanovljenog koda koji prenosi kulturno svojstveno značenje</a:t>
            </a:r>
          </a:p>
          <a:p>
            <a:r>
              <a:rPr lang="sr-Latn-RS" dirty="0"/>
              <a:t>Pitanje </a:t>
            </a:r>
            <a:r>
              <a:rPr lang="sr-Latn-RS" i="1" dirty="0"/>
              <a:t>razumevanja</a:t>
            </a:r>
            <a:r>
              <a:rPr lang="sr-Latn-RS" dirty="0"/>
              <a:t> javlja se još na nivou </a:t>
            </a:r>
            <a:r>
              <a:rPr lang="sr-Latn-RS" i="1" dirty="0"/>
              <a:t>opisa</a:t>
            </a:r>
            <a:r>
              <a:rPr lang="sr-Latn-RS" dirty="0"/>
              <a:t> u kontekstu otkrića (setite se da u DHN teorija prethodi opisu i da opis sadrži analizu) zbog čega je kulturni relativizam u istoriji antropološke metodologije i korišćen kao sredstvo postizanja samerljivosti kultura u kontekstu u kojem je nesamerljivost viđena kao pretnja objektivnosti discipline</a:t>
            </a:r>
          </a:p>
          <a:p>
            <a:r>
              <a:rPr lang="sr-Latn-RS" dirty="0"/>
              <a:t>Da li će niz fizičkih činova koje antropolog vidi kao kontrahovanje očnih kapaka (što bi u, gercovsko-rajlovskom vokabularu, bio „tanak opis“) biti teorijski selektovan, uobličen i </a:t>
            </a:r>
            <a:r>
              <a:rPr lang="sr-Latn-RS" i="1" dirty="0"/>
              <a:t>opisan </a:t>
            </a:r>
            <a:r>
              <a:rPr lang="sr-Latn-RS" dirty="0"/>
              <a:t>kao namigivanje ili tik zavisi od </a:t>
            </a:r>
            <a:r>
              <a:rPr lang="sr-Latn-RS" i="1" dirty="0"/>
              <a:t>konteksta </a:t>
            </a:r>
            <a:r>
              <a:rPr lang="sr-Latn-RS" dirty="0"/>
              <a:t>u kom dato ponašanje nastaje i sprovodi se</a:t>
            </a:r>
          </a:p>
          <a:p>
            <a:r>
              <a:rPr lang="sr-Latn-RS" dirty="0"/>
              <a:t>I sama </a:t>
            </a:r>
            <a:r>
              <a:rPr lang="sr-Latn-RS" i="1" dirty="0"/>
              <a:t>adekvatnost</a:t>
            </a:r>
            <a:r>
              <a:rPr lang="sr-Latn-RS" dirty="0"/>
              <a:t> </a:t>
            </a:r>
            <a:r>
              <a:rPr lang="sr-Latn-RS" i="1" dirty="0"/>
              <a:t>opisa</a:t>
            </a:r>
            <a:r>
              <a:rPr lang="sr-Latn-RS" dirty="0"/>
              <a:t>, ili adekvatna identifikacija kontrahovanja očnih kapaka kao tika ili namigivanja zavisi od </a:t>
            </a:r>
            <a:r>
              <a:rPr lang="sr-Latn-RS" i="1" dirty="0"/>
              <a:t>razumevanja </a:t>
            </a:r>
            <a:r>
              <a:rPr lang="sr-Latn-RS" dirty="0"/>
              <a:t>sistema pravila, vrednosti, normi, itd. koje čini </a:t>
            </a:r>
            <a:r>
              <a:rPr lang="sr-Latn-RS" i="1" dirty="0"/>
              <a:t>preduslov </a:t>
            </a:r>
            <a:r>
              <a:rPr lang="sr-Latn-RS" dirty="0"/>
              <a:t>adekvatnog opisa </a:t>
            </a:r>
          </a:p>
          <a:p>
            <a:r>
              <a:rPr lang="sr-Latn-RS" dirty="0"/>
              <a:t>Značenja variraju kroskulturno, svaka kultura je jedinstveni kontekst i ne postoji neki unapred ustavljeni okvir koji bi se mogao smatrati eksplanatornim ključem za sva društva </a:t>
            </a:r>
          </a:p>
          <a:p>
            <a:r>
              <a:rPr lang="sr-Latn-RS" dirty="0"/>
              <a:t>Osnovna pretpostavka interpretativne antropologije jeste da je, kako bi se saznalo šta ljudi misle o tome ko su, šta misle da rade i zašto, nužno upoznati kontekstualno specifične okvire značenja unutar kojih žive svoje živote (emski)</a:t>
            </a:r>
          </a:p>
          <a:p>
            <a:endParaRPr lang="sr-Latn-RS" dirty="0"/>
          </a:p>
          <a:p>
            <a:endParaRPr lang="sr-Latn-RS" dirty="0"/>
          </a:p>
        </p:txBody>
      </p:sp>
    </p:spTree>
    <p:extLst>
      <p:ext uri="{BB962C8B-B14F-4D97-AF65-F5344CB8AC3E}">
        <p14:creationId xmlns:p14="http://schemas.microsoft.com/office/powerpoint/2010/main" val="15821632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A92A-56EE-4D44-8185-6F6882BD2050}"/>
              </a:ext>
            </a:extLst>
          </p:cNvPr>
          <p:cNvSpPr>
            <a:spLocks noGrp="1"/>
          </p:cNvSpPr>
          <p:nvPr>
            <p:ph type="title"/>
          </p:nvPr>
        </p:nvSpPr>
        <p:spPr/>
        <p:txBody>
          <a:bodyPr/>
          <a:lstStyle/>
          <a:p>
            <a:r>
              <a:rPr lang="sr-Latn-RS" dirty="0"/>
              <a:t>Cilj objašnjenja je razumevanje tuđeg razumevanja	</a:t>
            </a:r>
          </a:p>
        </p:txBody>
      </p:sp>
      <p:sp>
        <p:nvSpPr>
          <p:cNvPr id="3" name="Content Placeholder 2">
            <a:extLst>
              <a:ext uri="{FF2B5EF4-FFF2-40B4-BE49-F238E27FC236}">
                <a16:creationId xmlns:a16="http://schemas.microsoft.com/office/drawing/2014/main" id="{637315E4-E1AB-4F57-89C5-2271E0C107A6}"/>
              </a:ext>
            </a:extLst>
          </p:cNvPr>
          <p:cNvSpPr>
            <a:spLocks noGrp="1"/>
          </p:cNvSpPr>
          <p:nvPr>
            <p:ph idx="1"/>
          </p:nvPr>
        </p:nvSpPr>
        <p:spPr/>
        <p:txBody>
          <a:bodyPr>
            <a:normAutofit fontScale="92500" lnSpcReduction="10000"/>
          </a:bodyPr>
          <a:lstStyle/>
          <a:p>
            <a:r>
              <a:rPr lang="sr-Latn-RS" dirty="0"/>
              <a:t>Osnovni cilj je interpretirati interpretacije</a:t>
            </a:r>
          </a:p>
          <a:p>
            <a:r>
              <a:rPr lang="sr-Latn-RS" dirty="0"/>
              <a:t>Cilj je smanjiti zbunjenost koja se nužno javlja kao posledica nepoznatog delanja koje se rađa u nepoznatom kontekstu</a:t>
            </a:r>
          </a:p>
          <a:p>
            <a:r>
              <a:rPr lang="sr-Latn-RS" dirty="0"/>
              <a:t>Gerc je pripovedač priča koji prepričava priče koje mu drugi pričaju ali i pripovedač koji govori kako te priče treba tumačiti</a:t>
            </a:r>
          </a:p>
          <a:p>
            <a:r>
              <a:rPr lang="sr-Latn-RS" dirty="0"/>
              <a:t>Cilj je rekonstruisati implicitni tekst iza svake kontingencije, simbolički okvir koji čini smislenim svako delanje</a:t>
            </a:r>
          </a:p>
          <a:p>
            <a:r>
              <a:rPr lang="sr-Latn-RS" dirty="0"/>
              <a:t>„Kultura jednog naroda je skup tekstova koji su i sami skupovi, a antropolog se napreže da ih pročita preko ramena onih kojima stvarno pripadaju“ (Gerc)</a:t>
            </a:r>
          </a:p>
          <a:p>
            <a:r>
              <a:rPr lang="sr-Latn-RS" dirty="0"/>
              <a:t> Interpretiraju se interpretacije a antropološki tekstovi su stoga interpretacije drugog ili trećeg reda. </a:t>
            </a:r>
          </a:p>
          <a:p>
            <a:r>
              <a:rPr lang="sr-Latn-RS" b="1" dirty="0"/>
              <a:t>„</a:t>
            </a:r>
            <a:r>
              <a:rPr lang="sr-Latn-RS" dirty="0"/>
              <a:t>Glavni princip svih kultura je isti: društva, kao i životi, sadrže vlastita tumačenja. Treba samo da naučimo </a:t>
            </a:r>
            <a:r>
              <a:rPr lang="sr-Latn-RS" b="1" u="sng" dirty="0"/>
              <a:t>kako</a:t>
            </a:r>
            <a:r>
              <a:rPr lang="sr-Latn-RS" dirty="0"/>
              <a:t> da ih čitamo” (Gerc) </a:t>
            </a:r>
          </a:p>
          <a:p>
            <a:endParaRPr lang="sr-Latn-RS" dirty="0"/>
          </a:p>
        </p:txBody>
      </p:sp>
    </p:spTree>
    <p:extLst>
      <p:ext uri="{BB962C8B-B14F-4D97-AF65-F5344CB8AC3E}">
        <p14:creationId xmlns:p14="http://schemas.microsoft.com/office/powerpoint/2010/main" val="41574523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B074-E40B-4938-A123-BD67825F6F70}"/>
              </a:ext>
            </a:extLst>
          </p:cNvPr>
          <p:cNvSpPr>
            <a:spLocks noGrp="1"/>
          </p:cNvSpPr>
          <p:nvPr>
            <p:ph type="title"/>
          </p:nvPr>
        </p:nvSpPr>
        <p:spPr/>
        <p:txBody>
          <a:bodyPr/>
          <a:lstStyle/>
          <a:p>
            <a:r>
              <a:rPr lang="sr-Latn-RS" dirty="0"/>
              <a:t>Protiv „velikih teorija“</a:t>
            </a:r>
          </a:p>
        </p:txBody>
      </p:sp>
      <p:sp>
        <p:nvSpPr>
          <p:cNvPr id="3" name="Content Placeholder 2">
            <a:extLst>
              <a:ext uri="{FF2B5EF4-FFF2-40B4-BE49-F238E27FC236}">
                <a16:creationId xmlns:a16="http://schemas.microsoft.com/office/drawing/2014/main" id="{9AF5161F-F2F8-4C99-812D-2F827CE53F2B}"/>
              </a:ext>
            </a:extLst>
          </p:cNvPr>
          <p:cNvSpPr>
            <a:spLocks noGrp="1"/>
          </p:cNvSpPr>
          <p:nvPr>
            <p:ph idx="1"/>
          </p:nvPr>
        </p:nvSpPr>
        <p:spPr/>
        <p:txBody>
          <a:bodyPr>
            <a:normAutofit fontScale="92500" lnSpcReduction="10000"/>
          </a:bodyPr>
          <a:lstStyle/>
          <a:p>
            <a:r>
              <a:rPr lang="sr-Latn-RS" dirty="0"/>
              <a:t>Gerc je bio protiv apstraktnih, velikih teorija koje, iz njegove perspektive, više zamagljuju nego što otkrivaju – insistirajući na lokalnosti, i protiv pozitivizma – insistirajući na interpretaciji</a:t>
            </a:r>
          </a:p>
          <a:p>
            <a:r>
              <a:rPr lang="sr-Latn-RS" dirty="0"/>
              <a:t>Velike teorije je smatrao u najbolju ruku arogantnim a u najgoru obmanjujućim</a:t>
            </a:r>
          </a:p>
          <a:p>
            <a:r>
              <a:rPr lang="sr-Latn-RS" dirty="0"/>
              <a:t>Gerc je smatrao da je etnografske nalaze veoma teško uklopiti u neku vrstu „opšte teorije kulture“ jer „teorijske formulacije lete toliko nisko iznad interpretacija kojima upravljaju da izvan njih nemaju nemaju mnogo smisla. To je tako ne zato što nisu opšte (jer da nisu opšte ne bi bile teorijske), nego zato što, iskazane izvan svoje primene, jesu ili opšta mesta ili su prazne“ (Gerc)</a:t>
            </a:r>
          </a:p>
          <a:p>
            <a:r>
              <a:rPr lang="sr-Latn-RS" dirty="0"/>
              <a:t>Kontekst je sve</a:t>
            </a:r>
          </a:p>
          <a:p>
            <a:r>
              <a:rPr lang="sr-Latn-RS" dirty="0"/>
              <a:t>Društveni život je nastojao da predstavi u svoj njegovoj raznolikosti, kvalitetu aktivnosti, neposrednosti i slučajnosti pa čak i nasumičnosti. Takva kontigentnost se ne može „ugurati“ u  krute teorijske „okove“</a:t>
            </a:r>
          </a:p>
        </p:txBody>
      </p:sp>
    </p:spTree>
    <p:extLst>
      <p:ext uri="{BB962C8B-B14F-4D97-AF65-F5344CB8AC3E}">
        <p14:creationId xmlns:p14="http://schemas.microsoft.com/office/powerpoint/2010/main" val="1347259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B074-E40B-4938-A123-BD67825F6F70}"/>
              </a:ext>
            </a:extLst>
          </p:cNvPr>
          <p:cNvSpPr>
            <a:spLocks noGrp="1"/>
          </p:cNvSpPr>
          <p:nvPr>
            <p:ph type="title"/>
          </p:nvPr>
        </p:nvSpPr>
        <p:spPr/>
        <p:txBody>
          <a:bodyPr/>
          <a:lstStyle/>
          <a:p>
            <a:r>
              <a:rPr lang="sr-Latn-RS" dirty="0"/>
              <a:t>Značenje je javno i kontekstualno</a:t>
            </a:r>
          </a:p>
        </p:txBody>
      </p:sp>
      <p:sp>
        <p:nvSpPr>
          <p:cNvPr id="3" name="Content Placeholder 2">
            <a:extLst>
              <a:ext uri="{FF2B5EF4-FFF2-40B4-BE49-F238E27FC236}">
                <a16:creationId xmlns:a16="http://schemas.microsoft.com/office/drawing/2014/main" id="{9AF5161F-F2F8-4C99-812D-2F827CE53F2B}"/>
              </a:ext>
            </a:extLst>
          </p:cNvPr>
          <p:cNvSpPr>
            <a:spLocks noGrp="1"/>
          </p:cNvSpPr>
          <p:nvPr>
            <p:ph idx="1"/>
          </p:nvPr>
        </p:nvSpPr>
        <p:spPr/>
        <p:txBody>
          <a:bodyPr>
            <a:normAutofit fontScale="85000" lnSpcReduction="10000"/>
          </a:bodyPr>
          <a:lstStyle/>
          <a:p>
            <a:r>
              <a:rPr lang="sr-Latn-RS" dirty="0"/>
              <a:t>Riker i Vitgenštajn su mu pomogli da izvrši napad na teorije značenja koje su tvrdile da je</a:t>
            </a:r>
            <a:r>
              <a:rPr lang="sr-Latn-RS" b="1" dirty="0"/>
              <a:t> </a:t>
            </a:r>
            <a:r>
              <a:rPr lang="sr-Latn-RS" dirty="0"/>
              <a:t>značenje privatno</a:t>
            </a:r>
          </a:p>
          <a:p>
            <a:r>
              <a:rPr lang="sr-Latn-RS" dirty="0"/>
              <a:t>Tako je napao i dva antropološka razumevanja kulturnih sistema koja su bila aktuelna 60-ih i 70-ih: (a) strukturalizam, koji je veoma širok pojam strukture pozajmio iz lingvistike ne bi li opisao „nesvesni um“ i (b) kognitivnu antropologiju koja je smatrala da opisi jezika mogu dovesti do opisa kulture – u oba slučaja, značenje je bilo privatno, „u glavi“</a:t>
            </a:r>
          </a:p>
          <a:p>
            <a:r>
              <a:rPr lang="sr-Latn-RS" dirty="0"/>
              <a:t>Značenje se ne može redukovati na kognitivnu sferu i značenje ne može biti nešto što postoji samo u privatnom svetu, u pojedinačnoj glavi</a:t>
            </a:r>
          </a:p>
          <a:p>
            <a:r>
              <a:rPr lang="sr-Latn-RS" dirty="0"/>
              <a:t> Naprotiv, značenje je javno – značenje obitava u društvenom a ne u kognitivnom prostoru, ono je kontekstualno i javno – ne možeš namigivati ako ne znaš šta je namigivanje, ono zavisi od razmene zajedničkih </a:t>
            </a:r>
            <a:r>
              <a:rPr lang="sr-Latn-RS" i="1" dirty="0"/>
              <a:t>simbola</a:t>
            </a:r>
            <a:r>
              <a:rPr lang="sr-Latn-RS" dirty="0"/>
              <a:t> </a:t>
            </a:r>
          </a:p>
          <a:p>
            <a:r>
              <a:rPr lang="sr-Latn-RS" dirty="0"/>
              <a:t>Značenje je otelovljeno u simbolima koji imaju moć da organizuju društveni život kao mrežu značenja</a:t>
            </a:r>
          </a:p>
          <a:p>
            <a:r>
              <a:rPr lang="sr-Latn-RS" dirty="0"/>
              <a:t>Značenje ne nastaje iz nekakvih odnosa, kako su smatrali strukturalisti, već kroz upotrebu.u tekućem toku života. </a:t>
            </a:r>
          </a:p>
          <a:p>
            <a:pPr marL="0" indent="0">
              <a:buNone/>
            </a:pPr>
            <a:endParaRPr lang="sr-Latn-RS" dirty="0"/>
          </a:p>
          <a:p>
            <a:endParaRPr lang="sr-Latn-RS" dirty="0"/>
          </a:p>
        </p:txBody>
      </p:sp>
    </p:spTree>
    <p:extLst>
      <p:ext uri="{BB962C8B-B14F-4D97-AF65-F5344CB8AC3E}">
        <p14:creationId xmlns:p14="http://schemas.microsoft.com/office/powerpoint/2010/main" val="21289851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B074-E40B-4938-A123-BD67825F6F70}"/>
              </a:ext>
            </a:extLst>
          </p:cNvPr>
          <p:cNvSpPr>
            <a:spLocks noGrp="1"/>
          </p:cNvSpPr>
          <p:nvPr>
            <p:ph type="title"/>
          </p:nvPr>
        </p:nvSpPr>
        <p:spPr/>
        <p:txBody>
          <a:bodyPr/>
          <a:lstStyle/>
          <a:p>
            <a:r>
              <a:rPr lang="sr-Latn-RS" dirty="0"/>
              <a:t>Kako interpretirati značenja? antiformalizam</a:t>
            </a:r>
          </a:p>
        </p:txBody>
      </p:sp>
      <p:sp>
        <p:nvSpPr>
          <p:cNvPr id="3" name="Content Placeholder 2">
            <a:extLst>
              <a:ext uri="{FF2B5EF4-FFF2-40B4-BE49-F238E27FC236}">
                <a16:creationId xmlns:a16="http://schemas.microsoft.com/office/drawing/2014/main" id="{9AF5161F-F2F8-4C99-812D-2F827CE53F2B}"/>
              </a:ext>
            </a:extLst>
          </p:cNvPr>
          <p:cNvSpPr>
            <a:spLocks noGrp="1"/>
          </p:cNvSpPr>
          <p:nvPr>
            <p:ph idx="1"/>
          </p:nvPr>
        </p:nvSpPr>
        <p:spPr>
          <a:xfrm>
            <a:off x="1069848" y="2121408"/>
            <a:ext cx="10058400" cy="4251960"/>
          </a:xfrm>
        </p:spPr>
        <p:txBody>
          <a:bodyPr>
            <a:normAutofit fontScale="77500" lnSpcReduction="20000"/>
          </a:bodyPr>
          <a:lstStyle/>
          <a:p>
            <a:r>
              <a:rPr lang="sr-Latn-RS" dirty="0"/>
              <a:t>Opšta Gercova ideja bila je da su kulturni sistemi sistemi simbola koje treba razumeti u njihovoj praksi – jednom kad se shvati, tvrdio je Gerc, da je ponašanje simboličko delanje, pitanje ontološkog statusa kulture postaje sekundarno</a:t>
            </a:r>
          </a:p>
          <a:p>
            <a:r>
              <a:rPr lang="sr-Latn-RS" dirty="0"/>
              <a:t>Primarno je kakav je njen uticaj tj. šta ona govori kroz ono što se radi i govori</a:t>
            </a:r>
          </a:p>
          <a:p>
            <a:r>
              <a:rPr lang="sr-Latn-RS" dirty="0"/>
              <a:t>Ono što nam je potrebno jeste </a:t>
            </a:r>
            <a:r>
              <a:rPr lang="sr-Latn-RS" i="1" dirty="0"/>
              <a:t>semantičko</a:t>
            </a:r>
            <a:r>
              <a:rPr lang="sr-Latn-RS" dirty="0"/>
              <a:t> razumevanje duboke igre simboličkih kodova, javno dostupnih formi u kojima su značenja kodirana</a:t>
            </a:r>
          </a:p>
          <a:p>
            <a:r>
              <a:rPr lang="sr-Latn-RS" dirty="0"/>
              <a:t>Za razliku od kognitivnih i strukturalnih antropologa koji su tragali za razumevanjem koje je smešteno u glavama proučavanih uz pomoć formalnih sredstava, Gerc traga za značenjima na površini javnog života, i to bez jasne tehnike ili distinktivnog metoda interpretacije – ili ćeš uspeti ili nećeš</a:t>
            </a:r>
          </a:p>
          <a:p>
            <a:r>
              <a:rPr lang="sr-Latn-RS" dirty="0"/>
              <a:t>Gerc </a:t>
            </a:r>
            <a:r>
              <a:rPr lang="sr-Latn-RS" i="1" dirty="0"/>
              <a:t>ne nudi model koji bi drugi, možda manje talentovani antropolozi mogli da slede jer se on rukovodi „sopstvenim dokučivanjem toga šta je važno“; rukovodi se sopstvenim ukusom selekcije, a ne formalizovanim, komunikaciji podložnim skupom pravila, pri čemu procedure uz pomoć kojih stiže do zaključaka ostaju skrivene</a:t>
            </a:r>
          </a:p>
          <a:p>
            <a:r>
              <a:rPr lang="sr-Latn-RS" dirty="0"/>
              <a:t>Veliki deo </a:t>
            </a:r>
            <a:r>
              <a:rPr lang="sr-Latn-RS" u="sng" dirty="0"/>
              <a:t>debate</a:t>
            </a:r>
            <a:r>
              <a:rPr lang="sr-Latn-RS" dirty="0"/>
              <a:t> oko Gercovog interpretativizma vrti se oko </a:t>
            </a:r>
            <a:r>
              <a:rPr lang="sr-Latn-RS" u="sng" dirty="0"/>
              <a:t>nedostatka jasnih kriterijuma</a:t>
            </a:r>
            <a:r>
              <a:rPr lang="sr-Latn-RS" dirty="0"/>
              <a:t> za procenu </a:t>
            </a:r>
            <a:r>
              <a:rPr lang="sr-Latn-RS" u="sng" dirty="0"/>
              <a:t>alternativnih</a:t>
            </a:r>
            <a:r>
              <a:rPr lang="sr-Latn-RS" dirty="0"/>
              <a:t> interpretacija</a:t>
            </a:r>
          </a:p>
          <a:p>
            <a:r>
              <a:rPr lang="sr-Latn-RS" dirty="0"/>
              <a:t> S obzirom na to da je antropologija književna, i konačno – „retorička“ – disciplina, Gerc se opasno približio stanovištu da su najbolje interpretacije kulture one najbolje napisane, što je stanovište koje su preuzeli mnogi postmodernistički autori i odveli ga u ekstrem, i zato se smatra da je on pružio pogonsko gorivo za krizu reprezentacije i autoriteta discipline</a:t>
            </a:r>
          </a:p>
          <a:p>
            <a:endParaRPr lang="sr-Latn-RS" dirty="0"/>
          </a:p>
        </p:txBody>
      </p:sp>
    </p:spTree>
    <p:extLst>
      <p:ext uri="{BB962C8B-B14F-4D97-AF65-F5344CB8AC3E}">
        <p14:creationId xmlns:p14="http://schemas.microsoft.com/office/powerpoint/2010/main" val="139454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21E-F929-42C4-81E4-B7ECE1123CE1}"/>
              </a:ext>
            </a:extLst>
          </p:cNvPr>
          <p:cNvSpPr>
            <a:spLocks noGrp="1"/>
          </p:cNvSpPr>
          <p:nvPr>
            <p:ph type="title"/>
          </p:nvPr>
        </p:nvSpPr>
        <p:spPr/>
        <p:txBody>
          <a:bodyPr/>
          <a:lstStyle/>
          <a:p>
            <a:r>
              <a:rPr lang="sr-Latn-RS" dirty="0"/>
              <a:t>Zašto? </a:t>
            </a:r>
          </a:p>
        </p:txBody>
      </p:sp>
      <p:sp>
        <p:nvSpPr>
          <p:cNvPr id="3" name="Content Placeholder 2">
            <a:extLst>
              <a:ext uri="{FF2B5EF4-FFF2-40B4-BE49-F238E27FC236}">
                <a16:creationId xmlns:a16="http://schemas.microsoft.com/office/drawing/2014/main" id="{8E322B7C-44A3-4FD9-8B87-0BC094BB5926}"/>
              </a:ext>
            </a:extLst>
          </p:cNvPr>
          <p:cNvSpPr>
            <a:spLocks noGrp="1"/>
          </p:cNvSpPr>
          <p:nvPr>
            <p:ph idx="1"/>
          </p:nvPr>
        </p:nvSpPr>
        <p:spPr>
          <a:xfrm>
            <a:off x="1069848" y="2121408"/>
            <a:ext cx="10058400" cy="4251960"/>
          </a:xfrm>
        </p:spPr>
        <p:txBody>
          <a:bodyPr>
            <a:normAutofit fontScale="77500" lnSpcReduction="20000"/>
          </a:bodyPr>
          <a:lstStyle/>
          <a:p>
            <a:r>
              <a:rPr lang="sr-Latn-RS" dirty="0"/>
              <a:t>Reč „zašto“ se koristi u različitim kontekstima i stoga se na njih daju i različite vrste relevantnih odgovora (npr. odgovor na pitanje „Zašto ljudi imaju pluća?“, može se razumeti i kao pitanje koje zahteva evoluciono objašnjenje i kao pitanje koje zahteva objašnjenje o tome kakvu funkciju pluća imaju u održanju ostalih aktivnosti ljudskog tela)</a:t>
            </a:r>
          </a:p>
          <a:p>
            <a:r>
              <a:rPr lang="sr-Latn-RS" dirty="0"/>
              <a:t>Kada dajemo odgovor na pitanje „zašto?“ (se nešto dogodilo), nužno je specifikovati okvir u kome je dozvoljeno da nešto bude istinito; nužno je specifikovati šta je ono što je dozvoljeno da se sazna, objasni ili razume, a šta se isključuje kao irelevantno </a:t>
            </a:r>
          </a:p>
          <a:p>
            <a:r>
              <a:rPr lang="sr-Latn-RS" dirty="0"/>
              <a:t>Antropolozi su tokom istorije discipline davali odgovore na čitav spektar različitih, ali podjednako legitimnih pitanja i stoga, antropološka objašnjenja se ne mogu „uhvatiti“ u jedinstvenu formulu koja bi predstavljala jedini legitiman vid antropološkog objašnjenja</a:t>
            </a:r>
          </a:p>
          <a:p>
            <a:r>
              <a:rPr lang="sr-Latn-RS" dirty="0"/>
              <a:t>Različite paradigmatske orijentacije i obilje istraživačkih interesovanja za sobom povlače drugačije tipove objašnjenja </a:t>
            </a:r>
          </a:p>
          <a:p>
            <a:r>
              <a:rPr lang="sr-Latn-RS" dirty="0"/>
              <a:t>To nije specifičnost ni antropologije, niti društveno-humanističkih nauka. Na primer, astronomija se može zanimati za atemporalne, repetitivne odlike nebeskih tela (objašnjenje putem zakona), a i za temporalni sled jedinstvenih događaja koji su iznedrili Sunčev sistem (istorijsko objašnjenje)</a:t>
            </a:r>
          </a:p>
          <a:p>
            <a:r>
              <a:rPr lang="sr-Latn-RS" dirty="0"/>
              <a:t>Međutim, ovo pitanje je od vremena akademske institucionalizacije antropologije, u disciplini povezano pitnjem „naučnosti“. Da li su društveno-humanističke discipline naučne? Da li one dele empirijske metode i eksplanatorne paradigme? Da li je moguće identifikovati jedan koherentan, opšteprihvaćen skup pretpostavki o metodu i objašnjenju širom spektra (društveno-humanističkih) nauka? </a:t>
            </a:r>
          </a:p>
        </p:txBody>
      </p:sp>
      <p:pic>
        <p:nvPicPr>
          <p:cNvPr id="5" name="Picture 4">
            <a:extLst>
              <a:ext uri="{FF2B5EF4-FFF2-40B4-BE49-F238E27FC236}">
                <a16:creationId xmlns:a16="http://schemas.microsoft.com/office/drawing/2014/main" id="{CAE05BE1-15A7-4E71-B516-8F8F7B256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74572">
            <a:off x="9993209" y="197221"/>
            <a:ext cx="1797159" cy="1797159"/>
          </a:xfrm>
          <a:prstGeom prst="rect">
            <a:avLst/>
          </a:prstGeom>
          <a:effectLst>
            <a:softEdge rad="215900"/>
          </a:effectLst>
        </p:spPr>
      </p:pic>
    </p:spTree>
    <p:extLst>
      <p:ext uri="{BB962C8B-B14F-4D97-AF65-F5344CB8AC3E}">
        <p14:creationId xmlns:p14="http://schemas.microsoft.com/office/powerpoint/2010/main" val="13104930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B074-E40B-4938-A123-BD67825F6F70}"/>
              </a:ext>
            </a:extLst>
          </p:cNvPr>
          <p:cNvSpPr>
            <a:spLocks noGrp="1"/>
          </p:cNvSpPr>
          <p:nvPr>
            <p:ph type="title"/>
          </p:nvPr>
        </p:nvSpPr>
        <p:spPr/>
        <p:txBody>
          <a:bodyPr/>
          <a:lstStyle/>
          <a:p>
            <a:r>
              <a:rPr lang="sr-Latn-RS" dirty="0"/>
              <a:t>Naravoučenije	</a:t>
            </a:r>
          </a:p>
        </p:txBody>
      </p:sp>
      <p:sp>
        <p:nvSpPr>
          <p:cNvPr id="3" name="Content Placeholder 2">
            <a:extLst>
              <a:ext uri="{FF2B5EF4-FFF2-40B4-BE49-F238E27FC236}">
                <a16:creationId xmlns:a16="http://schemas.microsoft.com/office/drawing/2014/main" id="{9AF5161F-F2F8-4C99-812D-2F827CE53F2B}"/>
              </a:ext>
            </a:extLst>
          </p:cNvPr>
          <p:cNvSpPr>
            <a:spLocks noGrp="1"/>
          </p:cNvSpPr>
          <p:nvPr>
            <p:ph idx="1"/>
          </p:nvPr>
        </p:nvSpPr>
        <p:spPr/>
        <p:txBody>
          <a:bodyPr/>
          <a:lstStyle/>
          <a:p>
            <a:r>
              <a:rPr lang="sr-Latn-RS" dirty="0"/>
              <a:t>Gercovi polemički vapaji za interpretacijom a protiv objašnjenja i opštih teorija jesu bili važni u svoje vreme </a:t>
            </a:r>
          </a:p>
          <a:p>
            <a:r>
              <a:rPr lang="sr-Latn-RS" dirty="0"/>
              <a:t>Oni su oslabili pritisak tog vremena ka analizi kao predeterminisanim predmetima analize i tehnikama analize, i umesto toga pledirali za upotrebu osobenog interpretativnog pristupa koji je bio fokusiran na to kako drugi na drugim mestima čine svet oko sebe smislenim</a:t>
            </a:r>
          </a:p>
          <a:p>
            <a:r>
              <a:rPr lang="sr-Latn-RS" dirty="0"/>
              <a:t>Međutim, ovaj ili/ili pristup je suviše isključiv – hermeneutika nije jedini pristup analizi društvenog sveta; dobro antropološko istraživanje može kombinovati „gust opis“ i komparativna istraživanja pri čemu razumevanje nije nepostojeće u prirodnim naukama</a:t>
            </a:r>
          </a:p>
          <a:p>
            <a:endParaRPr lang="sr-Latn-RS" dirty="0"/>
          </a:p>
        </p:txBody>
      </p:sp>
    </p:spTree>
    <p:extLst>
      <p:ext uri="{BB962C8B-B14F-4D97-AF65-F5344CB8AC3E}">
        <p14:creationId xmlns:p14="http://schemas.microsoft.com/office/powerpoint/2010/main" val="2335781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21E-F929-42C4-81E4-B7ECE1123CE1}"/>
              </a:ext>
            </a:extLst>
          </p:cNvPr>
          <p:cNvSpPr>
            <a:spLocks noGrp="1"/>
          </p:cNvSpPr>
          <p:nvPr>
            <p:ph type="title"/>
          </p:nvPr>
        </p:nvSpPr>
        <p:spPr/>
        <p:txBody>
          <a:bodyPr/>
          <a:lstStyle/>
          <a:p>
            <a:r>
              <a:rPr lang="sr-Latn-RS" dirty="0"/>
              <a:t>Pre nego što pređemo na objašnjenje...Spor o metodu</a:t>
            </a:r>
          </a:p>
        </p:txBody>
      </p:sp>
      <p:sp>
        <p:nvSpPr>
          <p:cNvPr id="3" name="Content Placeholder 2">
            <a:extLst>
              <a:ext uri="{FF2B5EF4-FFF2-40B4-BE49-F238E27FC236}">
                <a16:creationId xmlns:a16="http://schemas.microsoft.com/office/drawing/2014/main" id="{8E322B7C-44A3-4FD9-8B87-0BC094BB5926}"/>
              </a:ext>
            </a:extLst>
          </p:cNvPr>
          <p:cNvSpPr>
            <a:spLocks noGrp="1"/>
          </p:cNvSpPr>
          <p:nvPr>
            <p:ph idx="1"/>
          </p:nvPr>
        </p:nvSpPr>
        <p:spPr/>
        <p:txBody>
          <a:bodyPr>
            <a:normAutofit/>
          </a:bodyPr>
          <a:lstStyle/>
          <a:p>
            <a:r>
              <a:rPr lang="sr-Latn-CS" dirty="0"/>
              <a:t>K</a:t>
            </a:r>
            <a:r>
              <a:rPr lang="sr-Latn-RS" dirty="0"/>
              <a:t>raj XIX veka: akademska institucionalizacija društveno-humanističkih nauka</a:t>
            </a:r>
          </a:p>
          <a:p>
            <a:r>
              <a:rPr lang="sr-Latn-RS" dirty="0"/>
              <a:t>Društveno-humanističke nauke su se pojavile pod uticajem ukrštanja pozitivističkih i antipozitivističkih pravaca u XIX veku</a:t>
            </a:r>
          </a:p>
          <a:p>
            <a:r>
              <a:rPr lang="sr-Latn-RS" dirty="0"/>
              <a:t>Otud nije neobično što su ove nauke postale bojno polje okršaja između dva suprotna pravca u filozofiji naučnog metoda</a:t>
            </a:r>
          </a:p>
          <a:p>
            <a:pPr lvl="0"/>
            <a:r>
              <a:rPr lang="en-US" dirty="0"/>
              <a:t>U</a:t>
            </a:r>
            <a:r>
              <a:rPr lang="sr-Latn-RS" dirty="0"/>
              <a:t>niverzalna, jedinstvena nauka (uopšte i u okviru pojedinačnih disciplina) vs. mit o jedinstvu nauke? </a:t>
            </a:r>
            <a:endParaRPr lang="sr-Latn-CS" dirty="0"/>
          </a:p>
          <a:p>
            <a:pPr lvl="0"/>
            <a:r>
              <a:rPr lang="sr-Latn-RS" dirty="0"/>
              <a:t>„Propisani algoritam“ vs. „krojenje po meri” (kastomizacija) proučavanog predmeta?</a:t>
            </a:r>
            <a:endParaRPr lang="sr-Latn-CS" dirty="0"/>
          </a:p>
          <a:p>
            <a:pPr lvl="0"/>
            <a:r>
              <a:rPr lang="sr-Latn-RS" dirty="0"/>
              <a:t>Univerzalnost, natkontekstualnost, atemporalnost metoda vs. zavisnost metoda od tradicije istraživanja (istorije, kulture, politike...)?</a:t>
            </a:r>
          </a:p>
          <a:p>
            <a:endParaRPr lang="sr-Latn-RS" dirty="0"/>
          </a:p>
        </p:txBody>
      </p:sp>
    </p:spTree>
    <p:extLst>
      <p:ext uri="{BB962C8B-B14F-4D97-AF65-F5344CB8AC3E}">
        <p14:creationId xmlns:p14="http://schemas.microsoft.com/office/powerpoint/2010/main" val="85505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21E-F929-42C4-81E4-B7ECE1123CE1}"/>
              </a:ext>
            </a:extLst>
          </p:cNvPr>
          <p:cNvSpPr>
            <a:spLocks noGrp="1"/>
          </p:cNvSpPr>
          <p:nvPr>
            <p:ph type="title"/>
          </p:nvPr>
        </p:nvSpPr>
        <p:spPr/>
        <p:txBody>
          <a:bodyPr/>
          <a:lstStyle/>
          <a:p>
            <a:r>
              <a:rPr lang="sr-Latn-RS" dirty="0"/>
              <a:t>Metodološki monizam</a:t>
            </a:r>
          </a:p>
        </p:txBody>
      </p:sp>
      <p:sp>
        <p:nvSpPr>
          <p:cNvPr id="3" name="Content Placeholder 2">
            <a:extLst>
              <a:ext uri="{FF2B5EF4-FFF2-40B4-BE49-F238E27FC236}">
                <a16:creationId xmlns:a16="http://schemas.microsoft.com/office/drawing/2014/main" id="{8E322B7C-44A3-4FD9-8B87-0BC094BB5926}"/>
              </a:ext>
            </a:extLst>
          </p:cNvPr>
          <p:cNvSpPr>
            <a:spLocks noGrp="1"/>
          </p:cNvSpPr>
          <p:nvPr>
            <p:ph idx="1"/>
          </p:nvPr>
        </p:nvSpPr>
        <p:spPr>
          <a:xfrm>
            <a:off x="1069848" y="2121408"/>
            <a:ext cx="10058400" cy="4736592"/>
          </a:xfrm>
        </p:spPr>
        <p:txBody>
          <a:bodyPr>
            <a:normAutofit/>
          </a:bodyPr>
          <a:lstStyle/>
          <a:p>
            <a:r>
              <a:rPr lang="sr-Latn-RS" dirty="0"/>
              <a:t>Naturalizam – kriterijumi uspešnosti pripisani prirodnim naukama su primenljivi na društvene nauke</a:t>
            </a:r>
          </a:p>
          <a:p>
            <a:r>
              <a:rPr lang="sr-Latn-CS" dirty="0"/>
              <a:t>R</a:t>
            </a:r>
            <a:r>
              <a:rPr lang="sr-Latn-RS" dirty="0"/>
              <a:t>edukcionizam (sociologija → psihologija → biologija →  fizika)</a:t>
            </a:r>
          </a:p>
          <a:p>
            <a:r>
              <a:rPr lang="sr-Latn-RS" dirty="0"/>
              <a:t>Jedinstvo metoda osigurava jedinstvo nauke</a:t>
            </a:r>
          </a:p>
          <a:p>
            <a:r>
              <a:rPr lang="sr-Latn-RS" dirty="0"/>
              <a:t>Tako se, na primer, antropologija može posmatrati kao “prirodna nauka o ljudskom društvu” koja “proučava društvene fenomene metodom temeljno sličnim onom u fizici i biologiji” (Redklif-Braun)</a:t>
            </a:r>
          </a:p>
          <a:p>
            <a:r>
              <a:rPr lang="sr-Latn-RS" dirty="0"/>
              <a:t>Pozitivizam</a:t>
            </a:r>
          </a:p>
          <a:p>
            <a:endParaRPr lang="sr-Latn-RS" dirty="0"/>
          </a:p>
          <a:p>
            <a:endParaRPr lang="sr-Latn-RS" dirty="0"/>
          </a:p>
        </p:txBody>
      </p:sp>
    </p:spTree>
    <p:extLst>
      <p:ext uri="{BB962C8B-B14F-4D97-AF65-F5344CB8AC3E}">
        <p14:creationId xmlns:p14="http://schemas.microsoft.com/office/powerpoint/2010/main" val="1633985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21E-F929-42C4-81E4-B7ECE1123CE1}"/>
              </a:ext>
            </a:extLst>
          </p:cNvPr>
          <p:cNvSpPr>
            <a:spLocks noGrp="1"/>
          </p:cNvSpPr>
          <p:nvPr>
            <p:ph type="title"/>
          </p:nvPr>
        </p:nvSpPr>
        <p:spPr/>
        <p:txBody>
          <a:bodyPr/>
          <a:lstStyle/>
          <a:p>
            <a:r>
              <a:rPr lang="sr-Latn-RS" dirty="0"/>
              <a:t>Pozitivizam	</a:t>
            </a:r>
          </a:p>
        </p:txBody>
      </p:sp>
      <p:sp>
        <p:nvSpPr>
          <p:cNvPr id="3" name="Content Placeholder 2">
            <a:extLst>
              <a:ext uri="{FF2B5EF4-FFF2-40B4-BE49-F238E27FC236}">
                <a16:creationId xmlns:a16="http://schemas.microsoft.com/office/drawing/2014/main" id="{8E322B7C-44A3-4FD9-8B87-0BC094BB5926}"/>
              </a:ext>
            </a:extLst>
          </p:cNvPr>
          <p:cNvSpPr>
            <a:spLocks noGrp="1"/>
          </p:cNvSpPr>
          <p:nvPr>
            <p:ph idx="1"/>
          </p:nvPr>
        </p:nvSpPr>
        <p:spPr>
          <a:xfrm>
            <a:off x="1069848" y="2121407"/>
            <a:ext cx="10058400" cy="4445647"/>
          </a:xfrm>
        </p:spPr>
        <p:txBody>
          <a:bodyPr>
            <a:normAutofit fontScale="77500" lnSpcReduction="20000"/>
          </a:bodyPr>
          <a:lstStyle/>
          <a:p>
            <a:r>
              <a:rPr lang="sr-Latn-RS" dirty="0"/>
              <a:t>Nasleđe kasnog XIX veka u društvenim naukama i ranog XX veka u filozofiji nauke</a:t>
            </a:r>
          </a:p>
          <a:p>
            <a:r>
              <a:rPr lang="sr-Latn-RS" dirty="0"/>
              <a:t>Podrazumeva da je nauka:  </a:t>
            </a:r>
            <a:r>
              <a:rPr lang="sr-Latn-CS" dirty="0"/>
              <a:t>“pročišćena” od </a:t>
            </a:r>
            <a:r>
              <a:rPr lang="sr-Latn-RS" dirty="0"/>
              <a:t>metafizike, vrednosno-neutralna, ujedinjena naučnim metodom, oslonjena na metrički ideal (poželjnost kvantifikacije društvenih događaja i uverenja),usmerena na opažljivi svet događaja i postupaka, intersubjektivna, induktivna, kumulativna, autokorektivna, nezavisna od politike ali na nju primenljiva</a:t>
            </a:r>
          </a:p>
          <a:p>
            <a:r>
              <a:rPr lang="sr-Latn-RS" dirty="0"/>
              <a:t>Društvena funkcija pozitivizma: naučno znanje će ubrzati napredak ka „pozitivnom“ stupnju u razvoju ljudskog društva; nužno je otarasiti se metafizičkih objašnjenja društvenog sveta i, zahvaljujući posmatranju stvarnosti nezavisne od posmatrača, ustanoviti zakone koji upravljaju ljudskim društv</a:t>
            </a:r>
            <a:r>
              <a:rPr lang="en-US" dirty="0"/>
              <a:t>om</a:t>
            </a:r>
            <a:r>
              <a:rPr lang="sr-Latn-RS" dirty="0"/>
              <a:t>; poznavanje zakona je najkorisniji vid znanja jer omogućava predviđanje i kontrolu društvenih zbivanja</a:t>
            </a:r>
          </a:p>
          <a:p>
            <a:r>
              <a:rPr lang="sr-Latn-RS" dirty="0"/>
              <a:t>Logički pozitivizam/empirizam je zavladao 20-ih i 30-ih godina filozofijom nauke i izvršio snažan uticaj na društvene nauke u prvoj polovini XX veka:</a:t>
            </a:r>
          </a:p>
          <a:p>
            <a:pPr>
              <a:buFontTx/>
              <a:buChar char="-"/>
            </a:pPr>
            <a:r>
              <a:rPr lang="sr-Latn-CS" dirty="0"/>
              <a:t>p</a:t>
            </a:r>
            <a:r>
              <a:rPr lang="sr-Latn-RS" dirty="0"/>
              <a:t>ažljiva analiza konteksta opravdanja treba da pokaže da nauka poseduje metod, kanon ili organon</a:t>
            </a:r>
          </a:p>
          <a:p>
            <a:pPr>
              <a:buFontTx/>
              <a:buChar char="-"/>
            </a:pPr>
            <a:r>
              <a:rPr lang="sr-Latn-RS" dirty="0"/>
              <a:t>“uhvatiti” osnovne procedure datog metoda u formulu</a:t>
            </a:r>
          </a:p>
          <a:p>
            <a:pPr>
              <a:buFontTx/>
              <a:buChar char="-"/>
            </a:pPr>
            <a:r>
              <a:rPr lang="sr-Latn-RS" dirty="0"/>
              <a:t>pokazati da racionalnost nauke počiva u podvrgavanju datom skupu formalizovanih procedura</a:t>
            </a:r>
          </a:p>
          <a:p>
            <a:pPr>
              <a:buFontTx/>
              <a:buChar char="-"/>
            </a:pPr>
            <a:r>
              <a:rPr lang="sr-Latn-RS" dirty="0"/>
              <a:t>metodološki monizam = naučni metod je jedinstven, nezavisan od predmeta na koji se primenjuje</a:t>
            </a:r>
          </a:p>
          <a:p>
            <a:pPr>
              <a:buFontTx/>
              <a:buChar char="-"/>
            </a:pPr>
            <a:r>
              <a:rPr lang="sr-Latn-RS" dirty="0"/>
              <a:t>egzaktne prirodne nauke (pre svega, fizika) jesu ideal spram koji se mere dometi društvenih nauka</a:t>
            </a:r>
          </a:p>
          <a:p>
            <a:pPr>
              <a:buFontTx/>
              <a:buChar char="-"/>
            </a:pPr>
            <a:r>
              <a:rPr lang="sr-Latn-RS" dirty="0"/>
              <a:t>nužnost izvođenja opštih zakona</a:t>
            </a:r>
          </a:p>
          <a:p>
            <a:endParaRPr lang="sr-Latn-RS" dirty="0"/>
          </a:p>
          <a:p>
            <a:pPr marL="0" indent="0">
              <a:buNone/>
            </a:pPr>
            <a:endParaRPr lang="sr-Latn-RS" dirty="0"/>
          </a:p>
          <a:p>
            <a:endParaRPr lang="sr-Latn-RS" dirty="0"/>
          </a:p>
        </p:txBody>
      </p:sp>
    </p:spTree>
    <p:extLst>
      <p:ext uri="{BB962C8B-B14F-4D97-AF65-F5344CB8AC3E}">
        <p14:creationId xmlns:p14="http://schemas.microsoft.com/office/powerpoint/2010/main" val="1957765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
  <TotalTime>5440</TotalTime>
  <Words>11839</Words>
  <Application>Microsoft Office PowerPoint</Application>
  <PresentationFormat>Widescreen</PresentationFormat>
  <Paragraphs>393</Paragraphs>
  <Slides>60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Rockwell</vt:lpstr>
      <vt:lpstr>Rockwell Condensed</vt:lpstr>
      <vt:lpstr>Wingdings</vt:lpstr>
      <vt:lpstr>Wood Type</vt:lpstr>
      <vt:lpstr>Posle terena Tipovi objašnjenja u antropologiji</vt:lpstr>
      <vt:lpstr>Savet</vt:lpstr>
      <vt:lpstr>Posle terena...</vt:lpstr>
      <vt:lpstr>Naučno objašnjenje</vt:lpstr>
      <vt:lpstr>   Ričard Fajnman o „zašto“ pitanjima </vt:lpstr>
      <vt:lpstr>Zašto? </vt:lpstr>
      <vt:lpstr>Pre nego što pređemo na objašnjenje...Spor o metodu</vt:lpstr>
      <vt:lpstr>Metodološki monizam</vt:lpstr>
      <vt:lpstr>Pozitivizam </vt:lpstr>
      <vt:lpstr>Pozitivizam </vt:lpstr>
      <vt:lpstr>Antipozitivistička reakcija. Metodološki pluralizam.</vt:lpstr>
      <vt:lpstr>PowerPoint Presentation</vt:lpstr>
      <vt:lpstr>Relativizam!</vt:lpstr>
      <vt:lpstr>Tako je zborio maršal salins...</vt:lpstr>
      <vt:lpstr>Evolucionistička objašnjenja</vt:lpstr>
      <vt:lpstr>Evolucionistička objašnjenja</vt:lpstr>
      <vt:lpstr>„revolucija“ u antropologiji. Smrt evolucionih objašnjenja („istorijski partikularizam“ i funkcionalizam)</vt:lpstr>
      <vt:lpstr>„istorijski partikularizam“</vt:lpstr>
      <vt:lpstr>FunkcionALNO OBJAŠNJENJE</vt:lpstr>
      <vt:lpstr>Funkcionalno objašnjenje </vt:lpstr>
      <vt:lpstr>FunkcionALNO OBJAŠNJENJE</vt:lpstr>
      <vt:lpstr>Funcionalistički Kontekstualistički relativizam</vt:lpstr>
      <vt:lpstr>Oprez!</vt:lpstr>
      <vt:lpstr>Strukturalno objašnjenje</vt:lpstr>
      <vt:lpstr>Strukturalno objašnjenje</vt:lpstr>
      <vt:lpstr>Funkcionalizam vs. strukturalizam</vt:lpstr>
      <vt:lpstr>Strukturalno objašnjenje</vt:lpstr>
      <vt:lpstr>Strukturalno objašnjenje</vt:lpstr>
      <vt:lpstr>Strukturalno objašnjenje</vt:lpstr>
      <vt:lpstr>Strukturalno objašnjenje</vt:lpstr>
      <vt:lpstr>Strukturalno objašnjenje, sumirano</vt:lpstr>
      <vt:lpstr>Strukturalizam danas</vt:lpstr>
      <vt:lpstr>Kognitivna antropologija/“nova etnografija“</vt:lpstr>
      <vt:lpstr>Predmet/metod/cilj </vt:lpstr>
      <vt:lpstr>Podrobnije: metafizičke/epistemološke/teorijske pretpostavke</vt:lpstr>
      <vt:lpstr>Podrobnije: metafizičke/epistemološke/teorijske pretpostavke</vt:lpstr>
      <vt:lpstr>„Nova etnografija“ – metodski aspekti</vt:lpstr>
      <vt:lpstr>Objektivna etnografija uz pomoć formalnog metoda </vt:lpstr>
      <vt:lpstr>Metod: komponentna analiza </vt:lpstr>
      <vt:lpstr>Oprez!</vt:lpstr>
      <vt:lpstr>Metodološka poslastica kako je kognitivna antropologija na mala vrata uvela rasprave o nenaučnosti i neobjektivnosti (emske) antropologije? Kako je relativizam prešao put od tehnike za postizanje objektivnosti do kritike naučnog karaktera antropologije? Kako je sva nauka postala „etnonauka“?</vt:lpstr>
      <vt:lpstr>Metodološka poslastica kako je kognitivna antropologija na mala vrata uvela rasprave o nenaučnosti i neobjektivnosti (emske) antropologije? Kako je relativizam prešao put od tehnike za postizanje objektivnosti do kritike naučnog karaktera antropologije? Kako je sva nauka postala „etnonauka“?</vt:lpstr>
      <vt:lpstr>Metodološka poslastica kako je kognitivna antropologija na mala vrata uvela rasprave o nenaučnosti i neobjektivnosti (emske) antropologije? Kako je relativizam prešao put od tehnike za postizanje objektivnosti do kritike naučnog karaktera antropologije? Kako je sva nauka postala „etnonauka“?</vt:lpstr>
      <vt:lpstr>Metodološka poslastica kako je kognitivna antropologija na mala vrata uvela rasprave o nenaučnosti i neobjektivnosti (emske) antropologije? Kako je relativizam prešao put od tehnike za postizanje objektivnosti do kritike naučnog karaktera antropologije? Kako je sva nauka postala „etnonauka“?</vt:lpstr>
      <vt:lpstr>Metodološka poslastica kako je kognitivna antropologija na mala vrata uvela rasprave o nenaučnosti i neobjektivnosti (emske) antropologije? Kako je relativizam prešao put od tehnike za postizanje objektivnosti do kritike naučnog karaktera antropologije? Kako je sva nauka postala „etnonauka“?</vt:lpstr>
      <vt:lpstr>Metodološka poslastica kako je kognitivna antropologija na mala vrata uvela rasprave o nenaučnosti i neobjektivnosti (emske) antropologije? Kako je relativizam prešao put od tehnike za postizanje objektivnosti do kritike naučnog karaktera antropologije? Kako je sva nauka postala „etnonauka“?</vt:lpstr>
      <vt:lpstr>Metodološka poslastica kako je kognitivna antropologija na mala vrata uvela rasprave o nenaučnosti i neobjektivnosti (emske) antropologije? Kako je relativizam prešao put od tehnike za postizanje objektivnosti do kritike naučnog karaktera antropologije? Kako je sva nauka postala „etnonauka“?</vt:lpstr>
      <vt:lpstr>Metodološka poslastica kako je kognitivna antropologija na mala vrata uvela rasprave o nenaučnosti i neobjektivnosti (emske) antropologije? Kako je relativizam prešao put od tehnike za postizanje objektivnosti do kritike naučnog karaktera antropologije? Kako je sva nauka postala „etnonauka“?</vt:lpstr>
      <vt:lpstr>Interpretativno „objašnjenje“</vt:lpstr>
      <vt:lpstr>Uvod u Teoriju kulture </vt:lpstr>
      <vt:lpstr>Teorija kulture</vt:lpstr>
      <vt:lpstr>Teorija kulture</vt:lpstr>
      <vt:lpstr>Teorija kulture</vt:lpstr>
      <vt:lpstr>Kako?</vt:lpstr>
      <vt:lpstr>Razumevanje kao „objašnjenje“</vt:lpstr>
      <vt:lpstr>Cilj objašnjenja je razumevanje tuđeg razumevanja </vt:lpstr>
      <vt:lpstr>Protiv „velikih teorija“</vt:lpstr>
      <vt:lpstr>Značenje je javno i kontekstualno</vt:lpstr>
      <vt:lpstr>Kako interpretirati značenja? antiformalizam</vt:lpstr>
      <vt:lpstr>Naravoučenije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Posle terena Tipovi objašnjenja u antropologiji</dc:title>
  <dc:creator>N</dc:creator>
  <cp:lastModifiedBy>N</cp:lastModifiedBy>
  <cp:revision>121</cp:revision>
  <dcterms:created xsi:type="dcterms:W3CDTF">2020-03-22T21:47:34Z</dcterms:created>
  <dcterms:modified xsi:type="dcterms:W3CDTF">2020-04-07T13:39:48Z</dcterms:modified>
</cp:coreProperties>
</file>