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313" r:id="rId6"/>
    <p:sldId id="260" r:id="rId7"/>
    <p:sldId id="261" r:id="rId8"/>
    <p:sldId id="31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315" r:id="rId21"/>
    <p:sldId id="316" r:id="rId22"/>
    <p:sldId id="317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20" r:id="rId53"/>
    <p:sldId id="304" r:id="rId54"/>
    <p:sldId id="318" r:id="rId55"/>
    <p:sldId id="319" r:id="rId56"/>
    <p:sldId id="305" r:id="rId57"/>
    <p:sldId id="306" r:id="rId58"/>
    <p:sldId id="307" r:id="rId59"/>
    <p:sldId id="308" r:id="rId60"/>
    <p:sldId id="309" r:id="rId61"/>
    <p:sldId id="311" r:id="rId62"/>
    <p:sldId id="321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3125E-736B-42F5-BB7A-C3D9C8B0FFAB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2BE5C-87CE-44F5-A050-F2157B3F5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212AEE-9E09-437E-900C-DCE1856C9266}" type="slidenum">
              <a:rPr lang="en-US"/>
              <a:pPr/>
              <a:t>27</a:t>
            </a:fld>
            <a:endParaRPr lang="en-US"/>
          </a:p>
        </p:txBody>
      </p:sp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42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8792D47-480D-47B4-BB70-8302689B6E96}" type="slidenum">
              <a:rPr lang="en-US" sz="1200">
                <a:latin typeface="Calibri" pitchFamily="34" charset="0"/>
              </a:rPr>
              <a:pPr algn="r"/>
              <a:t>27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91D4-1FE8-4608-A3FC-917E6AA7B23C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CEAB-E888-44E1-92D5-2D9966E98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91D4-1FE8-4608-A3FC-917E6AA7B23C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CEAB-E888-44E1-92D5-2D9966E98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91D4-1FE8-4608-A3FC-917E6AA7B23C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CEAB-E888-44E1-92D5-2D9966E98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91D4-1FE8-4608-A3FC-917E6AA7B23C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CEAB-E888-44E1-92D5-2D9966E98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91D4-1FE8-4608-A3FC-917E6AA7B23C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CEAB-E888-44E1-92D5-2D9966E98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91D4-1FE8-4608-A3FC-917E6AA7B23C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CEAB-E888-44E1-92D5-2D9966E98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91D4-1FE8-4608-A3FC-917E6AA7B23C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CEAB-E888-44E1-92D5-2D9966E98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91D4-1FE8-4608-A3FC-917E6AA7B23C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CEAB-E888-44E1-92D5-2D9966E98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91D4-1FE8-4608-A3FC-917E6AA7B23C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CEAB-E888-44E1-92D5-2D9966E98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91D4-1FE8-4608-A3FC-917E6AA7B23C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CEAB-E888-44E1-92D5-2D9966E98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91D4-1FE8-4608-A3FC-917E6AA7B23C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CEAB-E888-44E1-92D5-2D9966E98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191D4-1FE8-4608-A3FC-917E6AA7B23C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BCEAB-E888-44E1-92D5-2D9966E98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themator.museum-digital.de/ausgabe/showobjekt.php?m_tid=227&amp;tid=298&amp;objekt=2205&amp;ver=standalone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ma.org/collection/works/80502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ma.org/interactives/exhibitions/2010/online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ma.org/collection/works/portfolios/62893?locale=en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ma.org/collection/works/62893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moma.org/collection/works/79040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othyssen.org/en/collection/artists/lissitzky/proun-1-c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atic.museothyssen.org/microsites/vv_permanente/index_in.htm?startscene=73&amp;startactions=lookat(0,0,95,0,0);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stinum.org/pressa-exhibition-in-cologne.html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ic.edu/artworks/119454/untitled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othyssen.org/en/collection/artists/lissitzky/proun-4-b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n.museuberardo.pt/collection/works/75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Lazar</a:t>
            </a:r>
            <a:r>
              <a:rPr lang="sr-Latn-RS" b="1" dirty="0" smtClean="0">
                <a:solidFill>
                  <a:srgbClr val="000000"/>
                </a:solidFill>
                <a:cs typeface="Arial" charset="0"/>
              </a:rPr>
              <a:t> (</a:t>
            </a:r>
            <a:r>
              <a:rPr lang="en-US" b="1" dirty="0" err="1" smtClean="0"/>
              <a:t>Eliezer</a:t>
            </a:r>
            <a:r>
              <a:rPr lang="sr-Latn-RS" b="1" dirty="0" smtClean="0"/>
              <a:t>)</a:t>
            </a: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cs typeface="Arial" charset="0"/>
              </a:rPr>
              <a:t>Markovi</a:t>
            </a:r>
            <a:r>
              <a:rPr lang="sr-Latn-RS" b="1" dirty="0" smtClean="0">
                <a:solidFill>
                  <a:srgbClr val="000000"/>
                </a:solidFill>
                <a:cs typeface="Arial" charset="0"/>
              </a:rPr>
              <a:t>č</a:t>
            </a: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cs typeface="Arial" charset="0"/>
              </a:rPr>
              <a:t>Lisi</a:t>
            </a:r>
            <a:r>
              <a:rPr lang="sr-Latn-RS" b="1" dirty="0" smtClean="0">
                <a:solidFill>
                  <a:srgbClr val="000000"/>
                </a:solidFill>
                <a:cs typeface="Arial" charset="0"/>
              </a:rPr>
              <a:t>c</a:t>
            </a: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k</a:t>
            </a:r>
            <a:r>
              <a:rPr lang="sr-Latn-RS" b="1" dirty="0" smtClean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 </a:t>
            </a:r>
            <a:r>
              <a:rPr lang="sr-Latn-CS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1890</a:t>
            </a:r>
            <a:r>
              <a:rPr lang="sr-Latn-CS" dirty="0" smtClean="0">
                <a:solidFill>
                  <a:srgbClr val="000000"/>
                </a:solidFill>
                <a:cs typeface="Arial" charset="0"/>
              </a:rPr>
              <a:t>-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1941</a:t>
            </a:r>
            <a:r>
              <a:rPr lang="sr-Latn-CS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L</a:t>
            </a:r>
            <a:r>
              <a:rPr lang="sr-Latn-RS" dirty="0" smtClean="0"/>
              <a:t>iteratura:</a:t>
            </a:r>
          </a:p>
          <a:p>
            <a:r>
              <a:rPr lang="sr-Latn-RS" dirty="0" smtClean="0"/>
              <a:t>1. S. Mijušković, </a:t>
            </a:r>
            <a:r>
              <a:rPr lang="sr-Latn-RS" i="1" dirty="0" smtClean="0"/>
              <a:t>Od samodovoljnosti do smrti slikarstva</a:t>
            </a:r>
            <a:r>
              <a:rPr lang="sr-Latn-RS" dirty="0" smtClean="0"/>
              <a:t>, Beograd 1998, </a:t>
            </a:r>
            <a:r>
              <a:rPr lang="sr-Latn-RS" dirty="0" smtClean="0"/>
              <a:t>189-204;</a:t>
            </a:r>
            <a:endParaRPr lang="sr-Latn-RS" dirty="0" smtClean="0"/>
          </a:p>
          <a:p>
            <a:r>
              <a:rPr lang="sr-Latn-RS" dirty="0" smtClean="0"/>
              <a:t>2. S. Mijušković (prir), </a:t>
            </a:r>
            <a:r>
              <a:rPr lang="sr-Latn-RS" i="1" dirty="0" smtClean="0"/>
              <a:t>Dokumenti za razumevanje ruske avangarde</a:t>
            </a:r>
            <a:r>
              <a:rPr lang="sr-Latn-RS" dirty="0" smtClean="0"/>
              <a:t>, Beograd 2003, </a:t>
            </a:r>
            <a:r>
              <a:rPr lang="sr-Latn-RS" dirty="0" smtClean="0"/>
              <a:t>181-202;</a:t>
            </a:r>
            <a:endParaRPr lang="sr-Latn-RS" dirty="0" smtClean="0"/>
          </a:p>
          <a:p>
            <a:r>
              <a:rPr lang="sr-Latn-RS" dirty="0" smtClean="0"/>
              <a:t>3. K. Grej, </a:t>
            </a:r>
            <a:r>
              <a:rPr lang="sr-Latn-RS" i="1" dirty="0" smtClean="0"/>
              <a:t>Ruski umetnički eksperiment</a:t>
            </a:r>
            <a:r>
              <a:rPr lang="sr-Latn-RS" dirty="0" smtClean="0"/>
              <a:t>, Beograd 1978, </a:t>
            </a:r>
            <a:r>
              <a:rPr lang="sr-Latn-RS" dirty="0" smtClean="0"/>
              <a:t>244-277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ile:Lissitzky El 1923 Proun 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0902" y="533400"/>
            <a:ext cx="474497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457200" y="533400"/>
            <a:ext cx="25074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El Lisicki, </a:t>
            </a:r>
            <a:r>
              <a:rPr lang="en-US" i="1" dirty="0" err="1" smtClean="0">
                <a:latin typeface="Calibri" pitchFamily="34" charset="0"/>
              </a:rPr>
              <a:t>Proun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en-US" i="1" dirty="0">
                <a:latin typeface="Calibri" pitchFamily="34" charset="0"/>
              </a:rPr>
              <a:t>G7</a:t>
            </a:r>
            <a:r>
              <a:rPr lang="en-US" dirty="0">
                <a:latin typeface="Calibri" pitchFamily="34" charset="0"/>
              </a:rPr>
              <a:t>, 1923</a:t>
            </a:r>
          </a:p>
        </p:txBody>
      </p:sp>
      <p:sp>
        <p:nvSpPr>
          <p:cNvPr id="78852" name="Rectangle 3"/>
          <p:cNvSpPr>
            <a:spLocks noChangeArrowheads="1"/>
          </p:cNvSpPr>
          <p:nvPr/>
        </p:nvSpPr>
        <p:spPr bwMode="auto">
          <a:xfrm>
            <a:off x="228600" y="4191000"/>
            <a:ext cx="3733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Rezulta je predstava koja proizvodi </a:t>
            </a:r>
            <a:r>
              <a:rPr lang="sr-Latn-CS" dirty="0">
                <a:latin typeface="Calibri" pitchFamily="34" charset="0"/>
              </a:rPr>
              <a:t>opštu konfuziju u vidnom </a:t>
            </a:r>
            <a:r>
              <a:rPr lang="sr-Latn-CS" dirty="0" smtClean="0">
                <a:latin typeface="Calibri" pitchFamily="34" charset="0"/>
              </a:rPr>
              <a:t>polju; eliminacijom pouzdanih orijentira podstiče posmatrača na osećanje i promišljanje sopstvenog položaja i uloge u perceptivnom procesu: (posmatrač može imati utisak da je </a:t>
            </a:r>
            <a:r>
              <a:rPr lang="sr-Latn-CS" dirty="0">
                <a:latin typeface="Calibri" pitchFamily="34" charset="0"/>
              </a:rPr>
              <a:t>u prostoru ili </a:t>
            </a:r>
            <a:r>
              <a:rPr lang="sr-Latn-CS" dirty="0" smtClean="0">
                <a:latin typeface="Calibri" pitchFamily="34" charset="0"/>
              </a:rPr>
              <a:t>da je ispred prostora)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ChangeArrowheads="1"/>
          </p:cNvSpPr>
          <p:nvPr/>
        </p:nvSpPr>
        <p:spPr bwMode="auto">
          <a:xfrm>
            <a:off x="1676400" y="228600"/>
            <a:ext cx="6550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El Lisicki, </a:t>
            </a:r>
            <a:r>
              <a:rPr lang="en-US" i="1" dirty="0" err="1" smtClean="0">
                <a:latin typeface="Calibri" pitchFamily="34" charset="0"/>
              </a:rPr>
              <a:t>Proun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en-US" i="1" dirty="0">
                <a:latin typeface="Calibri" pitchFamily="34" charset="0"/>
              </a:rPr>
              <a:t>1 </a:t>
            </a:r>
            <a:r>
              <a:rPr lang="en-US" i="1" dirty="0" smtClean="0">
                <a:latin typeface="Calibri" pitchFamily="34" charset="0"/>
              </a:rPr>
              <a:t>E</a:t>
            </a:r>
            <a:r>
              <a:rPr lang="sr-Latn-RS" i="1" dirty="0" smtClean="0">
                <a:latin typeface="Calibri" pitchFamily="34" charset="0"/>
              </a:rPr>
              <a:t> (grad)</a:t>
            </a:r>
            <a:r>
              <a:rPr lang="sr-Latn-RS" dirty="0" smtClean="0">
                <a:latin typeface="Calibri" pitchFamily="34" charset="0"/>
              </a:rPr>
              <a:t>, 1919, </a:t>
            </a:r>
            <a:r>
              <a:rPr lang="en-US" dirty="0" smtClean="0"/>
              <a:t>National art Museum of Azerbaijan</a:t>
            </a:r>
          </a:p>
        </p:txBody>
      </p:sp>
      <p:pic>
        <p:nvPicPr>
          <p:cNvPr id="51202" name="Picture 2" descr="El Lissitzky. Proun 1 E (City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8305800" cy="5872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ile:Lissitzky El 1920 Proun 30-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685800"/>
            <a:ext cx="70580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2"/>
          <p:cNvSpPr>
            <a:spLocks noChangeArrowheads="1"/>
          </p:cNvSpPr>
          <p:nvPr/>
        </p:nvSpPr>
        <p:spPr bwMode="auto">
          <a:xfrm>
            <a:off x="3200400" y="152400"/>
            <a:ext cx="26613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El Lisicki</a:t>
            </a:r>
            <a:r>
              <a:rPr lang="sr-Latn-RS" i="1" dirty="0" smtClean="0">
                <a:latin typeface="Calibri" pitchFamily="34" charset="0"/>
              </a:rPr>
              <a:t>, </a:t>
            </a:r>
            <a:r>
              <a:rPr lang="en-US" i="1" dirty="0" err="1" smtClean="0">
                <a:latin typeface="Calibri" pitchFamily="34" charset="0"/>
              </a:rPr>
              <a:t>Proun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en-US" i="1" dirty="0">
                <a:latin typeface="Calibri" pitchFamily="34" charset="0"/>
              </a:rPr>
              <a:t>30-T</a:t>
            </a:r>
            <a:r>
              <a:rPr lang="en-US" dirty="0">
                <a:latin typeface="Calibri" pitchFamily="34" charset="0"/>
              </a:rPr>
              <a:t>, 1920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ile:Lissitzky El 1921 Proun Street Decoration Desig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762000"/>
            <a:ext cx="70770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2667000" y="228600"/>
            <a:ext cx="3881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Proun</a:t>
            </a:r>
            <a:r>
              <a:rPr lang="sr-Latn-RS" dirty="0" smtClean="0">
                <a:latin typeface="Calibri" pitchFamily="34" charset="0"/>
              </a:rPr>
              <a:t> -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nacrt za uličnu dekoraciju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1921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ChangeArrowheads="1"/>
          </p:cNvSpPr>
          <p:nvPr/>
        </p:nvSpPr>
        <p:spPr bwMode="auto">
          <a:xfrm>
            <a:off x="304800" y="5410200"/>
            <a:ext cx="3657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CS" dirty="0">
                <a:latin typeface="Calibri" pitchFamily="34" charset="0"/>
              </a:rPr>
              <a:t>PROUN – </a:t>
            </a:r>
            <a:r>
              <a:rPr lang="sr-Latn-CS" b="1" dirty="0">
                <a:latin typeface="Calibri" pitchFamily="34" charset="0"/>
              </a:rPr>
              <a:t>metod rada </a:t>
            </a:r>
            <a:r>
              <a:rPr lang="sr-Latn-CS" dirty="0">
                <a:latin typeface="Calibri" pitchFamily="34" charset="0"/>
              </a:rPr>
              <a:t>u ravnoteži sa modernim tehnološkim sredstvima - </a:t>
            </a:r>
          </a:p>
          <a:p>
            <a:pPr algn="r"/>
            <a:r>
              <a:rPr lang="sr-Latn-CS" dirty="0">
                <a:latin typeface="Calibri" pitchFamily="34" charset="0"/>
              </a:rPr>
              <a:t>eksplicitno povezuje proceduru sa onom koju prate arhitekte i inženjeri.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381000" y="152400"/>
            <a:ext cx="3581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El Lisicki</a:t>
            </a:r>
            <a:r>
              <a:rPr lang="sr-Latn-RS" i="1" dirty="0" smtClean="0">
                <a:latin typeface="Calibri" pitchFamily="34" charset="0"/>
              </a:rPr>
              <a:t>, </a:t>
            </a:r>
            <a:r>
              <a:rPr lang="en-US" i="1" dirty="0" err="1" smtClean="0">
                <a:latin typeface="Calibri" pitchFamily="34" charset="0"/>
              </a:rPr>
              <a:t>Proun</a:t>
            </a:r>
            <a:r>
              <a:rPr lang="sr-Latn-RS" i="1" dirty="0" smtClean="0">
                <a:latin typeface="Calibri" pitchFamily="34" charset="0"/>
              </a:rPr>
              <a:t> 6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sr-Latn-RS" i="1" dirty="0" smtClean="0">
                <a:latin typeface="Calibri" pitchFamily="34" charset="0"/>
              </a:rPr>
              <a:t>prožimajuće ravni</a:t>
            </a:r>
            <a:r>
              <a:rPr lang="en-US" dirty="0" smtClean="0">
                <a:latin typeface="Calibri" pitchFamily="34" charset="0"/>
              </a:rPr>
              <a:t>, 1919-20</a:t>
            </a:r>
            <a:r>
              <a:rPr lang="sr-Latn-RS" dirty="0" smtClean="0">
                <a:latin typeface="Calibri" pitchFamily="34" charset="0"/>
              </a:rPr>
              <a:t>, ulje na platnu, </a:t>
            </a:r>
            <a:r>
              <a:rPr lang="en-US" dirty="0" smtClean="0"/>
              <a:t>810 x 590 mm</a:t>
            </a:r>
            <a:r>
              <a:rPr lang="sr-Latn-RS" dirty="0" smtClean="0"/>
              <a:t>, </a:t>
            </a:r>
            <a:r>
              <a:rPr lang="en-US" dirty="0" err="1" smtClean="0"/>
              <a:t>Kunstmuseum</a:t>
            </a:r>
            <a:r>
              <a:rPr lang="en-US" dirty="0" smtClean="0"/>
              <a:t> </a:t>
            </a:r>
            <a:r>
              <a:rPr lang="en-US" dirty="0" err="1" smtClean="0"/>
              <a:t>Moritzburg</a:t>
            </a:r>
            <a:r>
              <a:rPr lang="en-US" dirty="0" smtClean="0"/>
              <a:t> Halle (Saale)</a:t>
            </a:r>
            <a:endParaRPr lang="sr-Latn-RS" dirty="0" smtClean="0">
              <a:latin typeface="Calibri" pitchFamily="34" charset="0"/>
            </a:endParaRPr>
          </a:p>
          <a:p>
            <a:pPr algn="r"/>
            <a:r>
              <a:rPr lang="en-US" dirty="0" smtClean="0">
                <a:hlinkClick r:id="rId2"/>
              </a:rPr>
              <a:t>https://themator.museum-digital.de/ausgabe/showobjekt.php?m_tid=227&amp;tid=298&amp;objekt=2205&amp;ver=standalone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8130" name="Picture 2" descr="https://themator.museum-digital.de/data/st/images/201912/proun-6-durchdringungsflaechen-152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-9143"/>
            <a:ext cx="5029200" cy="6867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File:El Lissitzky Composition 19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533400"/>
            <a:ext cx="49815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685800" y="533400"/>
            <a:ext cx="3048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El lisicki, </a:t>
            </a:r>
            <a:r>
              <a:rPr lang="en-US" i="1" dirty="0" smtClean="0">
                <a:latin typeface="Calibri" pitchFamily="34" charset="0"/>
              </a:rPr>
              <a:t>Composition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1922</a:t>
            </a:r>
            <a:r>
              <a:rPr lang="sr-Latn-RS" dirty="0" smtClean="0">
                <a:latin typeface="Calibri" pitchFamily="34" charset="0"/>
              </a:rPr>
              <a:t>, ulje i tempera na drvetu, </a:t>
            </a:r>
            <a:r>
              <a:rPr lang="en-US" dirty="0" smtClean="0"/>
              <a:t>69.7 x 61.7 cm</a:t>
            </a:r>
            <a:r>
              <a:rPr lang="sr-Latn-RS" dirty="0" smtClean="0"/>
              <a:t>, MoMA,</a:t>
            </a:r>
            <a:r>
              <a:rPr lang="en-US" dirty="0" smtClean="0">
                <a:hlinkClick r:id="rId3"/>
              </a:rPr>
              <a:t> https://www.moma.org/collection/works/80502</a:t>
            </a:r>
            <a:endParaRPr lang="sr-Latn-RS" dirty="0" smtClean="0"/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228600" y="3200400"/>
            <a:ext cx="35052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>
                <a:latin typeface="Calibri" pitchFamily="34" charset="0"/>
              </a:rPr>
              <a:t>PROUN – paradigma konstruktivističke umetnosti u svojoj suštini namenjena da izrazi ideju kreativne evolucije:</a:t>
            </a:r>
          </a:p>
          <a:p>
            <a:pPr algn="r"/>
            <a:r>
              <a:rPr lang="sr-Latn-CS" dirty="0" smtClean="0">
                <a:latin typeface="Calibri" pitchFamily="34" charset="0"/>
              </a:rPr>
              <a:t>Započinje 1. </a:t>
            </a:r>
            <a:r>
              <a:rPr lang="sr-Latn-CS" dirty="0">
                <a:latin typeface="Calibri" pitchFamily="34" charset="0"/>
              </a:rPr>
              <a:t>RAVNOM POVRŠINOM</a:t>
            </a:r>
          </a:p>
          <a:p>
            <a:pPr algn="r"/>
            <a:r>
              <a:rPr lang="sr-Latn-CS" dirty="0">
                <a:latin typeface="Calibri" pitchFamily="34" charset="0"/>
              </a:rPr>
              <a:t>Sledi izvođenje </a:t>
            </a:r>
            <a:r>
              <a:rPr lang="sr-Latn-CS" dirty="0" smtClean="0">
                <a:latin typeface="Calibri" pitchFamily="34" charset="0"/>
              </a:rPr>
              <a:t>2. TRODIMENZIONALNIH </a:t>
            </a:r>
            <a:r>
              <a:rPr lang="sr-Latn-CS" dirty="0">
                <a:latin typeface="Calibri" pitchFamily="34" charset="0"/>
              </a:rPr>
              <a:t>MODELA</a:t>
            </a:r>
          </a:p>
          <a:p>
            <a:pPr algn="r"/>
            <a:r>
              <a:rPr lang="sr-Latn-CS" dirty="0">
                <a:latin typeface="Calibri" pitchFamily="34" charset="0"/>
              </a:rPr>
              <a:t>i</a:t>
            </a:r>
          </a:p>
          <a:p>
            <a:pPr algn="r"/>
            <a:r>
              <a:rPr lang="sr-Latn-CS" dirty="0">
                <a:latin typeface="Calibri" pitchFamily="34" charset="0"/>
              </a:rPr>
              <a:t>konačno, potpuna realizacija u </a:t>
            </a:r>
            <a:r>
              <a:rPr lang="sr-Latn-CS" dirty="0" smtClean="0">
                <a:latin typeface="Calibri" pitchFamily="34" charset="0"/>
              </a:rPr>
              <a:t>3. KONSTRUKCIJI </a:t>
            </a:r>
            <a:r>
              <a:rPr lang="sr-Latn-CS" dirty="0">
                <a:latin typeface="Calibri" pitchFamily="34" charset="0"/>
              </a:rPr>
              <a:t>UTILITARNOG PREDMETA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upload.wikimedia.org/wikipedia/ru/8/8e/23%D0%A0%D0%BE%D0%B7%D0%B0%D0%BD%D0%BE%D0%B2%D0%B0%D0%A1%D1%83%D0%BF%D1%80%D0%B5%D0%BC%D0%9C%D0%A5%D0%9A4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752600"/>
            <a:ext cx="34766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ctangle 2"/>
          <p:cNvSpPr>
            <a:spLocks noChangeArrowheads="1"/>
          </p:cNvSpPr>
          <p:nvPr/>
        </p:nvSpPr>
        <p:spPr bwMode="auto">
          <a:xfrm>
            <a:off x="4724400" y="0"/>
            <a:ext cx="4419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Olga </a:t>
            </a:r>
            <a:r>
              <a:rPr lang="en-US" dirty="0" err="1">
                <a:latin typeface="Calibri" pitchFamily="34" charset="0"/>
              </a:rPr>
              <a:t>Rozanova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RS" i="1" dirty="0" smtClean="0">
                <a:latin typeface="Calibri" pitchFamily="34" charset="0"/>
              </a:rPr>
              <a:t>Bespredmetna kompozicija (Suprematizam), </a:t>
            </a:r>
            <a:r>
              <a:rPr lang="sr-Latn-RS" dirty="0" smtClean="0">
                <a:latin typeface="Calibri" pitchFamily="34" charset="0"/>
              </a:rPr>
              <a:t>oko</a:t>
            </a:r>
            <a:r>
              <a:rPr lang="ru-RU" dirty="0" smtClean="0">
                <a:latin typeface="Calibri" pitchFamily="34" charset="0"/>
              </a:rPr>
              <a:t> 1916</a:t>
            </a:r>
            <a:r>
              <a:rPr lang="sr-Latn-RS" dirty="0" smtClean="0">
                <a:latin typeface="Calibri" pitchFamily="34" charset="0"/>
              </a:rPr>
              <a:t>.</a:t>
            </a:r>
            <a:endParaRPr lang="sr-Latn-CS" dirty="0">
              <a:latin typeface="Calibri" pitchFamily="34" charset="0"/>
            </a:endParaRPr>
          </a:p>
          <a:p>
            <a:r>
              <a:rPr lang="ru-RU" dirty="0">
                <a:latin typeface="Calibri" pitchFamily="34" charset="0"/>
              </a:rPr>
              <a:t>Витебский Музей современного искусства: история создания и коллекции. 1918—1941. Минск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4996" name="Picture 4" descr="http://upload.wikimedia.org/wikipedia/ru/4/4a/22%D0%A0%D0%BE%D0%B7%D0%B0%D0%BD%D0%BE%D0%B2%D0%B0%D0%A1%D1%83%D0%BF%D1%80%D0%B5%D0%BC%D0%9C%D0%A5%D0%9A4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71600"/>
            <a:ext cx="31813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304800" y="228600"/>
            <a:ext cx="32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Olga </a:t>
            </a:r>
            <a:r>
              <a:rPr lang="en-US" dirty="0" err="1" smtClean="0">
                <a:latin typeface="Calibri" pitchFamily="34" charset="0"/>
              </a:rPr>
              <a:t>Rozanova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Bespredmetna kompozicija (Suprematizam)</a:t>
            </a:r>
            <a:r>
              <a:rPr lang="sr-Latn-RS" dirty="0" smtClean="0">
                <a:latin typeface="Calibri" pitchFamily="34" charset="0"/>
              </a:rPr>
              <a:t>, oko </a:t>
            </a:r>
            <a:r>
              <a:rPr lang="ru-RU" dirty="0" smtClean="0">
                <a:latin typeface="Calibri" pitchFamily="34" charset="0"/>
              </a:rPr>
              <a:t>1916</a:t>
            </a:r>
            <a:r>
              <a:rPr lang="ru-RU" dirty="0">
                <a:latin typeface="Calibri" pitchFamily="34" charset="0"/>
              </a:rPr>
              <a:t> 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monoskop.org/images/5/57/Lissitzky_El_1924-25_Prou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219200"/>
            <a:ext cx="6143625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2"/>
          <p:cNvSpPr>
            <a:spLocks noChangeArrowheads="1"/>
          </p:cNvSpPr>
          <p:nvPr/>
        </p:nvSpPr>
        <p:spPr bwMode="auto">
          <a:xfrm>
            <a:off x="2362200" y="3048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El Lisicki, </a:t>
            </a:r>
            <a:r>
              <a:rPr lang="fr-FR" i="1" dirty="0" err="1" smtClean="0">
                <a:latin typeface="Calibri" pitchFamily="34" charset="0"/>
              </a:rPr>
              <a:t>Proun</a:t>
            </a:r>
            <a:r>
              <a:rPr lang="fr-FR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kolaž, gvaš, tuš, grafit</a:t>
            </a:r>
            <a:r>
              <a:rPr lang="fr-FR" dirty="0" smtClean="0">
                <a:latin typeface="Calibri" pitchFamily="34" charset="0"/>
              </a:rPr>
              <a:t>, </a:t>
            </a:r>
            <a:r>
              <a:rPr lang="fr-FR" dirty="0">
                <a:latin typeface="Calibri" pitchFamily="34" charset="0"/>
              </a:rPr>
              <a:t>50x60cm, 1924-25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monoskop.org/images/7/7a/El_Lissitzky_PROUN_Room_19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0852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066800" y="533400"/>
            <a:ext cx="678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err="1">
                <a:latin typeface="Calibri" pitchFamily="34" charset="0"/>
              </a:rPr>
              <a:t>Prounenraum</a:t>
            </a:r>
            <a:r>
              <a:rPr lang="en-US" dirty="0">
                <a:latin typeface="Calibri" pitchFamily="34" charset="0"/>
              </a:rPr>
              <a:t> [</a:t>
            </a:r>
            <a:r>
              <a:rPr lang="en-US" dirty="0" err="1">
                <a:latin typeface="Calibri" pitchFamily="34" charset="0"/>
              </a:rPr>
              <a:t>Proun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soba</a:t>
            </a:r>
            <a:r>
              <a:rPr lang="en-US" dirty="0" smtClean="0">
                <a:latin typeface="Calibri" pitchFamily="34" charset="0"/>
              </a:rPr>
              <a:t>], </a:t>
            </a:r>
            <a:r>
              <a:rPr lang="sr-Latn-RS" dirty="0" smtClean="0">
                <a:latin typeface="Calibri" pitchFamily="34" charset="0"/>
              </a:rPr>
              <a:t>Velika berlinska umetnička izložba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1923.</a:t>
            </a:r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228600" y="5486400"/>
            <a:ext cx="868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>
                <a:latin typeface="Calibri" pitchFamily="34" charset="0"/>
              </a:rPr>
              <a:t>Lisicki je možda prihvatio neke suprematističke ideje, ali njegov prvenstveni cilj, ceo način rada, bio vezan za konstruktivizam. To je jasno i nagovestio u svojim spisima.</a:t>
            </a:r>
          </a:p>
          <a:p>
            <a:r>
              <a:rPr lang="sr-Latn-CS">
                <a:latin typeface="Calibri" pitchFamily="34" charset="0"/>
              </a:rPr>
              <a:t>Prounovska koncepcija prelaska sa slikarske na materijalnu kulturu – jedno od ishodišta svesti o krizi slikarstva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designishistory.com/images/lissitzky/ProunR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304800"/>
            <a:ext cx="620832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09800" y="601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https://www.moma.org/interactives/exhibitions/2010/online/#works/01/19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ile:El lissitzky self portrait 19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609600"/>
            <a:ext cx="39052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4800600" y="6324600"/>
            <a:ext cx="3117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El </a:t>
            </a:r>
            <a:r>
              <a:rPr lang="en-US" dirty="0" err="1" smtClean="0">
                <a:latin typeface="Calibri" pitchFamily="34" charset="0"/>
              </a:rPr>
              <a:t>Lisi</a:t>
            </a:r>
            <a:r>
              <a:rPr lang="sr-Latn-RS" dirty="0" smtClean="0">
                <a:latin typeface="Calibri" pitchFamily="34" charset="0"/>
              </a:rPr>
              <a:t>cki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foto autoportret </a:t>
            </a:r>
            <a:r>
              <a:rPr lang="en-US" dirty="0" smtClean="0">
                <a:latin typeface="Calibri" pitchFamily="34" charset="0"/>
              </a:rPr>
              <a:t>1914</a:t>
            </a:r>
            <a:r>
              <a:rPr lang="en-US" dirty="0">
                <a:latin typeface="Calibri" pitchFamily="34" charset="0"/>
              </a:rPr>
              <a:t>.</a:t>
            </a:r>
          </a:p>
        </p:txBody>
      </p:sp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0" y="152400"/>
            <a:ext cx="184731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2000" dirty="0">
              <a:solidFill>
                <a:srgbClr val="0B0080"/>
              </a:solidFill>
              <a:cs typeface="Arial" charset="0"/>
            </a:endParaRPr>
          </a:p>
        </p:txBody>
      </p:sp>
      <p:pic>
        <p:nvPicPr>
          <p:cNvPr id="71685" name="Picture 2" descr="http://taylorsimons.files.wordpress.com/2010/11/el-lissitzk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14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Rectangle 5"/>
          <p:cNvSpPr>
            <a:spLocks noChangeArrowheads="1"/>
          </p:cNvSpPr>
          <p:nvPr/>
        </p:nvSpPr>
        <p:spPr bwMode="auto">
          <a:xfrm>
            <a:off x="152400" y="3962400"/>
            <a:ext cx="457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El Lisicki s jedne strane razvija </a:t>
            </a:r>
            <a:r>
              <a:rPr lang="sr-Latn-CS" dirty="0">
                <a:latin typeface="Calibri" pitchFamily="34" charset="0"/>
              </a:rPr>
              <a:t>specifičnu formu apstraktnog slikarstva: eksperimenti sa bespredmetnim, nepredstavljačkim, nereferentnim formama u okviru slikarskog ili grafičkog </a:t>
            </a:r>
            <a:r>
              <a:rPr lang="sr-Latn-CS" dirty="0" smtClean="0">
                <a:latin typeface="Calibri" pitchFamily="34" charset="0"/>
              </a:rPr>
              <a:t>medija, dok s druge koristi </a:t>
            </a:r>
            <a:r>
              <a:rPr lang="sr-Latn-CS" dirty="0">
                <a:latin typeface="Calibri" pitchFamily="34" charset="0"/>
              </a:rPr>
              <a:t>fotografske/ikoničke predstave u okviru </a:t>
            </a:r>
            <a:r>
              <a:rPr lang="sr-Latn-CS" dirty="0" smtClean="0">
                <a:latin typeface="Calibri" pitchFamily="34" charset="0"/>
              </a:rPr>
              <a:t>fotomontaže i stvara dela </a:t>
            </a:r>
            <a:r>
              <a:rPr lang="sr-Latn-CS" dirty="0">
                <a:latin typeface="Calibri" pitchFamily="34" charset="0"/>
              </a:rPr>
              <a:t>sa jasnim propagandističkim porukama, </a:t>
            </a:r>
            <a:r>
              <a:rPr lang="sr-Latn-CS" dirty="0" smtClean="0">
                <a:latin typeface="Calibri" pitchFamily="34" charset="0"/>
              </a:rPr>
              <a:t>kojima glorifikue sovjetku državu </a:t>
            </a:r>
            <a:r>
              <a:rPr lang="sr-Latn-CS" dirty="0">
                <a:latin typeface="Calibri" pitchFamily="34" charset="0"/>
              </a:rPr>
              <a:t>i </a:t>
            </a:r>
            <a:r>
              <a:rPr lang="sr-Latn-CS" dirty="0" smtClean="0">
                <a:latin typeface="Calibri" pitchFamily="34" charset="0"/>
              </a:rPr>
              <a:t>njene institucije </a:t>
            </a:r>
            <a:r>
              <a:rPr lang="sr-Latn-CS" dirty="0">
                <a:latin typeface="Calibri" pitchFamily="34" charset="0"/>
              </a:rPr>
              <a:t>na čelu sa Staljinom.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atlasofinteriors.polimi.it/wp-content/uploads/2018/11/ELLISSITZKY-1923-stanzaproun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302" y="537310"/>
            <a:ext cx="7539498" cy="5330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atlasofinteriors.polimi.it/wp-content/uploads/2018/11/ELLISSITZKY-1923-stanzaproun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85800"/>
            <a:ext cx="7760601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atlasofinteriors.polimi.it/wp-content/uploads/2018/11/ELLISSITZKY-1923-stanzaproun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762000"/>
            <a:ext cx="7760601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ChangeArrowheads="1"/>
          </p:cNvSpPr>
          <p:nvPr/>
        </p:nvSpPr>
        <p:spPr bwMode="auto">
          <a:xfrm>
            <a:off x="228600" y="304800"/>
            <a:ext cx="2895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b="1" dirty="0" smtClean="0">
                <a:latin typeface="Calibri" pitchFamily="34" charset="0"/>
              </a:rPr>
              <a:t>El Lisicki, Apstraktni kabinet</a:t>
            </a:r>
            <a:r>
              <a:rPr lang="en-US" b="1" dirty="0">
                <a:latin typeface="Calibri" pitchFamily="34" charset="0"/>
              </a:rPr>
              <a:t> </a:t>
            </a:r>
            <a:r>
              <a:rPr lang="en-US" b="1" dirty="0" smtClean="0">
                <a:latin typeface="Calibri" pitchFamily="34" charset="0"/>
              </a:rPr>
              <a:t>[</a:t>
            </a:r>
            <a:r>
              <a:rPr lang="en-US" b="1" i="1" dirty="0" err="1" smtClean="0">
                <a:latin typeface="Calibri" pitchFamily="34" charset="0"/>
              </a:rPr>
              <a:t>Kabinett</a:t>
            </a:r>
            <a:r>
              <a:rPr lang="en-US" b="1" i="1" dirty="0" smtClean="0">
                <a:latin typeface="Calibri" pitchFamily="34" charset="0"/>
              </a:rPr>
              <a:t> </a:t>
            </a:r>
            <a:r>
              <a:rPr lang="en-US" b="1" i="1" dirty="0" err="1" smtClean="0">
                <a:latin typeface="Calibri" pitchFamily="34" charset="0"/>
              </a:rPr>
              <a:t>der</a:t>
            </a:r>
            <a:r>
              <a:rPr lang="en-US" b="1" i="1" dirty="0" smtClean="0">
                <a:latin typeface="Calibri" pitchFamily="34" charset="0"/>
              </a:rPr>
              <a:t> </a:t>
            </a:r>
            <a:r>
              <a:rPr lang="en-US" b="1" i="1" dirty="0" err="1" smtClean="0">
                <a:latin typeface="Calibri" pitchFamily="34" charset="0"/>
              </a:rPr>
              <a:t>Abstrakten</a:t>
            </a:r>
            <a:r>
              <a:rPr lang="en-US" b="1" dirty="0" smtClean="0">
                <a:latin typeface="Calibri" pitchFamily="34" charset="0"/>
              </a:rPr>
              <a:t>], </a:t>
            </a:r>
            <a:r>
              <a:rPr lang="en-US" b="1" dirty="0" err="1">
                <a:latin typeface="Calibri" pitchFamily="34" charset="0"/>
              </a:rPr>
              <a:t>Provinzialmuseum</a:t>
            </a:r>
            <a:r>
              <a:rPr lang="en-US" b="1" dirty="0">
                <a:latin typeface="Calibri" pitchFamily="34" charset="0"/>
              </a:rPr>
              <a:t> Hanover, 1928</a:t>
            </a:r>
            <a:r>
              <a:rPr lang="sr-Latn-CS" b="1" dirty="0">
                <a:latin typeface="Calibri" pitchFamily="34" charset="0"/>
              </a:rPr>
              <a:t>,</a:t>
            </a:r>
          </a:p>
          <a:p>
            <a:pPr algn="r"/>
            <a:r>
              <a:rPr lang="en-US" dirty="0" err="1">
                <a:latin typeface="Calibri" pitchFamily="34" charset="0"/>
              </a:rPr>
              <a:t>Lissitzky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projektovao je ovu modularnu i promenljivu salu za apstraktnu umetnost </a:t>
            </a:r>
            <a:r>
              <a:rPr lang="en-US" dirty="0" smtClean="0">
                <a:latin typeface="Calibri" pitchFamily="34" charset="0"/>
              </a:rPr>
              <a:t>1927–28 </a:t>
            </a:r>
            <a:r>
              <a:rPr lang="sr-Latn-RS" dirty="0" smtClean="0">
                <a:latin typeface="Calibri" pitchFamily="34" charset="0"/>
              </a:rPr>
              <a:t>na poziv za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Landesmuseum</a:t>
            </a:r>
            <a:r>
              <a:rPr lang="en-US" dirty="0">
                <a:latin typeface="Calibri" pitchFamily="34" charset="0"/>
              </a:rPr>
              <a:t> in Hanover. </a:t>
            </a:r>
            <a:r>
              <a:rPr lang="sr-Latn-RS" dirty="0" smtClean="0">
                <a:latin typeface="Calibri" pitchFamily="34" charset="0"/>
              </a:rPr>
              <a:t> Apstraktni kabinet je uništen 1936. godine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9091" name="Picture 4" descr="File:El Lissitzky Design for the Abstract Cabinet 19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304800"/>
            <a:ext cx="56483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ile:El Lissitzky 1927-28 The Abstract Cabin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40100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4724400" y="685800"/>
            <a:ext cx="4191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El Lisicki, “Demonstrationsraum</a:t>
            </a:r>
            <a:r>
              <a:rPr lang="sr-Latn-CS" dirty="0">
                <a:latin typeface="Calibri" pitchFamily="34" charset="0"/>
              </a:rPr>
              <a:t>” (Demonstraciona soba), Drezden 1926, Hanover 1927 – </a:t>
            </a:r>
          </a:p>
          <a:p>
            <a:r>
              <a:rPr lang="sr-Latn-CS" dirty="0">
                <a:latin typeface="Calibri" pitchFamily="34" charset="0"/>
              </a:rPr>
              <a:t>Naglašavao funkciju prevođenja posmatrača iz </a:t>
            </a:r>
            <a:r>
              <a:rPr lang="sr-Latn-CS" dirty="0" smtClean="0">
                <a:latin typeface="Calibri" pitchFamily="34" charset="0"/>
              </a:rPr>
              <a:t>pasivne u </a:t>
            </a:r>
            <a:r>
              <a:rPr lang="sr-Latn-CS" dirty="0">
                <a:latin typeface="Calibri" pitchFamily="34" charset="0"/>
              </a:rPr>
              <a:t>poziciju aktivne participacije: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“Sa svakim pokretom posmatrača u prostoru menja se percepcija zida... Tako se, kao rezultat ljudskog telesnog kretanja, postiže perceptualna dinamika. Ta igra čini posmatrača aktivnim ... Posmatrač je fizički uključen u interakciju sa izložbenim predmetom</a:t>
            </a:r>
            <a:r>
              <a:rPr lang="sr-Latn-CS" dirty="0" smtClean="0">
                <a:latin typeface="Calibri" pitchFamily="34" charset="0"/>
              </a:rPr>
              <a:t>” (El Lisicki)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ile:El Lissitzky 1927-28 The Abstract Cabinet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914400"/>
            <a:ext cx="76200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File:El Lissitzky 1927-28 The Abstract Cabinet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942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4" descr="File:Lissitzky El 1927-28 The Abstract Cabinet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5700" y="1381125"/>
            <a:ext cx="41783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Rectangle 3"/>
          <p:cNvSpPr>
            <a:spLocks noChangeArrowheads="1"/>
          </p:cNvSpPr>
          <p:nvPr/>
        </p:nvSpPr>
        <p:spPr bwMode="auto">
          <a:xfrm>
            <a:off x="0" y="5657850"/>
            <a:ext cx="5105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>
                <a:latin typeface="Calibri" pitchFamily="34" charset="0"/>
              </a:rPr>
              <a:t>*(Njegov vodeći princip za arhitekturu bio je da je prostor načinjen za ljude, a ne ljudi za prostor: “ne želimo više da sobe budu oslikani kovčezi za naša živa tela”.)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designishistory.com/images/lissitzky/BeatTheWhit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28600"/>
            <a:ext cx="71437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2"/>
          <p:cNvSpPr>
            <a:spLocks noChangeArrowheads="1"/>
          </p:cNvSpPr>
          <p:nvPr/>
        </p:nvSpPr>
        <p:spPr bwMode="auto">
          <a:xfrm>
            <a:off x="838200" y="6019800"/>
            <a:ext cx="746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latin typeface="Calibri" pitchFamily="34" charset="0"/>
              </a:rPr>
              <a:t>El Lisicki, </a:t>
            </a:r>
            <a:r>
              <a:rPr lang="pl-PL" i="1" dirty="0" smtClean="0">
                <a:latin typeface="Calibri" pitchFamily="34" charset="0"/>
              </a:rPr>
              <a:t>Bij bele crvenim klinom</a:t>
            </a:r>
            <a:r>
              <a:rPr lang="sr-Latn-RS" i="1" dirty="0" smtClean="0">
                <a:latin typeface="Calibri" pitchFamily="34" charset="0"/>
              </a:rPr>
              <a:t>,</a:t>
            </a:r>
            <a:r>
              <a:rPr lang="sr-Latn-CS" i="1" dirty="0" smtClean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1920</a:t>
            </a:r>
          </a:p>
          <a:p>
            <a:pPr algn="ctr"/>
            <a:r>
              <a:rPr lang="sr-Latn-CS" dirty="0" smtClean="0">
                <a:latin typeface="Calibri" pitchFamily="34" charset="0"/>
              </a:rPr>
              <a:t>(kolizija dve antagonističke sile u revolucionarnoj Rusiji</a:t>
            </a:r>
            <a:r>
              <a:rPr lang="sr-Latn-R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ww.designishistory.com/images/lissitzky/NewM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0" y="0"/>
            <a:ext cx="5746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2"/>
          <p:cNvSpPr>
            <a:spLocks noChangeArrowheads="1"/>
          </p:cNvSpPr>
          <p:nvPr/>
        </p:nvSpPr>
        <p:spPr bwMode="auto">
          <a:xfrm>
            <a:off x="228600" y="304800"/>
            <a:ext cx="29718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El Lisicki, </a:t>
            </a:r>
            <a:r>
              <a:rPr lang="sr-Latn-RS" i="1" dirty="0" smtClean="0">
                <a:latin typeface="Calibri" pitchFamily="34" charset="0"/>
              </a:rPr>
              <a:t>Novi </a:t>
            </a:r>
            <a:r>
              <a:rPr lang="sr-Latn-RS" i="1" dirty="0" smtClean="0">
                <a:latin typeface="Calibri" pitchFamily="34" charset="0"/>
              </a:rPr>
              <a:t>čovek</a:t>
            </a:r>
            <a:r>
              <a:rPr lang="en-US" i="1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iz </a:t>
            </a:r>
            <a:r>
              <a:rPr lang="en-US" i="1" dirty="0" smtClean="0"/>
              <a:t>Figurine: </a:t>
            </a:r>
            <a:r>
              <a:rPr lang="en-US" i="1" dirty="0" err="1" smtClean="0"/>
              <a:t>Trodimenzionalni</a:t>
            </a:r>
            <a:r>
              <a:rPr lang="en-US" i="1" dirty="0" smtClean="0"/>
              <a:t> </a:t>
            </a:r>
            <a:r>
              <a:rPr lang="sr-Latn-RS" i="1" dirty="0" smtClean="0"/>
              <a:t>nacrt</a:t>
            </a:r>
            <a:r>
              <a:rPr lang="en-US" i="1" dirty="0" smtClean="0"/>
              <a:t> </a:t>
            </a:r>
            <a:r>
              <a:rPr lang="en-US" i="1" dirty="0" err="1" smtClean="0"/>
              <a:t>elektro</a:t>
            </a:r>
            <a:r>
              <a:rPr lang="en-US" i="1" dirty="0" smtClean="0"/>
              <a:t>-m</a:t>
            </a:r>
            <a:r>
              <a:rPr lang="sr-Latn-RS" i="1" dirty="0" smtClean="0"/>
              <a:t>ehaničke</a:t>
            </a:r>
            <a:r>
              <a:rPr lang="en-US" i="1" dirty="0" smtClean="0"/>
              <a:t> </a:t>
            </a:r>
            <a:r>
              <a:rPr lang="en-US" i="1" dirty="0" err="1" smtClean="0"/>
              <a:t>predstave</a:t>
            </a:r>
            <a:r>
              <a:rPr lang="en-US" i="1" dirty="0" smtClean="0"/>
              <a:t> "Pobeda </a:t>
            </a:r>
            <a:r>
              <a:rPr lang="en-US" i="1" dirty="0" err="1" smtClean="0"/>
              <a:t>nad</a:t>
            </a:r>
            <a:r>
              <a:rPr lang="en-US" i="1" dirty="0" smtClean="0"/>
              <a:t> </a:t>
            </a:r>
            <a:r>
              <a:rPr lang="en-US" i="1" dirty="0" err="1" smtClean="0"/>
              <a:t>Suncem</a:t>
            </a:r>
            <a:r>
              <a:rPr lang="en-US" i="1" dirty="0" smtClean="0"/>
              <a:t>“</a:t>
            </a:r>
            <a:r>
              <a:rPr lang="sr-Latn-RS" i="1" dirty="0" smtClean="0"/>
              <a:t>,</a:t>
            </a:r>
            <a:r>
              <a:rPr lang="sr-Latn-RS" dirty="0" smtClean="0"/>
              <a:t>1920-21, objavljeno</a:t>
            </a:r>
            <a:r>
              <a:rPr lang="sr-Latn-RS" i="1" dirty="0" smtClean="0"/>
              <a:t>  </a:t>
            </a:r>
            <a:endParaRPr lang="en-US" dirty="0">
              <a:latin typeface="Calibri" pitchFamily="34" charset="0"/>
            </a:endParaRPr>
          </a:p>
          <a:p>
            <a:pPr algn="r"/>
            <a:r>
              <a:rPr lang="en-US" dirty="0">
                <a:latin typeface="Calibri" pitchFamily="34" charset="0"/>
              </a:rPr>
              <a:t>1923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53.3 x 45.4 cm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list iz mape sa deset litografija,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CS" dirty="0" smtClean="0">
                <a:latin typeface="Calibri" pitchFamily="34" charset="0"/>
              </a:rPr>
              <a:t>MoMA</a:t>
            </a:r>
          </a:p>
          <a:p>
            <a:pPr algn="r"/>
            <a:endParaRPr lang="sr-Latn-CS" dirty="0" smtClean="0">
              <a:latin typeface="Calibri" pitchFamily="34" charset="0"/>
            </a:endParaRPr>
          </a:p>
          <a:p>
            <a:pPr algn="r"/>
            <a:r>
              <a:rPr lang="en-US" dirty="0" smtClean="0">
                <a:hlinkClick r:id="rId3"/>
              </a:rPr>
              <a:t>https://www.moma.org/collection/works/portfolios/62893?locale=en</a:t>
            </a:r>
            <a:endParaRPr lang="sr-Latn-RS" dirty="0" smtClean="0"/>
          </a:p>
          <a:p>
            <a:pPr algn="r"/>
            <a:r>
              <a:rPr lang="en-US" dirty="0" smtClean="0">
                <a:latin typeface="Calibri" pitchFamily="34" charset="0"/>
              </a:rPr>
              <a:t>I</a:t>
            </a:r>
            <a:endParaRPr lang="sr-Latn-RS" dirty="0" smtClean="0">
              <a:latin typeface="Calibri" pitchFamily="34" charset="0"/>
            </a:endParaRPr>
          </a:p>
          <a:p>
            <a:pPr algn="r"/>
            <a:r>
              <a:rPr lang="en-US" dirty="0" smtClean="0">
                <a:hlinkClick r:id="rId4"/>
              </a:rPr>
              <a:t>https://www.moma.org/collection/works/62893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El Lissitzky. Announcer (Ansager) from Figurines: The Three-Dimensional Design of the Electro-Mechanical Show &quot;Victory over the Sun&quot; (Figurinen, die plastische Gestaltung der elektro-mechanischen Schau &quot;Sieg über die Sonne&quot;). 1920-21, published 19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914400"/>
            <a:ext cx="4230688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2"/>
          <p:cNvSpPr>
            <a:spLocks noChangeArrowheads="1"/>
          </p:cNvSpPr>
          <p:nvPr/>
        </p:nvSpPr>
        <p:spPr bwMode="auto">
          <a:xfrm>
            <a:off x="228600" y="381000"/>
            <a:ext cx="3657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El </a:t>
            </a:r>
            <a:r>
              <a:rPr lang="en-US" dirty="0" err="1" smtClean="0">
                <a:latin typeface="Calibri" pitchFamily="34" charset="0"/>
              </a:rPr>
              <a:t>Lisicki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N</a:t>
            </a:r>
            <a:r>
              <a:rPr lang="en-US" i="1" dirty="0" err="1" smtClean="0">
                <a:latin typeface="Calibri" pitchFamily="34" charset="0"/>
              </a:rPr>
              <a:t>ajavljiva</a:t>
            </a:r>
            <a:r>
              <a:rPr lang="sr-Latn-RS" i="1" dirty="0" smtClean="0">
                <a:latin typeface="Calibri" pitchFamily="34" charset="0"/>
              </a:rPr>
              <a:t>č</a:t>
            </a:r>
            <a:r>
              <a:rPr lang="en-US" i="1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iz </a:t>
            </a:r>
            <a:r>
              <a:rPr lang="en-US" i="1" dirty="0" smtClean="0"/>
              <a:t>Figurine: </a:t>
            </a:r>
            <a:r>
              <a:rPr lang="en-US" i="1" dirty="0" err="1" smtClean="0"/>
              <a:t>Trodimenzionalni</a:t>
            </a:r>
            <a:r>
              <a:rPr lang="en-US" i="1" dirty="0" smtClean="0"/>
              <a:t> </a:t>
            </a:r>
            <a:r>
              <a:rPr lang="sr-Latn-RS" i="1" dirty="0" smtClean="0"/>
              <a:t>nacrt</a:t>
            </a:r>
            <a:r>
              <a:rPr lang="en-US" i="1" dirty="0" smtClean="0"/>
              <a:t> </a:t>
            </a:r>
            <a:r>
              <a:rPr lang="en-US" i="1" dirty="0" err="1" smtClean="0"/>
              <a:t>elektro</a:t>
            </a:r>
            <a:r>
              <a:rPr lang="en-US" i="1" dirty="0" smtClean="0"/>
              <a:t>-m</a:t>
            </a:r>
            <a:r>
              <a:rPr lang="sr-Latn-RS" i="1" dirty="0" smtClean="0"/>
              <a:t>ehaničke</a:t>
            </a:r>
            <a:r>
              <a:rPr lang="en-US" i="1" dirty="0" smtClean="0"/>
              <a:t> </a:t>
            </a:r>
            <a:r>
              <a:rPr lang="en-US" i="1" dirty="0" err="1" smtClean="0"/>
              <a:t>predstave</a:t>
            </a:r>
            <a:r>
              <a:rPr lang="en-US" i="1" dirty="0" smtClean="0"/>
              <a:t> "Pobeda </a:t>
            </a:r>
            <a:r>
              <a:rPr lang="en-US" i="1" dirty="0" err="1" smtClean="0"/>
              <a:t>nad</a:t>
            </a:r>
            <a:r>
              <a:rPr lang="en-US" i="1" dirty="0" smtClean="0"/>
              <a:t> </a:t>
            </a:r>
            <a:r>
              <a:rPr lang="en-US" i="1" dirty="0" err="1" smtClean="0"/>
              <a:t>Suncem</a:t>
            </a:r>
            <a:r>
              <a:rPr lang="en-US" i="1" dirty="0" smtClean="0"/>
              <a:t>“</a:t>
            </a:r>
            <a:r>
              <a:rPr lang="sr-Latn-RS" i="1" dirty="0" smtClean="0"/>
              <a:t>,</a:t>
            </a:r>
            <a:endParaRPr lang="en-US" dirty="0" smtClean="0">
              <a:latin typeface="Calibri" pitchFamily="34" charset="0"/>
            </a:endParaRPr>
          </a:p>
          <a:p>
            <a:pPr algn="r"/>
            <a:r>
              <a:rPr lang="sr-Latn-RS" dirty="0" smtClean="0"/>
              <a:t>1920-21, objavljeno</a:t>
            </a:r>
            <a:r>
              <a:rPr lang="sr-Latn-RS" i="1" dirty="0" smtClean="0"/>
              <a:t>  </a:t>
            </a:r>
            <a:endParaRPr lang="en-US" dirty="0" smtClean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1923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 53.3 x 45.4 cm</a:t>
            </a:r>
            <a:r>
              <a:rPr lang="sr-Latn-CS" dirty="0" smtClean="0">
                <a:latin typeface="Calibri" pitchFamily="34" charset="0"/>
              </a:rPr>
              <a:t>, list iz mape sa deset litografija,</a:t>
            </a:r>
          </a:p>
          <a:p>
            <a:pPr algn="r"/>
            <a:r>
              <a:rPr lang="sr-Latn-CS" dirty="0" smtClean="0">
                <a:latin typeface="Calibri" pitchFamily="34" charset="0"/>
              </a:rPr>
              <a:t>MoMA</a:t>
            </a:r>
          </a:p>
          <a:p>
            <a:pPr algn="r"/>
            <a:endParaRPr lang="sr-Latn-CS" dirty="0" smtClean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CS" sz="3000"/>
              <a:t>od Šagala, preko suprematizma do (ne)utilitarnog konstruktivizma</a:t>
            </a:r>
            <a:endParaRPr lang="en-US" sz="300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47800"/>
            <a:ext cx="8229600" cy="5105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sr-Latn-CS" sz="2400" dirty="0">
                <a:latin typeface="Calibri" pitchFamily="34" charset="0"/>
              </a:rPr>
              <a:t>arhitekta po obrazovanju</a:t>
            </a:r>
          </a:p>
          <a:p>
            <a:pPr>
              <a:lnSpc>
                <a:spcPct val="80000"/>
              </a:lnSpc>
            </a:pPr>
            <a:r>
              <a:rPr lang="sr-Latn-CS" sz="2400" dirty="0">
                <a:latin typeface="Calibri" pitchFamily="34" charset="0"/>
              </a:rPr>
              <a:t>1919. u Vitebsku kod Šagala – radi ilustracije za dečje knjige</a:t>
            </a:r>
          </a:p>
          <a:p>
            <a:pPr>
              <a:lnSpc>
                <a:spcPct val="80000"/>
              </a:lnSpc>
            </a:pPr>
            <a:r>
              <a:rPr lang="sr-Latn-CS" sz="2400" dirty="0">
                <a:latin typeface="Calibri" pitchFamily="34" charset="0"/>
              </a:rPr>
              <a:t>Po Maljevičevom dolasku (leto 1919) postao član UNOVIS-a (od 1920) i jevrejsku ikonografiju zamenio apstraktnim geometrijskim formama iz suprematističkog vokabulara</a:t>
            </a:r>
          </a:p>
          <a:p>
            <a:pPr>
              <a:lnSpc>
                <a:spcPct val="80000"/>
              </a:lnSpc>
            </a:pPr>
            <a:r>
              <a:rPr lang="sr-Latn-CS" sz="2400" dirty="0">
                <a:latin typeface="Calibri" pitchFamily="34" charset="0"/>
              </a:rPr>
              <a:t>Kasnije postaje član INhUK-a (konstruktivizam) ali nije pripadao jezgru koje je činilo Radnu grupu konstruktivista niti je bio potpisnik njenih programskih deklaracija</a:t>
            </a:r>
          </a:p>
          <a:p>
            <a:pPr>
              <a:lnSpc>
                <a:spcPct val="80000"/>
              </a:lnSpc>
            </a:pPr>
            <a:r>
              <a:rPr lang="sr-Latn-CS" sz="2400" dirty="0">
                <a:latin typeface="Calibri" pitchFamily="34" charset="0"/>
              </a:rPr>
              <a:t>1921. u jesen odlazi u Berlin u kojem sa sa Iljom Erenburgom </a:t>
            </a:r>
            <a:r>
              <a:rPr lang="sr-Latn-CS" sz="2400" dirty="0" smtClean="0">
                <a:latin typeface="Calibri" pitchFamily="34" charset="0"/>
              </a:rPr>
              <a:t>pokreće avangardni časopis </a:t>
            </a:r>
            <a:r>
              <a:rPr lang="sr-Latn-CS" sz="2400" i="1" dirty="0">
                <a:latin typeface="Calibri" pitchFamily="34" charset="0"/>
              </a:rPr>
              <a:t>Vešč</a:t>
            </a:r>
            <a:endParaRPr lang="sr-Latn-CS" sz="24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sr-Latn-CS" sz="2400" dirty="0">
                <a:latin typeface="Calibri" pitchFamily="34" charset="0"/>
              </a:rPr>
              <a:t>1925. vraća se u Moskvu, predaje na </a:t>
            </a:r>
            <a:r>
              <a:rPr lang="sr-Latn-CS" sz="2400" dirty="0" smtClean="0">
                <a:latin typeface="Calibri" pitchFamily="34" charset="0"/>
              </a:rPr>
              <a:t>Vkhutems-u (</a:t>
            </a:r>
            <a:r>
              <a:rPr lang="sr-Latn-RS" sz="2400" dirty="0" smtClean="0">
                <a:latin typeface="Calibri" pitchFamily="34" charset="0"/>
              </a:rPr>
              <a:t>Višoj umetničko-tehničkoj radionici</a:t>
            </a:r>
            <a:r>
              <a:rPr lang="sr-Latn-CS" sz="2400" dirty="0" smtClean="0">
                <a:latin typeface="Calibri" pitchFamily="34" charset="0"/>
              </a:rPr>
              <a:t>)/Vkhutein-u (</a:t>
            </a:r>
            <a:r>
              <a:rPr lang="sr-Latn-RS" sz="2400" dirty="0" smtClean="0">
                <a:latin typeface="Calibri" pitchFamily="34" charset="0"/>
              </a:rPr>
              <a:t>Višem umetničko-tehničkom institutu)</a:t>
            </a:r>
            <a:r>
              <a:rPr lang="sr-Latn-CS" sz="2400" dirty="0" smtClean="0">
                <a:latin typeface="Calibri" pitchFamily="34" charset="0"/>
              </a:rPr>
              <a:t>; </a:t>
            </a:r>
            <a:r>
              <a:rPr lang="sr-Latn-CS" sz="2400" dirty="0">
                <a:latin typeface="Calibri" pitchFamily="34" charset="0"/>
              </a:rPr>
              <a:t>nastavlja svoju umetničku aktivnost posvećujući se dizajnu knjiga i časopisa, te projektovanju </a:t>
            </a:r>
            <a:r>
              <a:rPr lang="sr-Latn-CS" sz="2400" dirty="0" smtClean="0">
                <a:latin typeface="Calibri" pitchFamily="34" charset="0"/>
              </a:rPr>
              <a:t>sovjetskih </a:t>
            </a:r>
            <a:r>
              <a:rPr lang="sr-Latn-CS" sz="2400" dirty="0">
                <a:latin typeface="Calibri" pitchFamily="34" charset="0"/>
              </a:rPr>
              <a:t>paviljona za velike međunarodne izložbe različitog karaktera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El Lissitzky. Sentry (Posten) from Figurines: The Three-Dimensional Design of the Electro-Mechanical Show &quot;Victory over the Sun&quot; (Figurinen, die plastische Gestaltung der elektro-mechanischen Schau &quot;Sieg über die Sonne&quot;). 1920-21, published 19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914400"/>
            <a:ext cx="431482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ctangle 2"/>
          <p:cNvSpPr>
            <a:spLocks noChangeArrowheads="1"/>
          </p:cNvSpPr>
          <p:nvPr/>
        </p:nvSpPr>
        <p:spPr bwMode="auto">
          <a:xfrm>
            <a:off x="381000" y="609600"/>
            <a:ext cx="3657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El </a:t>
            </a:r>
            <a:r>
              <a:rPr lang="en-US" dirty="0" err="1" smtClean="0">
                <a:latin typeface="Calibri" pitchFamily="34" charset="0"/>
              </a:rPr>
              <a:t>Lisicki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Stražar </a:t>
            </a:r>
            <a:r>
              <a:rPr lang="sr-Latn-RS" dirty="0" smtClean="0">
                <a:latin typeface="Calibri" pitchFamily="34" charset="0"/>
              </a:rPr>
              <a:t>iz </a:t>
            </a:r>
            <a:r>
              <a:rPr lang="en-US" i="1" dirty="0" smtClean="0"/>
              <a:t>Figurine: </a:t>
            </a:r>
            <a:r>
              <a:rPr lang="en-US" i="1" dirty="0" err="1" smtClean="0"/>
              <a:t>Trodimenzionalni</a:t>
            </a:r>
            <a:r>
              <a:rPr lang="en-US" i="1" dirty="0" smtClean="0"/>
              <a:t> </a:t>
            </a:r>
            <a:r>
              <a:rPr lang="sr-Latn-RS" i="1" dirty="0" smtClean="0"/>
              <a:t>nacrt</a:t>
            </a:r>
            <a:r>
              <a:rPr lang="en-US" i="1" dirty="0" smtClean="0"/>
              <a:t> </a:t>
            </a:r>
            <a:r>
              <a:rPr lang="en-US" i="1" dirty="0" err="1" smtClean="0"/>
              <a:t>elektro</a:t>
            </a:r>
            <a:r>
              <a:rPr lang="en-US" i="1" dirty="0" smtClean="0"/>
              <a:t>-m</a:t>
            </a:r>
            <a:r>
              <a:rPr lang="sr-Latn-RS" i="1" dirty="0" smtClean="0"/>
              <a:t>ehaničke</a:t>
            </a:r>
            <a:r>
              <a:rPr lang="en-US" i="1" dirty="0" smtClean="0"/>
              <a:t> </a:t>
            </a:r>
            <a:r>
              <a:rPr lang="en-US" i="1" dirty="0" err="1" smtClean="0"/>
              <a:t>predstave</a:t>
            </a:r>
            <a:r>
              <a:rPr lang="en-US" i="1" dirty="0" smtClean="0"/>
              <a:t> "Pobeda </a:t>
            </a:r>
            <a:r>
              <a:rPr lang="en-US" i="1" dirty="0" err="1" smtClean="0"/>
              <a:t>nad</a:t>
            </a:r>
            <a:r>
              <a:rPr lang="en-US" i="1" dirty="0" smtClean="0"/>
              <a:t> </a:t>
            </a:r>
            <a:r>
              <a:rPr lang="en-US" i="1" dirty="0" err="1" smtClean="0"/>
              <a:t>Suncem</a:t>
            </a:r>
            <a:r>
              <a:rPr lang="en-US" i="1" dirty="0" smtClean="0"/>
              <a:t>“</a:t>
            </a:r>
            <a:r>
              <a:rPr lang="sr-Latn-RS" i="1" dirty="0" smtClean="0"/>
              <a:t>,</a:t>
            </a:r>
            <a:r>
              <a:rPr lang="sr-Latn-RS" dirty="0" smtClean="0"/>
              <a:t> 1920-21, objavljeno</a:t>
            </a:r>
            <a:r>
              <a:rPr lang="sr-Latn-RS" i="1" dirty="0" smtClean="0"/>
              <a:t>  </a:t>
            </a:r>
            <a:endParaRPr lang="en-US" dirty="0" smtClean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1923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 53.3 x 45.4 cm</a:t>
            </a:r>
            <a:r>
              <a:rPr lang="sr-Latn-CS" dirty="0" smtClean="0">
                <a:latin typeface="Calibri" pitchFamily="34" charset="0"/>
              </a:rPr>
              <a:t>, list iz mape sa deset litografija,</a:t>
            </a:r>
          </a:p>
          <a:p>
            <a:pPr algn="r"/>
            <a:r>
              <a:rPr lang="sr-Latn-CS" dirty="0" smtClean="0">
                <a:latin typeface="Calibri" pitchFamily="34" charset="0"/>
              </a:rPr>
              <a:t>MoMA</a:t>
            </a:r>
          </a:p>
          <a:p>
            <a:pPr algn="r"/>
            <a:r>
              <a:rPr lang="sr-Latn-CS" dirty="0" smtClean="0">
                <a:latin typeface="Calibri" pitchFamily="34" charset="0"/>
              </a:rPr>
              <a:t>,</a:t>
            </a:r>
            <a:endParaRPr lang="sr-Latn-CS" dirty="0" smtClean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over 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8438" y="0"/>
            <a:ext cx="5135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ctangle 2"/>
          <p:cNvSpPr>
            <a:spLocks noChangeArrowheads="1"/>
          </p:cNvSpPr>
          <p:nvPr/>
        </p:nvSpPr>
        <p:spPr bwMode="auto">
          <a:xfrm>
            <a:off x="152400" y="533400"/>
            <a:ext cx="3581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El Lisicki, </a:t>
            </a:r>
            <a:r>
              <a:rPr lang="en-US" dirty="0" smtClean="0">
                <a:latin typeface="Calibri" pitchFamily="34" charset="0"/>
              </a:rPr>
              <a:t>1920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Studija naslovne strane za knjigu </a:t>
            </a:r>
            <a:r>
              <a:rPr lang="sr-Latn-RS" i="1" dirty="0" smtClean="0">
                <a:latin typeface="Calibri" pitchFamily="34" charset="0"/>
              </a:rPr>
              <a:t>O dva kvadrata, supematistička bajka u šest konstrukcija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sr-Latn-C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25.7 x 20.3 cm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akvarel i olovka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dedic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2238" y="0"/>
            <a:ext cx="5211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2"/>
          <p:cNvSpPr>
            <a:spLocks noChangeArrowheads="1"/>
          </p:cNvSpPr>
          <p:nvPr/>
        </p:nvSpPr>
        <p:spPr bwMode="auto">
          <a:xfrm>
            <a:off x="152400" y="533400"/>
            <a:ext cx="3581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El </a:t>
            </a:r>
            <a:r>
              <a:rPr lang="sr-Latn-RS" dirty="0" smtClean="0">
                <a:latin typeface="Calibri" pitchFamily="34" charset="0"/>
              </a:rPr>
              <a:t>Lisicki, </a:t>
            </a:r>
            <a:r>
              <a:rPr lang="en-US" dirty="0" smtClean="0">
                <a:latin typeface="Calibri" pitchFamily="34" charset="0"/>
              </a:rPr>
              <a:t>1920, </a:t>
            </a:r>
            <a:r>
              <a:rPr lang="sr-Latn-RS" dirty="0" smtClean="0">
                <a:latin typeface="Calibri" pitchFamily="34" charset="0"/>
              </a:rPr>
              <a:t>Studija </a:t>
            </a:r>
            <a:r>
              <a:rPr lang="sr-Latn-RS" dirty="0" smtClean="0">
                <a:latin typeface="Calibri" pitchFamily="34" charset="0"/>
              </a:rPr>
              <a:t>strane </a:t>
            </a:r>
            <a:r>
              <a:rPr lang="sr-Latn-RS" dirty="0" smtClean="0">
                <a:latin typeface="Calibri" pitchFamily="34" charset="0"/>
              </a:rPr>
              <a:t>za knjigu </a:t>
            </a:r>
            <a:r>
              <a:rPr lang="sr-Latn-RS" i="1" dirty="0" smtClean="0">
                <a:latin typeface="Calibri" pitchFamily="34" charset="0"/>
              </a:rPr>
              <a:t>O dva kvadrata, supematistička bajka u šest konstrukcija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sr-Latn-CS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25.7 x 20.3 cm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akvarel i </a:t>
            </a:r>
            <a:r>
              <a:rPr lang="sr-Latn-RS" dirty="0" smtClean="0">
                <a:latin typeface="Calibri" pitchFamily="34" charset="0"/>
              </a:rPr>
              <a:t>olovka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title page 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8275" y="0"/>
            <a:ext cx="5165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304800" y="457200"/>
            <a:ext cx="312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El Lisicki, </a:t>
            </a:r>
            <a:r>
              <a:rPr lang="sr-Latn-RS" i="1" dirty="0" smtClean="0">
                <a:latin typeface="Calibri" pitchFamily="34" charset="0"/>
              </a:rPr>
              <a:t>O </a:t>
            </a:r>
            <a:r>
              <a:rPr lang="sr-Latn-RS" i="1" dirty="0" smtClean="0">
                <a:latin typeface="Calibri" pitchFamily="34" charset="0"/>
              </a:rPr>
              <a:t>dva kvadrata, supematistička bajka u šest </a:t>
            </a:r>
            <a:r>
              <a:rPr lang="sr-Latn-RS" i="1" dirty="0" smtClean="0">
                <a:latin typeface="Calibri" pitchFamily="34" charset="0"/>
              </a:rPr>
              <a:t>konstrukcija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152400" y="3429000"/>
            <a:ext cx="36576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>
                <a:latin typeface="Calibri" pitchFamily="34" charset="0"/>
              </a:rPr>
              <a:t>Grafičko rešenje/prelom/tipografija = ‘reprodukuju’ zvuk kao npr u radio najavi;</a:t>
            </a:r>
          </a:p>
          <a:p>
            <a:pPr algn="r"/>
            <a:r>
              <a:rPr lang="sr-Latn-CS" dirty="0">
                <a:latin typeface="Calibri" pitchFamily="34" charset="0"/>
              </a:rPr>
              <a:t>Isticanje sličnih tj istih slogova je primer inovativne tipografije Lisickog</a:t>
            </a:r>
          </a:p>
          <a:p>
            <a:pPr algn="r"/>
            <a:endParaRPr lang="sr-Latn-CS" dirty="0">
              <a:latin typeface="Calibri" pitchFamily="34" charset="0"/>
            </a:endParaRPr>
          </a:p>
          <a:p>
            <a:pPr algn="r"/>
            <a:r>
              <a:rPr lang="en-US" dirty="0">
                <a:latin typeface="Calibri" pitchFamily="34" charset="0"/>
              </a:rPr>
              <a:t>“</a:t>
            </a:r>
            <a:r>
              <a:rPr lang="sr-Latn-CS" dirty="0">
                <a:latin typeface="Calibri" pitchFamily="34" charset="0"/>
              </a:rPr>
              <a:t>Od pasivnog, neartikulisanog rasporeda slova ide se ka aktivnom, artikulisanom pattern-u. Uzima se u obzir pokret živog jezika”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sr-Latn-RS" dirty="0" smtClean="0">
                <a:latin typeface="Calibri" pitchFamily="34" charset="0"/>
              </a:rPr>
              <a:t>El Lisicki, </a:t>
            </a:r>
            <a:r>
              <a:rPr lang="sr-Latn-CS" i="1" dirty="0" smtClean="0">
                <a:latin typeface="Calibri" pitchFamily="34" charset="0"/>
              </a:rPr>
              <a:t>Tipografske </a:t>
            </a:r>
            <a:r>
              <a:rPr lang="sr-Latn-CS" i="1" dirty="0">
                <a:latin typeface="Calibri" pitchFamily="34" charset="0"/>
              </a:rPr>
              <a:t>činjenice</a:t>
            </a:r>
            <a:r>
              <a:rPr lang="en-US" i="1" dirty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 1925)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on't re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6525" y="0"/>
            <a:ext cx="5197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2 squares arri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6850" y="0"/>
            <a:ext cx="5137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landing on ear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6050" y="0"/>
            <a:ext cx="5187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www.eldritchpress.org/el/pix/pn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70928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4191000"/>
            <a:ext cx="327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G</a:t>
            </a:r>
            <a:r>
              <a:rPr lang="sr-Latn-RS" dirty="0" smtClean="0">
                <a:latin typeface="Calibri" pitchFamily="34" charset="0"/>
              </a:rPr>
              <a:t>rafit i akvarel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25.6 x 20.2cm, </a:t>
            </a:r>
            <a:r>
              <a:rPr lang="en-US" dirty="0" smtClean="0">
                <a:latin typeface="Calibri" pitchFamily="34" charset="0"/>
              </a:rPr>
              <a:t>Mo</a:t>
            </a:r>
            <a:r>
              <a:rPr lang="sr-Latn-RS" dirty="0" smtClean="0">
                <a:latin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</a:rPr>
              <a:t>A, </a:t>
            </a:r>
            <a:r>
              <a:rPr lang="en-US" dirty="0">
                <a:latin typeface="Calibri" pitchFamily="34" charset="0"/>
              </a:rPr>
              <a:t>1922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http://www.eldritchpress.org/el/pix/pn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533400"/>
            <a:ext cx="4543425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quares see &#10;black m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8100" y="0"/>
            <a:ext cx="529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rash and scat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52888" y="0"/>
            <a:ext cx="5091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304800" y="381000"/>
            <a:ext cx="2895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 dirty="0" err="1">
                <a:latin typeface="Calibri" pitchFamily="34" charset="0"/>
              </a:rPr>
              <a:t>Proun</a:t>
            </a:r>
            <a:r>
              <a:rPr lang="en-US" i="1" dirty="0">
                <a:latin typeface="Calibri" pitchFamily="34" charset="0"/>
              </a:rPr>
              <a:t> 19D</a:t>
            </a:r>
            <a:r>
              <a:rPr lang="sr-Latn-CS" i="1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1920 or 1921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gips, </a:t>
            </a:r>
            <a:r>
              <a:rPr lang="en-US" dirty="0" err="1" smtClean="0"/>
              <a:t>ulje</a:t>
            </a:r>
            <a:r>
              <a:rPr lang="en-US" dirty="0" smtClean="0"/>
              <a:t>, </a:t>
            </a:r>
            <a:r>
              <a:rPr lang="en-US" dirty="0" err="1" smtClean="0"/>
              <a:t>lak</a:t>
            </a:r>
            <a:r>
              <a:rPr lang="en-US" dirty="0" smtClean="0"/>
              <a:t>, </a:t>
            </a:r>
            <a:r>
              <a:rPr lang="en-US" dirty="0" err="1" smtClean="0"/>
              <a:t>bojica</a:t>
            </a:r>
            <a:r>
              <a:rPr lang="en-US" dirty="0" smtClean="0"/>
              <a:t>, </a:t>
            </a:r>
            <a:r>
              <a:rPr lang="en-US" dirty="0" err="1" smtClean="0"/>
              <a:t>obojeni</a:t>
            </a:r>
            <a:r>
              <a:rPr lang="en-US" dirty="0" smtClean="0"/>
              <a:t> </a:t>
            </a:r>
            <a:r>
              <a:rPr lang="en-US" dirty="0" err="1" smtClean="0"/>
              <a:t>papiri</a:t>
            </a:r>
            <a:r>
              <a:rPr lang="en-US" dirty="0" smtClean="0"/>
              <a:t>, </a:t>
            </a:r>
            <a:r>
              <a:rPr lang="sr-Latn-RS" dirty="0" smtClean="0"/>
              <a:t>šmirgl</a:t>
            </a:r>
            <a:r>
              <a:rPr lang="en-US" dirty="0" smtClean="0"/>
              <a:t> </a:t>
            </a:r>
            <a:r>
              <a:rPr lang="en-US" dirty="0" err="1" smtClean="0"/>
              <a:t>papir</a:t>
            </a:r>
            <a:r>
              <a:rPr lang="en-US" dirty="0" smtClean="0"/>
              <a:t>, </a:t>
            </a:r>
            <a:r>
              <a:rPr lang="en-US" dirty="0" err="1" smtClean="0"/>
              <a:t>grafički</a:t>
            </a:r>
            <a:r>
              <a:rPr lang="en-US" dirty="0" smtClean="0"/>
              <a:t> </a:t>
            </a:r>
            <a:r>
              <a:rPr lang="en-US" dirty="0" err="1" smtClean="0"/>
              <a:t>papir</a:t>
            </a:r>
            <a:r>
              <a:rPr lang="en-US" dirty="0" smtClean="0"/>
              <a:t>, </a:t>
            </a:r>
            <a:r>
              <a:rPr lang="en-US" dirty="0" err="1" smtClean="0"/>
              <a:t>karton</a:t>
            </a:r>
            <a:r>
              <a:rPr lang="en-US" dirty="0" smtClean="0"/>
              <a:t>, </a:t>
            </a:r>
            <a:r>
              <a:rPr lang="en-US" dirty="0" err="1" smtClean="0"/>
              <a:t>metalna</a:t>
            </a:r>
            <a:r>
              <a:rPr lang="en-US" dirty="0" smtClean="0"/>
              <a:t> </a:t>
            </a:r>
            <a:r>
              <a:rPr lang="en-US" dirty="0" err="1" smtClean="0"/>
              <a:t>boja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metalna</a:t>
            </a:r>
            <a:r>
              <a:rPr lang="en-US" dirty="0" smtClean="0"/>
              <a:t> </a:t>
            </a:r>
            <a:r>
              <a:rPr lang="en-US" dirty="0" err="1" smtClean="0"/>
              <a:t>folija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šperploči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97.5 x 97.2 cm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MoMA</a:t>
            </a:r>
          </a:p>
          <a:p>
            <a:pPr algn="r"/>
            <a:r>
              <a:rPr lang="sr-Latn-CS" dirty="0" smtClean="0">
                <a:latin typeface="Calibri" pitchFamily="34" charset="0"/>
              </a:rPr>
              <a:t>Videti na: </a:t>
            </a:r>
            <a:r>
              <a:rPr lang="en-US" dirty="0" smtClean="0">
                <a:hlinkClick r:id="rId2"/>
              </a:rPr>
              <a:t>https://www.moma.org/collection/works/79040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73731" name="Picture 4" descr="File:Lissitzky El 1922 Proun 19-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533400"/>
            <a:ext cx="5524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304800" y="3657600"/>
            <a:ext cx="2743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>
                <a:latin typeface="Calibri" pitchFamily="34" charset="0"/>
              </a:rPr>
              <a:t>“PROJEKAT AFIRMACIJE NOVOGA”- PROUN:</a:t>
            </a:r>
          </a:p>
          <a:p>
            <a:pPr algn="ctr"/>
            <a:r>
              <a:rPr lang="sr-Latn-CS" dirty="0">
                <a:latin typeface="Calibri" pitchFamily="34" charset="0"/>
              </a:rPr>
              <a:t>Aktivna recepcija i istovremeno kritičko čitanje suprematističkog iskustva koje je postalo predmet jedne autonomne, individualne </a:t>
            </a:r>
            <a:r>
              <a:rPr lang="sr-Latn-CS" dirty="0" smtClean="0">
                <a:latin typeface="Calibri" pitchFamily="34" charset="0"/>
              </a:rPr>
              <a:t>interpretacije bliske konstruktivizmu;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red square organizes settle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1138" y="0"/>
            <a:ext cx="5122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2"/>
          <p:cNvSpPr>
            <a:spLocks noChangeArrowheads="1"/>
          </p:cNvSpPr>
          <p:nvPr/>
        </p:nvSpPr>
        <p:spPr bwMode="auto">
          <a:xfrm>
            <a:off x="228600" y="381000"/>
            <a:ext cx="335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Calibri" pitchFamily="34" charset="0"/>
              </a:rPr>
              <a:t>and on the Black was established Red Clearly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end and keep go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3338" y="0"/>
            <a:ext cx="5300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2"/>
          <p:cNvSpPr>
            <a:spLocks noChangeArrowheads="1"/>
          </p:cNvSpPr>
          <p:nvPr/>
        </p:nvSpPr>
        <p:spPr bwMode="auto">
          <a:xfrm>
            <a:off x="533400" y="533400"/>
            <a:ext cx="219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Thus it ends -- further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eldritchpress.org/el/pix/pn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9150" y="1371600"/>
            <a:ext cx="45148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2"/>
          <p:cNvSpPr>
            <a:spLocks noChangeArrowheads="1"/>
          </p:cNvSpPr>
          <p:nvPr/>
        </p:nvSpPr>
        <p:spPr bwMode="auto">
          <a:xfrm>
            <a:off x="4419600" y="2286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graphite, wash, gouache, 23.4 x 17cm, Busch-Reisinger Museum, Harvard University</a:t>
            </a:r>
          </a:p>
        </p:txBody>
      </p:sp>
      <p:pic>
        <p:nvPicPr>
          <p:cNvPr id="110596" name="Picture 4" descr="http://www.eldritchpress.org/el/pix/pn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90650"/>
            <a:ext cx="43688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7" name="Rectangle 4"/>
          <p:cNvSpPr>
            <a:spLocks noChangeArrowheads="1"/>
          </p:cNvSpPr>
          <p:nvPr/>
        </p:nvSpPr>
        <p:spPr bwMode="auto">
          <a:xfrm>
            <a:off x="152400" y="304800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gouache, wash, graphite, 23 x 18.5cm, Baltimore collection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 descr="Coloph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11619" name="Picture 4" descr="Coloph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2225" y="0"/>
            <a:ext cx="531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Rectangle 3"/>
          <p:cNvSpPr>
            <a:spLocks noChangeArrowheads="1"/>
          </p:cNvSpPr>
          <p:nvPr/>
        </p:nvSpPr>
        <p:spPr bwMode="auto">
          <a:xfrm>
            <a:off x="1219200" y="304800"/>
            <a:ext cx="2292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latin typeface="Calibri" pitchFamily="34" charset="0"/>
              </a:rPr>
              <a:t>UNOVIS</a:t>
            </a:r>
            <a:r>
              <a:rPr lang="en-US" i="1" dirty="0" smtClean="0">
                <a:latin typeface="Calibri" pitchFamily="34" charset="0"/>
              </a:rPr>
              <a:t>, </a:t>
            </a:r>
            <a:r>
              <a:rPr lang="en-US" i="1" dirty="0">
                <a:latin typeface="Calibri" pitchFamily="34" charset="0"/>
              </a:rPr>
              <a:t>1920, </a:t>
            </a:r>
            <a:r>
              <a:rPr lang="sr-Latn-RS" i="1" dirty="0" err="1" smtClean="0">
                <a:latin typeface="Calibri" pitchFamily="34" charset="0"/>
              </a:rPr>
              <a:t>V</a:t>
            </a:r>
            <a:r>
              <a:rPr lang="en-US" i="1" dirty="0" err="1" smtClean="0">
                <a:latin typeface="Calibri" pitchFamily="34" charset="0"/>
              </a:rPr>
              <a:t>itebsk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opyrigh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8100" y="0"/>
            <a:ext cx="529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ctangle 2"/>
          <p:cNvSpPr>
            <a:spLocks noChangeArrowheads="1"/>
          </p:cNvSpPr>
          <p:nvPr/>
        </p:nvSpPr>
        <p:spPr bwMode="auto">
          <a:xfrm>
            <a:off x="914400" y="381000"/>
            <a:ext cx="205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>
                <a:latin typeface="Calibri" pitchFamily="34" charset="0"/>
              </a:rPr>
              <a:t>copyright page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back cover 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8100" y="0"/>
            <a:ext cx="529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2"/>
          <p:cNvSpPr>
            <a:spLocks noChangeArrowheads="1"/>
          </p:cNvSpPr>
          <p:nvPr/>
        </p:nvSpPr>
        <p:spPr bwMode="auto">
          <a:xfrm>
            <a:off x="304801" y="381000"/>
            <a:ext cx="335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CS" dirty="0" smtClean="0">
                <a:latin typeface="Calibri" pitchFamily="34" charset="0"/>
              </a:rPr>
              <a:t>Zadnja korica Suprematističke bajke</a:t>
            </a:r>
            <a:r>
              <a:rPr lang="sr-Latn-CS" i="1" dirty="0" smtClean="0">
                <a:latin typeface="Calibri" pitchFamily="34" charset="0"/>
              </a:rPr>
              <a:t>: </a:t>
            </a:r>
            <a:r>
              <a:rPr lang="en-US" i="1" dirty="0" err="1">
                <a:latin typeface="Calibri" pitchFamily="34" charset="0"/>
              </a:rPr>
              <a:t>Proun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sr-Latn-RS" i="1" dirty="0" smtClean="0">
                <a:latin typeface="Calibri" pitchFamily="34" charset="0"/>
              </a:rPr>
              <a:t>k</a:t>
            </a:r>
            <a:r>
              <a:rPr lang="en-US" i="1" dirty="0" err="1" smtClean="0">
                <a:latin typeface="Calibri" pitchFamily="34" charset="0"/>
              </a:rPr>
              <a:t>onstru</a:t>
            </a:r>
            <a:r>
              <a:rPr lang="sr-Latn-RS" i="1" dirty="0" smtClean="0">
                <a:latin typeface="Calibri" pitchFamily="34" charset="0"/>
              </a:rPr>
              <a:t>kcija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www.russianartandbooks.com/russianart/images/items/03034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535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2"/>
          <p:cNvSpPr>
            <a:spLocks noChangeArrowheads="1"/>
          </p:cNvSpPr>
          <p:nvPr/>
        </p:nvSpPr>
        <p:spPr bwMode="auto">
          <a:xfrm>
            <a:off x="457200" y="0"/>
            <a:ext cx="838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VESHCH' ("Object") Objet. Gegenstand. International Revue of the Modern Art. Nos. 1-2, 3 (All </a:t>
            </a:r>
            <a:r>
              <a:rPr lang="sr-Latn-CS" b="1">
                <a:latin typeface="Calibri" pitchFamily="34" charset="0"/>
              </a:rPr>
              <a:t>&amp;only </a:t>
            </a:r>
            <a:r>
              <a:rPr lang="en-US" b="1">
                <a:latin typeface="Calibri" pitchFamily="34" charset="0"/>
              </a:rPr>
              <a:t>published) </a:t>
            </a:r>
            <a:r>
              <a:rPr lang="sr-Latn-CS" b="1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Berlin: Skify ("Skythen"), 1922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sr-Latn-CS" sz="2800">
                <a:latin typeface="Calibri" pitchFamily="34" charset="0"/>
              </a:rPr>
              <a:t>stvar-predmet</a:t>
            </a:r>
            <a:endParaRPr lang="en-US" sz="280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sr-Latn-CS" sz="2000" dirty="0">
                <a:latin typeface="Calibri" pitchFamily="34" charset="0"/>
              </a:rPr>
              <a:t>VEŠČ  - stvar – pretkulturni objekat, objekat stvarnosti pre njegove integracije ili transformacije u praktičnu ili kulturnu sferu ljudskog </a:t>
            </a:r>
            <a:r>
              <a:rPr lang="sr-Latn-CS" sz="2000" dirty="0" smtClean="0">
                <a:latin typeface="Calibri" pitchFamily="34" charset="0"/>
              </a:rPr>
              <a:t>sveta</a:t>
            </a:r>
            <a:r>
              <a:rPr lang="sr-Latn-CS" sz="2000" dirty="0">
                <a:latin typeface="Calibri" pitchFamily="34" charset="0"/>
              </a:rPr>
              <a:t>; </a:t>
            </a:r>
            <a:r>
              <a:rPr lang="sr-Latn-CS" sz="2000" dirty="0" smtClean="0">
                <a:latin typeface="Calibri" pitchFamily="34" charset="0"/>
              </a:rPr>
              <a:t>vešč se odnosi na ono što je izvorno</a:t>
            </a:r>
            <a:r>
              <a:rPr lang="sr-Latn-CS" sz="2000" dirty="0">
                <a:latin typeface="Calibri" pitchFamily="34" charset="0"/>
              </a:rPr>
              <a:t>, primordijalno, </a:t>
            </a:r>
            <a:r>
              <a:rPr lang="sr-Latn-CS" sz="2000" dirty="0" smtClean="0">
                <a:latin typeface="Calibri" pitchFamily="34" charset="0"/>
              </a:rPr>
              <a:t>elementarno i </a:t>
            </a:r>
            <a:r>
              <a:rPr lang="sr-Latn-CS" sz="2000" dirty="0">
                <a:latin typeface="Calibri" pitchFamily="34" charset="0"/>
              </a:rPr>
              <a:t>čijem otkrivanju umetnik teži </a:t>
            </a:r>
          </a:p>
          <a:p>
            <a:r>
              <a:rPr lang="sr-Latn-CS" sz="2000" dirty="0">
                <a:latin typeface="Calibri" pitchFamily="34" charset="0"/>
              </a:rPr>
              <a:t>PREDMET – predmet – kulturna stvar, upotrebni predmet, objekt dominantno pragmatičnih funkcija; predmetne realnosti kao drugostepene, uslovne i </a:t>
            </a:r>
            <a:r>
              <a:rPr lang="sr-Latn-CS" sz="2000" dirty="0" smtClean="0">
                <a:latin typeface="Calibri" pitchFamily="34" charset="0"/>
              </a:rPr>
              <a:t>relativne svaraju </a:t>
            </a:r>
            <a:r>
              <a:rPr lang="sr-Latn-CS" sz="2000" dirty="0">
                <a:latin typeface="Calibri" pitchFamily="34" charset="0"/>
              </a:rPr>
              <a:t>svet privida ili površnog sveta koji prikriva istinsku </a:t>
            </a:r>
            <a:r>
              <a:rPr lang="sr-Latn-CS" sz="2000" b="1" dirty="0">
                <a:latin typeface="Calibri" pitchFamily="34" charset="0"/>
              </a:rPr>
              <a:t>stvar</a:t>
            </a:r>
            <a:r>
              <a:rPr lang="sr-Latn-CS" sz="2000" dirty="0">
                <a:latin typeface="Calibri" pitchFamily="34" charset="0"/>
              </a:rPr>
              <a:t>-nost</a:t>
            </a:r>
          </a:p>
          <a:p>
            <a:r>
              <a:rPr lang="sr-Latn-CS" sz="2000" dirty="0">
                <a:latin typeface="Calibri" pitchFamily="34" charset="0"/>
              </a:rPr>
              <a:t>Dominantan stav </a:t>
            </a:r>
            <a:r>
              <a:rPr lang="sr-Latn-CS" sz="2000" b="1" dirty="0">
                <a:latin typeface="Calibri" pitchFamily="34" charset="0"/>
              </a:rPr>
              <a:t>predrevolucionarne</a:t>
            </a:r>
            <a:r>
              <a:rPr lang="sr-Latn-CS" sz="2000" dirty="0">
                <a:latin typeface="Calibri" pitchFamily="34" charset="0"/>
              </a:rPr>
              <a:t> avangarde prema ovako shvaćenom svetu predmeta je naglašeno negativan – glavni smerovi njenog razvoja su bili potpuno u znaku različitih vidova oslobađanja od predmetnosti:</a:t>
            </a:r>
          </a:p>
          <a:p>
            <a:pPr>
              <a:buFontTx/>
              <a:buAutoNum type="arabicPeriod"/>
            </a:pPr>
            <a:r>
              <a:rPr lang="sr-Latn-CS" sz="2000" dirty="0">
                <a:latin typeface="Calibri" pitchFamily="34" charset="0"/>
              </a:rPr>
              <a:t>deformacije forme u neoprimitivizmu i kubofuturizmu</a:t>
            </a:r>
          </a:p>
          <a:p>
            <a:pPr>
              <a:buFontTx/>
              <a:buAutoNum type="arabicPeriod"/>
            </a:pPr>
            <a:r>
              <a:rPr lang="sr-Latn-CS" sz="2000" dirty="0">
                <a:latin typeface="Calibri" pitchFamily="34" charset="0"/>
              </a:rPr>
              <a:t>dekontekstualizacija predmeta u zaumu/pomeranje predmeta iz ravni njegovog ‘normalnog’ funkcionisanja</a:t>
            </a:r>
          </a:p>
          <a:p>
            <a:pPr>
              <a:buFontTx/>
              <a:buAutoNum type="arabicPeriod"/>
            </a:pPr>
            <a:r>
              <a:rPr lang="sr-Latn-CS" sz="2000" dirty="0">
                <a:latin typeface="Calibri" pitchFamily="34" charset="0"/>
              </a:rPr>
              <a:t>čista bespredmetnost u suprematizmu - bespredmetnost povratak stvari ali onoj autentičnoj, svetu elementarnih kategorija, prvobitnih elemenata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685800"/>
          </a:xfrm>
        </p:spPr>
        <p:txBody>
          <a:bodyPr>
            <a:normAutofit/>
          </a:bodyPr>
          <a:lstStyle/>
          <a:p>
            <a:r>
              <a:rPr lang="sr-Latn-CS" sz="3600">
                <a:latin typeface="Calibri" pitchFamily="34" charset="0"/>
              </a:rPr>
              <a:t>predmet</a:t>
            </a:r>
            <a:endParaRPr lang="en-US" sz="3600">
              <a:latin typeface="Calibri" pitchFamily="34" charset="0"/>
            </a:endParaRPr>
          </a:p>
        </p:txBody>
      </p:sp>
      <p:sp>
        <p:nvSpPr>
          <p:cNvPr id="11673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sr-Latn-CS" sz="2000" dirty="0">
                <a:latin typeface="Calibri" pitchFamily="34" charset="0"/>
              </a:rPr>
              <a:t>POSTREVOLUCIONARNA/KONSTRUKTIVISTIČKA/PROIZVODNA avangarda </a:t>
            </a:r>
            <a:r>
              <a:rPr lang="sr-Latn-CS" sz="2000" b="1" dirty="0">
                <a:latin typeface="Calibri" pitchFamily="34" charset="0"/>
              </a:rPr>
              <a:t>menja se odnos prema predmetu </a:t>
            </a:r>
            <a:r>
              <a:rPr lang="sr-Latn-CS" sz="2000" dirty="0">
                <a:latin typeface="Calibri" pitchFamily="34" charset="0"/>
              </a:rPr>
              <a:t>– svet predmeta dobija </a:t>
            </a:r>
            <a:r>
              <a:rPr lang="sr-Latn-CS" sz="2000" u="sng" dirty="0">
                <a:latin typeface="Calibri" pitchFamily="34" charset="0"/>
              </a:rPr>
              <a:t>pozitivan predznak</a:t>
            </a:r>
            <a:r>
              <a:rPr lang="sr-Latn-CS" sz="2000" dirty="0">
                <a:latin typeface="Calibri" pitchFamily="34" charset="0"/>
              </a:rPr>
              <a:t>, i zapravo, više </a:t>
            </a:r>
            <a:r>
              <a:rPr lang="sr-Latn-CS" sz="2000" u="sng" dirty="0">
                <a:latin typeface="Calibri" pitchFamily="34" charset="0"/>
              </a:rPr>
              <a:t>nema razlike između pojma stvar i pojma predmet</a:t>
            </a:r>
          </a:p>
          <a:p>
            <a:pPr>
              <a:lnSpc>
                <a:spcPct val="120000"/>
              </a:lnSpc>
            </a:pPr>
            <a:endParaRPr lang="sr-Latn-CS" sz="2000" u="sng" dirty="0"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sr-Latn-CS" sz="2000" dirty="0">
                <a:latin typeface="Calibri" pitchFamily="34" charset="0"/>
              </a:rPr>
              <a:t>Tumačenje umetničkog dela kao REALNE, MATERIJALNE STVARI – težište da stvar postaje ‘ne-umetnička’ tj. </a:t>
            </a:r>
            <a:r>
              <a:rPr lang="sr-Latn-CS" sz="2000" u="sng" dirty="0">
                <a:latin typeface="Calibri" pitchFamily="34" charset="0"/>
              </a:rPr>
              <a:t>predmet utilitarnih, pragmatičkih funkcija</a:t>
            </a:r>
            <a:r>
              <a:rPr lang="sr-Latn-CS" sz="2000" dirty="0" smtClean="0">
                <a:latin typeface="Calibri" pitchFamily="34" charset="0"/>
              </a:rPr>
              <a:t>, ono je </a:t>
            </a:r>
            <a:r>
              <a:rPr lang="sr-Latn-CS" sz="2000" dirty="0">
                <a:latin typeface="Calibri" pitchFamily="34" charset="0"/>
              </a:rPr>
              <a:t>REZULTAT RADA/PROIZVODNJE, kao i svaki predmet koji nastaje u proizvodnom procesu u fabrici - “Svrha predmeta je ono što određuje organizaciju njegove boje i forme, a ne estetski razlozi” (Osip Brik, 1923) a </a:t>
            </a:r>
            <a:r>
              <a:rPr lang="sr-Latn-CS" sz="2000" u="sng" dirty="0">
                <a:latin typeface="Calibri" pitchFamily="34" charset="0"/>
              </a:rPr>
              <a:t>umetnik </a:t>
            </a:r>
            <a:r>
              <a:rPr lang="sr-Latn-CS" sz="2000" dirty="0">
                <a:latin typeface="Calibri" pitchFamily="34" charset="0"/>
              </a:rPr>
              <a:t>nije više građanski ‘proizvođač ideja’ već proleterski ‘proizvođač stvari’ – njegov opstanak je jedino moguć po cenu radikalne transformacije njegove uloge u pravcu neposredne društvene </a:t>
            </a:r>
            <a:r>
              <a:rPr lang="sr-Latn-CS" sz="2000" dirty="0" smtClean="0">
                <a:latin typeface="Calibri" pitchFamily="34" charset="0"/>
              </a:rPr>
              <a:t>korisnosti</a:t>
            </a:r>
            <a:endParaRPr lang="sr-Latn-C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www.russianartandbooks.com/russianart/images/items/03034R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useothyssen.org/sites/default/files/imagen/obras/descarga/1988.20_proun-1-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9882" y="228600"/>
            <a:ext cx="6057245" cy="6019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1000" y="228600"/>
            <a:ext cx="2209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 smtClean="0"/>
              <a:t>Proun</a:t>
            </a:r>
            <a:r>
              <a:rPr lang="en-US" dirty="0" smtClean="0"/>
              <a:t> 1 C</a:t>
            </a:r>
          </a:p>
          <a:p>
            <a:pPr algn="r"/>
            <a:r>
              <a:rPr lang="en-US" dirty="0" smtClean="0"/>
              <a:t>1919</a:t>
            </a:r>
          </a:p>
          <a:p>
            <a:pPr algn="r"/>
            <a:r>
              <a:rPr lang="en-US" dirty="0" smtClean="0"/>
              <a:t>U</a:t>
            </a:r>
            <a:r>
              <a:rPr lang="sr-Latn-RS" dirty="0" smtClean="0"/>
              <a:t>lje na drvetu</a:t>
            </a:r>
            <a:r>
              <a:rPr lang="en-US" dirty="0" smtClean="0"/>
              <a:t>. 68 x 68 cm</a:t>
            </a:r>
          </a:p>
          <a:p>
            <a:pPr algn="r"/>
            <a:r>
              <a:rPr lang="en-US" dirty="0" err="1" smtClean="0"/>
              <a:t>Museo</a:t>
            </a:r>
            <a:r>
              <a:rPr lang="en-US" dirty="0" smtClean="0"/>
              <a:t> </a:t>
            </a:r>
            <a:r>
              <a:rPr lang="en-US" dirty="0" err="1" smtClean="0"/>
              <a:t>Nacional</a:t>
            </a:r>
            <a:r>
              <a:rPr lang="en-US" dirty="0" smtClean="0"/>
              <a:t> </a:t>
            </a:r>
            <a:r>
              <a:rPr lang="en-US" dirty="0" err="1" smtClean="0"/>
              <a:t>Thyssen-Bornemisza</a:t>
            </a:r>
            <a:r>
              <a:rPr lang="en-US" dirty="0" smtClean="0"/>
              <a:t>, Madrid</a:t>
            </a:r>
            <a:endParaRPr lang="sr-Latn-RS" dirty="0" smtClean="0"/>
          </a:p>
          <a:p>
            <a:pPr algn="r"/>
            <a:r>
              <a:rPr lang="en-US" dirty="0" smtClean="0"/>
              <a:t>V</a:t>
            </a:r>
            <a:r>
              <a:rPr lang="sr-Latn-RS" dirty="0" smtClean="0"/>
              <a:t>ideti: </a:t>
            </a:r>
            <a:r>
              <a:rPr lang="en-US" dirty="0" smtClean="0">
                <a:hlinkClick r:id="rId3"/>
              </a:rPr>
              <a:t>https://www.museothyssen.org/en/collection/artists/lissitzky/proun-1-c</a:t>
            </a:r>
            <a:endParaRPr lang="sr-Latn-RS" dirty="0" smtClean="0"/>
          </a:p>
          <a:p>
            <a:pPr algn="r"/>
            <a:endParaRPr lang="sr-Latn-RS" dirty="0" smtClean="0"/>
          </a:p>
          <a:p>
            <a:pPr algn="r"/>
            <a:r>
              <a:rPr lang="en-US" dirty="0" smtClean="0"/>
              <a:t>A</a:t>
            </a:r>
            <a:r>
              <a:rPr lang="sr-Latn-RS" dirty="0" smtClean="0"/>
              <a:t> virtuelna tura na: </a:t>
            </a:r>
            <a:r>
              <a:rPr lang="en-US" dirty="0" smtClean="0">
                <a:hlinkClick r:id="rId4"/>
              </a:rPr>
              <a:t>https://static.museothyssen.org/microsites/vv_permanente/index_in.htm?startscene=73&amp;startactions=lookat(0,0,95,0,0);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9425" y="0"/>
            <a:ext cx="4854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304800" y="152400"/>
            <a:ext cx="37338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Rusk</a:t>
            </a:r>
            <a:r>
              <a:rPr lang="sr-Latn-CS" dirty="0">
                <a:latin typeface="Calibri" pitchFamily="34" charset="0"/>
              </a:rPr>
              <a:t>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svesk</a:t>
            </a:r>
            <a:r>
              <a:rPr lang="sr-Latn-CS" dirty="0" smtClean="0">
                <a:latin typeface="Calibri" pitchFamily="34" charset="0"/>
              </a:rPr>
              <a:t>a 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sr-Latn-CS" i="1" dirty="0" smtClean="0">
                <a:latin typeface="Calibri" pitchFamily="34" charset="0"/>
              </a:rPr>
              <a:t>Zenit</a:t>
            </a:r>
            <a:r>
              <a:rPr lang="sr-Latn-C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br. 17 / 18, </a:t>
            </a:r>
            <a:r>
              <a:rPr lang="en-US" dirty="0" err="1">
                <a:latin typeface="Calibri" pitchFamily="34" charset="0"/>
              </a:rPr>
              <a:t>septembra</a:t>
            </a:r>
            <a:r>
              <a:rPr lang="en-US" dirty="0">
                <a:latin typeface="Calibri" pitchFamily="34" charset="0"/>
              </a:rPr>
              <a:t> / </a:t>
            </a:r>
            <a:r>
              <a:rPr lang="en-US" dirty="0" err="1">
                <a:latin typeface="Calibri" pitchFamily="34" charset="0"/>
              </a:rPr>
              <a:t>oktobra</a:t>
            </a:r>
            <a:r>
              <a:rPr lang="en-US" dirty="0">
                <a:latin typeface="Calibri" pitchFamily="34" charset="0"/>
              </a:rPr>
              <a:t> 1922. </a:t>
            </a:r>
            <a:r>
              <a:rPr lang="en-US" dirty="0" err="1">
                <a:latin typeface="Calibri" pitchFamily="34" charset="0"/>
              </a:rPr>
              <a:t>godine</a:t>
            </a:r>
            <a:r>
              <a:rPr lang="en-US" dirty="0">
                <a:latin typeface="Calibri" pitchFamily="34" charset="0"/>
              </a:rPr>
              <a:t>) </a:t>
            </a:r>
            <a:r>
              <a:rPr lang="en-US" dirty="0" err="1">
                <a:latin typeface="Calibri" pitchFamily="34" charset="0"/>
              </a:rPr>
              <a:t>koju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su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uredili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Ilja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Erenburg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</a:t>
            </a:r>
            <a:r>
              <a:rPr lang="en-US" dirty="0">
                <a:latin typeface="Calibri" pitchFamily="34" charset="0"/>
              </a:rPr>
              <a:t> El </a:t>
            </a:r>
            <a:r>
              <a:rPr lang="en-US" dirty="0" err="1" smtClean="0">
                <a:latin typeface="Calibri" pitchFamily="34" charset="0"/>
              </a:rPr>
              <a:t>Lisi</a:t>
            </a:r>
            <a:r>
              <a:rPr lang="sr-Latn-RS" dirty="0" smtClean="0">
                <a:latin typeface="Calibri" pitchFamily="34" charset="0"/>
              </a:rPr>
              <a:t>cki</a:t>
            </a:r>
            <a:r>
              <a:rPr lang="en-US" dirty="0" smtClean="0">
                <a:latin typeface="Calibri" pitchFamily="34" charset="0"/>
              </a:rPr>
              <a:t>. </a:t>
            </a:r>
            <a:r>
              <a:rPr lang="en-US" dirty="0">
                <a:latin typeface="Calibri" pitchFamily="34" charset="0"/>
              </a:rPr>
              <a:t>El </a:t>
            </a:r>
            <a:r>
              <a:rPr lang="en-US" dirty="0" err="1" smtClean="0">
                <a:latin typeface="Calibri" pitchFamily="34" charset="0"/>
              </a:rPr>
              <a:t>Lisi</a:t>
            </a:r>
            <a:r>
              <a:rPr lang="sr-Latn-RS" dirty="0" smtClean="0">
                <a:latin typeface="Calibri" pitchFamily="34" charset="0"/>
              </a:rPr>
              <a:t>cki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je </a:t>
            </a:r>
            <a:r>
              <a:rPr lang="en-US" dirty="0" err="1">
                <a:latin typeface="Calibri" pitchFamily="34" charset="0"/>
              </a:rPr>
              <a:t>dao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nacrt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za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naslovnu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stranu</a:t>
            </a:r>
            <a:r>
              <a:rPr lang="en-US" dirty="0">
                <a:latin typeface="Calibri" pitchFamily="34" charset="0"/>
              </a:rPr>
              <a:t> tog </a:t>
            </a:r>
            <a:r>
              <a:rPr lang="en-US" dirty="0" err="1">
                <a:latin typeface="Calibri" pitchFamily="34" charset="0"/>
              </a:rPr>
              <a:t>broja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Zenita</a:t>
            </a:r>
            <a:r>
              <a:rPr lang="en-US" dirty="0">
                <a:latin typeface="Calibri" pitchFamily="34" charset="0"/>
              </a:rPr>
              <a:t> u </a:t>
            </a:r>
            <a:r>
              <a:rPr lang="en-US" dirty="0" err="1">
                <a:latin typeface="Calibri" pitchFamily="34" charset="0"/>
              </a:rPr>
              <a:t>duhu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svoga</a:t>
            </a:r>
            <a:r>
              <a:rPr lang="en-US" dirty="0">
                <a:latin typeface="Calibri" pitchFamily="34" charset="0"/>
              </a:rPr>
              <a:t> PROUN-a, a </a:t>
            </a:r>
            <a:r>
              <a:rPr lang="en-US" dirty="0" err="1">
                <a:latin typeface="Calibri" pitchFamily="34" charset="0"/>
              </a:rPr>
              <a:t>zajedno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drugim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urednikom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Erenburgom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objavio</a:t>
            </a:r>
            <a:r>
              <a:rPr lang="en-US" dirty="0">
                <a:latin typeface="Calibri" pitchFamily="34" charset="0"/>
              </a:rPr>
              <a:t> je </a:t>
            </a:r>
            <a:r>
              <a:rPr lang="en-US" dirty="0" err="1">
                <a:latin typeface="Calibri" pitchFamily="34" charset="0"/>
              </a:rPr>
              <a:t>ključni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tekst</a:t>
            </a:r>
            <a:r>
              <a:rPr lang="en-US" dirty="0">
                <a:latin typeface="Calibri" pitchFamily="34" charset="0"/>
              </a:rPr>
              <a:t> pod </a:t>
            </a:r>
            <a:r>
              <a:rPr lang="en-US" dirty="0" err="1">
                <a:latin typeface="Calibri" pitchFamily="34" charset="0"/>
              </a:rPr>
              <a:t>nazivom</a:t>
            </a:r>
            <a:r>
              <a:rPr lang="en-US" dirty="0">
                <a:latin typeface="Calibri" pitchFamily="34" charset="0"/>
              </a:rPr>
              <a:t> “Ruska nova </a:t>
            </a:r>
            <a:r>
              <a:rPr lang="en-US" dirty="0" err="1">
                <a:latin typeface="Calibri" pitchFamily="34" charset="0"/>
              </a:rPr>
              <a:t>umetnost</a:t>
            </a:r>
            <a:r>
              <a:rPr lang="en-US" dirty="0">
                <a:latin typeface="Calibri" pitchFamily="34" charset="0"/>
              </a:rPr>
              <a:t>”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228600" y="304800"/>
            <a:ext cx="8518525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sr-Latn-RS" b="1" dirty="0" smtClean="0"/>
              <a:t>El Lisicki, Paviljon SSSR-a na Međunarodnoj izložbi štampe </a:t>
            </a:r>
            <a:r>
              <a:rPr lang="en-US" b="1" dirty="0" smtClean="0"/>
              <a:t>(</a:t>
            </a:r>
            <a:r>
              <a:rPr lang="en-US" b="1" i="1" dirty="0" err="1"/>
              <a:t>Pressa</a:t>
            </a:r>
            <a:r>
              <a:rPr lang="en-US" b="1" dirty="0"/>
              <a:t>), </a:t>
            </a:r>
            <a:r>
              <a:rPr lang="sr-Latn-RS" b="1" dirty="0" smtClean="0"/>
              <a:t>Keln</a:t>
            </a:r>
            <a:r>
              <a:rPr lang="en-US" b="1" dirty="0" smtClean="0"/>
              <a:t>, </a:t>
            </a:r>
            <a:r>
              <a:rPr lang="en-US" b="1" dirty="0"/>
              <a:t>1928</a:t>
            </a:r>
            <a:r>
              <a:rPr lang="en-US" dirty="0"/>
              <a:t> </a:t>
            </a:r>
          </a:p>
        </p:txBody>
      </p:sp>
      <p:sp>
        <p:nvSpPr>
          <p:cNvPr id="119811" name="AutoShape 3" descr="640px-El_Lissitzky_Pressa_Exhibition_Sketch_19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19812" name="AutoShape 4" descr="120px-El_Lissitzky_Pressa_Exhibition_Sketch_19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19813" name="AutoShape 5" descr="640px-Lissitzky_El_1928_Pressa_exhibitio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119814" name="Picture 6" descr="1467313-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4191000" cy="4191000"/>
          </a:xfrm>
          <a:prstGeom prst="rect">
            <a:avLst/>
          </a:prstGeom>
          <a:noFill/>
        </p:spPr>
      </p:pic>
      <p:pic>
        <p:nvPicPr>
          <p:cNvPr id="119815" name="Picture 7" descr="166663_28619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143000"/>
            <a:ext cx="3327400" cy="457041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86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4"/>
              </a:rPr>
              <a:t>https://www.fostinum.org/pressa-exhibition-in-cologne.html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nebula.wsimg.com/e60582b6907ca61e684dc231c812a361?AccessKeyId=028CF9A021764203BD01&amp;disposition=0&amp;alloworigin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8596922" cy="5486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38400" y="601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r-Latn-RS" dirty="0" smtClean="0"/>
              <a:t>El Lisicki, Paviljon SSSR-a na Međunarodnoj izložbi štampe, Keln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el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838200"/>
            <a:ext cx="4295775" cy="5486400"/>
          </a:xfrm>
          <a:prstGeom prst="rect">
            <a:avLst/>
          </a:prstGeom>
          <a:noFill/>
        </p:spPr>
      </p:pic>
      <p:sp>
        <p:nvSpPr>
          <p:cNvPr id="120835" name="AutoShape 3" descr="Image result for Pavilion of the Soviet Union at the International Press Exhibition (Pressa), Cologne, 192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20836" name="AutoShape 4" descr="Image result for Pavilion of the Soviet Union at the International Press Exhibition (Pressa), Cologne, 192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20837" name="AutoShape 5" descr="Image result for Pavilion of the Soviet Union at the International Press Exhibition (Pressa), Cologne, 192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20838" name="AutoShape 6" descr="Related imag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120839" name="Picture 7" descr="DSC_58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81000"/>
            <a:ext cx="428625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s://nebula.wsimg.com/047622fd85cdd13b8fd82143cbb14700?AccessKeyId=028CF9A021764203BD01&amp;disposition=0&amp;alloworigin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690330" cy="5486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600200" y="6019800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dirty="0" smtClean="0"/>
              <a:t>El Lisicki, Paviljon SSSR-a na Međunarodnoj izložbi štampe, Lenjinov ugao, Keln, 19</a:t>
            </a:r>
            <a:r>
              <a:rPr lang="en-US" dirty="0" smtClean="0"/>
              <a:t>28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nebula.wsimg.com/64cfb58b84e606c1f83166ae2c048b1f?AccessKeyId=028CF9A021764203BD01&amp;disposition=0&amp;alloworigin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7580" y="-21962"/>
            <a:ext cx="4376420" cy="687996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200" y="152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sr-Latn-RS" dirty="0" smtClean="0"/>
              <a:t>El Lisicki, Paviljon SSSR-a na Međunarodnoj izložbi štampe, Keln, </a:t>
            </a:r>
            <a:r>
              <a:rPr lang="en-US" dirty="0" smtClean="0"/>
              <a:t>1928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AutoShape 2" descr="Image result for Pavilion of the Soviet Union at the International Press Exhibition (Pressa), Cologne, 192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21859" name="AutoShape 3" descr="Image result for Pavilion of the Soviet Union at the International Press Exhibition (Pressa), Cologne, 192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121860" name="Picture 4" descr="DSC_589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04900"/>
            <a:ext cx="6096000" cy="4648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336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r-Latn-RS" dirty="0" smtClean="0"/>
              <a:t>El Lisicki, Paviljon SSSR-a na Međunarodnoj izložbi štampe, Keln, </a:t>
            </a:r>
            <a:r>
              <a:rPr lang="en-US" dirty="0" smtClean="0"/>
              <a:t>1928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book+1928+pres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52525"/>
            <a:ext cx="6096000" cy="45529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622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r-Latn-RS" dirty="0" smtClean="0"/>
              <a:t>El Lisicki, Paviljon SSSR-a na Međunarodnoj izložbi štampe, Keln, </a:t>
            </a:r>
            <a:r>
              <a:rPr lang="en-US" dirty="0" smtClean="0"/>
              <a:t>1928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Demonstrationsra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0"/>
            <a:ext cx="5257800" cy="3351213"/>
          </a:xfrm>
          <a:prstGeom prst="rect">
            <a:avLst/>
          </a:prstGeom>
          <a:noFill/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390683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908" name="Picture 4" descr="moderne-gruesse-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6675" y="3524250"/>
            <a:ext cx="5267325" cy="33337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" y="5410200"/>
            <a:ext cx="32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El Lisicki, Paviljon SSSR-a na Međunarodnoj izložbi štampe, Keln, </a:t>
            </a:r>
            <a:r>
              <a:rPr lang="en-US" dirty="0" smtClean="0"/>
              <a:t>1928</a:t>
            </a:r>
            <a:r>
              <a:rPr lang="sr-Latn-RS" dirty="0" smtClean="0"/>
              <a:t>, nacrti i unutrašnjost paviljona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578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7950" y="76200"/>
            <a:ext cx="26860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352800"/>
            <a:ext cx="22479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2400" y="5715000"/>
            <a:ext cx="365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El Lisicki, Paviljon SSSR-a na Međunarodnoj izložbi štampe, Keln, </a:t>
            </a:r>
            <a:r>
              <a:rPr lang="en-US" dirty="0" smtClean="0"/>
              <a:t>1928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monoskop.org/images/2/28/Lissitzky_El_Proun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9075" y="0"/>
            <a:ext cx="3844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2"/>
          <p:cNvSpPr>
            <a:spLocks noChangeArrowheads="1"/>
          </p:cNvSpPr>
          <p:nvPr/>
        </p:nvSpPr>
        <p:spPr bwMode="auto">
          <a:xfrm>
            <a:off x="4191000" y="152400"/>
            <a:ext cx="925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Proun 1</a:t>
            </a:r>
          </a:p>
        </p:txBody>
      </p:sp>
      <p:sp>
        <p:nvSpPr>
          <p:cNvPr id="74756" name="Rectangle 3"/>
          <p:cNvSpPr>
            <a:spLocks noChangeArrowheads="1"/>
          </p:cNvSpPr>
          <p:nvPr/>
        </p:nvSpPr>
        <p:spPr bwMode="auto">
          <a:xfrm>
            <a:off x="228600" y="3200400"/>
            <a:ext cx="4648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Iskustvo moderne matematike – koncepti apstraktnog/nepredmetnog broja, funkcionalna zavisnost, numerički skupovi, vreme kao četvrta koordinata...</a:t>
            </a:r>
          </a:p>
          <a:p>
            <a:endParaRPr lang="sr-Latn-CS" dirty="0">
              <a:latin typeface="Calibri" pitchFamily="34" charset="0"/>
            </a:endParaRP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Kao u modernim numeričkim sistemima, čista boja, bespredmetna forma i slikovna površina nalaze se u odnosima </a:t>
            </a:r>
            <a:r>
              <a:rPr lang="sr-Latn-CS" i="1" dirty="0">
                <a:latin typeface="Calibri" pitchFamily="34" charset="0"/>
              </a:rPr>
              <a:t>funkcionalne međuzavisnosti</a:t>
            </a:r>
            <a:r>
              <a:rPr lang="sr-Latn-CS" dirty="0">
                <a:latin typeface="Calibri" pitchFamily="34" charset="0"/>
              </a:rPr>
              <a:t>, a kao rezultat operacija ‘konstruisanja zavisnosti’ nastalo je (suprematističko) ‘transformisano platno</a:t>
            </a:r>
            <a:r>
              <a:rPr lang="sr-Latn-CS" dirty="0" smtClean="0">
                <a:latin typeface="Calibri" pitchFamily="34" charset="0"/>
              </a:rPr>
              <a:t>’.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sci-fi-o-rama.com/wp-content/ElLissitzky_19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9439" y="381000"/>
            <a:ext cx="4348361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Rectangle 2"/>
          <p:cNvSpPr>
            <a:spLocks noChangeArrowheads="1"/>
          </p:cNvSpPr>
          <p:nvPr/>
        </p:nvSpPr>
        <p:spPr bwMode="auto">
          <a:xfrm>
            <a:off x="457201" y="609600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El </a:t>
            </a:r>
            <a:r>
              <a:rPr lang="en-US" dirty="0" err="1" smtClean="0">
                <a:latin typeface="Calibri" pitchFamily="34" charset="0"/>
              </a:rPr>
              <a:t>Lisi</a:t>
            </a:r>
            <a:r>
              <a:rPr lang="sr-Latn-RS" dirty="0" smtClean="0">
                <a:latin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</a:rPr>
              <a:t>k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Plakat ruske izložbe u Cirihu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1929</a:t>
            </a:r>
            <a:r>
              <a:rPr lang="en-US" dirty="0" smtClean="0">
                <a:latin typeface="Calibri" pitchFamily="34" charset="0"/>
              </a:rPr>
              <a:t>.</a:t>
            </a:r>
            <a:r>
              <a:rPr lang="sr-Latn-RS" dirty="0" smtClean="0">
                <a:latin typeface="Calibri" pitchFamily="34" charset="0"/>
              </a:rPr>
              <a:t> (i studija/fotomomtaža)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" name="Picture 2" descr="http://www.sci-fi-o-rama.com/wp-content/aus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057400"/>
            <a:ext cx="419608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838200"/>
            <a:ext cx="38004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2"/>
          <p:cNvSpPr>
            <a:spLocks noChangeArrowheads="1"/>
          </p:cNvSpPr>
          <p:nvPr/>
        </p:nvSpPr>
        <p:spPr bwMode="auto">
          <a:xfrm>
            <a:off x="4572000" y="304800"/>
            <a:ext cx="4214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El </a:t>
            </a:r>
            <a:r>
              <a:rPr lang="en-US" dirty="0" err="1" smtClean="0">
                <a:latin typeface="Calibri" pitchFamily="34" charset="0"/>
              </a:rPr>
              <a:t>Lisi</a:t>
            </a:r>
            <a:r>
              <a:rPr lang="sr-Latn-RS" dirty="0" smtClean="0">
                <a:latin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</a:rPr>
              <a:t>k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i="1" dirty="0" err="1" smtClean="0"/>
              <a:t>Kompozicija</a:t>
            </a:r>
            <a:r>
              <a:rPr lang="en-US" i="1" dirty="0" smtClean="0"/>
              <a:t> </a:t>
            </a:r>
            <a:r>
              <a:rPr lang="en-US" i="1" dirty="0" err="1" smtClean="0"/>
              <a:t>sa</a:t>
            </a:r>
            <a:r>
              <a:rPr lang="en-US" i="1" dirty="0" smtClean="0"/>
              <a:t> </a:t>
            </a:r>
            <a:r>
              <a:rPr lang="en-US" i="1" dirty="0" err="1" smtClean="0"/>
              <a:t>klještima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c 1924.</a:t>
            </a:r>
          </a:p>
        </p:txBody>
      </p:sp>
      <p:pic>
        <p:nvPicPr>
          <p:cNvPr id="128004" name="Picture 4" descr="http://imgc.allpostersimages.com/images/P-473-488-90/15/1505/BKGBD00Z/posters/el-lissitzky-photogram-superimposition-1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85800"/>
            <a:ext cx="39433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Rectangle 4"/>
          <p:cNvSpPr>
            <a:spLocks noChangeArrowheads="1"/>
          </p:cNvSpPr>
          <p:nvPr/>
        </p:nvSpPr>
        <p:spPr bwMode="auto">
          <a:xfrm>
            <a:off x="381000" y="228600"/>
            <a:ext cx="25020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El Lisicki, </a:t>
            </a:r>
            <a:r>
              <a:rPr lang="sr-Latn-RS" i="1" dirty="0" smtClean="0">
                <a:latin typeface="Calibri" pitchFamily="34" charset="0"/>
              </a:rPr>
              <a:t>Rekord</a:t>
            </a:r>
            <a:r>
              <a:rPr lang="sr-Latn-RS" dirty="0" smtClean="0">
                <a:latin typeface="Calibri" pitchFamily="34" charset="0"/>
              </a:rPr>
              <a:t>, c. 1926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2" descr="Photo collage of two small circular portraits of men, superimposed over shadowy abstract shape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Photo collage of two small circular portraits of men, superimposed over shadowy abstract shape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25" name="Picture 5" descr="C:\Users\User\Documents\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8029575" cy="59817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0" y="6059269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sr-Latn-RS" dirty="0" smtClean="0"/>
              <a:t>El Lisicki, </a:t>
            </a:r>
            <a:r>
              <a:rPr lang="sr-Latn-RS" i="1" dirty="0" smtClean="0"/>
              <a:t>Bez naziva </a:t>
            </a:r>
            <a:r>
              <a:rPr lang="sr-Latn-RS" dirty="0" smtClean="0"/>
              <a:t>(fotogram), 1923, </a:t>
            </a:r>
            <a:r>
              <a:rPr lang="en-US" dirty="0" smtClean="0">
                <a:hlinkClick r:id="rId3"/>
              </a:rPr>
              <a:t>https://www.artic.edu/artworks/119454/untitled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File:Lissitzky El 1922 Prou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7275" y="1295400"/>
            <a:ext cx="42767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6629400" y="228600"/>
            <a:ext cx="2286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i="1" dirty="0" err="1">
                <a:latin typeface="Calibri" pitchFamily="34" charset="0"/>
              </a:rPr>
              <a:t>Proun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oko </a:t>
            </a:r>
            <a:r>
              <a:rPr lang="en-US" dirty="0" smtClean="0">
                <a:latin typeface="Calibri" pitchFamily="34" charset="0"/>
              </a:rPr>
              <a:t>1922</a:t>
            </a:r>
            <a:r>
              <a:rPr lang="sr-Latn-RS" dirty="0" smtClean="0">
                <a:latin typeface="Calibri" pitchFamily="34" charset="0"/>
              </a:rPr>
              <a:t>, gvaš i tuš na papiru, </a:t>
            </a:r>
            <a:r>
              <a:rPr lang="en-US" dirty="0" smtClean="0"/>
              <a:t>50.2 x 40.0 cm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5780" name="Rectangle 3"/>
          <p:cNvSpPr>
            <a:spLocks noChangeArrowheads="1"/>
          </p:cNvSpPr>
          <p:nvPr/>
        </p:nvSpPr>
        <p:spPr bwMode="auto">
          <a:xfrm>
            <a:off x="152400" y="152400"/>
            <a:ext cx="46482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b="1" dirty="0">
                <a:latin typeface="Calibri" pitchFamily="34" charset="0"/>
              </a:rPr>
              <a:t>“Umetnost i pangeometrija”, Potsdam, 1925</a:t>
            </a:r>
            <a:r>
              <a:rPr lang="sr-Latn-CS" dirty="0">
                <a:latin typeface="Calibri" pitchFamily="34" charset="0"/>
              </a:rPr>
              <a:t>.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Četiri modela prikazivanja </a:t>
            </a:r>
            <a:r>
              <a:rPr lang="sr-Latn-CS" dirty="0" smtClean="0">
                <a:latin typeface="Calibri" pitchFamily="34" charset="0"/>
              </a:rPr>
              <a:t>prostora </a:t>
            </a:r>
            <a:r>
              <a:rPr lang="sr-Latn-CS" dirty="0">
                <a:latin typeface="Calibri" pitchFamily="34" charset="0"/>
              </a:rPr>
              <a:t>u kojima vidi osnovne oznake umetničkih, stilskih i idejno-ideoloških sistema karakterističnih za određene epohe: planimetrijski, perspektivni, iracionalni (suprematizam) i imaginarni (PROUN);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Iracionalnost suprematističkog prostora povezuje sa nemogućnošću njegovog numeričkog ili metričkog prikazivanja ili </a:t>
            </a:r>
            <a:r>
              <a:rPr lang="sr-Latn-CS" dirty="0" smtClean="0">
                <a:latin typeface="Calibri" pitchFamily="34" charset="0"/>
              </a:rPr>
              <a:t>merenja: </a:t>
            </a:r>
            <a:r>
              <a:rPr lang="sr-Latn-CS" dirty="0">
                <a:latin typeface="Calibri" pitchFamily="34" charset="0"/>
              </a:rPr>
              <a:t>različiti intenziteti </a:t>
            </a:r>
            <a:r>
              <a:rPr lang="sr-Latn-CS" dirty="0" smtClean="0">
                <a:latin typeface="Calibri" pitchFamily="34" charset="0"/>
              </a:rPr>
              <a:t>bojenih površina </a:t>
            </a:r>
            <a:r>
              <a:rPr lang="sr-Latn-CS" dirty="0">
                <a:latin typeface="Calibri" pitchFamily="34" charset="0"/>
              </a:rPr>
              <a:t>i položaji preklapanja (čak i kada su u jednoj ravni) proizvode efekat njihove različite udaljenosti od oka – mogu se meriti intenzitetom ali se ne mogu iskazati numeričkim nizom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Površina slike 0; pravac u dubinu – (negativan), pravac napred + (pozitivan)</a:t>
            </a:r>
          </a:p>
          <a:p>
            <a:r>
              <a:rPr lang="sr-Latn-CS" dirty="0">
                <a:latin typeface="Calibri" pitchFamily="34" charset="0"/>
              </a:rPr>
              <a:t>Suprematistički iracionalni prostor je oslobođen svake projekcije subjektivnosti koji povezuje sa konceptom beskonačnosti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www.museothyssen.org/sites/default/files/imagen/obras/descarga/1977.65_proun-4-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9951" y="131402"/>
            <a:ext cx="4999662" cy="642179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76200"/>
            <a:ext cx="365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/>
              <a:t>Proun</a:t>
            </a:r>
            <a:r>
              <a:rPr lang="en-US" sz="1600" dirty="0" smtClean="0"/>
              <a:t> 4 B</a:t>
            </a:r>
            <a:r>
              <a:rPr lang="sr-Latn-RS" sz="1600" dirty="0" smtClean="0"/>
              <a:t>, </a:t>
            </a:r>
            <a:r>
              <a:rPr lang="en-US" sz="1600" dirty="0" smtClean="0"/>
              <a:t>1919 – 1920</a:t>
            </a:r>
            <a:r>
              <a:rPr lang="sr-Latn-RS" sz="1600" dirty="0" smtClean="0"/>
              <a:t>, </a:t>
            </a:r>
            <a:r>
              <a:rPr lang="en-US" sz="1600" dirty="0" smtClean="0"/>
              <a:t>U</a:t>
            </a:r>
            <a:r>
              <a:rPr lang="sr-Latn-RS" sz="1600" dirty="0" smtClean="0"/>
              <a:t>lje na platnu</a:t>
            </a:r>
            <a:r>
              <a:rPr lang="en-US" sz="1600" dirty="0" smtClean="0"/>
              <a:t> 70 x 55.5 cm</a:t>
            </a:r>
            <a:r>
              <a:rPr lang="sr-Latn-RS" sz="1600" dirty="0" smtClean="0"/>
              <a:t>, </a:t>
            </a:r>
            <a:r>
              <a:rPr lang="en-US" sz="1600" dirty="0" err="1" smtClean="0"/>
              <a:t>Museo</a:t>
            </a:r>
            <a:r>
              <a:rPr lang="en-US" sz="1600" dirty="0" smtClean="0"/>
              <a:t> </a:t>
            </a:r>
            <a:r>
              <a:rPr lang="en-US" sz="1600" dirty="0" err="1" smtClean="0"/>
              <a:t>Nacional</a:t>
            </a:r>
            <a:r>
              <a:rPr lang="en-US" sz="1600" dirty="0" smtClean="0"/>
              <a:t> </a:t>
            </a:r>
            <a:r>
              <a:rPr lang="en-US" sz="1600" dirty="0" err="1" smtClean="0"/>
              <a:t>Thyssen</a:t>
            </a:r>
            <a:r>
              <a:rPr lang="en-US" sz="1600" dirty="0" smtClean="0"/>
              <a:t>-</a:t>
            </a:r>
            <a:r>
              <a:rPr lang="en-US" sz="1600" dirty="0" err="1" smtClean="0"/>
              <a:t>Bornemisza</a:t>
            </a:r>
            <a:r>
              <a:rPr lang="en-US" sz="1600" dirty="0" smtClean="0"/>
              <a:t>,</a:t>
            </a:r>
            <a:r>
              <a:rPr lang="sr-Latn-RS" sz="1600" dirty="0" smtClean="0"/>
              <a:t> </a:t>
            </a:r>
            <a:r>
              <a:rPr lang="en-US" sz="1600" dirty="0" smtClean="0"/>
              <a:t>Madrid</a:t>
            </a:r>
            <a:endParaRPr lang="sr-Latn-RS" sz="1600" dirty="0" smtClean="0"/>
          </a:p>
          <a:p>
            <a:pPr algn="r"/>
            <a:r>
              <a:rPr lang="en-US" sz="1600" dirty="0" smtClean="0"/>
              <a:t>V</a:t>
            </a:r>
            <a:r>
              <a:rPr lang="sr-Latn-RS" sz="1600" dirty="0" smtClean="0"/>
              <a:t>ideti na: </a:t>
            </a:r>
            <a:r>
              <a:rPr lang="en-US" sz="1600" dirty="0" smtClean="0">
                <a:hlinkClick r:id="rId3"/>
              </a:rPr>
              <a:t>https://www.museothyssen.org/en/collection/artists/lissitzky/proun-4-b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1828086"/>
            <a:ext cx="3886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Ključna kritika suprematizma je da se suprematistička slika i pored napuštanja propozicija perspektivnog iluzionizma – “UZA SAV SVOJ REVOLUCIONARNI KARAKTER SUPREMATISTIČKO PLATNO JOŠ JE ČUVALO FORMU SLIKE. KAO I SVAKO MUZEJSKO PLATNO ONO JE IMALO JEDNU ODREĐENU OSU UPRAVNU NA HORIZONT...”, tj zadržala je tu projekcionu osu pod pravim uglom u odnosu na horizont(alu) i u osnovi je računala na antropomorfni način posmatranja uslovljen gravitacijom (mada, postoje dokumentarne fotografije koje dovode u pitanje ovakav pristup - u prisustvu Maljeviča su slike kačene u različitim položajima)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ChangeArrowheads="1"/>
          </p:cNvSpPr>
          <p:nvPr/>
        </p:nvSpPr>
        <p:spPr bwMode="auto">
          <a:xfrm>
            <a:off x="152400" y="762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El Lisicki,</a:t>
            </a:r>
            <a:r>
              <a:rPr lang="sr-Latn-RS" i="1" dirty="0" smtClean="0">
                <a:latin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</a:rPr>
              <a:t>Proun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en-US" i="1" dirty="0">
                <a:latin typeface="Calibri" pitchFamily="34" charset="0"/>
              </a:rPr>
              <a:t>1-A, Bridge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1919</a:t>
            </a:r>
            <a:r>
              <a:rPr lang="sr-Latn-RS" dirty="0" smtClean="0">
                <a:latin typeface="Calibri" pitchFamily="34" charset="0"/>
              </a:rPr>
              <a:t>, olovka i gvaš na papiru, </a:t>
            </a:r>
            <a:r>
              <a:rPr lang="en-US" dirty="0" smtClean="0"/>
              <a:t>15 x 19.5 cm</a:t>
            </a:r>
            <a:r>
              <a:rPr lang="sr-Latn-RS" dirty="0" smtClean="0"/>
              <a:t>, </a:t>
            </a:r>
            <a:r>
              <a:rPr lang="en-US" dirty="0" err="1" smtClean="0"/>
              <a:t>Museu</a:t>
            </a:r>
            <a:r>
              <a:rPr lang="en-US" dirty="0" smtClean="0"/>
              <a:t> </a:t>
            </a:r>
            <a:r>
              <a:rPr lang="en-US" dirty="0" err="1" smtClean="0"/>
              <a:t>Coleção</a:t>
            </a:r>
            <a:r>
              <a:rPr lang="en-US" dirty="0" smtClean="0"/>
              <a:t> </a:t>
            </a:r>
            <a:r>
              <a:rPr lang="en-US" dirty="0" err="1" smtClean="0"/>
              <a:t>Berardo</a:t>
            </a:r>
            <a:r>
              <a:rPr lang="sr-Latn-RS" dirty="0" smtClean="0"/>
              <a:t>, Lisabon, videti na: </a:t>
            </a:r>
            <a:r>
              <a:rPr lang="en-US" dirty="0" smtClean="0">
                <a:hlinkClick r:id="rId2"/>
              </a:rPr>
              <a:t>https://en.museuberardo.pt/collection/works/752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7828" name="Rectangle 3"/>
          <p:cNvSpPr>
            <a:spLocks noChangeArrowheads="1"/>
          </p:cNvSpPr>
          <p:nvPr/>
        </p:nvSpPr>
        <p:spPr bwMode="auto">
          <a:xfrm>
            <a:off x="152400" y="5410200"/>
            <a:ext cx="8686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600" dirty="0">
                <a:latin typeface="Calibri" pitchFamily="34" charset="0"/>
              </a:rPr>
              <a:t>POMAK koji PROUN donosi tiče se upravo ELIMINACIJE OVE OSE:</a:t>
            </a:r>
          </a:p>
          <a:p>
            <a:r>
              <a:rPr lang="sr-Latn-CS" sz="1600" dirty="0">
                <a:latin typeface="Calibri" pitchFamily="34" charset="0"/>
              </a:rPr>
              <a:t>Zadržava suprematistički koncept beskonačnog prostora ali ga ostvaruje ne više preko promenljivih pozicioniranja </a:t>
            </a:r>
            <a:r>
              <a:rPr lang="sr-Latn-CS" sz="1600" b="1" dirty="0">
                <a:latin typeface="Calibri" pitchFamily="34" charset="0"/>
              </a:rPr>
              <a:t>dvodimenzionalnih</a:t>
            </a:r>
            <a:r>
              <a:rPr lang="sr-Latn-CS" sz="1600" dirty="0">
                <a:latin typeface="Calibri" pitchFamily="34" charset="0"/>
              </a:rPr>
              <a:t>  plošnih formi na belom fonu, već pomoću TRODIMENZIONALNIH, GEOMETRIJSKIH FORMI (često kombinovanih sa </a:t>
            </a:r>
            <a:r>
              <a:rPr lang="sr-Latn-CS" sz="1600" dirty="0" smtClean="0">
                <a:latin typeface="Calibri" pitchFamily="34" charset="0"/>
              </a:rPr>
              <a:t>plošnim gormama u </a:t>
            </a:r>
            <a:r>
              <a:rPr lang="sr-Latn-CS" sz="1600" dirty="0">
                <a:latin typeface="Calibri" pitchFamily="34" charset="0"/>
              </a:rPr>
              <a:t>aksonometrijskoj projekciji sa multiplicitranim projekcionim osama.</a:t>
            </a:r>
          </a:p>
        </p:txBody>
      </p:sp>
      <p:pic>
        <p:nvPicPr>
          <p:cNvPr id="77829" name="Picture 5" descr="Axonometric projection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143000"/>
            <a:ext cx="3429000" cy="2914650"/>
          </a:xfrm>
          <a:prstGeom prst="rect">
            <a:avLst/>
          </a:prstGeom>
          <a:noFill/>
        </p:spPr>
      </p:pic>
      <p:pic>
        <p:nvPicPr>
          <p:cNvPr id="53250" name="Picture 2" descr="https://en.museuberardo.pt/sites/default/files/collection/works/3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62000"/>
            <a:ext cx="551199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1907</Words>
  <Application>Microsoft Office PowerPoint</Application>
  <PresentationFormat>On-screen Show (4:3)</PresentationFormat>
  <Paragraphs>135</Paragraphs>
  <Slides>62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Lazar (Eliezer) Markovič Lisicki  (1890-1941)</vt:lpstr>
      <vt:lpstr>Slide 2</vt:lpstr>
      <vt:lpstr>od Šagala, preko suprematizma do (ne)utilitarnog konstruktivizma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stvar-predmet</vt:lpstr>
      <vt:lpstr>predmet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43</cp:revision>
  <dcterms:created xsi:type="dcterms:W3CDTF">2020-04-30T18:37:41Z</dcterms:created>
  <dcterms:modified xsi:type="dcterms:W3CDTF">2020-05-05T10:17:57Z</dcterms:modified>
</cp:coreProperties>
</file>