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4"/>
  </p:notesMasterIdLst>
  <p:sldIdLst>
    <p:sldId id="256" r:id="rId2"/>
    <p:sldId id="257" r:id="rId3"/>
    <p:sldId id="258" r:id="rId4"/>
    <p:sldId id="259" r:id="rId5"/>
    <p:sldId id="313" r:id="rId6"/>
    <p:sldId id="260" r:id="rId7"/>
    <p:sldId id="261" r:id="rId8"/>
    <p:sldId id="314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315" r:id="rId21"/>
    <p:sldId id="316" r:id="rId22"/>
    <p:sldId id="317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1" r:id="rId40"/>
    <p:sldId id="292" r:id="rId41"/>
    <p:sldId id="293" r:id="rId42"/>
    <p:sldId id="294" r:id="rId43"/>
    <p:sldId id="295" r:id="rId44"/>
    <p:sldId id="296" r:id="rId45"/>
    <p:sldId id="297" r:id="rId46"/>
    <p:sldId id="298" r:id="rId47"/>
    <p:sldId id="299" r:id="rId48"/>
    <p:sldId id="300" r:id="rId49"/>
    <p:sldId id="301" r:id="rId50"/>
    <p:sldId id="302" r:id="rId51"/>
    <p:sldId id="303" r:id="rId52"/>
    <p:sldId id="320" r:id="rId53"/>
    <p:sldId id="304" r:id="rId54"/>
    <p:sldId id="318" r:id="rId55"/>
    <p:sldId id="319" r:id="rId56"/>
    <p:sldId id="305" r:id="rId57"/>
    <p:sldId id="306" r:id="rId58"/>
    <p:sldId id="307" r:id="rId59"/>
    <p:sldId id="308" r:id="rId60"/>
    <p:sldId id="309" r:id="rId61"/>
    <p:sldId id="311" r:id="rId62"/>
    <p:sldId id="321" r:id="rId6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E3125E-736B-42F5-BB7A-C3D9C8B0FFAB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E2BE5C-87CE-44F5-A050-F2157B3F5CE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C212AEE-9E09-437E-900C-DCE1856C9266}" type="slidenum">
              <a:rPr lang="en-US"/>
              <a:pPr/>
              <a:t>27</a:t>
            </a:fld>
            <a:endParaRPr lang="en-US"/>
          </a:p>
        </p:txBody>
      </p:sp>
      <p:sp>
        <p:nvSpPr>
          <p:cNvPr id="942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4211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94212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88792D47-480D-47B4-BB70-8302689B6E96}" type="slidenum">
              <a:rPr lang="en-US" sz="1200">
                <a:latin typeface="Calibri" pitchFamily="34" charset="0"/>
              </a:rPr>
              <a:pPr algn="r"/>
              <a:t>27</a:t>
            </a:fld>
            <a:endParaRPr lang="en-US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191D4-1FE8-4608-A3FC-917E6AA7B23C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BCEAB-E888-44E1-92D5-2D9966E980F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191D4-1FE8-4608-A3FC-917E6AA7B23C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BCEAB-E888-44E1-92D5-2D9966E980F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191D4-1FE8-4608-A3FC-917E6AA7B23C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BCEAB-E888-44E1-92D5-2D9966E980F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191D4-1FE8-4608-A3FC-917E6AA7B23C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BCEAB-E888-44E1-92D5-2D9966E980F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191D4-1FE8-4608-A3FC-917E6AA7B23C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BCEAB-E888-44E1-92D5-2D9966E980F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191D4-1FE8-4608-A3FC-917E6AA7B23C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BCEAB-E888-44E1-92D5-2D9966E980F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191D4-1FE8-4608-A3FC-917E6AA7B23C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BCEAB-E888-44E1-92D5-2D9966E980F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191D4-1FE8-4608-A3FC-917E6AA7B23C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BCEAB-E888-44E1-92D5-2D9966E980F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191D4-1FE8-4608-A3FC-917E6AA7B23C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BCEAB-E888-44E1-92D5-2D9966E980F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191D4-1FE8-4608-A3FC-917E6AA7B23C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BCEAB-E888-44E1-92D5-2D9966E980F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191D4-1FE8-4608-A3FC-917E6AA7B23C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BCEAB-E888-44E1-92D5-2D9966E980F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E191D4-1FE8-4608-A3FC-917E6AA7B23C}" type="datetimeFigureOut">
              <a:rPr lang="en-US" smtClean="0"/>
              <a:pPr/>
              <a:t>5/5/2020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DBCEAB-E888-44E1-92D5-2D9966E980F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s://themator.museum-digital.de/ausgabe/showobjekt.php?m_tid=227&amp;tid=298&amp;objekt=2205&amp;ver=standalone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oma.org/collection/works/80502" TargetMode="Externa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oma.org/interactives/exhibitions/2010/online/" TargetMode="Externa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oma.org/collection/works/portfolios/62893?locale=en" TargetMode="External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moma.org/collection/works/62893" TargetMode="Externa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www.moma.org/collection/works/79040" TargetMode="Externa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useothyssen.org/en/collection/artists/lissitzky/proun-1-c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static.museothyssen.org/microsites/vv_permanente/index_in.htm?startscene=73&amp;startactions=lookat(0,0,95,0,0);" TargetMode="Externa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fostinum.org/pressa-exhibition-in-cologne.html" TargetMode="Externa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rtic.edu/artworks/119454/untitled" TargetMode="External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useothyssen.org/en/collection/artists/lissitzky/proun-4-b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en.museuberardo.pt/collection/works/752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0000"/>
                </a:solidFill>
                <a:cs typeface="Arial" charset="0"/>
              </a:rPr>
              <a:t>Lazar</a:t>
            </a:r>
            <a:r>
              <a:rPr lang="sr-Latn-RS" b="1" dirty="0" smtClean="0">
                <a:solidFill>
                  <a:srgbClr val="000000"/>
                </a:solidFill>
                <a:cs typeface="Arial" charset="0"/>
              </a:rPr>
              <a:t> (</a:t>
            </a:r>
            <a:r>
              <a:rPr lang="en-US" b="1" dirty="0" err="1" smtClean="0"/>
              <a:t>Eliezer</a:t>
            </a:r>
            <a:r>
              <a:rPr lang="sr-Latn-RS" b="1" dirty="0" smtClean="0"/>
              <a:t>)</a:t>
            </a:r>
            <a:r>
              <a:rPr lang="en-US" b="1" dirty="0" smtClean="0">
                <a:solidFill>
                  <a:srgbClr val="000000"/>
                </a:solidFill>
                <a:cs typeface="Arial" charset="0"/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  <a:cs typeface="Arial" charset="0"/>
              </a:rPr>
              <a:t>Markovi</a:t>
            </a:r>
            <a:r>
              <a:rPr lang="sr-Latn-RS" b="1" dirty="0" smtClean="0">
                <a:solidFill>
                  <a:srgbClr val="000000"/>
                </a:solidFill>
                <a:cs typeface="Arial" charset="0"/>
              </a:rPr>
              <a:t>č</a:t>
            </a:r>
            <a:r>
              <a:rPr lang="en-US" b="1" dirty="0" smtClean="0">
                <a:solidFill>
                  <a:srgbClr val="000000"/>
                </a:solidFill>
                <a:cs typeface="Arial" charset="0"/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  <a:cs typeface="Arial" charset="0"/>
              </a:rPr>
              <a:t>Lisi</a:t>
            </a:r>
            <a:r>
              <a:rPr lang="sr-Latn-RS" b="1" dirty="0" smtClean="0">
                <a:solidFill>
                  <a:srgbClr val="000000"/>
                </a:solidFill>
                <a:cs typeface="Arial" charset="0"/>
              </a:rPr>
              <a:t>c</a:t>
            </a:r>
            <a:r>
              <a:rPr lang="en-US" b="1" dirty="0" smtClean="0">
                <a:solidFill>
                  <a:srgbClr val="000000"/>
                </a:solidFill>
                <a:cs typeface="Arial" charset="0"/>
              </a:rPr>
              <a:t>k</a:t>
            </a:r>
            <a:r>
              <a:rPr lang="sr-Latn-RS" b="1" dirty="0" smtClean="0">
                <a:solidFill>
                  <a:srgbClr val="000000"/>
                </a:solidFill>
                <a:cs typeface="Arial" charset="0"/>
              </a:rPr>
              <a:t>i</a:t>
            </a:r>
            <a:r>
              <a:rPr lang="en-US" dirty="0" smtClean="0">
                <a:solidFill>
                  <a:srgbClr val="000000"/>
                </a:solidFill>
                <a:cs typeface="Arial" charset="0"/>
              </a:rPr>
              <a:t> </a:t>
            </a:r>
            <a:r>
              <a:rPr lang="ru-RU" dirty="0" smtClean="0">
                <a:solidFill>
                  <a:srgbClr val="000000"/>
                </a:solidFill>
                <a:cs typeface="Arial" charset="0"/>
              </a:rPr>
              <a:t> </a:t>
            </a:r>
            <a:r>
              <a:rPr lang="sr-Latn-CS" dirty="0" smtClean="0">
                <a:solidFill>
                  <a:srgbClr val="000000"/>
                </a:solidFill>
                <a:cs typeface="Arial" charset="0"/>
              </a:rPr>
              <a:t>(</a:t>
            </a:r>
            <a:r>
              <a:rPr lang="ru-RU" dirty="0" smtClean="0">
                <a:solidFill>
                  <a:srgbClr val="000000"/>
                </a:solidFill>
                <a:cs typeface="Arial" charset="0"/>
              </a:rPr>
              <a:t>1890</a:t>
            </a:r>
            <a:r>
              <a:rPr lang="sr-Latn-CS" dirty="0" smtClean="0">
                <a:solidFill>
                  <a:srgbClr val="000000"/>
                </a:solidFill>
                <a:cs typeface="Arial" charset="0"/>
              </a:rPr>
              <a:t>-</a:t>
            </a:r>
            <a:r>
              <a:rPr lang="ru-RU" dirty="0" smtClean="0">
                <a:solidFill>
                  <a:srgbClr val="000000"/>
                </a:solidFill>
                <a:cs typeface="Arial" charset="0"/>
              </a:rPr>
              <a:t>1941</a:t>
            </a:r>
            <a:r>
              <a:rPr lang="sr-Latn-CS" dirty="0" smtClean="0">
                <a:solidFill>
                  <a:srgbClr val="000000"/>
                </a:solidFill>
                <a:cs typeface="Arial" charset="0"/>
              </a:rPr>
              <a:t>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 smtClean="0"/>
              <a:t>L</a:t>
            </a:r>
            <a:r>
              <a:rPr lang="sr-Latn-RS" dirty="0" smtClean="0"/>
              <a:t>iteratura:</a:t>
            </a:r>
          </a:p>
          <a:p>
            <a:r>
              <a:rPr lang="sr-Latn-RS" dirty="0" smtClean="0"/>
              <a:t>1. S. Mijušković, </a:t>
            </a:r>
            <a:r>
              <a:rPr lang="sr-Latn-RS" i="1" dirty="0" smtClean="0"/>
              <a:t>Od samodovoljnosti do smrti slikarstva</a:t>
            </a:r>
            <a:r>
              <a:rPr lang="sr-Latn-RS" dirty="0" smtClean="0"/>
              <a:t>, Beograd 1998, </a:t>
            </a:r>
            <a:r>
              <a:rPr lang="sr-Latn-RS" dirty="0" smtClean="0"/>
              <a:t>189-204;</a:t>
            </a:r>
            <a:endParaRPr lang="sr-Latn-RS" dirty="0" smtClean="0"/>
          </a:p>
          <a:p>
            <a:r>
              <a:rPr lang="sr-Latn-RS" dirty="0" smtClean="0"/>
              <a:t>2. S. Mijušković (prir), </a:t>
            </a:r>
            <a:r>
              <a:rPr lang="sr-Latn-RS" i="1" dirty="0" smtClean="0"/>
              <a:t>Dokumenti za razumevanje ruske avangarde</a:t>
            </a:r>
            <a:r>
              <a:rPr lang="sr-Latn-RS" dirty="0" smtClean="0"/>
              <a:t>, Beograd 2003, </a:t>
            </a:r>
            <a:r>
              <a:rPr lang="sr-Latn-RS" dirty="0" smtClean="0"/>
              <a:t>181-202;</a:t>
            </a:r>
            <a:endParaRPr lang="sr-Latn-RS" dirty="0" smtClean="0"/>
          </a:p>
          <a:p>
            <a:r>
              <a:rPr lang="sr-Latn-RS" dirty="0" smtClean="0"/>
              <a:t>3. K. Grej, </a:t>
            </a:r>
            <a:r>
              <a:rPr lang="sr-Latn-RS" i="1" dirty="0" smtClean="0"/>
              <a:t>Ruski umetnički eksperiment</a:t>
            </a:r>
            <a:r>
              <a:rPr lang="sr-Latn-RS" dirty="0" smtClean="0"/>
              <a:t>, Beograd 1978, </a:t>
            </a:r>
            <a:r>
              <a:rPr lang="sr-Latn-RS" dirty="0" smtClean="0"/>
              <a:t>244-277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 descr="File:Lissitzky El 1923 Proun G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60902" y="533400"/>
            <a:ext cx="4744974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8851" name="Rectangle 2"/>
          <p:cNvSpPr>
            <a:spLocks noChangeArrowheads="1"/>
          </p:cNvSpPr>
          <p:nvPr/>
        </p:nvSpPr>
        <p:spPr bwMode="auto">
          <a:xfrm>
            <a:off x="457200" y="533400"/>
            <a:ext cx="250741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r-Latn-RS" dirty="0" smtClean="0">
                <a:latin typeface="Calibri" pitchFamily="34" charset="0"/>
              </a:rPr>
              <a:t>El Lisicki, </a:t>
            </a:r>
            <a:r>
              <a:rPr lang="en-US" i="1" dirty="0" err="1" smtClean="0">
                <a:latin typeface="Calibri" pitchFamily="34" charset="0"/>
              </a:rPr>
              <a:t>Proun</a:t>
            </a:r>
            <a:r>
              <a:rPr lang="en-US" i="1" dirty="0" smtClean="0">
                <a:latin typeface="Calibri" pitchFamily="34" charset="0"/>
              </a:rPr>
              <a:t> </a:t>
            </a:r>
            <a:r>
              <a:rPr lang="en-US" i="1" dirty="0">
                <a:latin typeface="Calibri" pitchFamily="34" charset="0"/>
              </a:rPr>
              <a:t>G7</a:t>
            </a:r>
            <a:r>
              <a:rPr lang="en-US" dirty="0">
                <a:latin typeface="Calibri" pitchFamily="34" charset="0"/>
              </a:rPr>
              <a:t>, 1923</a:t>
            </a:r>
          </a:p>
        </p:txBody>
      </p:sp>
      <p:sp>
        <p:nvSpPr>
          <p:cNvPr id="78852" name="Rectangle 3"/>
          <p:cNvSpPr>
            <a:spLocks noChangeArrowheads="1"/>
          </p:cNvSpPr>
          <p:nvPr/>
        </p:nvSpPr>
        <p:spPr bwMode="auto">
          <a:xfrm>
            <a:off x="228600" y="4191000"/>
            <a:ext cx="37338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r-Latn-CS" dirty="0" smtClean="0">
                <a:latin typeface="Calibri" pitchFamily="34" charset="0"/>
              </a:rPr>
              <a:t>Rezulta je predstava koja proizvodi </a:t>
            </a:r>
            <a:r>
              <a:rPr lang="sr-Latn-CS" dirty="0">
                <a:latin typeface="Calibri" pitchFamily="34" charset="0"/>
              </a:rPr>
              <a:t>opštu konfuziju u vidnom </a:t>
            </a:r>
            <a:r>
              <a:rPr lang="sr-Latn-CS" dirty="0" smtClean="0">
                <a:latin typeface="Calibri" pitchFamily="34" charset="0"/>
              </a:rPr>
              <a:t>polju; eliminacijom pouzdanih orijentira podstiče posmatrača na osećanje i promišljanje sopstvenog položaja i uloge u perceptivnom procesu: (posmatrač može imati utisak da je </a:t>
            </a:r>
            <a:r>
              <a:rPr lang="sr-Latn-CS" dirty="0">
                <a:latin typeface="Calibri" pitchFamily="34" charset="0"/>
              </a:rPr>
              <a:t>u prostoru ili </a:t>
            </a:r>
            <a:r>
              <a:rPr lang="sr-Latn-CS" dirty="0" smtClean="0">
                <a:latin typeface="Calibri" pitchFamily="34" charset="0"/>
              </a:rPr>
              <a:t>da je ispred prostora)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5" name="Rectangle 2"/>
          <p:cNvSpPr>
            <a:spLocks noChangeArrowheads="1"/>
          </p:cNvSpPr>
          <p:nvPr/>
        </p:nvSpPr>
        <p:spPr bwMode="auto">
          <a:xfrm>
            <a:off x="1676400" y="228600"/>
            <a:ext cx="655089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r-Latn-RS" dirty="0" smtClean="0">
                <a:latin typeface="Calibri" pitchFamily="34" charset="0"/>
              </a:rPr>
              <a:t>El Lisicki, </a:t>
            </a:r>
            <a:r>
              <a:rPr lang="en-US" i="1" dirty="0" err="1" smtClean="0">
                <a:latin typeface="Calibri" pitchFamily="34" charset="0"/>
              </a:rPr>
              <a:t>Proun</a:t>
            </a:r>
            <a:r>
              <a:rPr lang="en-US" i="1" dirty="0" smtClean="0">
                <a:latin typeface="Calibri" pitchFamily="34" charset="0"/>
              </a:rPr>
              <a:t> </a:t>
            </a:r>
            <a:r>
              <a:rPr lang="en-US" i="1" dirty="0">
                <a:latin typeface="Calibri" pitchFamily="34" charset="0"/>
              </a:rPr>
              <a:t>1 </a:t>
            </a:r>
            <a:r>
              <a:rPr lang="en-US" i="1" dirty="0" smtClean="0">
                <a:latin typeface="Calibri" pitchFamily="34" charset="0"/>
              </a:rPr>
              <a:t>E</a:t>
            </a:r>
            <a:r>
              <a:rPr lang="sr-Latn-RS" i="1" dirty="0" smtClean="0">
                <a:latin typeface="Calibri" pitchFamily="34" charset="0"/>
              </a:rPr>
              <a:t> (grad)</a:t>
            </a:r>
            <a:r>
              <a:rPr lang="sr-Latn-RS" dirty="0" smtClean="0">
                <a:latin typeface="Calibri" pitchFamily="34" charset="0"/>
              </a:rPr>
              <a:t>, 1919, </a:t>
            </a:r>
            <a:r>
              <a:rPr lang="en-US" dirty="0" smtClean="0"/>
              <a:t>National art Museum of Azerbaijan</a:t>
            </a:r>
          </a:p>
        </p:txBody>
      </p:sp>
      <p:pic>
        <p:nvPicPr>
          <p:cNvPr id="51202" name="Picture 2" descr="El Lissitzky. Proun 1 E (City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762000"/>
            <a:ext cx="8305800" cy="58727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2" descr="File:Lissitzky El 1920 Proun 30-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685800"/>
            <a:ext cx="7058025" cy="570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0899" name="Rectangle 2"/>
          <p:cNvSpPr>
            <a:spLocks noChangeArrowheads="1"/>
          </p:cNvSpPr>
          <p:nvPr/>
        </p:nvSpPr>
        <p:spPr bwMode="auto">
          <a:xfrm>
            <a:off x="3200400" y="152400"/>
            <a:ext cx="266130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r-Latn-RS" dirty="0" smtClean="0">
                <a:latin typeface="Calibri" pitchFamily="34" charset="0"/>
              </a:rPr>
              <a:t>El Lisicki</a:t>
            </a:r>
            <a:r>
              <a:rPr lang="sr-Latn-RS" i="1" dirty="0" smtClean="0">
                <a:latin typeface="Calibri" pitchFamily="34" charset="0"/>
              </a:rPr>
              <a:t>, </a:t>
            </a:r>
            <a:r>
              <a:rPr lang="en-US" i="1" dirty="0" err="1" smtClean="0">
                <a:latin typeface="Calibri" pitchFamily="34" charset="0"/>
              </a:rPr>
              <a:t>Proun</a:t>
            </a:r>
            <a:r>
              <a:rPr lang="en-US" i="1" dirty="0" smtClean="0">
                <a:latin typeface="Calibri" pitchFamily="34" charset="0"/>
              </a:rPr>
              <a:t> </a:t>
            </a:r>
            <a:r>
              <a:rPr lang="en-US" i="1" dirty="0">
                <a:latin typeface="Calibri" pitchFamily="34" charset="0"/>
              </a:rPr>
              <a:t>30-T</a:t>
            </a:r>
            <a:r>
              <a:rPr lang="en-US" dirty="0">
                <a:latin typeface="Calibri" pitchFamily="34" charset="0"/>
              </a:rPr>
              <a:t>, 1920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2" descr="File:Lissitzky El 1921 Proun Street Decoration Desig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762000"/>
            <a:ext cx="7077075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23" name="Rectangle 2"/>
          <p:cNvSpPr>
            <a:spLocks noChangeArrowheads="1"/>
          </p:cNvSpPr>
          <p:nvPr/>
        </p:nvSpPr>
        <p:spPr bwMode="auto">
          <a:xfrm>
            <a:off x="2667000" y="228600"/>
            <a:ext cx="388196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 err="1" smtClean="0">
                <a:latin typeface="Calibri" pitchFamily="34" charset="0"/>
              </a:rPr>
              <a:t>Proun</a:t>
            </a:r>
            <a:r>
              <a:rPr lang="sr-Latn-RS" dirty="0" smtClean="0">
                <a:latin typeface="Calibri" pitchFamily="34" charset="0"/>
              </a:rPr>
              <a:t> -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nacrt za uličnu dekoraciju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1921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3"/>
          <p:cNvSpPr>
            <a:spLocks noChangeArrowheads="1"/>
          </p:cNvSpPr>
          <p:nvPr/>
        </p:nvSpPr>
        <p:spPr bwMode="auto">
          <a:xfrm>
            <a:off x="304800" y="5410200"/>
            <a:ext cx="36576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sr-Latn-CS" dirty="0">
                <a:latin typeface="Calibri" pitchFamily="34" charset="0"/>
              </a:rPr>
              <a:t>PROUN – </a:t>
            </a:r>
            <a:r>
              <a:rPr lang="sr-Latn-CS" b="1" dirty="0">
                <a:latin typeface="Calibri" pitchFamily="34" charset="0"/>
              </a:rPr>
              <a:t>metod rada </a:t>
            </a:r>
            <a:r>
              <a:rPr lang="sr-Latn-CS" dirty="0">
                <a:latin typeface="Calibri" pitchFamily="34" charset="0"/>
              </a:rPr>
              <a:t>u ravnoteži sa modernim tehnološkim sredstvima - </a:t>
            </a:r>
          </a:p>
          <a:p>
            <a:pPr algn="r"/>
            <a:r>
              <a:rPr lang="sr-Latn-CS" dirty="0">
                <a:latin typeface="Calibri" pitchFamily="34" charset="0"/>
              </a:rPr>
              <a:t>eksplicitno povezuje proceduru sa onom koju prate arhitekte i inženjeri.</a:t>
            </a:r>
            <a:endParaRPr lang="en-US" dirty="0">
              <a:latin typeface="Calibri" pitchFamily="34" charset="0"/>
            </a:endParaRPr>
          </a:p>
        </p:txBody>
      </p:sp>
      <p:sp>
        <p:nvSpPr>
          <p:cNvPr id="82948" name="Rectangle 5"/>
          <p:cNvSpPr>
            <a:spLocks noChangeArrowheads="1"/>
          </p:cNvSpPr>
          <p:nvPr/>
        </p:nvSpPr>
        <p:spPr bwMode="auto">
          <a:xfrm>
            <a:off x="381000" y="152400"/>
            <a:ext cx="35814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sr-Latn-RS" dirty="0" smtClean="0">
                <a:latin typeface="Calibri" pitchFamily="34" charset="0"/>
              </a:rPr>
              <a:t>El Lisicki</a:t>
            </a:r>
            <a:r>
              <a:rPr lang="sr-Latn-RS" i="1" dirty="0" smtClean="0">
                <a:latin typeface="Calibri" pitchFamily="34" charset="0"/>
              </a:rPr>
              <a:t>, </a:t>
            </a:r>
            <a:r>
              <a:rPr lang="en-US" i="1" dirty="0" err="1" smtClean="0">
                <a:latin typeface="Calibri" pitchFamily="34" charset="0"/>
              </a:rPr>
              <a:t>Proun</a:t>
            </a:r>
            <a:r>
              <a:rPr lang="sr-Latn-RS" i="1" dirty="0" smtClean="0">
                <a:latin typeface="Calibri" pitchFamily="34" charset="0"/>
              </a:rPr>
              <a:t> 6</a:t>
            </a:r>
            <a:r>
              <a:rPr lang="en-US" i="1" dirty="0" smtClean="0">
                <a:latin typeface="Calibri" pitchFamily="34" charset="0"/>
              </a:rPr>
              <a:t> </a:t>
            </a:r>
            <a:r>
              <a:rPr lang="sr-Latn-RS" i="1" dirty="0" smtClean="0">
                <a:latin typeface="Calibri" pitchFamily="34" charset="0"/>
              </a:rPr>
              <a:t>prožimajuće ravni</a:t>
            </a:r>
            <a:r>
              <a:rPr lang="en-US" dirty="0" smtClean="0">
                <a:latin typeface="Calibri" pitchFamily="34" charset="0"/>
              </a:rPr>
              <a:t>, 1919-20</a:t>
            </a:r>
            <a:r>
              <a:rPr lang="sr-Latn-RS" dirty="0" smtClean="0">
                <a:latin typeface="Calibri" pitchFamily="34" charset="0"/>
              </a:rPr>
              <a:t>, ulje na platnu, </a:t>
            </a:r>
            <a:r>
              <a:rPr lang="en-US" dirty="0" smtClean="0"/>
              <a:t>810 x 590 mm</a:t>
            </a:r>
            <a:r>
              <a:rPr lang="sr-Latn-RS" dirty="0" smtClean="0"/>
              <a:t>, </a:t>
            </a:r>
            <a:r>
              <a:rPr lang="en-US" dirty="0" err="1" smtClean="0"/>
              <a:t>Kunstmuseum</a:t>
            </a:r>
            <a:r>
              <a:rPr lang="en-US" dirty="0" smtClean="0"/>
              <a:t> </a:t>
            </a:r>
            <a:r>
              <a:rPr lang="en-US" dirty="0" err="1" smtClean="0"/>
              <a:t>Moritzburg</a:t>
            </a:r>
            <a:r>
              <a:rPr lang="en-US" dirty="0" smtClean="0"/>
              <a:t> Halle (Saale)</a:t>
            </a:r>
            <a:endParaRPr lang="sr-Latn-RS" dirty="0" smtClean="0">
              <a:latin typeface="Calibri" pitchFamily="34" charset="0"/>
            </a:endParaRPr>
          </a:p>
          <a:p>
            <a:pPr algn="r"/>
            <a:r>
              <a:rPr lang="en-US" dirty="0" smtClean="0">
                <a:hlinkClick r:id="rId2"/>
              </a:rPr>
              <a:t>https://themator.museum-digital.de/ausgabe/showobjekt.php?m_tid=227&amp;tid=298&amp;objekt=2205&amp;ver=standalone</a:t>
            </a:r>
            <a:endParaRPr lang="en-US" dirty="0">
              <a:latin typeface="Calibri" pitchFamily="34" charset="0"/>
            </a:endParaRPr>
          </a:p>
        </p:txBody>
      </p:sp>
      <p:pic>
        <p:nvPicPr>
          <p:cNvPr id="48130" name="Picture 2" descr="https://themator.museum-digital.de/data/st/images/201912/proun-6-durchdringungsflaechen-1524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14800" y="-9143"/>
            <a:ext cx="5029200" cy="68671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4" descr="File:El Lissitzky Composition 192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86200" y="533400"/>
            <a:ext cx="4981575" cy="570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3971" name="Rectangle 3"/>
          <p:cNvSpPr>
            <a:spLocks noChangeArrowheads="1"/>
          </p:cNvSpPr>
          <p:nvPr/>
        </p:nvSpPr>
        <p:spPr bwMode="auto">
          <a:xfrm>
            <a:off x="685800" y="533400"/>
            <a:ext cx="30480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sr-Latn-RS" dirty="0" smtClean="0">
                <a:latin typeface="Calibri" pitchFamily="34" charset="0"/>
              </a:rPr>
              <a:t>El lisicki, </a:t>
            </a:r>
            <a:r>
              <a:rPr lang="en-US" i="1" dirty="0" smtClean="0">
                <a:latin typeface="Calibri" pitchFamily="34" charset="0"/>
              </a:rPr>
              <a:t>Composition</a:t>
            </a:r>
            <a:r>
              <a:rPr lang="en-US" dirty="0">
                <a:latin typeface="Calibri" pitchFamily="34" charset="0"/>
              </a:rPr>
              <a:t>, </a:t>
            </a:r>
            <a:r>
              <a:rPr lang="en-US" dirty="0" smtClean="0">
                <a:latin typeface="Calibri" pitchFamily="34" charset="0"/>
              </a:rPr>
              <a:t>1922</a:t>
            </a:r>
            <a:r>
              <a:rPr lang="sr-Latn-RS" dirty="0" smtClean="0">
                <a:latin typeface="Calibri" pitchFamily="34" charset="0"/>
              </a:rPr>
              <a:t>, ulje i tempera na drvetu, </a:t>
            </a:r>
            <a:r>
              <a:rPr lang="en-US" dirty="0" smtClean="0"/>
              <a:t>69.7 x 61.7 cm</a:t>
            </a:r>
            <a:r>
              <a:rPr lang="sr-Latn-RS" dirty="0" smtClean="0"/>
              <a:t>, MoMA,</a:t>
            </a:r>
            <a:r>
              <a:rPr lang="en-US" dirty="0" smtClean="0">
                <a:hlinkClick r:id="rId3"/>
              </a:rPr>
              <a:t> https://www.moma.org/collection/works/80502</a:t>
            </a:r>
            <a:endParaRPr lang="sr-Latn-RS" dirty="0" smtClean="0"/>
          </a:p>
        </p:txBody>
      </p:sp>
      <p:sp>
        <p:nvSpPr>
          <p:cNvPr id="83972" name="Rectangle 4"/>
          <p:cNvSpPr>
            <a:spLocks noChangeArrowheads="1"/>
          </p:cNvSpPr>
          <p:nvPr/>
        </p:nvSpPr>
        <p:spPr bwMode="auto">
          <a:xfrm>
            <a:off x="228600" y="3200400"/>
            <a:ext cx="3505200" cy="311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sr-Latn-CS" dirty="0">
                <a:latin typeface="Calibri" pitchFamily="34" charset="0"/>
              </a:rPr>
              <a:t>PROUN – paradigma konstruktivističke umetnosti u svojoj suštini namenjena da izrazi ideju kreativne evolucije:</a:t>
            </a:r>
          </a:p>
          <a:p>
            <a:pPr algn="r"/>
            <a:r>
              <a:rPr lang="sr-Latn-CS" dirty="0" smtClean="0">
                <a:latin typeface="Calibri" pitchFamily="34" charset="0"/>
              </a:rPr>
              <a:t>Započinje 1. </a:t>
            </a:r>
            <a:r>
              <a:rPr lang="sr-Latn-CS" dirty="0">
                <a:latin typeface="Calibri" pitchFamily="34" charset="0"/>
              </a:rPr>
              <a:t>RAVNOM POVRŠINOM</a:t>
            </a:r>
          </a:p>
          <a:p>
            <a:pPr algn="r"/>
            <a:r>
              <a:rPr lang="sr-Latn-CS" dirty="0">
                <a:latin typeface="Calibri" pitchFamily="34" charset="0"/>
              </a:rPr>
              <a:t>Sledi izvođenje </a:t>
            </a:r>
            <a:r>
              <a:rPr lang="sr-Latn-CS" dirty="0" smtClean="0">
                <a:latin typeface="Calibri" pitchFamily="34" charset="0"/>
              </a:rPr>
              <a:t>2. TRODIMENZIONALNIH </a:t>
            </a:r>
            <a:r>
              <a:rPr lang="sr-Latn-CS" dirty="0">
                <a:latin typeface="Calibri" pitchFamily="34" charset="0"/>
              </a:rPr>
              <a:t>MODELA</a:t>
            </a:r>
          </a:p>
          <a:p>
            <a:pPr algn="r"/>
            <a:r>
              <a:rPr lang="sr-Latn-CS" dirty="0">
                <a:latin typeface="Calibri" pitchFamily="34" charset="0"/>
              </a:rPr>
              <a:t>i</a:t>
            </a:r>
          </a:p>
          <a:p>
            <a:pPr algn="r"/>
            <a:r>
              <a:rPr lang="sr-Latn-CS" dirty="0">
                <a:latin typeface="Calibri" pitchFamily="34" charset="0"/>
              </a:rPr>
              <a:t>konačno, potpuna realizacija u </a:t>
            </a:r>
            <a:r>
              <a:rPr lang="sr-Latn-CS" dirty="0" smtClean="0">
                <a:latin typeface="Calibri" pitchFamily="34" charset="0"/>
              </a:rPr>
              <a:t>3. KONSTRUKCIJI </a:t>
            </a:r>
            <a:r>
              <a:rPr lang="sr-Latn-CS" dirty="0">
                <a:latin typeface="Calibri" pitchFamily="34" charset="0"/>
              </a:rPr>
              <a:t>UTILITARNOG PREDMETA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2" descr="http://upload.wikimedia.org/wikipedia/ru/8/8e/23%D0%A0%D0%BE%D0%B7%D0%B0%D0%BD%D0%BE%D0%B2%D0%B0%D0%A1%D1%83%D0%BF%D1%80%D0%B5%D0%BC%D0%9C%D0%A5%D0%9A45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81600" y="1752600"/>
            <a:ext cx="3476625" cy="492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4995" name="Rectangle 2"/>
          <p:cNvSpPr>
            <a:spLocks noChangeArrowheads="1"/>
          </p:cNvSpPr>
          <p:nvPr/>
        </p:nvSpPr>
        <p:spPr bwMode="auto">
          <a:xfrm>
            <a:off x="4724400" y="0"/>
            <a:ext cx="4419600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>
                <a:latin typeface="Calibri" pitchFamily="34" charset="0"/>
              </a:rPr>
              <a:t>Olga </a:t>
            </a:r>
            <a:r>
              <a:rPr lang="en-US" dirty="0" err="1">
                <a:latin typeface="Calibri" pitchFamily="34" charset="0"/>
              </a:rPr>
              <a:t>Rozanova</a:t>
            </a:r>
            <a:r>
              <a:rPr lang="en-US" dirty="0">
                <a:latin typeface="Calibri" pitchFamily="34" charset="0"/>
              </a:rPr>
              <a:t> </a:t>
            </a:r>
            <a:r>
              <a:rPr lang="sr-Latn-RS" i="1" dirty="0" smtClean="0">
                <a:latin typeface="Calibri" pitchFamily="34" charset="0"/>
              </a:rPr>
              <a:t>Bespredmetna kompozicija (Suprematizam), </a:t>
            </a:r>
            <a:r>
              <a:rPr lang="sr-Latn-RS" dirty="0" smtClean="0">
                <a:latin typeface="Calibri" pitchFamily="34" charset="0"/>
              </a:rPr>
              <a:t>oko</a:t>
            </a:r>
            <a:r>
              <a:rPr lang="ru-RU" dirty="0" smtClean="0">
                <a:latin typeface="Calibri" pitchFamily="34" charset="0"/>
              </a:rPr>
              <a:t> 1916</a:t>
            </a:r>
            <a:r>
              <a:rPr lang="sr-Latn-RS" dirty="0" smtClean="0">
                <a:latin typeface="Calibri" pitchFamily="34" charset="0"/>
              </a:rPr>
              <a:t>.</a:t>
            </a:r>
            <a:endParaRPr lang="sr-Latn-CS" dirty="0">
              <a:latin typeface="Calibri" pitchFamily="34" charset="0"/>
            </a:endParaRPr>
          </a:p>
          <a:p>
            <a:r>
              <a:rPr lang="ru-RU" dirty="0">
                <a:latin typeface="Calibri" pitchFamily="34" charset="0"/>
              </a:rPr>
              <a:t>Витебский Музей современного искусства: история создания и коллекции. 1918—1941. Минск</a:t>
            </a:r>
            <a:endParaRPr lang="en-US" dirty="0">
              <a:latin typeface="Calibri" pitchFamily="34" charset="0"/>
            </a:endParaRPr>
          </a:p>
        </p:txBody>
      </p:sp>
      <p:pic>
        <p:nvPicPr>
          <p:cNvPr id="84996" name="Picture 4" descr="http://upload.wikimedia.org/wikipedia/ru/4/4a/22%D0%A0%D0%BE%D0%B7%D0%B0%D0%BD%D0%BE%D0%B2%D0%B0%D0%A1%D1%83%D0%BF%D1%80%D0%B5%D0%BC%D0%9C%D0%A5%D0%9A45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1371600"/>
            <a:ext cx="3181350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4997" name="Rectangle 4"/>
          <p:cNvSpPr>
            <a:spLocks noChangeArrowheads="1"/>
          </p:cNvSpPr>
          <p:nvPr/>
        </p:nvSpPr>
        <p:spPr bwMode="auto">
          <a:xfrm>
            <a:off x="304800" y="228600"/>
            <a:ext cx="32004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>
                <a:latin typeface="Calibri" pitchFamily="34" charset="0"/>
              </a:rPr>
              <a:t>Olga </a:t>
            </a:r>
            <a:r>
              <a:rPr lang="en-US" dirty="0" err="1" smtClean="0">
                <a:latin typeface="Calibri" pitchFamily="34" charset="0"/>
              </a:rPr>
              <a:t>Rozanova</a:t>
            </a:r>
            <a:r>
              <a:rPr lang="sr-Latn-RS" dirty="0" smtClean="0">
                <a:latin typeface="Calibri" pitchFamily="34" charset="0"/>
              </a:rPr>
              <a:t>, </a:t>
            </a:r>
            <a:r>
              <a:rPr lang="sr-Latn-RS" i="1" dirty="0" smtClean="0">
                <a:latin typeface="Calibri" pitchFamily="34" charset="0"/>
              </a:rPr>
              <a:t>Bespredmetna kompozicija (Suprematizam)</a:t>
            </a:r>
            <a:r>
              <a:rPr lang="sr-Latn-RS" dirty="0" smtClean="0">
                <a:latin typeface="Calibri" pitchFamily="34" charset="0"/>
              </a:rPr>
              <a:t>, oko </a:t>
            </a:r>
            <a:r>
              <a:rPr lang="ru-RU" dirty="0" smtClean="0">
                <a:latin typeface="Calibri" pitchFamily="34" charset="0"/>
              </a:rPr>
              <a:t>1916</a:t>
            </a:r>
            <a:r>
              <a:rPr lang="ru-RU" dirty="0">
                <a:latin typeface="Calibri" pitchFamily="34" charset="0"/>
              </a:rPr>
              <a:t> 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2" descr="http://monoskop.org/images/5/57/Lissitzky_El_1924-25_Prou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0" y="1219200"/>
            <a:ext cx="6143625" cy="484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6019" name="Rectangle 2"/>
          <p:cNvSpPr>
            <a:spLocks noChangeArrowheads="1"/>
          </p:cNvSpPr>
          <p:nvPr/>
        </p:nvSpPr>
        <p:spPr bwMode="auto">
          <a:xfrm>
            <a:off x="2362200" y="304800"/>
            <a:ext cx="4572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sr-Latn-RS" dirty="0" smtClean="0">
                <a:latin typeface="Calibri" pitchFamily="34" charset="0"/>
              </a:rPr>
              <a:t>El Lisicki, </a:t>
            </a:r>
            <a:r>
              <a:rPr lang="fr-FR" i="1" dirty="0" err="1" smtClean="0">
                <a:latin typeface="Calibri" pitchFamily="34" charset="0"/>
              </a:rPr>
              <a:t>Proun</a:t>
            </a:r>
            <a:r>
              <a:rPr lang="fr-FR" dirty="0">
                <a:latin typeface="Calibri" pitchFamily="34" charset="0"/>
              </a:rPr>
              <a:t>, </a:t>
            </a:r>
            <a:r>
              <a:rPr lang="sr-Latn-RS" dirty="0" smtClean="0">
                <a:latin typeface="Calibri" pitchFamily="34" charset="0"/>
              </a:rPr>
              <a:t>kolaž, gvaš, tuš, grafit</a:t>
            </a:r>
            <a:r>
              <a:rPr lang="fr-FR" dirty="0" smtClean="0">
                <a:latin typeface="Calibri" pitchFamily="34" charset="0"/>
              </a:rPr>
              <a:t>, </a:t>
            </a:r>
            <a:r>
              <a:rPr lang="fr-FR" dirty="0">
                <a:latin typeface="Calibri" pitchFamily="34" charset="0"/>
              </a:rPr>
              <a:t>50x60cm, 1924-25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2" descr="http://monoskop.org/images/7/7a/El_Lissitzky_PROUN_Room_192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47800"/>
            <a:ext cx="9085263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7043" name="Rectangle 2"/>
          <p:cNvSpPr>
            <a:spLocks noChangeArrowheads="1"/>
          </p:cNvSpPr>
          <p:nvPr/>
        </p:nvSpPr>
        <p:spPr bwMode="auto">
          <a:xfrm>
            <a:off x="1066800" y="533400"/>
            <a:ext cx="6781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i="1" dirty="0" err="1">
                <a:latin typeface="Calibri" pitchFamily="34" charset="0"/>
              </a:rPr>
              <a:t>Prounenraum</a:t>
            </a:r>
            <a:r>
              <a:rPr lang="en-US" dirty="0">
                <a:latin typeface="Calibri" pitchFamily="34" charset="0"/>
              </a:rPr>
              <a:t> [</a:t>
            </a:r>
            <a:r>
              <a:rPr lang="en-US" dirty="0" err="1">
                <a:latin typeface="Calibri" pitchFamily="34" charset="0"/>
              </a:rPr>
              <a:t>Proun</a:t>
            </a:r>
            <a:r>
              <a:rPr lang="en-US" dirty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soba</a:t>
            </a:r>
            <a:r>
              <a:rPr lang="en-US" dirty="0" smtClean="0">
                <a:latin typeface="Calibri" pitchFamily="34" charset="0"/>
              </a:rPr>
              <a:t>], </a:t>
            </a:r>
            <a:r>
              <a:rPr lang="sr-Latn-RS" dirty="0" smtClean="0">
                <a:latin typeface="Calibri" pitchFamily="34" charset="0"/>
              </a:rPr>
              <a:t>Velika berlinska umetnička izložba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1923.</a:t>
            </a:r>
          </a:p>
        </p:txBody>
      </p:sp>
      <p:sp>
        <p:nvSpPr>
          <p:cNvPr id="87044" name="Rectangle 3"/>
          <p:cNvSpPr>
            <a:spLocks noChangeArrowheads="1"/>
          </p:cNvSpPr>
          <p:nvPr/>
        </p:nvSpPr>
        <p:spPr bwMode="auto">
          <a:xfrm>
            <a:off x="228600" y="5486400"/>
            <a:ext cx="86868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r-Latn-CS">
                <a:latin typeface="Calibri" pitchFamily="34" charset="0"/>
              </a:rPr>
              <a:t>Lisicki je možda prihvatio neke suprematističke ideje, ali njegov prvenstveni cilj, ceo način rada, bio vezan za konstruktivizam. To je jasno i nagovestio u svojim spisima.</a:t>
            </a:r>
          </a:p>
          <a:p>
            <a:r>
              <a:rPr lang="sr-Latn-CS">
                <a:latin typeface="Calibri" pitchFamily="34" charset="0"/>
              </a:rPr>
              <a:t>Prounovska koncepcija prelaska sa slikarske na materijalnu kulturu – jedno od ishodišta svesti o krizi slikarstva</a:t>
            </a:r>
            <a:endParaRPr lang="en-US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2" descr="http://www.designishistory.com/images/lissitzky/ProunRoo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5400" y="304800"/>
            <a:ext cx="6208328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2209800" y="60198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dirty="0" smtClean="0">
                <a:hlinkClick r:id="rId3"/>
              </a:rPr>
              <a:t>https://www.moma.org/interactives/exhibitions/2010/online/#works/01/19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2" descr="File:El lissitzky self portrait 19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24400" y="609600"/>
            <a:ext cx="390525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683" name="Rectangle 2"/>
          <p:cNvSpPr>
            <a:spLocks noChangeArrowheads="1"/>
          </p:cNvSpPr>
          <p:nvPr/>
        </p:nvSpPr>
        <p:spPr bwMode="auto">
          <a:xfrm>
            <a:off x="4800600" y="6324600"/>
            <a:ext cx="311739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>
                <a:latin typeface="Calibri" pitchFamily="34" charset="0"/>
              </a:rPr>
              <a:t>El </a:t>
            </a:r>
            <a:r>
              <a:rPr lang="en-US" dirty="0" err="1" smtClean="0">
                <a:latin typeface="Calibri" pitchFamily="34" charset="0"/>
              </a:rPr>
              <a:t>Lisi</a:t>
            </a:r>
            <a:r>
              <a:rPr lang="sr-Latn-RS" dirty="0" smtClean="0">
                <a:latin typeface="Calibri" pitchFamily="34" charset="0"/>
              </a:rPr>
              <a:t>cki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foto autoportret </a:t>
            </a:r>
            <a:r>
              <a:rPr lang="en-US" dirty="0" smtClean="0">
                <a:latin typeface="Calibri" pitchFamily="34" charset="0"/>
              </a:rPr>
              <a:t>1914</a:t>
            </a:r>
            <a:r>
              <a:rPr lang="en-US" dirty="0">
                <a:latin typeface="Calibri" pitchFamily="34" charset="0"/>
              </a:rPr>
              <a:t>.</a:t>
            </a:r>
          </a:p>
        </p:txBody>
      </p:sp>
      <p:sp>
        <p:nvSpPr>
          <p:cNvPr id="71684" name="Rectangle 3"/>
          <p:cNvSpPr>
            <a:spLocks noChangeArrowheads="1"/>
          </p:cNvSpPr>
          <p:nvPr/>
        </p:nvSpPr>
        <p:spPr bwMode="auto">
          <a:xfrm>
            <a:off x="0" y="152400"/>
            <a:ext cx="184731" cy="40011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 sz="2000" dirty="0">
              <a:solidFill>
                <a:srgbClr val="0B0080"/>
              </a:solidFill>
              <a:cs typeface="Arial" charset="0"/>
            </a:endParaRPr>
          </a:p>
        </p:txBody>
      </p:sp>
      <p:pic>
        <p:nvPicPr>
          <p:cNvPr id="71685" name="Picture 2" descr="http://taylorsimons.files.wordpress.com/2010/11/el-lissitzky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914400"/>
            <a:ext cx="3048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686" name="Rectangle 5"/>
          <p:cNvSpPr>
            <a:spLocks noChangeArrowheads="1"/>
          </p:cNvSpPr>
          <p:nvPr/>
        </p:nvSpPr>
        <p:spPr bwMode="auto">
          <a:xfrm>
            <a:off x="152400" y="3962400"/>
            <a:ext cx="457200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r-Latn-CS" dirty="0" smtClean="0">
                <a:latin typeface="Calibri" pitchFamily="34" charset="0"/>
              </a:rPr>
              <a:t>El Lisicki s jedne strane razvija </a:t>
            </a:r>
            <a:r>
              <a:rPr lang="sr-Latn-CS" dirty="0">
                <a:latin typeface="Calibri" pitchFamily="34" charset="0"/>
              </a:rPr>
              <a:t>specifičnu formu apstraktnog slikarstva: eksperimenti sa bespredmetnim, nepredstavljačkim, nereferentnim formama u okviru slikarskog ili grafičkog </a:t>
            </a:r>
            <a:r>
              <a:rPr lang="sr-Latn-CS" dirty="0" smtClean="0">
                <a:latin typeface="Calibri" pitchFamily="34" charset="0"/>
              </a:rPr>
              <a:t>medija, dok s druge koristi </a:t>
            </a:r>
            <a:r>
              <a:rPr lang="sr-Latn-CS" dirty="0">
                <a:latin typeface="Calibri" pitchFamily="34" charset="0"/>
              </a:rPr>
              <a:t>fotografske/ikoničke predstave u okviru </a:t>
            </a:r>
            <a:r>
              <a:rPr lang="sr-Latn-CS" dirty="0" smtClean="0">
                <a:latin typeface="Calibri" pitchFamily="34" charset="0"/>
              </a:rPr>
              <a:t>fotomontaže i stvara dela </a:t>
            </a:r>
            <a:r>
              <a:rPr lang="sr-Latn-CS" dirty="0">
                <a:latin typeface="Calibri" pitchFamily="34" charset="0"/>
              </a:rPr>
              <a:t>sa jasnim propagandističkim porukama, </a:t>
            </a:r>
            <a:r>
              <a:rPr lang="sr-Latn-CS" dirty="0" smtClean="0">
                <a:latin typeface="Calibri" pitchFamily="34" charset="0"/>
              </a:rPr>
              <a:t>kojima glorifikue sovjetku državu </a:t>
            </a:r>
            <a:r>
              <a:rPr lang="sr-Latn-CS" dirty="0">
                <a:latin typeface="Calibri" pitchFamily="34" charset="0"/>
              </a:rPr>
              <a:t>i </a:t>
            </a:r>
            <a:r>
              <a:rPr lang="sr-Latn-CS" dirty="0" smtClean="0">
                <a:latin typeface="Calibri" pitchFamily="34" charset="0"/>
              </a:rPr>
              <a:t>njene institucije </a:t>
            </a:r>
            <a:r>
              <a:rPr lang="sr-Latn-CS" dirty="0">
                <a:latin typeface="Calibri" pitchFamily="34" charset="0"/>
              </a:rPr>
              <a:t>na čelu sa Staljinom.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2" descr="http://www.atlasofinteriors.polimi.it/wp-content/uploads/2018/11/ELLISSITZKY-1923-stanzaproun_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6302" y="537310"/>
            <a:ext cx="7539498" cy="53300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 descr="http://www.atlasofinteriors.polimi.it/wp-content/uploads/2018/11/ELLISSITZKY-1923-stanzaproun_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685800"/>
            <a:ext cx="7760601" cy="5486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 descr="http://www.atlasofinteriors.polimi.it/wp-content/uploads/2018/11/ELLISSITZKY-1923-stanzaproun_0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762000"/>
            <a:ext cx="7760601" cy="5486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3"/>
          <p:cNvSpPr>
            <a:spLocks noChangeArrowheads="1"/>
          </p:cNvSpPr>
          <p:nvPr/>
        </p:nvSpPr>
        <p:spPr bwMode="auto">
          <a:xfrm>
            <a:off x="228600" y="304800"/>
            <a:ext cx="289560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sr-Latn-RS" b="1" dirty="0" smtClean="0">
                <a:latin typeface="Calibri" pitchFamily="34" charset="0"/>
              </a:rPr>
              <a:t>El Lisicki, Apstraktni kabinet</a:t>
            </a:r>
            <a:r>
              <a:rPr lang="en-US" b="1" dirty="0">
                <a:latin typeface="Calibri" pitchFamily="34" charset="0"/>
              </a:rPr>
              <a:t> </a:t>
            </a:r>
            <a:r>
              <a:rPr lang="en-US" b="1" dirty="0" smtClean="0">
                <a:latin typeface="Calibri" pitchFamily="34" charset="0"/>
              </a:rPr>
              <a:t>[</a:t>
            </a:r>
            <a:r>
              <a:rPr lang="en-US" b="1" i="1" dirty="0" err="1" smtClean="0">
                <a:latin typeface="Calibri" pitchFamily="34" charset="0"/>
              </a:rPr>
              <a:t>Kabinett</a:t>
            </a:r>
            <a:r>
              <a:rPr lang="en-US" b="1" i="1" dirty="0" smtClean="0">
                <a:latin typeface="Calibri" pitchFamily="34" charset="0"/>
              </a:rPr>
              <a:t> </a:t>
            </a:r>
            <a:r>
              <a:rPr lang="en-US" b="1" i="1" dirty="0" err="1" smtClean="0">
                <a:latin typeface="Calibri" pitchFamily="34" charset="0"/>
              </a:rPr>
              <a:t>der</a:t>
            </a:r>
            <a:r>
              <a:rPr lang="en-US" b="1" i="1" dirty="0" smtClean="0">
                <a:latin typeface="Calibri" pitchFamily="34" charset="0"/>
              </a:rPr>
              <a:t> </a:t>
            </a:r>
            <a:r>
              <a:rPr lang="en-US" b="1" i="1" dirty="0" err="1" smtClean="0">
                <a:latin typeface="Calibri" pitchFamily="34" charset="0"/>
              </a:rPr>
              <a:t>Abstrakten</a:t>
            </a:r>
            <a:r>
              <a:rPr lang="en-US" b="1" dirty="0" smtClean="0">
                <a:latin typeface="Calibri" pitchFamily="34" charset="0"/>
              </a:rPr>
              <a:t>], </a:t>
            </a:r>
            <a:r>
              <a:rPr lang="en-US" b="1" dirty="0" err="1">
                <a:latin typeface="Calibri" pitchFamily="34" charset="0"/>
              </a:rPr>
              <a:t>Provinzialmuseum</a:t>
            </a:r>
            <a:r>
              <a:rPr lang="en-US" b="1" dirty="0">
                <a:latin typeface="Calibri" pitchFamily="34" charset="0"/>
              </a:rPr>
              <a:t> Hanover, 1928</a:t>
            </a:r>
            <a:r>
              <a:rPr lang="sr-Latn-CS" b="1" dirty="0">
                <a:latin typeface="Calibri" pitchFamily="34" charset="0"/>
              </a:rPr>
              <a:t>,</a:t>
            </a:r>
          </a:p>
          <a:p>
            <a:pPr algn="r"/>
            <a:r>
              <a:rPr lang="en-US" dirty="0" err="1">
                <a:latin typeface="Calibri" pitchFamily="34" charset="0"/>
              </a:rPr>
              <a:t>Lissitzky</a:t>
            </a:r>
            <a:r>
              <a:rPr lang="en-US" dirty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projektovao je ovu modularnu i promenljivu salu za apstraktnu umetnost </a:t>
            </a:r>
            <a:r>
              <a:rPr lang="en-US" dirty="0" smtClean="0">
                <a:latin typeface="Calibri" pitchFamily="34" charset="0"/>
              </a:rPr>
              <a:t>1927–28 </a:t>
            </a:r>
            <a:r>
              <a:rPr lang="sr-Latn-RS" dirty="0" smtClean="0">
                <a:latin typeface="Calibri" pitchFamily="34" charset="0"/>
              </a:rPr>
              <a:t>na poziv za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Landesmuseum</a:t>
            </a:r>
            <a:r>
              <a:rPr lang="en-US" dirty="0">
                <a:latin typeface="Calibri" pitchFamily="34" charset="0"/>
              </a:rPr>
              <a:t> in Hanover. </a:t>
            </a:r>
            <a:r>
              <a:rPr lang="sr-Latn-RS" dirty="0" smtClean="0">
                <a:latin typeface="Calibri" pitchFamily="34" charset="0"/>
              </a:rPr>
              <a:t> Apstraktni kabinet je uništen 1936. godine</a:t>
            </a:r>
            <a:endParaRPr lang="en-US" dirty="0">
              <a:latin typeface="Calibri" pitchFamily="34" charset="0"/>
            </a:endParaRPr>
          </a:p>
        </p:txBody>
      </p:sp>
      <p:pic>
        <p:nvPicPr>
          <p:cNvPr id="89091" name="Picture 4" descr="File:El Lissitzky Design for the Abstract Cabinet 192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76600" y="304800"/>
            <a:ext cx="5648325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2" descr="File:El Lissitzky 1927-28 The Abstract Cabine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685800"/>
            <a:ext cx="4010025" cy="570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0115" name="Rectangle 3"/>
          <p:cNvSpPr>
            <a:spLocks noChangeArrowheads="1"/>
          </p:cNvSpPr>
          <p:nvPr/>
        </p:nvSpPr>
        <p:spPr bwMode="auto">
          <a:xfrm>
            <a:off x="4724400" y="685800"/>
            <a:ext cx="419100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r-Latn-CS" dirty="0" smtClean="0">
                <a:latin typeface="Calibri" pitchFamily="34" charset="0"/>
              </a:rPr>
              <a:t>El Lisicki, “Demonstrationsraum</a:t>
            </a:r>
            <a:r>
              <a:rPr lang="sr-Latn-CS" dirty="0">
                <a:latin typeface="Calibri" pitchFamily="34" charset="0"/>
              </a:rPr>
              <a:t>” (Demonstraciona soba), Drezden 1926, Hanover 1927 – </a:t>
            </a:r>
          </a:p>
          <a:p>
            <a:r>
              <a:rPr lang="sr-Latn-CS" dirty="0">
                <a:latin typeface="Calibri" pitchFamily="34" charset="0"/>
              </a:rPr>
              <a:t>Naglašavao funkciju prevođenja posmatrača iz </a:t>
            </a:r>
            <a:r>
              <a:rPr lang="sr-Latn-CS" dirty="0" smtClean="0">
                <a:latin typeface="Calibri" pitchFamily="34" charset="0"/>
              </a:rPr>
              <a:t>pasivne u </a:t>
            </a:r>
            <a:r>
              <a:rPr lang="sr-Latn-CS" dirty="0">
                <a:latin typeface="Calibri" pitchFamily="34" charset="0"/>
              </a:rPr>
              <a:t>poziciju aktivne participacije:</a:t>
            </a:r>
          </a:p>
          <a:p>
            <a:endParaRPr lang="sr-Latn-CS" dirty="0">
              <a:latin typeface="Calibri" pitchFamily="34" charset="0"/>
            </a:endParaRPr>
          </a:p>
          <a:p>
            <a:r>
              <a:rPr lang="sr-Latn-CS" dirty="0">
                <a:latin typeface="Calibri" pitchFamily="34" charset="0"/>
              </a:rPr>
              <a:t>“Sa svakim pokretom posmatrača u prostoru menja se percepcija zida... Tako se, kao rezultat ljudskog telesnog kretanja, postiže perceptualna dinamika. Ta igra čini posmatrača aktivnim ... Posmatrač je fizički uključen u interakciju sa izložbenim predmetom</a:t>
            </a:r>
            <a:r>
              <a:rPr lang="sr-Latn-CS" dirty="0" smtClean="0">
                <a:latin typeface="Calibri" pitchFamily="34" charset="0"/>
              </a:rPr>
              <a:t>” (El Lisicki)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2" descr="File:El Lissitzky 1927-28 The Abstract Cabinet 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914400"/>
            <a:ext cx="7620000" cy="539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2" name="Picture 2" descr="File:El Lissitzky 1927-28 The Abstract Cabinet 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894263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63" name="Picture 4" descr="File:Lissitzky El 1927-28 The Abstract Cabinet 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65700" y="1381125"/>
            <a:ext cx="4178300" cy="547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64" name="Rectangle 3"/>
          <p:cNvSpPr>
            <a:spLocks noChangeArrowheads="1"/>
          </p:cNvSpPr>
          <p:nvPr/>
        </p:nvSpPr>
        <p:spPr bwMode="auto">
          <a:xfrm>
            <a:off x="0" y="5657850"/>
            <a:ext cx="51054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r-Latn-CS">
                <a:latin typeface="Calibri" pitchFamily="34" charset="0"/>
              </a:rPr>
              <a:t>*(Njegov vodeći princip za arhitekturu bio je da je prostor načinjen za ljude, a ne ljudi za prostor: “ne želimo više da sobe budu oslikani kovčezi za naša živa tela”.)</a:t>
            </a:r>
            <a:endParaRPr lang="en-US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6" name="Picture 2" descr="http://www.designishistory.com/images/lissitzky/BeatTheWhit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" y="228600"/>
            <a:ext cx="7143750" cy="570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3187" name="Rectangle 2"/>
          <p:cNvSpPr>
            <a:spLocks noChangeArrowheads="1"/>
          </p:cNvSpPr>
          <p:nvPr/>
        </p:nvSpPr>
        <p:spPr bwMode="auto">
          <a:xfrm>
            <a:off x="838200" y="6019800"/>
            <a:ext cx="74676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dirty="0" smtClean="0">
                <a:latin typeface="Calibri" pitchFamily="34" charset="0"/>
              </a:rPr>
              <a:t>El Lisicki, </a:t>
            </a:r>
            <a:r>
              <a:rPr lang="pl-PL" i="1" dirty="0" smtClean="0">
                <a:latin typeface="Calibri" pitchFamily="34" charset="0"/>
              </a:rPr>
              <a:t>Bij bele crvenim klinom</a:t>
            </a:r>
            <a:r>
              <a:rPr lang="sr-Latn-RS" i="1" dirty="0" smtClean="0">
                <a:latin typeface="Calibri" pitchFamily="34" charset="0"/>
              </a:rPr>
              <a:t>,</a:t>
            </a:r>
            <a:r>
              <a:rPr lang="sr-Latn-CS" i="1" dirty="0" smtClean="0">
                <a:latin typeface="Calibri" pitchFamily="34" charset="0"/>
              </a:rPr>
              <a:t> </a:t>
            </a:r>
            <a:r>
              <a:rPr lang="sr-Latn-CS" dirty="0" smtClean="0">
                <a:latin typeface="Calibri" pitchFamily="34" charset="0"/>
              </a:rPr>
              <a:t>1920</a:t>
            </a:r>
          </a:p>
          <a:p>
            <a:pPr algn="ctr"/>
            <a:r>
              <a:rPr lang="sr-Latn-CS" dirty="0" smtClean="0">
                <a:latin typeface="Calibri" pitchFamily="34" charset="0"/>
              </a:rPr>
              <a:t>(kolizija dve antagonističke sile u revolucionarnoj Rusiji</a:t>
            </a:r>
            <a:r>
              <a:rPr lang="sr-Latn-RS" dirty="0" smtClean="0">
                <a:latin typeface="Calibri" pitchFamily="34" charset="0"/>
              </a:rPr>
              <a:t>)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Picture 2" descr="http://www.designishistory.com/images/lissitzky/NewMa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97250" y="0"/>
            <a:ext cx="57467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5235" name="Rectangle 2"/>
          <p:cNvSpPr>
            <a:spLocks noChangeArrowheads="1"/>
          </p:cNvSpPr>
          <p:nvPr/>
        </p:nvSpPr>
        <p:spPr bwMode="auto">
          <a:xfrm>
            <a:off x="228600" y="304800"/>
            <a:ext cx="2971800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sr-Latn-RS" dirty="0" smtClean="0">
                <a:latin typeface="Calibri" pitchFamily="34" charset="0"/>
              </a:rPr>
              <a:t>El Lisicki, </a:t>
            </a:r>
            <a:r>
              <a:rPr lang="sr-Latn-RS" i="1" dirty="0" smtClean="0">
                <a:latin typeface="Calibri" pitchFamily="34" charset="0"/>
              </a:rPr>
              <a:t>Novi </a:t>
            </a:r>
            <a:r>
              <a:rPr lang="sr-Latn-RS" i="1" dirty="0" smtClean="0">
                <a:latin typeface="Calibri" pitchFamily="34" charset="0"/>
              </a:rPr>
              <a:t>čovek</a:t>
            </a:r>
            <a:r>
              <a:rPr lang="en-US" i="1" dirty="0">
                <a:latin typeface="Calibri" pitchFamily="34" charset="0"/>
              </a:rPr>
              <a:t> </a:t>
            </a:r>
            <a:r>
              <a:rPr lang="sr-Latn-RS" dirty="0" smtClean="0">
                <a:latin typeface="Calibri" pitchFamily="34" charset="0"/>
              </a:rPr>
              <a:t>iz </a:t>
            </a:r>
            <a:r>
              <a:rPr lang="en-US" i="1" dirty="0" smtClean="0"/>
              <a:t>Figurine: </a:t>
            </a:r>
            <a:r>
              <a:rPr lang="en-US" i="1" dirty="0" err="1" smtClean="0"/>
              <a:t>Trodimenzionalni</a:t>
            </a:r>
            <a:r>
              <a:rPr lang="en-US" i="1" dirty="0" smtClean="0"/>
              <a:t> </a:t>
            </a:r>
            <a:r>
              <a:rPr lang="sr-Latn-RS" i="1" dirty="0" smtClean="0"/>
              <a:t>nacrt</a:t>
            </a:r>
            <a:r>
              <a:rPr lang="en-US" i="1" dirty="0" smtClean="0"/>
              <a:t> </a:t>
            </a:r>
            <a:r>
              <a:rPr lang="en-US" i="1" dirty="0" err="1" smtClean="0"/>
              <a:t>elektro</a:t>
            </a:r>
            <a:r>
              <a:rPr lang="en-US" i="1" dirty="0" smtClean="0"/>
              <a:t>-m</a:t>
            </a:r>
            <a:r>
              <a:rPr lang="sr-Latn-RS" i="1" dirty="0" smtClean="0"/>
              <a:t>ehaničke</a:t>
            </a:r>
            <a:r>
              <a:rPr lang="en-US" i="1" dirty="0" smtClean="0"/>
              <a:t> </a:t>
            </a:r>
            <a:r>
              <a:rPr lang="en-US" i="1" dirty="0" err="1" smtClean="0"/>
              <a:t>predstave</a:t>
            </a:r>
            <a:r>
              <a:rPr lang="en-US" i="1" dirty="0" smtClean="0"/>
              <a:t> "Pobeda </a:t>
            </a:r>
            <a:r>
              <a:rPr lang="en-US" i="1" dirty="0" err="1" smtClean="0"/>
              <a:t>nad</a:t>
            </a:r>
            <a:r>
              <a:rPr lang="en-US" i="1" dirty="0" smtClean="0"/>
              <a:t> </a:t>
            </a:r>
            <a:r>
              <a:rPr lang="en-US" i="1" dirty="0" err="1" smtClean="0"/>
              <a:t>Suncem</a:t>
            </a:r>
            <a:r>
              <a:rPr lang="en-US" i="1" dirty="0" smtClean="0"/>
              <a:t>“</a:t>
            </a:r>
            <a:r>
              <a:rPr lang="sr-Latn-RS" i="1" dirty="0" smtClean="0"/>
              <a:t>,</a:t>
            </a:r>
            <a:r>
              <a:rPr lang="sr-Latn-RS" dirty="0" smtClean="0"/>
              <a:t>1920-21, objavljeno</a:t>
            </a:r>
            <a:r>
              <a:rPr lang="sr-Latn-RS" i="1" dirty="0" smtClean="0"/>
              <a:t>  </a:t>
            </a:r>
            <a:endParaRPr lang="en-US" dirty="0">
              <a:latin typeface="Calibri" pitchFamily="34" charset="0"/>
            </a:endParaRPr>
          </a:p>
          <a:p>
            <a:pPr algn="r"/>
            <a:r>
              <a:rPr lang="en-US" dirty="0">
                <a:latin typeface="Calibri" pitchFamily="34" charset="0"/>
              </a:rPr>
              <a:t>1923</a:t>
            </a:r>
            <a:r>
              <a:rPr lang="sr-Latn-CS" dirty="0">
                <a:latin typeface="Calibri" pitchFamily="34" charset="0"/>
              </a:rPr>
              <a:t>, 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>53.3 x 45.4 cm</a:t>
            </a:r>
            <a:r>
              <a:rPr lang="sr-Latn-CS" dirty="0">
                <a:latin typeface="Calibri" pitchFamily="34" charset="0"/>
              </a:rPr>
              <a:t>, </a:t>
            </a:r>
            <a:r>
              <a:rPr lang="sr-Latn-CS" dirty="0" smtClean="0">
                <a:latin typeface="Calibri" pitchFamily="34" charset="0"/>
              </a:rPr>
              <a:t>list iz mape sa deset litografija,</a:t>
            </a:r>
            <a:endParaRPr lang="sr-Latn-CS" dirty="0">
              <a:latin typeface="Calibri" pitchFamily="34" charset="0"/>
            </a:endParaRPr>
          </a:p>
          <a:p>
            <a:pPr algn="r"/>
            <a:r>
              <a:rPr lang="sr-Latn-CS" dirty="0" smtClean="0">
                <a:latin typeface="Calibri" pitchFamily="34" charset="0"/>
              </a:rPr>
              <a:t>MoMA</a:t>
            </a:r>
          </a:p>
          <a:p>
            <a:pPr algn="r"/>
            <a:endParaRPr lang="sr-Latn-CS" dirty="0" smtClean="0">
              <a:latin typeface="Calibri" pitchFamily="34" charset="0"/>
            </a:endParaRPr>
          </a:p>
          <a:p>
            <a:pPr algn="r"/>
            <a:r>
              <a:rPr lang="en-US" dirty="0" smtClean="0">
                <a:hlinkClick r:id="rId3"/>
              </a:rPr>
              <a:t>https://www.moma.org/collection/works/portfolios/62893?locale=en</a:t>
            </a:r>
            <a:endParaRPr lang="sr-Latn-RS" dirty="0" smtClean="0"/>
          </a:p>
          <a:p>
            <a:pPr algn="r"/>
            <a:r>
              <a:rPr lang="en-US" dirty="0" smtClean="0">
                <a:latin typeface="Calibri" pitchFamily="34" charset="0"/>
              </a:rPr>
              <a:t>I</a:t>
            </a:r>
            <a:endParaRPr lang="sr-Latn-RS" dirty="0" smtClean="0">
              <a:latin typeface="Calibri" pitchFamily="34" charset="0"/>
            </a:endParaRPr>
          </a:p>
          <a:p>
            <a:pPr algn="r"/>
            <a:r>
              <a:rPr lang="en-US" dirty="0" smtClean="0">
                <a:hlinkClick r:id="rId4"/>
              </a:rPr>
              <a:t>https://www.moma.org/collection/works/62893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8" name="Picture 2" descr="El Lissitzky. Announcer (Ansager) from Figurines: The Three-Dimensional Design of the Electro-Mechanical Show &quot;Victory over the Sun&quot; (Figurinen, die plastische Gestaltung der elektro-mechanischen Schau &quot;Sieg über die Sonne&quot;). 1920-21, published 192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91000" y="914400"/>
            <a:ext cx="4230688" cy="499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6259" name="Rectangle 2"/>
          <p:cNvSpPr>
            <a:spLocks noChangeArrowheads="1"/>
          </p:cNvSpPr>
          <p:nvPr/>
        </p:nvSpPr>
        <p:spPr bwMode="auto">
          <a:xfrm>
            <a:off x="228600" y="381000"/>
            <a:ext cx="3657600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dirty="0" smtClean="0">
                <a:latin typeface="Calibri" pitchFamily="34" charset="0"/>
              </a:rPr>
              <a:t>El </a:t>
            </a:r>
            <a:r>
              <a:rPr lang="en-US" dirty="0" err="1" smtClean="0">
                <a:latin typeface="Calibri" pitchFamily="34" charset="0"/>
              </a:rPr>
              <a:t>Lisicki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sr-Latn-RS" i="1" dirty="0" smtClean="0">
                <a:latin typeface="Calibri" pitchFamily="34" charset="0"/>
              </a:rPr>
              <a:t>N</a:t>
            </a:r>
            <a:r>
              <a:rPr lang="en-US" i="1" dirty="0" err="1" smtClean="0">
                <a:latin typeface="Calibri" pitchFamily="34" charset="0"/>
              </a:rPr>
              <a:t>ajavljiva</a:t>
            </a:r>
            <a:r>
              <a:rPr lang="sr-Latn-RS" i="1" dirty="0" smtClean="0">
                <a:latin typeface="Calibri" pitchFamily="34" charset="0"/>
              </a:rPr>
              <a:t>č</a:t>
            </a:r>
            <a:r>
              <a:rPr lang="en-US" i="1" dirty="0">
                <a:latin typeface="Calibri" pitchFamily="34" charset="0"/>
              </a:rPr>
              <a:t> </a:t>
            </a:r>
            <a:r>
              <a:rPr lang="sr-Latn-RS" dirty="0" smtClean="0">
                <a:latin typeface="Calibri" pitchFamily="34" charset="0"/>
              </a:rPr>
              <a:t>iz </a:t>
            </a:r>
            <a:r>
              <a:rPr lang="en-US" i="1" dirty="0" smtClean="0"/>
              <a:t>Figurine: </a:t>
            </a:r>
            <a:r>
              <a:rPr lang="en-US" i="1" dirty="0" err="1" smtClean="0"/>
              <a:t>Trodimenzionalni</a:t>
            </a:r>
            <a:r>
              <a:rPr lang="en-US" i="1" dirty="0" smtClean="0"/>
              <a:t> </a:t>
            </a:r>
            <a:r>
              <a:rPr lang="sr-Latn-RS" i="1" dirty="0" smtClean="0"/>
              <a:t>nacrt</a:t>
            </a:r>
            <a:r>
              <a:rPr lang="en-US" i="1" dirty="0" smtClean="0"/>
              <a:t> </a:t>
            </a:r>
            <a:r>
              <a:rPr lang="en-US" i="1" dirty="0" err="1" smtClean="0"/>
              <a:t>elektro</a:t>
            </a:r>
            <a:r>
              <a:rPr lang="en-US" i="1" dirty="0" smtClean="0"/>
              <a:t>-m</a:t>
            </a:r>
            <a:r>
              <a:rPr lang="sr-Latn-RS" i="1" dirty="0" smtClean="0"/>
              <a:t>ehaničke</a:t>
            </a:r>
            <a:r>
              <a:rPr lang="en-US" i="1" dirty="0" smtClean="0"/>
              <a:t> </a:t>
            </a:r>
            <a:r>
              <a:rPr lang="en-US" i="1" dirty="0" err="1" smtClean="0"/>
              <a:t>predstave</a:t>
            </a:r>
            <a:r>
              <a:rPr lang="en-US" i="1" dirty="0" smtClean="0"/>
              <a:t> "Pobeda </a:t>
            </a:r>
            <a:r>
              <a:rPr lang="en-US" i="1" dirty="0" err="1" smtClean="0"/>
              <a:t>nad</a:t>
            </a:r>
            <a:r>
              <a:rPr lang="en-US" i="1" dirty="0" smtClean="0"/>
              <a:t> </a:t>
            </a:r>
            <a:r>
              <a:rPr lang="en-US" i="1" dirty="0" err="1" smtClean="0"/>
              <a:t>Suncem</a:t>
            </a:r>
            <a:r>
              <a:rPr lang="en-US" i="1" dirty="0" smtClean="0"/>
              <a:t>“</a:t>
            </a:r>
            <a:r>
              <a:rPr lang="sr-Latn-RS" i="1" dirty="0" smtClean="0"/>
              <a:t>,</a:t>
            </a:r>
            <a:endParaRPr lang="en-US" dirty="0" smtClean="0">
              <a:latin typeface="Calibri" pitchFamily="34" charset="0"/>
            </a:endParaRPr>
          </a:p>
          <a:p>
            <a:pPr algn="r"/>
            <a:r>
              <a:rPr lang="sr-Latn-RS" dirty="0" smtClean="0"/>
              <a:t>1920-21, objavljeno</a:t>
            </a:r>
            <a:r>
              <a:rPr lang="sr-Latn-RS" i="1" dirty="0" smtClean="0"/>
              <a:t>  </a:t>
            </a:r>
            <a:endParaRPr lang="en-US" dirty="0" smtClean="0">
              <a:latin typeface="Calibri" pitchFamily="34" charset="0"/>
            </a:endParaRPr>
          </a:p>
          <a:p>
            <a:pPr algn="r"/>
            <a:r>
              <a:rPr lang="en-US" dirty="0" smtClean="0">
                <a:latin typeface="Calibri" pitchFamily="34" charset="0"/>
              </a:rPr>
              <a:t>1923</a:t>
            </a:r>
            <a:r>
              <a:rPr lang="sr-Latn-CS" dirty="0" smtClean="0">
                <a:latin typeface="Calibri" pitchFamily="34" charset="0"/>
              </a:rPr>
              <a:t>, </a:t>
            </a:r>
            <a:r>
              <a:rPr lang="en-US" dirty="0" smtClean="0">
                <a:latin typeface="Calibri" pitchFamily="34" charset="0"/>
              </a:rPr>
              <a:t> 53.3 x 45.4 cm</a:t>
            </a:r>
            <a:r>
              <a:rPr lang="sr-Latn-CS" dirty="0" smtClean="0">
                <a:latin typeface="Calibri" pitchFamily="34" charset="0"/>
              </a:rPr>
              <a:t>, list iz mape sa deset litografija,</a:t>
            </a:r>
          </a:p>
          <a:p>
            <a:pPr algn="r"/>
            <a:r>
              <a:rPr lang="sr-Latn-CS" dirty="0" smtClean="0">
                <a:latin typeface="Calibri" pitchFamily="34" charset="0"/>
              </a:rPr>
              <a:t>MoMA</a:t>
            </a:r>
          </a:p>
          <a:p>
            <a:pPr algn="r"/>
            <a:endParaRPr lang="sr-Latn-CS" dirty="0" smtClean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sr-Latn-CS" sz="3000"/>
              <a:t>od Šagala, preko suprematizma do (ne)utilitarnog konstruktivizma</a:t>
            </a:r>
            <a:endParaRPr lang="en-US" sz="300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447800"/>
            <a:ext cx="8229600" cy="5105400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sr-Latn-CS" sz="2400" dirty="0">
                <a:latin typeface="Calibri" pitchFamily="34" charset="0"/>
              </a:rPr>
              <a:t>arhitekta po obrazovanju</a:t>
            </a:r>
          </a:p>
          <a:p>
            <a:pPr>
              <a:lnSpc>
                <a:spcPct val="80000"/>
              </a:lnSpc>
            </a:pPr>
            <a:r>
              <a:rPr lang="sr-Latn-CS" sz="2400" dirty="0">
                <a:latin typeface="Calibri" pitchFamily="34" charset="0"/>
              </a:rPr>
              <a:t>1919. u Vitebsku kod Šagala – radi ilustracije za dečje knjige</a:t>
            </a:r>
          </a:p>
          <a:p>
            <a:pPr>
              <a:lnSpc>
                <a:spcPct val="80000"/>
              </a:lnSpc>
            </a:pPr>
            <a:r>
              <a:rPr lang="sr-Latn-CS" sz="2400" dirty="0">
                <a:latin typeface="Calibri" pitchFamily="34" charset="0"/>
              </a:rPr>
              <a:t>Po Maljevičevom dolasku (leto 1919) postao član UNOVIS-a (od 1920) i jevrejsku ikonografiju zamenio apstraktnim geometrijskim formama iz suprematističkog vokabulara</a:t>
            </a:r>
          </a:p>
          <a:p>
            <a:pPr>
              <a:lnSpc>
                <a:spcPct val="80000"/>
              </a:lnSpc>
            </a:pPr>
            <a:r>
              <a:rPr lang="sr-Latn-CS" sz="2400" dirty="0">
                <a:latin typeface="Calibri" pitchFamily="34" charset="0"/>
              </a:rPr>
              <a:t>Kasnije postaje član INhUK-a (konstruktivizam) ali nije pripadao jezgru koje je činilo Radnu grupu konstruktivista niti je bio potpisnik njenih programskih deklaracija</a:t>
            </a:r>
          </a:p>
          <a:p>
            <a:pPr>
              <a:lnSpc>
                <a:spcPct val="80000"/>
              </a:lnSpc>
            </a:pPr>
            <a:r>
              <a:rPr lang="sr-Latn-CS" sz="2400" dirty="0">
                <a:latin typeface="Calibri" pitchFamily="34" charset="0"/>
              </a:rPr>
              <a:t>1921. u jesen odlazi u Berlin u kojem sa sa Iljom Erenburgom </a:t>
            </a:r>
            <a:r>
              <a:rPr lang="sr-Latn-CS" sz="2400" dirty="0" smtClean="0">
                <a:latin typeface="Calibri" pitchFamily="34" charset="0"/>
              </a:rPr>
              <a:t>pokreće avangardni časopis </a:t>
            </a:r>
            <a:r>
              <a:rPr lang="sr-Latn-CS" sz="2400" i="1" dirty="0">
                <a:latin typeface="Calibri" pitchFamily="34" charset="0"/>
              </a:rPr>
              <a:t>Vešč</a:t>
            </a:r>
            <a:endParaRPr lang="sr-Latn-CS" sz="2400" dirty="0">
              <a:latin typeface="Calibri" pitchFamily="34" charset="0"/>
            </a:endParaRPr>
          </a:p>
          <a:p>
            <a:pPr>
              <a:lnSpc>
                <a:spcPct val="80000"/>
              </a:lnSpc>
            </a:pPr>
            <a:r>
              <a:rPr lang="sr-Latn-CS" sz="2400" dirty="0">
                <a:latin typeface="Calibri" pitchFamily="34" charset="0"/>
              </a:rPr>
              <a:t>1925. vraća se u Moskvu, predaje na </a:t>
            </a:r>
            <a:r>
              <a:rPr lang="sr-Latn-CS" sz="2400" dirty="0" smtClean="0">
                <a:latin typeface="Calibri" pitchFamily="34" charset="0"/>
              </a:rPr>
              <a:t>Vkhutems-u (</a:t>
            </a:r>
            <a:r>
              <a:rPr lang="sr-Latn-RS" sz="2400" dirty="0" smtClean="0">
                <a:latin typeface="Calibri" pitchFamily="34" charset="0"/>
              </a:rPr>
              <a:t>Višoj umetničko-tehničkoj radionici</a:t>
            </a:r>
            <a:r>
              <a:rPr lang="sr-Latn-CS" sz="2400" dirty="0" smtClean="0">
                <a:latin typeface="Calibri" pitchFamily="34" charset="0"/>
              </a:rPr>
              <a:t>)/Vkhutein-u (</a:t>
            </a:r>
            <a:r>
              <a:rPr lang="sr-Latn-RS" sz="2400" dirty="0" smtClean="0">
                <a:latin typeface="Calibri" pitchFamily="34" charset="0"/>
              </a:rPr>
              <a:t>Višem umetničko-tehničkom institutu)</a:t>
            </a:r>
            <a:r>
              <a:rPr lang="sr-Latn-CS" sz="2400" dirty="0" smtClean="0">
                <a:latin typeface="Calibri" pitchFamily="34" charset="0"/>
              </a:rPr>
              <a:t>; </a:t>
            </a:r>
            <a:r>
              <a:rPr lang="sr-Latn-CS" sz="2400" dirty="0">
                <a:latin typeface="Calibri" pitchFamily="34" charset="0"/>
              </a:rPr>
              <a:t>nastavlja svoju umetničku aktivnost posvećujući se dizajnu knjiga i časopisa, te projektovanju </a:t>
            </a:r>
            <a:r>
              <a:rPr lang="sr-Latn-CS" sz="2400" dirty="0" smtClean="0">
                <a:latin typeface="Calibri" pitchFamily="34" charset="0"/>
              </a:rPr>
              <a:t>sovjetskih </a:t>
            </a:r>
            <a:r>
              <a:rPr lang="sr-Latn-CS" sz="2400" dirty="0">
                <a:latin typeface="Calibri" pitchFamily="34" charset="0"/>
              </a:rPr>
              <a:t>paviljona za velike međunarodne izložbe različitog karaktera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2" name="Picture 2" descr="El Lissitzky. Sentry (Posten) from Figurines: The Three-Dimensional Design of the Electro-Mechanical Show &quot;Victory over the Sun&quot; (Figurinen, die plastische Gestaltung der elektro-mechanischen Schau &quot;Sieg über die Sonne&quot;). 1920-21, published 192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67200" y="914400"/>
            <a:ext cx="4314825" cy="507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7283" name="Rectangle 2"/>
          <p:cNvSpPr>
            <a:spLocks noChangeArrowheads="1"/>
          </p:cNvSpPr>
          <p:nvPr/>
        </p:nvSpPr>
        <p:spPr bwMode="auto">
          <a:xfrm>
            <a:off x="381000" y="609600"/>
            <a:ext cx="36576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dirty="0" smtClean="0">
                <a:latin typeface="Calibri" pitchFamily="34" charset="0"/>
              </a:rPr>
              <a:t>El </a:t>
            </a:r>
            <a:r>
              <a:rPr lang="en-US" dirty="0" err="1" smtClean="0">
                <a:latin typeface="Calibri" pitchFamily="34" charset="0"/>
              </a:rPr>
              <a:t>Lisicki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sr-Latn-RS" i="1" dirty="0" smtClean="0">
                <a:latin typeface="Calibri" pitchFamily="34" charset="0"/>
              </a:rPr>
              <a:t>Stražar </a:t>
            </a:r>
            <a:r>
              <a:rPr lang="sr-Latn-RS" dirty="0" smtClean="0">
                <a:latin typeface="Calibri" pitchFamily="34" charset="0"/>
              </a:rPr>
              <a:t>iz </a:t>
            </a:r>
            <a:r>
              <a:rPr lang="en-US" i="1" dirty="0" smtClean="0"/>
              <a:t>Figurine: </a:t>
            </a:r>
            <a:r>
              <a:rPr lang="en-US" i="1" dirty="0" err="1" smtClean="0"/>
              <a:t>Trodimenzionalni</a:t>
            </a:r>
            <a:r>
              <a:rPr lang="en-US" i="1" dirty="0" smtClean="0"/>
              <a:t> </a:t>
            </a:r>
            <a:r>
              <a:rPr lang="sr-Latn-RS" i="1" dirty="0" smtClean="0"/>
              <a:t>nacrt</a:t>
            </a:r>
            <a:r>
              <a:rPr lang="en-US" i="1" dirty="0" smtClean="0"/>
              <a:t> </a:t>
            </a:r>
            <a:r>
              <a:rPr lang="en-US" i="1" dirty="0" err="1" smtClean="0"/>
              <a:t>elektro</a:t>
            </a:r>
            <a:r>
              <a:rPr lang="en-US" i="1" dirty="0" smtClean="0"/>
              <a:t>-m</a:t>
            </a:r>
            <a:r>
              <a:rPr lang="sr-Latn-RS" i="1" dirty="0" smtClean="0"/>
              <a:t>ehaničke</a:t>
            </a:r>
            <a:r>
              <a:rPr lang="en-US" i="1" dirty="0" smtClean="0"/>
              <a:t> </a:t>
            </a:r>
            <a:r>
              <a:rPr lang="en-US" i="1" dirty="0" err="1" smtClean="0"/>
              <a:t>predstave</a:t>
            </a:r>
            <a:r>
              <a:rPr lang="en-US" i="1" dirty="0" smtClean="0"/>
              <a:t> "Pobeda </a:t>
            </a:r>
            <a:r>
              <a:rPr lang="en-US" i="1" dirty="0" err="1" smtClean="0"/>
              <a:t>nad</a:t>
            </a:r>
            <a:r>
              <a:rPr lang="en-US" i="1" dirty="0" smtClean="0"/>
              <a:t> </a:t>
            </a:r>
            <a:r>
              <a:rPr lang="en-US" i="1" dirty="0" err="1" smtClean="0"/>
              <a:t>Suncem</a:t>
            </a:r>
            <a:r>
              <a:rPr lang="en-US" i="1" dirty="0" smtClean="0"/>
              <a:t>“</a:t>
            </a:r>
            <a:r>
              <a:rPr lang="sr-Latn-RS" i="1" dirty="0" smtClean="0"/>
              <a:t>,</a:t>
            </a:r>
            <a:r>
              <a:rPr lang="sr-Latn-RS" dirty="0" smtClean="0"/>
              <a:t> 1920-21, objavljeno</a:t>
            </a:r>
            <a:r>
              <a:rPr lang="sr-Latn-RS" i="1" dirty="0" smtClean="0"/>
              <a:t>  </a:t>
            </a:r>
            <a:endParaRPr lang="en-US" dirty="0" smtClean="0">
              <a:latin typeface="Calibri" pitchFamily="34" charset="0"/>
            </a:endParaRPr>
          </a:p>
          <a:p>
            <a:pPr algn="r"/>
            <a:r>
              <a:rPr lang="en-US" dirty="0" smtClean="0">
                <a:latin typeface="Calibri" pitchFamily="34" charset="0"/>
              </a:rPr>
              <a:t>1923</a:t>
            </a:r>
            <a:r>
              <a:rPr lang="sr-Latn-CS" dirty="0" smtClean="0">
                <a:latin typeface="Calibri" pitchFamily="34" charset="0"/>
              </a:rPr>
              <a:t>, </a:t>
            </a:r>
            <a:r>
              <a:rPr lang="en-US" dirty="0" smtClean="0">
                <a:latin typeface="Calibri" pitchFamily="34" charset="0"/>
              </a:rPr>
              <a:t> 53.3 x 45.4 cm</a:t>
            </a:r>
            <a:r>
              <a:rPr lang="sr-Latn-CS" dirty="0" smtClean="0">
                <a:latin typeface="Calibri" pitchFamily="34" charset="0"/>
              </a:rPr>
              <a:t>, list iz mape sa deset litografija,</a:t>
            </a:r>
          </a:p>
          <a:p>
            <a:pPr algn="r"/>
            <a:r>
              <a:rPr lang="sr-Latn-CS" dirty="0" smtClean="0">
                <a:latin typeface="Calibri" pitchFamily="34" charset="0"/>
              </a:rPr>
              <a:t>MoMA</a:t>
            </a:r>
          </a:p>
          <a:p>
            <a:pPr algn="r"/>
            <a:r>
              <a:rPr lang="sr-Latn-CS" dirty="0" smtClean="0">
                <a:latin typeface="Calibri" pitchFamily="34" charset="0"/>
              </a:rPr>
              <a:t>,</a:t>
            </a:r>
            <a:endParaRPr lang="sr-Latn-CS" dirty="0" smtClean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6" name="Picture 2" descr="cover ar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08438" y="0"/>
            <a:ext cx="513556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8307" name="Rectangle 2"/>
          <p:cNvSpPr>
            <a:spLocks noChangeArrowheads="1"/>
          </p:cNvSpPr>
          <p:nvPr/>
        </p:nvSpPr>
        <p:spPr bwMode="auto">
          <a:xfrm>
            <a:off x="152400" y="533400"/>
            <a:ext cx="35814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sr-Latn-RS" dirty="0" smtClean="0">
                <a:latin typeface="Calibri" pitchFamily="34" charset="0"/>
              </a:rPr>
              <a:t>El Lisicki, </a:t>
            </a:r>
            <a:r>
              <a:rPr lang="en-US" dirty="0" smtClean="0">
                <a:latin typeface="Calibri" pitchFamily="34" charset="0"/>
              </a:rPr>
              <a:t>1920</a:t>
            </a:r>
            <a:r>
              <a:rPr lang="en-US" dirty="0">
                <a:latin typeface="Calibri" pitchFamily="34" charset="0"/>
              </a:rPr>
              <a:t>, </a:t>
            </a:r>
            <a:r>
              <a:rPr lang="sr-Latn-RS" dirty="0" smtClean="0">
                <a:latin typeface="Calibri" pitchFamily="34" charset="0"/>
              </a:rPr>
              <a:t>Studija naslovne strane za knjigu </a:t>
            </a:r>
            <a:r>
              <a:rPr lang="sr-Latn-RS" i="1" dirty="0" smtClean="0">
                <a:latin typeface="Calibri" pitchFamily="34" charset="0"/>
              </a:rPr>
              <a:t>O dva kvadrata, supematistička bajka u šest konstrukcija</a:t>
            </a:r>
            <a:r>
              <a:rPr lang="sr-Latn-RS" dirty="0" smtClean="0">
                <a:latin typeface="Calibri" pitchFamily="34" charset="0"/>
              </a:rPr>
              <a:t>,</a:t>
            </a:r>
            <a:r>
              <a:rPr lang="sr-Latn-CS" dirty="0" smtClean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>25.7 x 20.3 cm</a:t>
            </a:r>
            <a:r>
              <a:rPr lang="sr-Latn-CS" dirty="0">
                <a:latin typeface="Calibri" pitchFamily="34" charset="0"/>
              </a:rPr>
              <a:t>, </a:t>
            </a:r>
            <a:r>
              <a:rPr lang="sr-Latn-RS" dirty="0" smtClean="0">
                <a:latin typeface="Calibri" pitchFamily="34" charset="0"/>
              </a:rPr>
              <a:t>akvarel i olovka</a:t>
            </a:r>
            <a:endParaRPr lang="sr-Latn-C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0" name="Picture 2" descr="dedicatio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32238" y="0"/>
            <a:ext cx="521176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9331" name="Rectangle 2"/>
          <p:cNvSpPr>
            <a:spLocks noChangeArrowheads="1"/>
          </p:cNvSpPr>
          <p:nvPr/>
        </p:nvSpPr>
        <p:spPr bwMode="auto">
          <a:xfrm>
            <a:off x="152400" y="533400"/>
            <a:ext cx="35814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sr-Latn-RS" dirty="0" smtClean="0">
                <a:latin typeface="Calibri" pitchFamily="34" charset="0"/>
              </a:rPr>
              <a:t>El </a:t>
            </a:r>
            <a:r>
              <a:rPr lang="sr-Latn-RS" dirty="0" smtClean="0">
                <a:latin typeface="Calibri" pitchFamily="34" charset="0"/>
              </a:rPr>
              <a:t>Lisicki, </a:t>
            </a:r>
            <a:r>
              <a:rPr lang="en-US" dirty="0" smtClean="0">
                <a:latin typeface="Calibri" pitchFamily="34" charset="0"/>
              </a:rPr>
              <a:t>1920, </a:t>
            </a:r>
            <a:r>
              <a:rPr lang="sr-Latn-RS" dirty="0" smtClean="0">
                <a:latin typeface="Calibri" pitchFamily="34" charset="0"/>
              </a:rPr>
              <a:t>Studija </a:t>
            </a:r>
            <a:r>
              <a:rPr lang="sr-Latn-RS" dirty="0" smtClean="0">
                <a:latin typeface="Calibri" pitchFamily="34" charset="0"/>
              </a:rPr>
              <a:t>strane </a:t>
            </a:r>
            <a:r>
              <a:rPr lang="sr-Latn-RS" dirty="0" smtClean="0">
                <a:latin typeface="Calibri" pitchFamily="34" charset="0"/>
              </a:rPr>
              <a:t>za knjigu </a:t>
            </a:r>
            <a:r>
              <a:rPr lang="sr-Latn-RS" i="1" dirty="0" smtClean="0">
                <a:latin typeface="Calibri" pitchFamily="34" charset="0"/>
              </a:rPr>
              <a:t>O dva kvadrata, supematistička bajka u šest konstrukcija</a:t>
            </a:r>
            <a:r>
              <a:rPr lang="sr-Latn-RS" dirty="0" smtClean="0">
                <a:latin typeface="Calibri" pitchFamily="34" charset="0"/>
              </a:rPr>
              <a:t>,</a:t>
            </a:r>
            <a:r>
              <a:rPr lang="sr-Latn-CS" dirty="0" smtClean="0">
                <a:latin typeface="Calibri" pitchFamily="34" charset="0"/>
              </a:rPr>
              <a:t> </a:t>
            </a:r>
            <a:r>
              <a:rPr lang="en-US" dirty="0" smtClean="0">
                <a:latin typeface="Calibri" pitchFamily="34" charset="0"/>
              </a:rPr>
              <a:t>25.7 x 20.3 cm</a:t>
            </a:r>
            <a:r>
              <a:rPr lang="sr-Latn-CS" dirty="0" smtClean="0">
                <a:latin typeface="Calibri" pitchFamily="34" charset="0"/>
              </a:rPr>
              <a:t>, </a:t>
            </a:r>
            <a:r>
              <a:rPr lang="sr-Latn-RS" dirty="0" smtClean="0">
                <a:latin typeface="Calibri" pitchFamily="34" charset="0"/>
              </a:rPr>
              <a:t>akvarel i </a:t>
            </a:r>
            <a:r>
              <a:rPr lang="sr-Latn-RS" dirty="0" smtClean="0">
                <a:latin typeface="Calibri" pitchFamily="34" charset="0"/>
              </a:rPr>
              <a:t>olovka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4" name="Picture 2" descr="title page ar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78275" y="0"/>
            <a:ext cx="51657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0355" name="Rectangle 2"/>
          <p:cNvSpPr>
            <a:spLocks noChangeArrowheads="1"/>
          </p:cNvSpPr>
          <p:nvPr/>
        </p:nvSpPr>
        <p:spPr bwMode="auto">
          <a:xfrm>
            <a:off x="304800" y="457200"/>
            <a:ext cx="31242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sr-Latn-RS" dirty="0" smtClean="0">
                <a:latin typeface="Calibri" pitchFamily="34" charset="0"/>
              </a:rPr>
              <a:t>El Lisicki, </a:t>
            </a:r>
            <a:r>
              <a:rPr lang="sr-Latn-RS" i="1" dirty="0" smtClean="0">
                <a:latin typeface="Calibri" pitchFamily="34" charset="0"/>
              </a:rPr>
              <a:t>O </a:t>
            </a:r>
            <a:r>
              <a:rPr lang="sr-Latn-RS" i="1" dirty="0" smtClean="0">
                <a:latin typeface="Calibri" pitchFamily="34" charset="0"/>
              </a:rPr>
              <a:t>dva kvadrata, supematistička bajka u šest </a:t>
            </a:r>
            <a:r>
              <a:rPr lang="sr-Latn-RS" i="1" dirty="0" smtClean="0">
                <a:latin typeface="Calibri" pitchFamily="34" charset="0"/>
              </a:rPr>
              <a:t>konstrukcija</a:t>
            </a:r>
            <a:endParaRPr lang="en-US" dirty="0">
              <a:latin typeface="Calibri" pitchFamily="34" charset="0"/>
            </a:endParaRPr>
          </a:p>
        </p:txBody>
      </p:sp>
      <p:sp>
        <p:nvSpPr>
          <p:cNvPr id="100356" name="Rectangle 3"/>
          <p:cNvSpPr>
            <a:spLocks noChangeArrowheads="1"/>
          </p:cNvSpPr>
          <p:nvPr/>
        </p:nvSpPr>
        <p:spPr bwMode="auto">
          <a:xfrm>
            <a:off x="152400" y="3429000"/>
            <a:ext cx="3657600" cy="314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sr-Latn-CS" dirty="0">
                <a:latin typeface="Calibri" pitchFamily="34" charset="0"/>
              </a:rPr>
              <a:t>Grafičko rešenje/prelom/tipografija = ‘reprodukuju’ zvuk kao npr u radio najavi;</a:t>
            </a:r>
          </a:p>
          <a:p>
            <a:pPr algn="r"/>
            <a:r>
              <a:rPr lang="sr-Latn-CS" dirty="0">
                <a:latin typeface="Calibri" pitchFamily="34" charset="0"/>
              </a:rPr>
              <a:t>Isticanje sličnih tj istih slogova je primer inovativne tipografije Lisickog</a:t>
            </a:r>
          </a:p>
          <a:p>
            <a:pPr algn="r"/>
            <a:endParaRPr lang="sr-Latn-CS" dirty="0">
              <a:latin typeface="Calibri" pitchFamily="34" charset="0"/>
            </a:endParaRPr>
          </a:p>
          <a:p>
            <a:pPr algn="r"/>
            <a:r>
              <a:rPr lang="en-US" dirty="0">
                <a:latin typeface="Calibri" pitchFamily="34" charset="0"/>
              </a:rPr>
              <a:t>“</a:t>
            </a:r>
            <a:r>
              <a:rPr lang="sr-Latn-CS" dirty="0">
                <a:latin typeface="Calibri" pitchFamily="34" charset="0"/>
              </a:rPr>
              <a:t>Od pasivnog, neartikulisanog rasporeda slova ide se ka aktivnom, artikulisanom pattern-u. Uzima se u obzir pokret živog jezika”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smtClean="0">
                <a:latin typeface="Calibri" pitchFamily="34" charset="0"/>
              </a:rPr>
              <a:t>(</a:t>
            </a:r>
            <a:r>
              <a:rPr lang="sr-Latn-RS" dirty="0" smtClean="0">
                <a:latin typeface="Calibri" pitchFamily="34" charset="0"/>
              </a:rPr>
              <a:t>El Lisicki, </a:t>
            </a:r>
            <a:r>
              <a:rPr lang="sr-Latn-CS" i="1" dirty="0" smtClean="0">
                <a:latin typeface="Calibri" pitchFamily="34" charset="0"/>
              </a:rPr>
              <a:t>Tipografske </a:t>
            </a:r>
            <a:r>
              <a:rPr lang="sr-Latn-CS" i="1" dirty="0">
                <a:latin typeface="Calibri" pitchFamily="34" charset="0"/>
              </a:rPr>
              <a:t>činjenice</a:t>
            </a:r>
            <a:r>
              <a:rPr lang="en-US" i="1" dirty="0">
                <a:latin typeface="Calibri" pitchFamily="34" charset="0"/>
              </a:rPr>
              <a:t>,</a:t>
            </a:r>
            <a:r>
              <a:rPr lang="en-US" dirty="0">
                <a:latin typeface="Calibri" pitchFamily="34" charset="0"/>
              </a:rPr>
              <a:t> 1925)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8" name="Picture 2" descr="don't rea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46525" y="0"/>
            <a:ext cx="51974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2" name="Picture 2" descr="2 squares arriv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06850" y="0"/>
            <a:ext cx="51371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6" name="Picture 2" descr="landing on earth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6050" y="0"/>
            <a:ext cx="51879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4" descr="http://www.eldritchpress.org/el/pix/pn7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3370928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4191000"/>
            <a:ext cx="32766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 smtClean="0">
                <a:latin typeface="Calibri" pitchFamily="34" charset="0"/>
              </a:rPr>
              <a:t>G</a:t>
            </a:r>
            <a:r>
              <a:rPr lang="sr-Latn-RS" dirty="0" smtClean="0">
                <a:latin typeface="Calibri" pitchFamily="34" charset="0"/>
              </a:rPr>
              <a:t>rafit i akvarel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25.6 x 20.2cm, </a:t>
            </a:r>
            <a:r>
              <a:rPr lang="en-US" dirty="0" smtClean="0">
                <a:latin typeface="Calibri" pitchFamily="34" charset="0"/>
              </a:rPr>
              <a:t>Mo</a:t>
            </a:r>
            <a:r>
              <a:rPr lang="sr-Latn-RS" dirty="0" smtClean="0">
                <a:latin typeface="Calibri" pitchFamily="34" charset="0"/>
              </a:rPr>
              <a:t>M</a:t>
            </a:r>
            <a:r>
              <a:rPr lang="en-US" dirty="0" smtClean="0">
                <a:latin typeface="Calibri" pitchFamily="34" charset="0"/>
              </a:rPr>
              <a:t>A, </a:t>
            </a:r>
            <a:r>
              <a:rPr lang="en-US" dirty="0">
                <a:latin typeface="Calibri" pitchFamily="34" charset="0"/>
              </a:rPr>
              <a:t>1922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0" name="Picture 4" descr="http://www.eldritchpress.org/el/pix/pn7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91000" y="533400"/>
            <a:ext cx="4543425" cy="561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4" name="Picture 2" descr="squares see &#10;black mes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48100" y="0"/>
            <a:ext cx="52959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2" name="Picture 2" descr="crash and scatte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52888" y="0"/>
            <a:ext cx="509111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ChangeArrowheads="1"/>
          </p:cNvSpPr>
          <p:nvPr/>
        </p:nvSpPr>
        <p:spPr bwMode="auto">
          <a:xfrm>
            <a:off x="304800" y="381000"/>
            <a:ext cx="2895600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i="1" dirty="0" err="1">
                <a:latin typeface="Calibri" pitchFamily="34" charset="0"/>
              </a:rPr>
              <a:t>Proun</a:t>
            </a:r>
            <a:r>
              <a:rPr lang="en-US" i="1" dirty="0">
                <a:latin typeface="Calibri" pitchFamily="34" charset="0"/>
              </a:rPr>
              <a:t> 19D</a:t>
            </a:r>
            <a:r>
              <a:rPr lang="sr-Latn-CS" i="1" dirty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1920 or 1921</a:t>
            </a:r>
            <a:r>
              <a:rPr lang="sr-Latn-CS" dirty="0">
                <a:latin typeface="Calibri" pitchFamily="34" charset="0"/>
              </a:rPr>
              <a:t>, </a:t>
            </a:r>
            <a:r>
              <a:rPr lang="sr-Latn-CS" dirty="0" smtClean="0">
                <a:latin typeface="Calibri" pitchFamily="34" charset="0"/>
              </a:rPr>
              <a:t>gips, </a:t>
            </a:r>
            <a:r>
              <a:rPr lang="en-US" dirty="0" err="1" smtClean="0"/>
              <a:t>ulje</a:t>
            </a:r>
            <a:r>
              <a:rPr lang="en-US" dirty="0" smtClean="0"/>
              <a:t>, </a:t>
            </a:r>
            <a:r>
              <a:rPr lang="en-US" dirty="0" err="1" smtClean="0"/>
              <a:t>lak</a:t>
            </a:r>
            <a:r>
              <a:rPr lang="en-US" dirty="0" smtClean="0"/>
              <a:t>, </a:t>
            </a:r>
            <a:r>
              <a:rPr lang="en-US" dirty="0" err="1" smtClean="0"/>
              <a:t>bojica</a:t>
            </a:r>
            <a:r>
              <a:rPr lang="en-US" dirty="0" smtClean="0"/>
              <a:t>, </a:t>
            </a:r>
            <a:r>
              <a:rPr lang="en-US" dirty="0" err="1" smtClean="0"/>
              <a:t>obojeni</a:t>
            </a:r>
            <a:r>
              <a:rPr lang="en-US" dirty="0" smtClean="0"/>
              <a:t> </a:t>
            </a:r>
            <a:r>
              <a:rPr lang="en-US" dirty="0" err="1" smtClean="0"/>
              <a:t>papiri</a:t>
            </a:r>
            <a:r>
              <a:rPr lang="en-US" dirty="0" smtClean="0"/>
              <a:t>, </a:t>
            </a:r>
            <a:r>
              <a:rPr lang="sr-Latn-RS" dirty="0" smtClean="0"/>
              <a:t>šmirgl</a:t>
            </a:r>
            <a:r>
              <a:rPr lang="en-US" dirty="0" smtClean="0"/>
              <a:t> </a:t>
            </a:r>
            <a:r>
              <a:rPr lang="en-US" dirty="0" err="1" smtClean="0"/>
              <a:t>papir</a:t>
            </a:r>
            <a:r>
              <a:rPr lang="en-US" dirty="0" smtClean="0"/>
              <a:t>, </a:t>
            </a:r>
            <a:r>
              <a:rPr lang="en-US" dirty="0" err="1" smtClean="0"/>
              <a:t>grafički</a:t>
            </a:r>
            <a:r>
              <a:rPr lang="en-US" dirty="0" smtClean="0"/>
              <a:t> </a:t>
            </a:r>
            <a:r>
              <a:rPr lang="en-US" dirty="0" err="1" smtClean="0"/>
              <a:t>papir</a:t>
            </a:r>
            <a:r>
              <a:rPr lang="en-US" dirty="0" smtClean="0"/>
              <a:t>, </a:t>
            </a:r>
            <a:r>
              <a:rPr lang="en-US" dirty="0" err="1" smtClean="0"/>
              <a:t>karton</a:t>
            </a:r>
            <a:r>
              <a:rPr lang="en-US" dirty="0" smtClean="0"/>
              <a:t>, </a:t>
            </a:r>
            <a:r>
              <a:rPr lang="en-US" dirty="0" err="1" smtClean="0"/>
              <a:t>metalna</a:t>
            </a:r>
            <a:r>
              <a:rPr lang="en-US" dirty="0" smtClean="0"/>
              <a:t> </a:t>
            </a:r>
            <a:r>
              <a:rPr lang="en-US" dirty="0" err="1" smtClean="0"/>
              <a:t>boja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metalna</a:t>
            </a:r>
            <a:r>
              <a:rPr lang="en-US" dirty="0" smtClean="0"/>
              <a:t> </a:t>
            </a:r>
            <a:r>
              <a:rPr lang="en-US" dirty="0" err="1" smtClean="0"/>
              <a:t>folija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šperploči</a:t>
            </a:r>
            <a:r>
              <a:rPr lang="sr-Latn-CS" dirty="0" smtClean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97.5 x 97.2 cm</a:t>
            </a:r>
            <a:r>
              <a:rPr lang="sr-Latn-CS" dirty="0">
                <a:latin typeface="Calibri" pitchFamily="34" charset="0"/>
              </a:rPr>
              <a:t>, </a:t>
            </a:r>
            <a:r>
              <a:rPr lang="sr-Latn-CS" dirty="0" smtClean="0">
                <a:latin typeface="Calibri" pitchFamily="34" charset="0"/>
              </a:rPr>
              <a:t>MoMA</a:t>
            </a:r>
          </a:p>
          <a:p>
            <a:pPr algn="r"/>
            <a:r>
              <a:rPr lang="sr-Latn-CS" dirty="0" smtClean="0">
                <a:latin typeface="Calibri" pitchFamily="34" charset="0"/>
              </a:rPr>
              <a:t>Videti na: </a:t>
            </a:r>
            <a:r>
              <a:rPr lang="en-US" dirty="0" smtClean="0">
                <a:hlinkClick r:id="rId2"/>
              </a:rPr>
              <a:t>https://www.moma.org/collection/works/79040</a:t>
            </a:r>
            <a:endParaRPr lang="en-US" dirty="0">
              <a:latin typeface="Calibri" pitchFamily="34" charset="0"/>
            </a:endParaRPr>
          </a:p>
        </p:txBody>
      </p:sp>
      <p:pic>
        <p:nvPicPr>
          <p:cNvPr id="73731" name="Picture 4" descr="File:Lissitzky El 1922 Proun 19-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2800" y="533400"/>
            <a:ext cx="55245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3732" name="Rectangle 4"/>
          <p:cNvSpPr>
            <a:spLocks noChangeArrowheads="1"/>
          </p:cNvSpPr>
          <p:nvPr/>
        </p:nvSpPr>
        <p:spPr bwMode="auto">
          <a:xfrm>
            <a:off x="304800" y="3657600"/>
            <a:ext cx="274320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sr-Latn-CS" dirty="0">
                <a:latin typeface="Calibri" pitchFamily="34" charset="0"/>
              </a:rPr>
              <a:t>“PROJEKAT AFIRMACIJE NOVOGA”- PROUN:</a:t>
            </a:r>
          </a:p>
          <a:p>
            <a:pPr algn="ctr"/>
            <a:r>
              <a:rPr lang="sr-Latn-CS" dirty="0">
                <a:latin typeface="Calibri" pitchFamily="34" charset="0"/>
              </a:rPr>
              <a:t>Aktivna recepcija i istovremeno kritičko čitanje suprematističkog iskustva koje je postalo predmet jedne autonomne, individualne </a:t>
            </a:r>
            <a:r>
              <a:rPr lang="sr-Latn-CS" dirty="0" smtClean="0">
                <a:latin typeface="Calibri" pitchFamily="34" charset="0"/>
              </a:rPr>
              <a:t>interpretacije bliske konstruktivizmu;</a:t>
            </a:r>
            <a:endParaRPr lang="sr-Latn-C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6" name="Picture 2" descr="red square organizes settlemen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21138" y="0"/>
            <a:ext cx="512286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8547" name="Rectangle 2"/>
          <p:cNvSpPr>
            <a:spLocks noChangeArrowheads="1"/>
          </p:cNvSpPr>
          <p:nvPr/>
        </p:nvSpPr>
        <p:spPr bwMode="auto">
          <a:xfrm>
            <a:off x="228600" y="381000"/>
            <a:ext cx="33528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i="1">
                <a:latin typeface="Calibri" pitchFamily="34" charset="0"/>
              </a:rPr>
              <a:t>and on the Black was established Red Clearly</a:t>
            </a:r>
            <a:endParaRPr lang="en-US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70" name="Picture 2" descr="end and keep goi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43338" y="0"/>
            <a:ext cx="530066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9571" name="Rectangle 2"/>
          <p:cNvSpPr>
            <a:spLocks noChangeArrowheads="1"/>
          </p:cNvSpPr>
          <p:nvPr/>
        </p:nvSpPr>
        <p:spPr bwMode="auto">
          <a:xfrm>
            <a:off x="533400" y="533400"/>
            <a:ext cx="21971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1">
                <a:latin typeface="Calibri" pitchFamily="34" charset="0"/>
              </a:rPr>
              <a:t>Thus it ends -- further</a:t>
            </a:r>
            <a:endParaRPr lang="en-US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94" name="Picture 2" descr="http://www.eldritchpress.org/el/pix/pn7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29150" y="1371600"/>
            <a:ext cx="451485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0595" name="Rectangle 2"/>
          <p:cNvSpPr>
            <a:spLocks noChangeArrowheads="1"/>
          </p:cNvSpPr>
          <p:nvPr/>
        </p:nvSpPr>
        <p:spPr bwMode="auto">
          <a:xfrm>
            <a:off x="4419600" y="228600"/>
            <a:ext cx="4572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alibri" pitchFamily="34" charset="0"/>
              </a:rPr>
              <a:t>graphite, wash, gouache, 23.4 x 17cm, Busch-Reisinger Museum, Harvard University</a:t>
            </a:r>
          </a:p>
        </p:txBody>
      </p:sp>
      <p:pic>
        <p:nvPicPr>
          <p:cNvPr id="110596" name="Picture 4" descr="http://www.eldritchpress.org/el/pix/pn7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390650"/>
            <a:ext cx="4368800" cy="523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0597" name="Rectangle 4"/>
          <p:cNvSpPr>
            <a:spLocks noChangeArrowheads="1"/>
          </p:cNvSpPr>
          <p:nvPr/>
        </p:nvSpPr>
        <p:spPr bwMode="auto">
          <a:xfrm>
            <a:off x="152400" y="304800"/>
            <a:ext cx="38862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>
                <a:latin typeface="Calibri" pitchFamily="34" charset="0"/>
              </a:rPr>
              <a:t>gouache, wash, graphite, 23 x 18.5cm, Baltimore collection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AutoShape 2" descr="Coloph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>
              <a:latin typeface="Calibri" pitchFamily="34" charset="0"/>
            </a:endParaRPr>
          </a:p>
        </p:txBody>
      </p:sp>
      <p:pic>
        <p:nvPicPr>
          <p:cNvPr id="111619" name="Picture 4" descr="Colopho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32225" y="0"/>
            <a:ext cx="53117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1620" name="Rectangle 3"/>
          <p:cNvSpPr>
            <a:spLocks noChangeArrowheads="1"/>
          </p:cNvSpPr>
          <p:nvPr/>
        </p:nvSpPr>
        <p:spPr bwMode="auto">
          <a:xfrm>
            <a:off x="1219200" y="304800"/>
            <a:ext cx="229242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1" dirty="0">
                <a:latin typeface="Calibri" pitchFamily="34" charset="0"/>
              </a:rPr>
              <a:t>UNOVIS</a:t>
            </a:r>
            <a:r>
              <a:rPr lang="en-US" i="1" dirty="0" smtClean="0">
                <a:latin typeface="Calibri" pitchFamily="34" charset="0"/>
              </a:rPr>
              <a:t>, </a:t>
            </a:r>
            <a:r>
              <a:rPr lang="en-US" i="1" dirty="0">
                <a:latin typeface="Calibri" pitchFamily="34" charset="0"/>
              </a:rPr>
              <a:t>1920, </a:t>
            </a:r>
            <a:r>
              <a:rPr lang="sr-Latn-RS" i="1" dirty="0" err="1" smtClean="0">
                <a:latin typeface="Calibri" pitchFamily="34" charset="0"/>
              </a:rPr>
              <a:t>V</a:t>
            </a:r>
            <a:r>
              <a:rPr lang="en-US" i="1" dirty="0" err="1" smtClean="0">
                <a:latin typeface="Calibri" pitchFamily="34" charset="0"/>
              </a:rPr>
              <a:t>itebsk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42" name="Picture 2" descr="Copyrigh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48100" y="0"/>
            <a:ext cx="52959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43" name="Rectangle 2"/>
          <p:cNvSpPr>
            <a:spLocks noChangeArrowheads="1"/>
          </p:cNvSpPr>
          <p:nvPr/>
        </p:nvSpPr>
        <p:spPr bwMode="auto">
          <a:xfrm>
            <a:off x="914400" y="381000"/>
            <a:ext cx="20574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r-Latn-CS">
                <a:latin typeface="Calibri" pitchFamily="34" charset="0"/>
              </a:rPr>
              <a:t>copyright page</a:t>
            </a:r>
            <a:endParaRPr lang="en-US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66" name="Picture 2" descr="back cover ar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48100" y="0"/>
            <a:ext cx="52959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3667" name="Rectangle 2"/>
          <p:cNvSpPr>
            <a:spLocks noChangeArrowheads="1"/>
          </p:cNvSpPr>
          <p:nvPr/>
        </p:nvSpPr>
        <p:spPr bwMode="auto">
          <a:xfrm>
            <a:off x="304801" y="381000"/>
            <a:ext cx="3352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sr-Latn-CS" dirty="0" smtClean="0">
                <a:latin typeface="Calibri" pitchFamily="34" charset="0"/>
              </a:rPr>
              <a:t>Zadnja korica Suprematističke bajke</a:t>
            </a:r>
            <a:r>
              <a:rPr lang="sr-Latn-CS" i="1" dirty="0" smtClean="0">
                <a:latin typeface="Calibri" pitchFamily="34" charset="0"/>
              </a:rPr>
              <a:t>: </a:t>
            </a:r>
            <a:r>
              <a:rPr lang="en-US" i="1" dirty="0" err="1">
                <a:latin typeface="Calibri" pitchFamily="34" charset="0"/>
              </a:rPr>
              <a:t>Proun</a:t>
            </a:r>
            <a:r>
              <a:rPr lang="en-US" i="1" dirty="0">
                <a:latin typeface="Calibri" pitchFamily="34" charset="0"/>
              </a:rPr>
              <a:t> </a:t>
            </a:r>
            <a:r>
              <a:rPr lang="sr-Latn-RS" i="1" dirty="0" smtClean="0">
                <a:latin typeface="Calibri" pitchFamily="34" charset="0"/>
              </a:rPr>
              <a:t>k</a:t>
            </a:r>
            <a:r>
              <a:rPr lang="en-US" i="1" dirty="0" err="1" smtClean="0">
                <a:latin typeface="Calibri" pitchFamily="34" charset="0"/>
              </a:rPr>
              <a:t>onstru</a:t>
            </a:r>
            <a:r>
              <a:rPr lang="sr-Latn-RS" i="1" dirty="0" smtClean="0">
                <a:latin typeface="Calibri" pitchFamily="34" charset="0"/>
              </a:rPr>
              <a:t>kcija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690" name="Picture 2" descr="http://www.russianartandbooks.com/russianart/images/items/03034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62000"/>
            <a:ext cx="9153525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4691" name="Rectangle 2"/>
          <p:cNvSpPr>
            <a:spLocks noChangeArrowheads="1"/>
          </p:cNvSpPr>
          <p:nvPr/>
        </p:nvSpPr>
        <p:spPr bwMode="auto">
          <a:xfrm>
            <a:off x="457200" y="0"/>
            <a:ext cx="8382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latin typeface="Calibri" pitchFamily="34" charset="0"/>
              </a:rPr>
              <a:t>VESHCH' ("Object") Objet. Gegenstand. International Revue of the Modern Art. Nos. 1-2, 3 (All </a:t>
            </a:r>
            <a:r>
              <a:rPr lang="sr-Latn-CS" b="1">
                <a:latin typeface="Calibri" pitchFamily="34" charset="0"/>
              </a:rPr>
              <a:t>&amp;only </a:t>
            </a:r>
            <a:r>
              <a:rPr lang="en-US" b="1">
                <a:latin typeface="Calibri" pitchFamily="34" charset="0"/>
              </a:rPr>
              <a:t>published) </a:t>
            </a:r>
            <a:r>
              <a:rPr lang="sr-Latn-CS" b="1">
                <a:latin typeface="Calibri" pitchFamily="34" charset="0"/>
              </a:rPr>
              <a:t> </a:t>
            </a:r>
            <a:r>
              <a:rPr lang="en-US">
                <a:latin typeface="Calibri" pitchFamily="34" charset="0"/>
              </a:rPr>
              <a:t>Berlin: Skify ("Skythen"), 1922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Title 1"/>
          <p:cNvSpPr>
            <a:spLocks noGrp="1"/>
          </p:cNvSpPr>
          <p:nvPr>
            <p:ph type="title" idx="4294967295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r>
              <a:rPr lang="sr-Latn-CS" sz="2800">
                <a:latin typeface="Calibri" pitchFamily="34" charset="0"/>
              </a:rPr>
              <a:t>stvar-predmet</a:t>
            </a:r>
            <a:endParaRPr lang="en-US" sz="2800"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143000"/>
            <a:ext cx="8229600" cy="5181600"/>
          </a:xfrm>
        </p:spPr>
        <p:txBody>
          <a:bodyPr>
            <a:normAutofit lnSpcReduction="10000"/>
          </a:bodyPr>
          <a:lstStyle/>
          <a:p>
            <a:r>
              <a:rPr lang="sr-Latn-CS" sz="2000" dirty="0">
                <a:latin typeface="Calibri" pitchFamily="34" charset="0"/>
              </a:rPr>
              <a:t>VEŠČ  - stvar – pretkulturni objekat, objekat stvarnosti pre njegove integracije ili transformacije u praktičnu ili kulturnu sferu ljudskog </a:t>
            </a:r>
            <a:r>
              <a:rPr lang="sr-Latn-CS" sz="2000" dirty="0" smtClean="0">
                <a:latin typeface="Calibri" pitchFamily="34" charset="0"/>
              </a:rPr>
              <a:t>sveta</a:t>
            </a:r>
            <a:r>
              <a:rPr lang="sr-Latn-CS" sz="2000" dirty="0">
                <a:latin typeface="Calibri" pitchFamily="34" charset="0"/>
              </a:rPr>
              <a:t>; </a:t>
            </a:r>
            <a:r>
              <a:rPr lang="sr-Latn-CS" sz="2000" dirty="0" smtClean="0">
                <a:latin typeface="Calibri" pitchFamily="34" charset="0"/>
              </a:rPr>
              <a:t>vešč se odnosi na ono što je izvorno</a:t>
            </a:r>
            <a:r>
              <a:rPr lang="sr-Latn-CS" sz="2000" dirty="0">
                <a:latin typeface="Calibri" pitchFamily="34" charset="0"/>
              </a:rPr>
              <a:t>, primordijalno, </a:t>
            </a:r>
            <a:r>
              <a:rPr lang="sr-Latn-CS" sz="2000" dirty="0" smtClean="0">
                <a:latin typeface="Calibri" pitchFamily="34" charset="0"/>
              </a:rPr>
              <a:t>elementarno i </a:t>
            </a:r>
            <a:r>
              <a:rPr lang="sr-Latn-CS" sz="2000" dirty="0">
                <a:latin typeface="Calibri" pitchFamily="34" charset="0"/>
              </a:rPr>
              <a:t>čijem otkrivanju umetnik teži </a:t>
            </a:r>
          </a:p>
          <a:p>
            <a:r>
              <a:rPr lang="sr-Latn-CS" sz="2000" dirty="0">
                <a:latin typeface="Calibri" pitchFamily="34" charset="0"/>
              </a:rPr>
              <a:t>PREDMET – predmet – kulturna stvar, upotrebni predmet, objekt dominantno pragmatičnih funkcija; predmetne realnosti kao drugostepene, uslovne i </a:t>
            </a:r>
            <a:r>
              <a:rPr lang="sr-Latn-CS" sz="2000" dirty="0" smtClean="0">
                <a:latin typeface="Calibri" pitchFamily="34" charset="0"/>
              </a:rPr>
              <a:t>relativne svaraju </a:t>
            </a:r>
            <a:r>
              <a:rPr lang="sr-Latn-CS" sz="2000" dirty="0">
                <a:latin typeface="Calibri" pitchFamily="34" charset="0"/>
              </a:rPr>
              <a:t>svet privida ili površnog sveta koji prikriva istinsku </a:t>
            </a:r>
            <a:r>
              <a:rPr lang="sr-Latn-CS" sz="2000" b="1" dirty="0">
                <a:latin typeface="Calibri" pitchFamily="34" charset="0"/>
              </a:rPr>
              <a:t>stvar</a:t>
            </a:r>
            <a:r>
              <a:rPr lang="sr-Latn-CS" sz="2000" dirty="0">
                <a:latin typeface="Calibri" pitchFamily="34" charset="0"/>
              </a:rPr>
              <a:t>-nost</a:t>
            </a:r>
          </a:p>
          <a:p>
            <a:r>
              <a:rPr lang="sr-Latn-CS" sz="2000" dirty="0">
                <a:latin typeface="Calibri" pitchFamily="34" charset="0"/>
              </a:rPr>
              <a:t>Dominantan stav </a:t>
            </a:r>
            <a:r>
              <a:rPr lang="sr-Latn-CS" sz="2000" b="1" dirty="0">
                <a:latin typeface="Calibri" pitchFamily="34" charset="0"/>
              </a:rPr>
              <a:t>predrevolucionarne</a:t>
            </a:r>
            <a:r>
              <a:rPr lang="sr-Latn-CS" sz="2000" dirty="0">
                <a:latin typeface="Calibri" pitchFamily="34" charset="0"/>
              </a:rPr>
              <a:t> avangarde prema ovako shvaćenom svetu predmeta je naglašeno negativan – glavni smerovi njenog razvoja su bili potpuno u znaku različitih vidova oslobađanja od predmetnosti:</a:t>
            </a:r>
          </a:p>
          <a:p>
            <a:pPr>
              <a:buFontTx/>
              <a:buAutoNum type="arabicPeriod"/>
            </a:pPr>
            <a:r>
              <a:rPr lang="sr-Latn-CS" sz="2000" dirty="0">
                <a:latin typeface="Calibri" pitchFamily="34" charset="0"/>
              </a:rPr>
              <a:t>deformacije forme u neoprimitivizmu i kubofuturizmu</a:t>
            </a:r>
          </a:p>
          <a:p>
            <a:pPr>
              <a:buFontTx/>
              <a:buAutoNum type="arabicPeriod"/>
            </a:pPr>
            <a:r>
              <a:rPr lang="sr-Latn-CS" sz="2000" dirty="0">
                <a:latin typeface="Calibri" pitchFamily="34" charset="0"/>
              </a:rPr>
              <a:t>dekontekstualizacija predmeta u zaumu/pomeranje predmeta iz ravni njegovog ‘normalnog’ funkcionisanja</a:t>
            </a:r>
          </a:p>
          <a:p>
            <a:pPr>
              <a:buFontTx/>
              <a:buAutoNum type="arabicPeriod"/>
            </a:pPr>
            <a:r>
              <a:rPr lang="sr-Latn-CS" sz="2000" dirty="0">
                <a:latin typeface="Calibri" pitchFamily="34" charset="0"/>
              </a:rPr>
              <a:t>čista bespredmetnost u suprematizmu - bespredmetnost povratak stvari ali onoj autentičnoj, svetu elementarnih kategorija, prvobitnih elemenata</a:t>
            </a:r>
            <a:endParaRPr lang="en-US" sz="20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304800"/>
            <a:ext cx="8229600" cy="685800"/>
          </a:xfrm>
        </p:spPr>
        <p:txBody>
          <a:bodyPr>
            <a:normAutofit/>
          </a:bodyPr>
          <a:lstStyle/>
          <a:p>
            <a:r>
              <a:rPr lang="sr-Latn-CS" sz="3600">
                <a:latin typeface="Calibri" pitchFamily="34" charset="0"/>
              </a:rPr>
              <a:t>predmet</a:t>
            </a:r>
            <a:endParaRPr lang="en-US" sz="3600">
              <a:latin typeface="Calibri" pitchFamily="34" charset="0"/>
            </a:endParaRPr>
          </a:p>
        </p:txBody>
      </p:sp>
      <p:sp>
        <p:nvSpPr>
          <p:cNvPr id="116739" name="Content Placeholder 2"/>
          <p:cNvSpPr>
            <a:spLocks noGrp="1"/>
          </p:cNvSpPr>
          <p:nvPr>
            <p:ph idx="4294967295"/>
          </p:nvPr>
        </p:nvSpPr>
        <p:spPr>
          <a:xfrm>
            <a:off x="457200" y="1295400"/>
            <a:ext cx="8229600" cy="5029200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sr-Latn-CS" sz="2000" dirty="0">
                <a:latin typeface="Calibri" pitchFamily="34" charset="0"/>
              </a:rPr>
              <a:t>POSTREVOLUCIONARNA/KONSTRUKTIVISTIČKA/PROIZVODNA avangarda </a:t>
            </a:r>
            <a:r>
              <a:rPr lang="sr-Latn-CS" sz="2000" b="1" dirty="0">
                <a:latin typeface="Calibri" pitchFamily="34" charset="0"/>
              </a:rPr>
              <a:t>menja se odnos prema predmetu </a:t>
            </a:r>
            <a:r>
              <a:rPr lang="sr-Latn-CS" sz="2000" dirty="0">
                <a:latin typeface="Calibri" pitchFamily="34" charset="0"/>
              </a:rPr>
              <a:t>– svet predmeta dobija </a:t>
            </a:r>
            <a:r>
              <a:rPr lang="sr-Latn-CS" sz="2000" u="sng" dirty="0">
                <a:latin typeface="Calibri" pitchFamily="34" charset="0"/>
              </a:rPr>
              <a:t>pozitivan predznak</a:t>
            </a:r>
            <a:r>
              <a:rPr lang="sr-Latn-CS" sz="2000" dirty="0">
                <a:latin typeface="Calibri" pitchFamily="34" charset="0"/>
              </a:rPr>
              <a:t>, i zapravo, više </a:t>
            </a:r>
            <a:r>
              <a:rPr lang="sr-Latn-CS" sz="2000" u="sng" dirty="0">
                <a:latin typeface="Calibri" pitchFamily="34" charset="0"/>
              </a:rPr>
              <a:t>nema razlike između pojma stvar i pojma predmet</a:t>
            </a:r>
          </a:p>
          <a:p>
            <a:pPr>
              <a:lnSpc>
                <a:spcPct val="120000"/>
              </a:lnSpc>
            </a:pPr>
            <a:endParaRPr lang="sr-Latn-CS" sz="2000" u="sng" dirty="0">
              <a:latin typeface="Calibri" pitchFamily="34" charset="0"/>
            </a:endParaRPr>
          </a:p>
          <a:p>
            <a:pPr>
              <a:lnSpc>
                <a:spcPct val="120000"/>
              </a:lnSpc>
            </a:pPr>
            <a:r>
              <a:rPr lang="sr-Latn-CS" sz="2000" dirty="0">
                <a:latin typeface="Calibri" pitchFamily="34" charset="0"/>
              </a:rPr>
              <a:t>Tumačenje umetničkog dela kao REALNE, MATERIJALNE STVARI – težište da stvar postaje ‘ne-umetnička’ tj. </a:t>
            </a:r>
            <a:r>
              <a:rPr lang="sr-Latn-CS" sz="2000" u="sng" dirty="0">
                <a:latin typeface="Calibri" pitchFamily="34" charset="0"/>
              </a:rPr>
              <a:t>predmet utilitarnih, pragmatičkih funkcija</a:t>
            </a:r>
            <a:r>
              <a:rPr lang="sr-Latn-CS" sz="2000" dirty="0" smtClean="0">
                <a:latin typeface="Calibri" pitchFamily="34" charset="0"/>
              </a:rPr>
              <a:t>, ono je </a:t>
            </a:r>
            <a:r>
              <a:rPr lang="sr-Latn-CS" sz="2000" dirty="0">
                <a:latin typeface="Calibri" pitchFamily="34" charset="0"/>
              </a:rPr>
              <a:t>REZULTAT RADA/PROIZVODNJE, kao i svaki predmet koji nastaje u proizvodnom procesu u fabrici - “Svrha predmeta je ono što određuje organizaciju njegove boje i forme, a ne estetski razlozi” (Osip Brik, 1923) a </a:t>
            </a:r>
            <a:r>
              <a:rPr lang="sr-Latn-CS" sz="2000" u="sng" dirty="0">
                <a:latin typeface="Calibri" pitchFamily="34" charset="0"/>
              </a:rPr>
              <a:t>umetnik </a:t>
            </a:r>
            <a:r>
              <a:rPr lang="sr-Latn-CS" sz="2000" dirty="0">
                <a:latin typeface="Calibri" pitchFamily="34" charset="0"/>
              </a:rPr>
              <a:t>nije više građanski ‘proizvođač ideja’ već proleterski ‘proizvođač stvari’ – njegov opstanak je jedino moguć po cenu radikalne transformacije njegove uloge u pravcu neposredne društvene </a:t>
            </a:r>
            <a:r>
              <a:rPr lang="sr-Latn-CS" sz="2000" dirty="0" smtClean="0">
                <a:latin typeface="Calibri" pitchFamily="34" charset="0"/>
              </a:rPr>
              <a:t>korisnosti</a:t>
            </a:r>
            <a:endParaRPr lang="sr-Latn-CS" sz="20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762" name="Picture 2" descr="http://www.russianartandbooks.com/russianart/images/items/03034R-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81000"/>
            <a:ext cx="9144000" cy="613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ww.museothyssen.org/sites/default/files/imagen/obras/descarga/1988.20_proun-1-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39882" y="228600"/>
            <a:ext cx="6057245" cy="60198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381000" y="228600"/>
            <a:ext cx="22098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 err="1" smtClean="0"/>
              <a:t>Proun</a:t>
            </a:r>
            <a:r>
              <a:rPr lang="en-US" dirty="0" smtClean="0"/>
              <a:t> 1 C</a:t>
            </a:r>
          </a:p>
          <a:p>
            <a:pPr algn="r"/>
            <a:r>
              <a:rPr lang="en-US" dirty="0" smtClean="0"/>
              <a:t>1919</a:t>
            </a:r>
          </a:p>
          <a:p>
            <a:pPr algn="r"/>
            <a:r>
              <a:rPr lang="en-US" dirty="0" smtClean="0"/>
              <a:t>U</a:t>
            </a:r>
            <a:r>
              <a:rPr lang="sr-Latn-RS" dirty="0" smtClean="0"/>
              <a:t>lje na drvetu</a:t>
            </a:r>
            <a:r>
              <a:rPr lang="en-US" dirty="0" smtClean="0"/>
              <a:t>. 68 x 68 cm</a:t>
            </a:r>
          </a:p>
          <a:p>
            <a:pPr algn="r"/>
            <a:r>
              <a:rPr lang="en-US" dirty="0" err="1" smtClean="0"/>
              <a:t>Museo</a:t>
            </a:r>
            <a:r>
              <a:rPr lang="en-US" dirty="0" smtClean="0"/>
              <a:t> </a:t>
            </a:r>
            <a:r>
              <a:rPr lang="en-US" dirty="0" err="1" smtClean="0"/>
              <a:t>Nacional</a:t>
            </a:r>
            <a:r>
              <a:rPr lang="en-US" dirty="0" smtClean="0"/>
              <a:t> </a:t>
            </a:r>
            <a:r>
              <a:rPr lang="en-US" dirty="0" err="1" smtClean="0"/>
              <a:t>Thyssen-Bornemisza</a:t>
            </a:r>
            <a:r>
              <a:rPr lang="en-US" dirty="0" smtClean="0"/>
              <a:t>, Madrid</a:t>
            </a:r>
            <a:endParaRPr lang="sr-Latn-RS" dirty="0" smtClean="0"/>
          </a:p>
          <a:p>
            <a:pPr algn="r"/>
            <a:r>
              <a:rPr lang="en-US" dirty="0" smtClean="0"/>
              <a:t>V</a:t>
            </a:r>
            <a:r>
              <a:rPr lang="sr-Latn-RS" dirty="0" smtClean="0"/>
              <a:t>ideti: </a:t>
            </a:r>
            <a:r>
              <a:rPr lang="en-US" dirty="0" smtClean="0">
                <a:hlinkClick r:id="rId3"/>
              </a:rPr>
              <a:t>https://www.museothyssen.org/en/collection/artists/lissitzky/proun-1-c</a:t>
            </a:r>
            <a:endParaRPr lang="sr-Latn-RS" dirty="0" smtClean="0"/>
          </a:p>
          <a:p>
            <a:pPr algn="r"/>
            <a:endParaRPr lang="sr-Latn-RS" dirty="0" smtClean="0"/>
          </a:p>
          <a:p>
            <a:pPr algn="r"/>
            <a:r>
              <a:rPr lang="en-US" dirty="0" smtClean="0"/>
              <a:t>A</a:t>
            </a:r>
            <a:r>
              <a:rPr lang="sr-Latn-RS" dirty="0" smtClean="0"/>
              <a:t> virtuelna tura na: </a:t>
            </a:r>
            <a:r>
              <a:rPr lang="en-US" dirty="0" smtClean="0">
                <a:hlinkClick r:id="rId4"/>
              </a:rPr>
              <a:t>https://static.museothyssen.org/microsites/vv_permanente/index_in.htm?startscene=73&amp;startactions=lookat(0,0,95,0,0);</a:t>
            </a:r>
            <a:endParaRPr lang="en-US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7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9425" y="0"/>
            <a:ext cx="48545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8787" name="Rectangle 2"/>
          <p:cNvSpPr>
            <a:spLocks noChangeArrowheads="1"/>
          </p:cNvSpPr>
          <p:nvPr/>
        </p:nvSpPr>
        <p:spPr bwMode="auto">
          <a:xfrm>
            <a:off x="304800" y="152400"/>
            <a:ext cx="3733800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dirty="0">
                <a:latin typeface="Calibri" pitchFamily="34" charset="0"/>
              </a:rPr>
              <a:t>Rusk</a:t>
            </a:r>
            <a:r>
              <a:rPr lang="sr-Latn-CS" dirty="0">
                <a:latin typeface="Calibri" pitchFamily="34" charset="0"/>
              </a:rPr>
              <a:t>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svesk</a:t>
            </a:r>
            <a:r>
              <a:rPr lang="sr-Latn-CS" dirty="0" smtClean="0">
                <a:latin typeface="Calibri" pitchFamily="34" charset="0"/>
              </a:rPr>
              <a:t>a </a:t>
            </a:r>
            <a:r>
              <a:rPr lang="en-US" dirty="0" smtClean="0">
                <a:latin typeface="Calibri" pitchFamily="34" charset="0"/>
              </a:rPr>
              <a:t>(</a:t>
            </a:r>
            <a:r>
              <a:rPr lang="sr-Latn-CS" i="1" dirty="0" smtClean="0">
                <a:latin typeface="Calibri" pitchFamily="34" charset="0"/>
              </a:rPr>
              <a:t>Zenit</a:t>
            </a:r>
            <a:r>
              <a:rPr lang="sr-Latn-CS" dirty="0" smtClean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>br. 17 / 18, </a:t>
            </a:r>
            <a:r>
              <a:rPr lang="en-US" dirty="0" err="1">
                <a:latin typeface="Calibri" pitchFamily="34" charset="0"/>
              </a:rPr>
              <a:t>septembra</a:t>
            </a:r>
            <a:r>
              <a:rPr lang="en-US" dirty="0">
                <a:latin typeface="Calibri" pitchFamily="34" charset="0"/>
              </a:rPr>
              <a:t> / </a:t>
            </a:r>
            <a:r>
              <a:rPr lang="en-US" dirty="0" err="1">
                <a:latin typeface="Calibri" pitchFamily="34" charset="0"/>
              </a:rPr>
              <a:t>oktobra</a:t>
            </a:r>
            <a:r>
              <a:rPr lang="en-US" dirty="0">
                <a:latin typeface="Calibri" pitchFamily="34" charset="0"/>
              </a:rPr>
              <a:t> 1922. </a:t>
            </a:r>
            <a:r>
              <a:rPr lang="en-US" dirty="0" err="1">
                <a:latin typeface="Calibri" pitchFamily="34" charset="0"/>
              </a:rPr>
              <a:t>godine</a:t>
            </a:r>
            <a:r>
              <a:rPr lang="en-US" dirty="0">
                <a:latin typeface="Calibri" pitchFamily="34" charset="0"/>
              </a:rPr>
              <a:t>) </a:t>
            </a:r>
            <a:r>
              <a:rPr lang="en-US" dirty="0" err="1">
                <a:latin typeface="Calibri" pitchFamily="34" charset="0"/>
              </a:rPr>
              <a:t>koju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su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uredili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Ilja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Erenburg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i</a:t>
            </a:r>
            <a:r>
              <a:rPr lang="en-US" dirty="0">
                <a:latin typeface="Calibri" pitchFamily="34" charset="0"/>
              </a:rPr>
              <a:t> El </a:t>
            </a:r>
            <a:r>
              <a:rPr lang="en-US" dirty="0" err="1" smtClean="0">
                <a:latin typeface="Calibri" pitchFamily="34" charset="0"/>
              </a:rPr>
              <a:t>Lisi</a:t>
            </a:r>
            <a:r>
              <a:rPr lang="sr-Latn-RS" dirty="0" smtClean="0">
                <a:latin typeface="Calibri" pitchFamily="34" charset="0"/>
              </a:rPr>
              <a:t>cki</a:t>
            </a:r>
            <a:r>
              <a:rPr lang="en-US" dirty="0" smtClean="0">
                <a:latin typeface="Calibri" pitchFamily="34" charset="0"/>
              </a:rPr>
              <a:t>. </a:t>
            </a:r>
            <a:r>
              <a:rPr lang="en-US" dirty="0">
                <a:latin typeface="Calibri" pitchFamily="34" charset="0"/>
              </a:rPr>
              <a:t>El </a:t>
            </a:r>
            <a:r>
              <a:rPr lang="en-US" dirty="0" err="1" smtClean="0">
                <a:latin typeface="Calibri" pitchFamily="34" charset="0"/>
              </a:rPr>
              <a:t>Lisi</a:t>
            </a:r>
            <a:r>
              <a:rPr lang="sr-Latn-RS" dirty="0" smtClean="0">
                <a:latin typeface="Calibri" pitchFamily="34" charset="0"/>
              </a:rPr>
              <a:t>cki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>je </a:t>
            </a:r>
            <a:r>
              <a:rPr lang="en-US" dirty="0" err="1">
                <a:latin typeface="Calibri" pitchFamily="34" charset="0"/>
              </a:rPr>
              <a:t>dao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nacrt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i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za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naslovnu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stranu</a:t>
            </a:r>
            <a:r>
              <a:rPr lang="en-US" dirty="0">
                <a:latin typeface="Calibri" pitchFamily="34" charset="0"/>
              </a:rPr>
              <a:t> tog </a:t>
            </a:r>
            <a:r>
              <a:rPr lang="en-US" dirty="0" err="1">
                <a:latin typeface="Calibri" pitchFamily="34" charset="0"/>
              </a:rPr>
              <a:t>broja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i="1" dirty="0" err="1">
                <a:latin typeface="Calibri" pitchFamily="34" charset="0"/>
              </a:rPr>
              <a:t>Zenita</a:t>
            </a:r>
            <a:r>
              <a:rPr lang="en-US" dirty="0">
                <a:latin typeface="Calibri" pitchFamily="34" charset="0"/>
              </a:rPr>
              <a:t> u </a:t>
            </a:r>
            <a:r>
              <a:rPr lang="en-US" dirty="0" err="1">
                <a:latin typeface="Calibri" pitchFamily="34" charset="0"/>
              </a:rPr>
              <a:t>duhu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svoga</a:t>
            </a:r>
            <a:r>
              <a:rPr lang="en-US" dirty="0">
                <a:latin typeface="Calibri" pitchFamily="34" charset="0"/>
              </a:rPr>
              <a:t> PROUN-a, a </a:t>
            </a:r>
            <a:r>
              <a:rPr lang="en-US" dirty="0" err="1">
                <a:latin typeface="Calibri" pitchFamily="34" charset="0"/>
              </a:rPr>
              <a:t>zajedno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sa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drugim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urednikom</a:t>
            </a:r>
            <a:r>
              <a:rPr lang="en-US" dirty="0">
                <a:latin typeface="Calibri" pitchFamily="34" charset="0"/>
              </a:rPr>
              <a:t>, </a:t>
            </a:r>
            <a:r>
              <a:rPr lang="en-US" dirty="0" err="1" smtClean="0">
                <a:latin typeface="Calibri" pitchFamily="34" charset="0"/>
              </a:rPr>
              <a:t>Erenburgom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objavio</a:t>
            </a:r>
            <a:r>
              <a:rPr lang="en-US" dirty="0">
                <a:latin typeface="Calibri" pitchFamily="34" charset="0"/>
              </a:rPr>
              <a:t> je </a:t>
            </a:r>
            <a:r>
              <a:rPr lang="en-US" dirty="0" err="1">
                <a:latin typeface="Calibri" pitchFamily="34" charset="0"/>
              </a:rPr>
              <a:t>ključni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tekst</a:t>
            </a:r>
            <a:r>
              <a:rPr lang="en-US" dirty="0">
                <a:latin typeface="Calibri" pitchFamily="34" charset="0"/>
              </a:rPr>
              <a:t> pod </a:t>
            </a:r>
            <a:r>
              <a:rPr lang="en-US" dirty="0" err="1">
                <a:latin typeface="Calibri" pitchFamily="34" charset="0"/>
              </a:rPr>
              <a:t>nazivom</a:t>
            </a:r>
            <a:r>
              <a:rPr lang="en-US" dirty="0">
                <a:latin typeface="Calibri" pitchFamily="34" charset="0"/>
              </a:rPr>
              <a:t> “Ruska nova </a:t>
            </a:r>
            <a:r>
              <a:rPr lang="en-US" dirty="0" err="1">
                <a:latin typeface="Calibri" pitchFamily="34" charset="0"/>
              </a:rPr>
              <a:t>umetnost</a:t>
            </a:r>
            <a:r>
              <a:rPr lang="en-US" dirty="0">
                <a:latin typeface="Calibri" pitchFamily="34" charset="0"/>
              </a:rPr>
              <a:t>”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ChangeArrowheads="1"/>
          </p:cNvSpPr>
          <p:nvPr/>
        </p:nvSpPr>
        <p:spPr bwMode="auto">
          <a:xfrm>
            <a:off x="228600" y="304800"/>
            <a:ext cx="8518525" cy="3693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sr-Latn-RS" b="1" dirty="0" smtClean="0"/>
              <a:t>El Lisicki, Paviljon SSSR-a na Međunarodnoj izložbi štampe </a:t>
            </a:r>
            <a:r>
              <a:rPr lang="en-US" b="1" dirty="0" smtClean="0"/>
              <a:t>(</a:t>
            </a:r>
            <a:r>
              <a:rPr lang="en-US" b="1" i="1" dirty="0" err="1"/>
              <a:t>Pressa</a:t>
            </a:r>
            <a:r>
              <a:rPr lang="en-US" b="1" dirty="0"/>
              <a:t>), </a:t>
            </a:r>
            <a:r>
              <a:rPr lang="sr-Latn-RS" b="1" dirty="0" smtClean="0"/>
              <a:t>Keln</a:t>
            </a:r>
            <a:r>
              <a:rPr lang="en-US" b="1" dirty="0" smtClean="0"/>
              <a:t>, </a:t>
            </a:r>
            <a:r>
              <a:rPr lang="en-US" b="1" dirty="0"/>
              <a:t>1928</a:t>
            </a:r>
            <a:r>
              <a:rPr lang="en-US" dirty="0"/>
              <a:t> </a:t>
            </a:r>
          </a:p>
        </p:txBody>
      </p:sp>
      <p:sp>
        <p:nvSpPr>
          <p:cNvPr id="119811" name="AutoShape 3" descr="640px-El_Lissitzky_Pressa_Exhibition_Sketch_1927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119812" name="AutoShape 4" descr="120px-El_Lissitzky_Pressa_Exhibition_Sketch_1927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119813" name="AutoShape 5" descr="640px-Lissitzky_El_1928_Pressa_exhibition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pic>
        <p:nvPicPr>
          <p:cNvPr id="119814" name="Picture 6" descr="1467313-1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219200"/>
            <a:ext cx="4191000" cy="4191000"/>
          </a:xfrm>
          <a:prstGeom prst="rect">
            <a:avLst/>
          </a:prstGeom>
          <a:noFill/>
        </p:spPr>
      </p:pic>
      <p:pic>
        <p:nvPicPr>
          <p:cNvPr id="119815" name="Picture 7" descr="166663_286197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0" y="1143000"/>
            <a:ext cx="3327400" cy="4570413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228600" y="59436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>
                <a:hlinkClick r:id="rId4"/>
              </a:rPr>
              <a:t>https://www.fostinum.org/pressa-exhibition-in-cologne.html</a:t>
            </a:r>
            <a:endParaRPr lang="en-US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2" descr="https://nebula.wsimg.com/e60582b6907ca61e684dc231c812a361?AccessKeyId=028CF9A021764203BD01&amp;disposition=0&amp;alloworigin=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381000"/>
            <a:ext cx="8596922" cy="54864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2438400" y="60198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sr-Latn-RS" dirty="0" smtClean="0"/>
              <a:t>El Lisicki, Paviljon SSSR-a na Međunarodnoj izložbi štampe, Keln</a:t>
            </a:r>
            <a:endParaRPr lang="en-US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834" name="Picture 2" descr="el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838200"/>
            <a:ext cx="4295775" cy="5486400"/>
          </a:xfrm>
          <a:prstGeom prst="rect">
            <a:avLst/>
          </a:prstGeom>
          <a:noFill/>
        </p:spPr>
      </p:pic>
      <p:sp>
        <p:nvSpPr>
          <p:cNvPr id="120835" name="AutoShape 3" descr="Image result for Pavilion of the Soviet Union at the International Press Exhibition (Pressa), Cologne, 1928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120836" name="AutoShape 4" descr="Image result for Pavilion of the Soviet Union at the International Press Exhibition (Pressa), Cologne, 1928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120837" name="AutoShape 5" descr="Image result for Pavilion of the Soviet Union at the International Press Exhibition (Pressa), Cologne, 1928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120838" name="AutoShape 6" descr="Related image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pic>
        <p:nvPicPr>
          <p:cNvPr id="120839" name="Picture 7" descr="DSC_589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381000"/>
            <a:ext cx="4286250" cy="6096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 descr="https://nebula.wsimg.com/047622fd85cdd13b8fd82143cbb14700?AccessKeyId=028CF9A021764203BD01&amp;disposition=0&amp;alloworigin=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304800"/>
            <a:ext cx="8690330" cy="54864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1600200" y="6019800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r-Latn-RS" dirty="0" smtClean="0"/>
              <a:t>El Lisicki, Paviljon SSSR-a na Međunarodnoj izložbi štampe, Lenjinov ugao, Keln, 19</a:t>
            </a:r>
            <a:r>
              <a:rPr lang="en-US" dirty="0" smtClean="0"/>
              <a:t>28</a:t>
            </a:r>
            <a:endParaRPr lang="en-US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2" descr="https://nebula.wsimg.com/64cfb58b84e606c1f83166ae2c048b1f?AccessKeyId=028CF9A021764203BD01&amp;disposition=0&amp;alloworigin=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7580" y="-21962"/>
            <a:ext cx="4376420" cy="6879962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76200" y="1524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sr-Latn-RS" dirty="0" smtClean="0"/>
              <a:t>El Lisicki, Paviljon SSSR-a na Međunarodnoj izložbi štampe, Keln, </a:t>
            </a:r>
            <a:r>
              <a:rPr lang="en-US" dirty="0" smtClean="0"/>
              <a:t>1928</a:t>
            </a:r>
            <a:endParaRPr lang="en-US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AutoShape 2" descr="Image result for Pavilion of the Soviet Union at the International Press Exhibition (Pressa), Cologne, 1928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121859" name="AutoShape 3" descr="Image result for Pavilion of the Soviet Union at the International Press Exhibition (Pressa), Cologne, 1928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pic>
        <p:nvPicPr>
          <p:cNvPr id="121860" name="Picture 4" descr="DSC_5898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1104900"/>
            <a:ext cx="6096000" cy="46482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2133600" y="59436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sr-Latn-RS" dirty="0" smtClean="0"/>
              <a:t>El Lisicki, Paviljon SSSR-a na Međunarodnoj izložbi štampe, Keln, </a:t>
            </a:r>
            <a:r>
              <a:rPr lang="en-US" dirty="0" smtClean="0"/>
              <a:t>1928</a:t>
            </a:r>
            <a:endParaRPr lang="en-US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82" name="Picture 2" descr="book+1928+press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1152525"/>
            <a:ext cx="6096000" cy="455295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2362200" y="59436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sr-Latn-RS" dirty="0" smtClean="0"/>
              <a:t>El Lisicki, Paviljon SSSR-a na Međunarodnoj izložbi štampe, Keln, </a:t>
            </a:r>
            <a:r>
              <a:rPr lang="en-US" dirty="0" smtClean="0"/>
              <a:t>1928</a:t>
            </a:r>
            <a:endParaRPr lang="en-US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06" name="Picture 2" descr="Demonstrationsrau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86200" y="0"/>
            <a:ext cx="5257800" cy="3351213"/>
          </a:xfrm>
          <a:prstGeom prst="rect">
            <a:avLst/>
          </a:prstGeom>
          <a:noFill/>
        </p:spPr>
      </p:pic>
      <p:pic>
        <p:nvPicPr>
          <p:cNvPr id="12390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76200" y="0"/>
            <a:ext cx="3906838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3908" name="Picture 4" descr="moderne-gruesse-0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76675" y="3524250"/>
            <a:ext cx="5267325" cy="333375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228600" y="5410200"/>
            <a:ext cx="3200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dirty="0" smtClean="0"/>
              <a:t>El Lisicki, Paviljon SSSR-a na Međunarodnoj izložbi štampe, Keln, </a:t>
            </a:r>
            <a:r>
              <a:rPr lang="en-US" dirty="0" smtClean="0"/>
              <a:t>1928</a:t>
            </a:r>
            <a:r>
              <a:rPr lang="sr-Latn-RS" dirty="0" smtClean="0"/>
              <a:t>, nacrti i unutrašnjost paviljona</a:t>
            </a:r>
            <a:endParaRPr lang="en-US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9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457825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493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57950" y="76200"/>
            <a:ext cx="268605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493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91000" y="3352800"/>
            <a:ext cx="22479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152400" y="5715000"/>
            <a:ext cx="3657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dirty="0" smtClean="0"/>
              <a:t>El Lisicki, Paviljon SSSR-a na Međunarodnoj izložbi štampe, Keln, </a:t>
            </a:r>
            <a:r>
              <a:rPr lang="en-US" dirty="0" smtClean="0"/>
              <a:t>1928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 descr="http://monoskop.org/images/2/28/Lissitzky_El_Proun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99075" y="0"/>
            <a:ext cx="38449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4755" name="Rectangle 2"/>
          <p:cNvSpPr>
            <a:spLocks noChangeArrowheads="1"/>
          </p:cNvSpPr>
          <p:nvPr/>
        </p:nvSpPr>
        <p:spPr bwMode="auto">
          <a:xfrm>
            <a:off x="4191000" y="152400"/>
            <a:ext cx="9255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latin typeface="Calibri" pitchFamily="34" charset="0"/>
              </a:rPr>
              <a:t>Proun 1</a:t>
            </a:r>
          </a:p>
        </p:txBody>
      </p:sp>
      <p:sp>
        <p:nvSpPr>
          <p:cNvPr id="74756" name="Rectangle 3"/>
          <p:cNvSpPr>
            <a:spLocks noChangeArrowheads="1"/>
          </p:cNvSpPr>
          <p:nvPr/>
        </p:nvSpPr>
        <p:spPr bwMode="auto">
          <a:xfrm>
            <a:off x="228600" y="3200400"/>
            <a:ext cx="464820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r-Latn-CS" dirty="0">
                <a:latin typeface="Calibri" pitchFamily="34" charset="0"/>
              </a:rPr>
              <a:t>Iskustvo moderne matematike – koncepti apstraktnog/nepredmetnog broja, funkcionalna zavisnost, numerički skupovi, vreme kao četvrta koordinata...</a:t>
            </a:r>
          </a:p>
          <a:p>
            <a:endParaRPr lang="sr-Latn-CS" dirty="0">
              <a:latin typeface="Calibri" pitchFamily="34" charset="0"/>
            </a:endParaRPr>
          </a:p>
          <a:p>
            <a:endParaRPr lang="sr-Latn-CS" dirty="0">
              <a:latin typeface="Calibri" pitchFamily="34" charset="0"/>
            </a:endParaRPr>
          </a:p>
          <a:p>
            <a:r>
              <a:rPr lang="sr-Latn-CS" dirty="0">
                <a:latin typeface="Calibri" pitchFamily="34" charset="0"/>
              </a:rPr>
              <a:t>Kao u modernim numeričkim sistemima, čista boja, bespredmetna forma i slikovna površina nalaze se u odnosima </a:t>
            </a:r>
            <a:r>
              <a:rPr lang="sr-Latn-CS" i="1" dirty="0">
                <a:latin typeface="Calibri" pitchFamily="34" charset="0"/>
              </a:rPr>
              <a:t>funkcionalne međuzavisnosti</a:t>
            </a:r>
            <a:r>
              <a:rPr lang="sr-Latn-CS" dirty="0">
                <a:latin typeface="Calibri" pitchFamily="34" charset="0"/>
              </a:rPr>
              <a:t>, a kao rezultat operacija ‘konstruisanja zavisnosti’ nastalo je (suprematističko) ‘transformisano platno</a:t>
            </a:r>
            <a:r>
              <a:rPr lang="sr-Latn-CS" dirty="0" smtClean="0">
                <a:latin typeface="Calibri" pitchFamily="34" charset="0"/>
              </a:rPr>
              <a:t>’.</a:t>
            </a:r>
            <a:endParaRPr lang="sr-Latn-C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954" name="Picture 2" descr="http://www.sci-fi-o-rama.com/wp-content/ElLissitzky_193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9439" y="381000"/>
            <a:ext cx="4348361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5955" name="Rectangle 2"/>
          <p:cNvSpPr>
            <a:spLocks noChangeArrowheads="1"/>
          </p:cNvSpPr>
          <p:nvPr/>
        </p:nvSpPr>
        <p:spPr bwMode="auto">
          <a:xfrm>
            <a:off x="457201" y="609600"/>
            <a:ext cx="3810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dirty="0">
                <a:latin typeface="Calibri" pitchFamily="34" charset="0"/>
              </a:rPr>
              <a:t>El </a:t>
            </a:r>
            <a:r>
              <a:rPr lang="en-US" dirty="0" err="1" smtClean="0">
                <a:latin typeface="Calibri" pitchFamily="34" charset="0"/>
              </a:rPr>
              <a:t>Lisi</a:t>
            </a:r>
            <a:r>
              <a:rPr lang="sr-Latn-RS" dirty="0" smtClean="0">
                <a:latin typeface="Calibri" pitchFamily="34" charset="0"/>
              </a:rPr>
              <a:t>c</a:t>
            </a:r>
            <a:r>
              <a:rPr lang="en-US" dirty="0" smtClean="0">
                <a:latin typeface="Calibri" pitchFamily="34" charset="0"/>
              </a:rPr>
              <a:t>k</a:t>
            </a:r>
            <a:r>
              <a:rPr lang="sr-Latn-RS" dirty="0" smtClean="0">
                <a:latin typeface="Calibri" pitchFamily="34" charset="0"/>
              </a:rPr>
              <a:t>i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sr-Latn-RS" dirty="0" smtClean="0">
                <a:latin typeface="Calibri" pitchFamily="34" charset="0"/>
              </a:rPr>
              <a:t>Plakat ruske izložbe u Cirihu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1929</a:t>
            </a:r>
            <a:r>
              <a:rPr lang="en-US" dirty="0" smtClean="0">
                <a:latin typeface="Calibri" pitchFamily="34" charset="0"/>
              </a:rPr>
              <a:t>.</a:t>
            </a:r>
            <a:r>
              <a:rPr lang="sr-Latn-RS" dirty="0" smtClean="0">
                <a:latin typeface="Calibri" pitchFamily="34" charset="0"/>
              </a:rPr>
              <a:t> (i studija/fotomomtaža)</a:t>
            </a:r>
            <a:endParaRPr lang="en-US" dirty="0">
              <a:latin typeface="Calibri" pitchFamily="34" charset="0"/>
            </a:endParaRPr>
          </a:p>
        </p:txBody>
      </p:sp>
      <p:pic>
        <p:nvPicPr>
          <p:cNvPr id="4" name="Picture 2" descr="http://www.sci-fi-o-rama.com/wp-content/auss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2057400"/>
            <a:ext cx="419608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002" name="Picture 2" descr="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24400" y="838200"/>
            <a:ext cx="3800475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8003" name="Rectangle 2"/>
          <p:cNvSpPr>
            <a:spLocks noChangeArrowheads="1"/>
          </p:cNvSpPr>
          <p:nvPr/>
        </p:nvSpPr>
        <p:spPr bwMode="auto">
          <a:xfrm>
            <a:off x="4572000" y="304800"/>
            <a:ext cx="421448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>
                <a:latin typeface="Calibri" pitchFamily="34" charset="0"/>
              </a:rPr>
              <a:t>El </a:t>
            </a:r>
            <a:r>
              <a:rPr lang="en-US" dirty="0" err="1" smtClean="0">
                <a:latin typeface="Calibri" pitchFamily="34" charset="0"/>
              </a:rPr>
              <a:t>Lisi</a:t>
            </a:r>
            <a:r>
              <a:rPr lang="sr-Latn-RS" dirty="0" smtClean="0">
                <a:latin typeface="Calibri" pitchFamily="34" charset="0"/>
              </a:rPr>
              <a:t>c</a:t>
            </a:r>
            <a:r>
              <a:rPr lang="en-US" dirty="0" smtClean="0">
                <a:latin typeface="Calibri" pitchFamily="34" charset="0"/>
              </a:rPr>
              <a:t>k</a:t>
            </a:r>
            <a:r>
              <a:rPr lang="sr-Latn-RS" dirty="0" smtClean="0">
                <a:latin typeface="Calibri" pitchFamily="34" charset="0"/>
              </a:rPr>
              <a:t>i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i="1" dirty="0" err="1" smtClean="0"/>
              <a:t>Kompozicija</a:t>
            </a:r>
            <a:r>
              <a:rPr lang="en-US" i="1" dirty="0" smtClean="0"/>
              <a:t> </a:t>
            </a:r>
            <a:r>
              <a:rPr lang="en-US" i="1" dirty="0" err="1" smtClean="0"/>
              <a:t>sa</a:t>
            </a:r>
            <a:r>
              <a:rPr lang="en-US" i="1" dirty="0" smtClean="0"/>
              <a:t> </a:t>
            </a:r>
            <a:r>
              <a:rPr lang="en-US" i="1" dirty="0" err="1" smtClean="0"/>
              <a:t>klještima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c 1924.</a:t>
            </a:r>
          </a:p>
        </p:txBody>
      </p:sp>
      <p:pic>
        <p:nvPicPr>
          <p:cNvPr id="128004" name="Picture 4" descr="http://imgc.allpostersimages.com/images/P-473-488-90/15/1505/BKGBD00Z/posters/el-lissitzky-photogram-superimposition-193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685800"/>
            <a:ext cx="394335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8005" name="Rectangle 4"/>
          <p:cNvSpPr>
            <a:spLocks noChangeArrowheads="1"/>
          </p:cNvSpPr>
          <p:nvPr/>
        </p:nvSpPr>
        <p:spPr bwMode="auto">
          <a:xfrm>
            <a:off x="381000" y="228600"/>
            <a:ext cx="250209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r-Latn-RS" dirty="0" smtClean="0">
                <a:latin typeface="Calibri" pitchFamily="34" charset="0"/>
              </a:rPr>
              <a:t>El Lisicki, </a:t>
            </a:r>
            <a:r>
              <a:rPr lang="sr-Latn-RS" i="1" dirty="0" smtClean="0">
                <a:latin typeface="Calibri" pitchFamily="34" charset="0"/>
              </a:rPr>
              <a:t>Rekord</a:t>
            </a:r>
            <a:r>
              <a:rPr lang="sr-Latn-RS" dirty="0" smtClean="0">
                <a:latin typeface="Calibri" pitchFamily="34" charset="0"/>
              </a:rPr>
              <a:t>, c. 1926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AutoShape 2" descr="Photo collage of two small circular portraits of men, superimposed over shadowy abstract shapes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1924" name="AutoShape 4" descr="Photo collage of two small circular portraits of men, superimposed over shadowy abstract shapes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1925" name="Picture 5" descr="C:\Users\User\Documents\defaul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0"/>
            <a:ext cx="8029575" cy="59817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1524000" y="6059269"/>
            <a:ext cx="5867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sr-Latn-RS" dirty="0" smtClean="0"/>
              <a:t>El Lisicki, </a:t>
            </a:r>
            <a:r>
              <a:rPr lang="sr-Latn-RS" i="1" dirty="0" smtClean="0"/>
              <a:t>Bez naziva </a:t>
            </a:r>
            <a:r>
              <a:rPr lang="sr-Latn-RS" dirty="0" smtClean="0"/>
              <a:t>(fotogram), 1923, </a:t>
            </a:r>
            <a:r>
              <a:rPr lang="en-US" dirty="0" smtClean="0">
                <a:hlinkClick r:id="rId3"/>
              </a:rPr>
              <a:t>https://www.artic.edu/artworks/119454/untitled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4" descr="File:Lissitzky El 1922 Prou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67275" y="1295400"/>
            <a:ext cx="4276725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5779" name="Rectangle 4"/>
          <p:cNvSpPr>
            <a:spLocks noChangeArrowheads="1"/>
          </p:cNvSpPr>
          <p:nvPr/>
        </p:nvSpPr>
        <p:spPr bwMode="auto">
          <a:xfrm>
            <a:off x="6629400" y="228600"/>
            <a:ext cx="2286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i="1" dirty="0" err="1">
                <a:latin typeface="Calibri" pitchFamily="34" charset="0"/>
              </a:rPr>
              <a:t>Proun</a:t>
            </a:r>
            <a:r>
              <a:rPr lang="en-US" dirty="0">
                <a:latin typeface="Calibri" pitchFamily="34" charset="0"/>
              </a:rPr>
              <a:t>, </a:t>
            </a:r>
            <a:r>
              <a:rPr lang="sr-Latn-RS" dirty="0" smtClean="0">
                <a:latin typeface="Calibri" pitchFamily="34" charset="0"/>
              </a:rPr>
              <a:t>oko </a:t>
            </a:r>
            <a:r>
              <a:rPr lang="en-US" dirty="0" smtClean="0">
                <a:latin typeface="Calibri" pitchFamily="34" charset="0"/>
              </a:rPr>
              <a:t>1922</a:t>
            </a:r>
            <a:r>
              <a:rPr lang="sr-Latn-RS" dirty="0" smtClean="0">
                <a:latin typeface="Calibri" pitchFamily="34" charset="0"/>
              </a:rPr>
              <a:t>, gvaš i tuš na papiru, </a:t>
            </a:r>
            <a:r>
              <a:rPr lang="en-US" dirty="0" smtClean="0"/>
              <a:t>50.2 x 40.0 cm</a:t>
            </a:r>
            <a:endParaRPr lang="en-US" dirty="0">
              <a:latin typeface="Calibri" pitchFamily="34" charset="0"/>
            </a:endParaRPr>
          </a:p>
        </p:txBody>
      </p:sp>
      <p:sp>
        <p:nvSpPr>
          <p:cNvPr id="75780" name="Rectangle 3"/>
          <p:cNvSpPr>
            <a:spLocks noChangeArrowheads="1"/>
          </p:cNvSpPr>
          <p:nvPr/>
        </p:nvSpPr>
        <p:spPr bwMode="auto">
          <a:xfrm>
            <a:off x="152400" y="152400"/>
            <a:ext cx="4648200" cy="6463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r-Latn-CS" b="1" dirty="0">
                <a:latin typeface="Calibri" pitchFamily="34" charset="0"/>
              </a:rPr>
              <a:t>“Umetnost i pangeometrija”, Potsdam, 1925</a:t>
            </a:r>
            <a:r>
              <a:rPr lang="sr-Latn-CS" dirty="0">
                <a:latin typeface="Calibri" pitchFamily="34" charset="0"/>
              </a:rPr>
              <a:t>.</a:t>
            </a:r>
          </a:p>
          <a:p>
            <a:endParaRPr lang="sr-Latn-CS" dirty="0">
              <a:latin typeface="Calibri" pitchFamily="34" charset="0"/>
            </a:endParaRPr>
          </a:p>
          <a:p>
            <a:r>
              <a:rPr lang="sr-Latn-CS" dirty="0">
                <a:latin typeface="Calibri" pitchFamily="34" charset="0"/>
              </a:rPr>
              <a:t>Četiri modela prikazivanja </a:t>
            </a:r>
            <a:r>
              <a:rPr lang="sr-Latn-CS" dirty="0" smtClean="0">
                <a:latin typeface="Calibri" pitchFamily="34" charset="0"/>
              </a:rPr>
              <a:t>prostora </a:t>
            </a:r>
            <a:r>
              <a:rPr lang="sr-Latn-CS" dirty="0">
                <a:latin typeface="Calibri" pitchFamily="34" charset="0"/>
              </a:rPr>
              <a:t>u kojima vidi osnovne oznake umetničkih, stilskih i idejno-ideoloških sistema karakterističnih za određene epohe: planimetrijski, perspektivni, iracionalni (suprematizam) i imaginarni (PROUN);</a:t>
            </a:r>
          </a:p>
          <a:p>
            <a:endParaRPr lang="sr-Latn-CS" dirty="0">
              <a:latin typeface="Calibri" pitchFamily="34" charset="0"/>
            </a:endParaRPr>
          </a:p>
          <a:p>
            <a:r>
              <a:rPr lang="sr-Latn-CS" dirty="0">
                <a:latin typeface="Calibri" pitchFamily="34" charset="0"/>
              </a:rPr>
              <a:t>Iracionalnost suprematističkog prostora povezuje sa nemogućnošću njegovog numeričkog ili metričkog prikazivanja ili </a:t>
            </a:r>
            <a:r>
              <a:rPr lang="sr-Latn-CS" dirty="0" smtClean="0">
                <a:latin typeface="Calibri" pitchFamily="34" charset="0"/>
              </a:rPr>
              <a:t>merenja: </a:t>
            </a:r>
            <a:r>
              <a:rPr lang="sr-Latn-CS" dirty="0">
                <a:latin typeface="Calibri" pitchFamily="34" charset="0"/>
              </a:rPr>
              <a:t>različiti intenziteti </a:t>
            </a:r>
            <a:r>
              <a:rPr lang="sr-Latn-CS" dirty="0" smtClean="0">
                <a:latin typeface="Calibri" pitchFamily="34" charset="0"/>
              </a:rPr>
              <a:t>bojenih površina </a:t>
            </a:r>
            <a:r>
              <a:rPr lang="sr-Latn-CS" dirty="0">
                <a:latin typeface="Calibri" pitchFamily="34" charset="0"/>
              </a:rPr>
              <a:t>i položaji preklapanja (čak i kada su u jednoj ravni) proizvode efekat njihove različite udaljenosti od oka – mogu se meriti intenzitetom ali se ne mogu iskazati numeričkim nizom</a:t>
            </a:r>
          </a:p>
          <a:p>
            <a:endParaRPr lang="sr-Latn-CS" dirty="0">
              <a:latin typeface="Calibri" pitchFamily="34" charset="0"/>
            </a:endParaRPr>
          </a:p>
          <a:p>
            <a:r>
              <a:rPr lang="sr-Latn-CS" dirty="0">
                <a:latin typeface="Calibri" pitchFamily="34" charset="0"/>
              </a:rPr>
              <a:t>Površina slike 0; pravac u dubinu – (negativan), pravac napred + (pozitivan)</a:t>
            </a:r>
          </a:p>
          <a:p>
            <a:r>
              <a:rPr lang="sr-Latn-CS" dirty="0">
                <a:latin typeface="Calibri" pitchFamily="34" charset="0"/>
              </a:rPr>
              <a:t>Suprematistički iracionalni prostor je oslobođen svake projekcije subjektivnosti koji povezuje sa konceptom beskonačnosti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 descr="https://www.museothyssen.org/sites/default/files/imagen/obras/descarga/1977.65_proun-4-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19951" y="131402"/>
            <a:ext cx="4999662" cy="6421798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228600" y="76200"/>
            <a:ext cx="3657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dirty="0" err="1" smtClean="0"/>
              <a:t>Proun</a:t>
            </a:r>
            <a:r>
              <a:rPr lang="en-US" sz="1600" dirty="0" smtClean="0"/>
              <a:t> 4 B</a:t>
            </a:r>
            <a:r>
              <a:rPr lang="sr-Latn-RS" sz="1600" dirty="0" smtClean="0"/>
              <a:t>, </a:t>
            </a:r>
            <a:r>
              <a:rPr lang="en-US" sz="1600" dirty="0" smtClean="0"/>
              <a:t>1919 – 1920</a:t>
            </a:r>
            <a:r>
              <a:rPr lang="sr-Latn-RS" sz="1600" dirty="0" smtClean="0"/>
              <a:t>, </a:t>
            </a:r>
            <a:r>
              <a:rPr lang="en-US" sz="1600" dirty="0" smtClean="0"/>
              <a:t>U</a:t>
            </a:r>
            <a:r>
              <a:rPr lang="sr-Latn-RS" sz="1600" dirty="0" smtClean="0"/>
              <a:t>lje na platnu</a:t>
            </a:r>
            <a:r>
              <a:rPr lang="en-US" sz="1600" dirty="0" smtClean="0"/>
              <a:t> 70 x 55.5 cm</a:t>
            </a:r>
            <a:r>
              <a:rPr lang="sr-Latn-RS" sz="1600" dirty="0" smtClean="0"/>
              <a:t>, </a:t>
            </a:r>
            <a:r>
              <a:rPr lang="en-US" sz="1600" dirty="0" err="1" smtClean="0"/>
              <a:t>Museo</a:t>
            </a:r>
            <a:r>
              <a:rPr lang="en-US" sz="1600" dirty="0" smtClean="0"/>
              <a:t> </a:t>
            </a:r>
            <a:r>
              <a:rPr lang="en-US" sz="1600" dirty="0" err="1" smtClean="0"/>
              <a:t>Nacional</a:t>
            </a:r>
            <a:r>
              <a:rPr lang="en-US" sz="1600" dirty="0" smtClean="0"/>
              <a:t> </a:t>
            </a:r>
            <a:r>
              <a:rPr lang="en-US" sz="1600" dirty="0" err="1" smtClean="0"/>
              <a:t>Thyssen</a:t>
            </a:r>
            <a:r>
              <a:rPr lang="en-US" sz="1600" dirty="0" smtClean="0"/>
              <a:t>-</a:t>
            </a:r>
            <a:r>
              <a:rPr lang="en-US" sz="1600" dirty="0" err="1" smtClean="0"/>
              <a:t>Bornemisza</a:t>
            </a:r>
            <a:r>
              <a:rPr lang="en-US" sz="1600" dirty="0" smtClean="0"/>
              <a:t>,</a:t>
            </a:r>
            <a:r>
              <a:rPr lang="sr-Latn-RS" sz="1600" dirty="0" smtClean="0"/>
              <a:t> </a:t>
            </a:r>
            <a:r>
              <a:rPr lang="en-US" sz="1600" dirty="0" smtClean="0"/>
              <a:t>Madrid</a:t>
            </a:r>
            <a:endParaRPr lang="sr-Latn-RS" sz="1600" dirty="0" smtClean="0"/>
          </a:p>
          <a:p>
            <a:pPr algn="r"/>
            <a:r>
              <a:rPr lang="en-US" sz="1600" dirty="0" smtClean="0"/>
              <a:t>V</a:t>
            </a:r>
            <a:r>
              <a:rPr lang="sr-Latn-RS" sz="1600" dirty="0" smtClean="0"/>
              <a:t>ideti na: </a:t>
            </a:r>
            <a:r>
              <a:rPr lang="en-US" sz="1600" dirty="0" smtClean="0">
                <a:hlinkClick r:id="rId3"/>
              </a:rPr>
              <a:t>https://www.museothyssen.org/en/collection/artists/lissitzky/proun-4-b</a:t>
            </a:r>
            <a:endParaRPr lang="en-US" sz="1600" dirty="0"/>
          </a:p>
        </p:txBody>
      </p:sp>
      <p:sp>
        <p:nvSpPr>
          <p:cNvPr id="4" name="Rectangle 3"/>
          <p:cNvSpPr/>
          <p:nvPr/>
        </p:nvSpPr>
        <p:spPr>
          <a:xfrm>
            <a:off x="0" y="1828086"/>
            <a:ext cx="38862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dirty="0" smtClean="0">
                <a:latin typeface="Calibri" pitchFamily="34" charset="0"/>
              </a:rPr>
              <a:t>Ključna kritika suprematizma je da se suprematistička slika i pored napuštanja propozicija perspektivnog iluzionizma – “UZA SAV SVOJ REVOLUCIONARNI KARAKTER SUPREMATISTIČKO PLATNO JOŠ JE ČUVALO FORMU SLIKE. KAO I SVAKO MUZEJSKO PLATNO ONO JE IMALO JEDNU ODREĐENU OSU UPRAVNU NA HORIZONT...”, tj zadržala je tu projekcionu osu pod pravim uglom u odnosu na horizont(alu) i u osnovi je računala na antropomorfni način posmatranja uslovljen gravitacijom (mada, postoje dokumentarne fotografije koje dovode u pitanje ovakav pristup - u prisustvu Maljeviča su slike kačene u različitim položajima)</a:t>
            </a:r>
            <a:endParaRPr lang="sr-Latn-C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7" name="Rectangle 2"/>
          <p:cNvSpPr>
            <a:spLocks noChangeArrowheads="1"/>
          </p:cNvSpPr>
          <p:nvPr/>
        </p:nvSpPr>
        <p:spPr bwMode="auto">
          <a:xfrm>
            <a:off x="152400" y="76200"/>
            <a:ext cx="86106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r-Latn-RS" dirty="0" smtClean="0">
                <a:latin typeface="Calibri" pitchFamily="34" charset="0"/>
              </a:rPr>
              <a:t>El Lisicki,</a:t>
            </a:r>
            <a:r>
              <a:rPr lang="sr-Latn-RS" i="1" dirty="0" smtClean="0">
                <a:latin typeface="Calibri" pitchFamily="34" charset="0"/>
              </a:rPr>
              <a:t> </a:t>
            </a:r>
            <a:r>
              <a:rPr lang="en-US" i="1" dirty="0" err="1" smtClean="0">
                <a:latin typeface="Calibri" pitchFamily="34" charset="0"/>
              </a:rPr>
              <a:t>Proun</a:t>
            </a:r>
            <a:r>
              <a:rPr lang="en-US" i="1" dirty="0" smtClean="0">
                <a:latin typeface="Calibri" pitchFamily="34" charset="0"/>
              </a:rPr>
              <a:t> </a:t>
            </a:r>
            <a:r>
              <a:rPr lang="en-US" i="1" dirty="0">
                <a:latin typeface="Calibri" pitchFamily="34" charset="0"/>
              </a:rPr>
              <a:t>1-A, Bridge</a:t>
            </a:r>
            <a:r>
              <a:rPr lang="en-US" dirty="0">
                <a:latin typeface="Calibri" pitchFamily="34" charset="0"/>
              </a:rPr>
              <a:t>, </a:t>
            </a:r>
            <a:r>
              <a:rPr lang="en-US" dirty="0" smtClean="0">
                <a:latin typeface="Calibri" pitchFamily="34" charset="0"/>
              </a:rPr>
              <a:t>1919</a:t>
            </a:r>
            <a:r>
              <a:rPr lang="sr-Latn-RS" dirty="0" smtClean="0">
                <a:latin typeface="Calibri" pitchFamily="34" charset="0"/>
              </a:rPr>
              <a:t>, olovka i gvaš na papiru, </a:t>
            </a:r>
            <a:r>
              <a:rPr lang="en-US" dirty="0" smtClean="0"/>
              <a:t>15 x 19.5 cm</a:t>
            </a:r>
            <a:r>
              <a:rPr lang="sr-Latn-RS" dirty="0" smtClean="0"/>
              <a:t>, </a:t>
            </a:r>
            <a:r>
              <a:rPr lang="en-US" dirty="0" err="1" smtClean="0"/>
              <a:t>Museu</a:t>
            </a:r>
            <a:r>
              <a:rPr lang="en-US" dirty="0" smtClean="0"/>
              <a:t> </a:t>
            </a:r>
            <a:r>
              <a:rPr lang="en-US" dirty="0" err="1" smtClean="0"/>
              <a:t>Coleção</a:t>
            </a:r>
            <a:r>
              <a:rPr lang="en-US" dirty="0" smtClean="0"/>
              <a:t> </a:t>
            </a:r>
            <a:r>
              <a:rPr lang="en-US" dirty="0" err="1" smtClean="0"/>
              <a:t>Berardo</a:t>
            </a:r>
            <a:r>
              <a:rPr lang="sr-Latn-RS" dirty="0" smtClean="0"/>
              <a:t>, Lisabon, videti na: </a:t>
            </a:r>
            <a:r>
              <a:rPr lang="en-US" dirty="0" smtClean="0">
                <a:hlinkClick r:id="rId2"/>
              </a:rPr>
              <a:t>https://en.museuberardo.pt/collection/works/752</a:t>
            </a:r>
            <a:endParaRPr lang="en-US" dirty="0">
              <a:latin typeface="Calibri" pitchFamily="34" charset="0"/>
            </a:endParaRPr>
          </a:p>
        </p:txBody>
      </p:sp>
      <p:sp>
        <p:nvSpPr>
          <p:cNvPr id="77828" name="Rectangle 3"/>
          <p:cNvSpPr>
            <a:spLocks noChangeArrowheads="1"/>
          </p:cNvSpPr>
          <p:nvPr/>
        </p:nvSpPr>
        <p:spPr bwMode="auto">
          <a:xfrm>
            <a:off x="152400" y="5410200"/>
            <a:ext cx="86868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r-Latn-CS" sz="1600" dirty="0">
                <a:latin typeface="Calibri" pitchFamily="34" charset="0"/>
              </a:rPr>
              <a:t>POMAK koji PROUN donosi tiče se upravo ELIMINACIJE OVE OSE:</a:t>
            </a:r>
          </a:p>
          <a:p>
            <a:r>
              <a:rPr lang="sr-Latn-CS" sz="1600" dirty="0">
                <a:latin typeface="Calibri" pitchFamily="34" charset="0"/>
              </a:rPr>
              <a:t>Zadržava suprematistički koncept beskonačnog prostora ali ga ostvaruje ne više preko promenljivih pozicioniranja </a:t>
            </a:r>
            <a:r>
              <a:rPr lang="sr-Latn-CS" sz="1600" b="1" dirty="0">
                <a:latin typeface="Calibri" pitchFamily="34" charset="0"/>
              </a:rPr>
              <a:t>dvodimenzionalnih</a:t>
            </a:r>
            <a:r>
              <a:rPr lang="sr-Latn-CS" sz="1600" dirty="0">
                <a:latin typeface="Calibri" pitchFamily="34" charset="0"/>
              </a:rPr>
              <a:t>  plošnih formi na belom fonu, već pomoću TRODIMENZIONALNIH, GEOMETRIJSKIH FORMI (često kombinovanih sa </a:t>
            </a:r>
            <a:r>
              <a:rPr lang="sr-Latn-CS" sz="1600" dirty="0" smtClean="0">
                <a:latin typeface="Calibri" pitchFamily="34" charset="0"/>
              </a:rPr>
              <a:t>plošnim gormama u </a:t>
            </a:r>
            <a:r>
              <a:rPr lang="sr-Latn-CS" sz="1600" dirty="0">
                <a:latin typeface="Calibri" pitchFamily="34" charset="0"/>
              </a:rPr>
              <a:t>aksonometrijskoj projekciji sa multiplicitranim projekcionim osama.</a:t>
            </a:r>
          </a:p>
        </p:txBody>
      </p:sp>
      <p:pic>
        <p:nvPicPr>
          <p:cNvPr id="77829" name="Picture 5" descr="Axonometric projection.sv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38800" y="1143000"/>
            <a:ext cx="3429000" cy="2914650"/>
          </a:xfrm>
          <a:prstGeom prst="rect">
            <a:avLst/>
          </a:prstGeom>
          <a:noFill/>
        </p:spPr>
      </p:pic>
      <p:pic>
        <p:nvPicPr>
          <p:cNvPr id="53250" name="Picture 2" descr="https://en.museuberardo.pt/sites/default/files/collection/works/34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200" y="762000"/>
            <a:ext cx="5511990" cy="4267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553</TotalTime>
  <Words>1907</Words>
  <Application>Microsoft Office PowerPoint</Application>
  <PresentationFormat>On-screen Show (4:3)</PresentationFormat>
  <Paragraphs>135</Paragraphs>
  <Slides>62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62</vt:i4>
      </vt:variant>
    </vt:vector>
  </HeadingPairs>
  <TitlesOfParts>
    <vt:vector size="63" baseType="lpstr">
      <vt:lpstr>Office Theme</vt:lpstr>
      <vt:lpstr>Lazar (Eliezer) Markovič Lisicki  (1890-1941)</vt:lpstr>
      <vt:lpstr>Slide 2</vt:lpstr>
      <vt:lpstr>od Šagala, preko suprematizma do (ne)utilitarnog konstruktivizma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stvar-predmet</vt:lpstr>
      <vt:lpstr>predmet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43</cp:revision>
  <dcterms:created xsi:type="dcterms:W3CDTF">2020-04-30T18:37:41Z</dcterms:created>
  <dcterms:modified xsi:type="dcterms:W3CDTF">2020-05-05T10:17:57Z</dcterms:modified>
</cp:coreProperties>
</file>