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8" r:id="rId3"/>
    <p:sldId id="257" r:id="rId4"/>
    <p:sldId id="262" r:id="rId5"/>
    <p:sldId id="263" r:id="rId6"/>
    <p:sldId id="258" r:id="rId7"/>
    <p:sldId id="259" r:id="rId8"/>
    <p:sldId id="271" r:id="rId9"/>
    <p:sldId id="260" r:id="rId10"/>
    <p:sldId id="270" r:id="rId11"/>
    <p:sldId id="261" r:id="rId12"/>
    <p:sldId id="264" r:id="rId13"/>
    <p:sldId id="265" r:id="rId14"/>
    <p:sldId id="267" r:id="rId15"/>
    <p:sldId id="279" r:id="rId16"/>
    <p:sldId id="277" r:id="rId17"/>
    <p:sldId id="273" r:id="rId18"/>
    <p:sldId id="274" r:id="rId19"/>
    <p:sldId id="269" r:id="rId20"/>
    <p:sldId id="272" r:id="rId21"/>
    <p:sldId id="275" r:id="rId22"/>
    <p:sldId id="276" r:id="rId23"/>
    <p:sldId id="280" r:id="rId24"/>
    <p:sldId id="281" r:id="rId25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00"/>
    <p:restoredTop sz="94646"/>
  </p:normalViewPr>
  <p:slideViewPr>
    <p:cSldViewPr>
      <p:cViewPr varScale="1">
        <p:scale>
          <a:sx n="108" d="100"/>
          <a:sy n="108" d="100"/>
        </p:scale>
        <p:origin x="132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4F50F03D-798D-4402-B4A9-A7A6662EE996}" type="datetimeFigureOut">
              <a:rPr lang="sr-Latn-RS" smtClean="0"/>
              <a:t>23.3.2020.</a:t>
            </a:fld>
            <a:endParaRPr lang="sr-Latn-R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sr-Latn-R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00E97D8-637E-4489-B40D-E32A8E6DEC4B}" type="slidenum">
              <a:rPr lang="sr-Latn-RS" smtClean="0"/>
              <a:t>‹#›</a:t>
            </a:fld>
            <a:endParaRPr lang="sr-Latn-R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0F03D-798D-4402-B4A9-A7A6662EE996}" type="datetimeFigureOut">
              <a:rPr lang="sr-Latn-RS" smtClean="0"/>
              <a:t>23.3.2020.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97D8-637E-4489-B40D-E32A8E6DEC4B}" type="slidenum">
              <a:rPr lang="sr-Latn-RS" smtClean="0"/>
              <a:t>‹#›</a:t>
            </a:fld>
            <a:endParaRPr lang="sr-Latn-R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4F50F03D-798D-4402-B4A9-A7A6662EE996}" type="datetimeFigureOut">
              <a:rPr lang="sr-Latn-RS" smtClean="0"/>
              <a:t>23.3.2020.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sr-Latn-R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300E97D8-637E-4489-B40D-E32A8E6DEC4B}" type="slidenum">
              <a:rPr lang="sr-Latn-RS" smtClean="0"/>
              <a:t>‹#›</a:t>
            </a:fld>
            <a:endParaRPr lang="sr-Latn-R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0F03D-798D-4402-B4A9-A7A6662EE996}" type="datetimeFigureOut">
              <a:rPr lang="sr-Latn-RS" smtClean="0"/>
              <a:t>23.3.2020.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00E97D8-637E-4489-B40D-E32A8E6DEC4B}" type="slidenum">
              <a:rPr lang="sr-Latn-RS" smtClean="0"/>
              <a:t>‹#›</a:t>
            </a:fld>
            <a:endParaRPr lang="sr-Latn-R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0F03D-798D-4402-B4A9-A7A6662EE996}" type="datetimeFigureOut">
              <a:rPr lang="sr-Latn-RS" smtClean="0"/>
              <a:t>23.3.2020.</a:t>
            </a:fld>
            <a:endParaRPr lang="sr-Latn-R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300E97D8-637E-4489-B40D-E32A8E6DEC4B}" type="slidenum">
              <a:rPr lang="sr-Latn-RS" smtClean="0"/>
              <a:t>‹#›</a:t>
            </a:fld>
            <a:endParaRPr lang="sr-Latn-R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r-Latn-R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4F50F03D-798D-4402-B4A9-A7A6662EE996}" type="datetimeFigureOut">
              <a:rPr lang="sr-Latn-RS" smtClean="0"/>
              <a:t>23.3.2020.</a:t>
            </a:fld>
            <a:endParaRPr lang="sr-Latn-R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300E97D8-637E-4489-B40D-E32A8E6DEC4B}" type="slidenum">
              <a:rPr lang="sr-Latn-RS" smtClean="0"/>
              <a:t>‹#›</a:t>
            </a:fld>
            <a:endParaRPr lang="sr-Latn-R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sr-Latn-R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4F50F03D-798D-4402-B4A9-A7A6662EE996}" type="datetimeFigureOut">
              <a:rPr lang="sr-Latn-RS" smtClean="0"/>
              <a:t>23.3.2020.</a:t>
            </a:fld>
            <a:endParaRPr lang="sr-Latn-R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300E97D8-637E-4489-B40D-E32A8E6DEC4B}" type="slidenum">
              <a:rPr lang="sr-Latn-RS" smtClean="0"/>
              <a:t>‹#›</a:t>
            </a:fld>
            <a:endParaRPr lang="sr-Latn-R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sr-Latn-R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0F03D-798D-4402-B4A9-A7A6662EE996}" type="datetimeFigureOut">
              <a:rPr lang="sr-Latn-RS" smtClean="0"/>
              <a:t>23.3.2020.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00E97D8-637E-4489-B40D-E32A8E6DEC4B}" type="slidenum">
              <a:rPr lang="sr-Latn-RS" smtClean="0"/>
              <a:t>‹#›</a:t>
            </a:fld>
            <a:endParaRPr lang="sr-Latn-R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0F03D-798D-4402-B4A9-A7A6662EE996}" type="datetimeFigureOut">
              <a:rPr lang="sr-Latn-RS" smtClean="0"/>
              <a:t>23.3.2020.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00E97D8-637E-4489-B40D-E32A8E6DEC4B}" type="slidenum">
              <a:rPr lang="sr-Latn-RS" smtClean="0"/>
              <a:t>‹#›</a:t>
            </a:fld>
            <a:endParaRPr lang="sr-Latn-R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0F03D-798D-4402-B4A9-A7A6662EE996}" type="datetimeFigureOut">
              <a:rPr lang="sr-Latn-RS" smtClean="0"/>
              <a:t>23.3.2020.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00E97D8-637E-4489-B40D-E32A8E6DEC4B}" type="slidenum">
              <a:rPr lang="sr-Latn-RS" smtClean="0"/>
              <a:t>‹#›</a:t>
            </a:fld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4F50F03D-798D-4402-B4A9-A7A6662EE996}" type="datetimeFigureOut">
              <a:rPr lang="sr-Latn-RS" smtClean="0"/>
              <a:t>23.3.2020.</a:t>
            </a:fld>
            <a:endParaRPr lang="sr-Latn-R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300E97D8-637E-4489-B40D-E32A8E6DEC4B}" type="slidenum">
              <a:rPr lang="sr-Latn-RS" smtClean="0"/>
              <a:t>‹#›</a:t>
            </a:fld>
            <a:endParaRPr lang="sr-Latn-R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sr-Latn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F50F03D-798D-4402-B4A9-A7A6662EE996}" type="datetimeFigureOut">
              <a:rPr lang="sr-Latn-RS" smtClean="0"/>
              <a:t>23.3.2020.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sr-Latn-R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00E97D8-637E-4489-B40D-E32A8E6DEC4B}" type="slidenum">
              <a:rPr lang="sr-Latn-RS" smtClean="0"/>
              <a:t>‹#›</a:t>
            </a:fld>
            <a:endParaRPr 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3789040"/>
            <a:ext cx="6499448" cy="2078360"/>
          </a:xfrm>
        </p:spPr>
        <p:txBody>
          <a:bodyPr>
            <a:noAutofit/>
          </a:bodyPr>
          <a:lstStyle/>
          <a:p>
            <a:r>
              <a:rPr lang="sr-Latn-CS" sz="1800" dirty="0"/>
              <a:t>Opšta istorija umetnosti srednjeg veka</a:t>
            </a:r>
            <a:br>
              <a:rPr lang="sr-Latn-CS" sz="1800" dirty="0"/>
            </a:br>
            <a:br>
              <a:rPr lang="sr-Latn-CS" dirty="0"/>
            </a:br>
            <a:r>
              <a:rPr lang="en-US" dirty="0" err="1"/>
              <a:t>Gotika</a:t>
            </a:r>
            <a:r>
              <a:rPr lang="en-US" dirty="0"/>
              <a:t> u </a:t>
            </a:r>
            <a:r>
              <a:rPr lang="en-US" dirty="0" err="1"/>
              <a:t>engleskoj</a:t>
            </a:r>
            <a:br>
              <a:rPr lang="sr-Latn-RS" dirty="0"/>
            </a:br>
            <a:endParaRPr lang="sr-Latn-R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r-Latn-RS" sz="2800"/>
              <a:t>                vizuelni </a:t>
            </a:r>
            <a:r>
              <a:rPr lang="sr-Latn-RS" sz="2800" dirty="0"/>
              <a:t>materijal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838616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653" y="239888"/>
            <a:ext cx="6612422" cy="61926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76256" y="1347437"/>
            <a:ext cx="7920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500" dirty="0"/>
              <a:t>Plan</a:t>
            </a:r>
          </a:p>
        </p:txBody>
      </p:sp>
    </p:spTree>
    <p:extLst>
      <p:ext uri="{BB962C8B-B14F-4D97-AF65-F5344CB8AC3E}">
        <p14:creationId xmlns:p14="http://schemas.microsoft.com/office/powerpoint/2010/main" val="2251137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8424936" cy="56166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35896" y="6165304"/>
            <a:ext cx="174619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500" dirty="0"/>
              <a:t>Unutrašnjost</a:t>
            </a:r>
          </a:p>
        </p:txBody>
      </p:sp>
    </p:spTree>
    <p:extLst>
      <p:ext uri="{BB962C8B-B14F-4D97-AF65-F5344CB8AC3E}">
        <p14:creationId xmlns:p14="http://schemas.microsoft.com/office/powerpoint/2010/main" val="1899230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02" y="286738"/>
            <a:ext cx="5053778" cy="37903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411902"/>
            <a:ext cx="3312368" cy="50414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02" y="4301213"/>
            <a:ext cx="5053778" cy="21521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24128" y="561458"/>
            <a:ext cx="28803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500" dirty="0"/>
              <a:t>Kapitularna dvorana</a:t>
            </a:r>
          </a:p>
        </p:txBody>
      </p:sp>
    </p:spTree>
    <p:extLst>
      <p:ext uri="{BB962C8B-B14F-4D97-AF65-F5344CB8AC3E}">
        <p14:creationId xmlns:p14="http://schemas.microsoft.com/office/powerpoint/2010/main" val="359220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7079083" cy="60932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80312" y="2708920"/>
            <a:ext cx="15671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500" dirty="0"/>
              <a:t>Katedrala u Velsu </a:t>
            </a:r>
          </a:p>
          <a:p>
            <a:pPr algn="ctr"/>
            <a:r>
              <a:rPr lang="sr-Latn-RS" dirty="0"/>
              <a:t>(1175-1450)</a:t>
            </a:r>
          </a:p>
        </p:txBody>
      </p:sp>
    </p:spTree>
    <p:extLst>
      <p:ext uri="{BB962C8B-B14F-4D97-AF65-F5344CB8AC3E}">
        <p14:creationId xmlns:p14="http://schemas.microsoft.com/office/powerpoint/2010/main" val="1664221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3"/>
            <a:ext cx="9180512" cy="52685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0930" y="5819635"/>
            <a:ext cx="33123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500" dirty="0"/>
              <a:t>Vestminsterska opatija</a:t>
            </a:r>
            <a:endParaRPr lang="sr-Latn-RS" dirty="0"/>
          </a:p>
        </p:txBody>
      </p:sp>
      <p:sp>
        <p:nvSpPr>
          <p:cNvPr id="5" name="TextBox 4"/>
          <p:cNvSpPr txBox="1"/>
          <p:nvPr/>
        </p:nvSpPr>
        <p:spPr>
          <a:xfrm>
            <a:off x="4283968" y="5734997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/>
              <a:t>(prva gotička obnova 1245-</a:t>
            </a:r>
            <a:r>
              <a:rPr lang="sr-Latn-RS" dirty="0">
                <a:solidFill>
                  <a:srgbClr val="FF0000"/>
                </a:solidFill>
              </a:rPr>
              <a:t>1269</a:t>
            </a:r>
            <a:r>
              <a:rPr lang="sr-Latn-RS" dirty="0"/>
              <a:t>, u vreme kralja Henirija III)</a:t>
            </a:r>
          </a:p>
        </p:txBody>
      </p:sp>
    </p:spTree>
    <p:extLst>
      <p:ext uri="{BB962C8B-B14F-4D97-AF65-F5344CB8AC3E}">
        <p14:creationId xmlns:p14="http://schemas.microsoft.com/office/powerpoint/2010/main" val="1641005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764704"/>
            <a:ext cx="8064896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Latn-RS" sz="1500" dirty="0"/>
              <a:t>- Obnovom Vestminsterske opatije u vreme vladavine Henrija III identitet ovog sakralnog zdanja postao je neodvojiv od ispoljavanja autoriteta engleske krune. Budući </a:t>
            </a:r>
            <a:r>
              <a:rPr lang="sr-Latn-RS" sz="1500" u="sng" dirty="0"/>
              <a:t>manastir</a:t>
            </a:r>
            <a:r>
              <a:rPr lang="sr-Latn-RS" sz="1500" dirty="0"/>
              <a:t> gde počivaju mošti kanonizovanog kralja – Svetog Edvarda Ispovednika – opatijska crkva odabrana je za krunidbenu crkvu. Prostorna organizacija istočnog dela hrama sa radijalno postavljenim kapelama svesno oponaša katedralu u Remsu - mesto krunisanja glavnih „takmaca“ engleskih vladara. </a:t>
            </a:r>
          </a:p>
          <a:p>
            <a:pPr algn="just"/>
            <a:endParaRPr lang="sr-Latn-RS" sz="1500" dirty="0"/>
          </a:p>
          <a:p>
            <a:pPr algn="just"/>
            <a:r>
              <a:rPr lang="sr-Latn-RS" sz="1500" dirty="0"/>
              <a:t>- U Vestminsterskoj opatiji takođe su čuvane važne hrišćanske relikvije: sam Edvard Ispovednik poklonio je ruku apostola Tome, dok su posredstvom Henrija III darivani trn trnovog venca, kap Hristove krvi, kamen sa koga se Hristos vazneo i komadić lobanje Svetog Kristofora. Dve sačuvane freske iz treće četvrtine XIII veka, gotovo kao amblematske predstave, svedoče o navedenim sakralnim darovima: freska Neverovanja Tominog neuobičajenim gestom  duboko „zarivene“ ruke u krvavu ranu upućuje i na relikviju „nepoverljivog“ apostola i na relikvije stradanja Spasitelja, dok naglašena glava Svetog Kristofora u zagrljaju deteta (Hrista) ukazuje na dragoceni komadić moštiju ovog svetitelja. </a:t>
            </a:r>
          </a:p>
          <a:p>
            <a:pPr algn="just"/>
            <a:endParaRPr lang="sr-Latn-RS" sz="1500" dirty="0"/>
          </a:p>
          <a:p>
            <a:pPr algn="just"/>
            <a:r>
              <a:rPr lang="sr-Latn-RS" sz="1500" dirty="0"/>
              <a:t>- Opatijska crkva posvećena je Svetom Petru i, stoga, ne iznenađuje poziv rimskim majstorima da u najsvetijim delovima hrama – ispred glavnog oltara i u kapeli Sv. Edvarda Ispovednika – izvedu karakteristične podove u tehnici </a:t>
            </a:r>
            <a:r>
              <a:rPr lang="sr-Latn-RS" sz="1500" i="1" dirty="0"/>
              <a:t>opus sectile</a:t>
            </a:r>
            <a:r>
              <a:rPr lang="sr-Latn-RS" sz="1500" dirty="0"/>
              <a:t>. </a:t>
            </a:r>
          </a:p>
          <a:p>
            <a:pPr algn="just"/>
            <a:endParaRPr lang="sr-Latn-RS" sz="1500" dirty="0"/>
          </a:p>
          <a:p>
            <a:pPr algn="just"/>
            <a:r>
              <a:rPr lang="sr-Latn-RS" sz="1500" dirty="0"/>
              <a:t>- Kako je sam Henri III odabrao da bude sahranjen u Vestminsterskoj opatiji (kao i mnogi vladari potom), već od njegovog vremena ovo zdanje postaje pandan opatiji Sen Deni, katdrali u Remsu i kapeli-relikvijaru Sen Šapel u Parizu.</a:t>
            </a:r>
          </a:p>
        </p:txBody>
      </p:sp>
    </p:spTree>
    <p:extLst>
      <p:ext uri="{BB962C8B-B14F-4D97-AF65-F5344CB8AC3E}">
        <p14:creationId xmlns:p14="http://schemas.microsoft.com/office/powerpoint/2010/main" val="4051449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951"/>
            <a:ext cx="8748464" cy="61872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5696" y="6205220"/>
            <a:ext cx="57606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500" dirty="0"/>
              <a:t>Plan sa naznačenom periodizacijom obnova</a:t>
            </a:r>
          </a:p>
        </p:txBody>
      </p:sp>
    </p:spTree>
    <p:extLst>
      <p:ext uri="{BB962C8B-B14F-4D97-AF65-F5344CB8AC3E}">
        <p14:creationId xmlns:p14="http://schemas.microsoft.com/office/powerpoint/2010/main" val="910541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4896544" cy="65342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40152" y="3050418"/>
            <a:ext cx="22322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500" dirty="0"/>
              <a:t>Kapela </a:t>
            </a:r>
          </a:p>
          <a:p>
            <a:pPr algn="ctr"/>
            <a:r>
              <a:rPr lang="sr-Latn-RS" sz="2500" dirty="0"/>
              <a:t>Svete Vere</a:t>
            </a:r>
          </a:p>
        </p:txBody>
      </p:sp>
    </p:spTree>
    <p:extLst>
      <p:ext uri="{BB962C8B-B14F-4D97-AF65-F5344CB8AC3E}">
        <p14:creationId xmlns:p14="http://schemas.microsoft.com/office/powerpoint/2010/main" val="1249157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9" y="44624"/>
            <a:ext cx="5805225" cy="67413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56176" y="2132856"/>
            <a:ext cx="29878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500" dirty="0"/>
              <a:t>Predstave Neverovanja Tominog (levo) i Svetog Kristofora (desno)</a:t>
            </a:r>
          </a:p>
        </p:txBody>
      </p:sp>
    </p:spTree>
    <p:extLst>
      <p:ext uri="{BB962C8B-B14F-4D97-AF65-F5344CB8AC3E}">
        <p14:creationId xmlns:p14="http://schemas.microsoft.com/office/powerpoint/2010/main" val="726250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294" y="419198"/>
            <a:ext cx="4816683" cy="48100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8" y="398305"/>
            <a:ext cx="3914648" cy="30306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3573" y="3861048"/>
            <a:ext cx="324036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500" dirty="0"/>
              <a:t>Ispred glavnog oltara majstori pozvani iz Rima izveli su </a:t>
            </a:r>
            <a:r>
              <a:rPr lang="sr-Latn-RS" sz="2500" i="1" dirty="0"/>
              <a:t>Cosmati</a:t>
            </a:r>
            <a:r>
              <a:rPr lang="sr-Latn-RS" sz="2500" dirty="0"/>
              <a:t> pod, kao i u samoj kapeli Svetog Edvarda Ispovednika.</a:t>
            </a:r>
          </a:p>
        </p:txBody>
      </p:sp>
    </p:spTree>
    <p:extLst>
      <p:ext uri="{BB962C8B-B14F-4D97-AF65-F5344CB8AC3E}">
        <p14:creationId xmlns:p14="http://schemas.microsoft.com/office/powerpoint/2010/main" val="536460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980728"/>
            <a:ext cx="6912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CS" dirty="0"/>
              <a:t>- Early English ili Episcopal Style – od oko 1170. do 1240. godine</a:t>
            </a:r>
          </a:p>
          <a:p>
            <a:r>
              <a:rPr lang="sr-Latn-CS" dirty="0"/>
              <a:t>- Decorated – od 1240. do 1330. godine</a:t>
            </a:r>
          </a:p>
          <a:p>
            <a:r>
              <a:rPr lang="sr-Latn-CS" dirty="0"/>
              <a:t>- Perpendicular – od 1330. do 1530. godine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3608" y="2117755"/>
            <a:ext cx="62646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Za razliku od francuskih katedrala koje su utkane u gradsko jezgro, engleske su bile smeštene izvan urbanog centra. Takođe, važan segment katedralnog kompleksa sačinjavali su klaustar i kapitularna dvorana. Kapitularna dvorana je građevina centralnog tipa namenjena okupljanju sveštenstva na čelu sa lokalnim biskupom.</a:t>
            </a:r>
          </a:p>
          <a:p>
            <a:endParaRPr lang="sr-Latn-RS" dirty="0"/>
          </a:p>
        </p:txBody>
      </p:sp>
      <p:sp>
        <p:nvSpPr>
          <p:cNvPr id="6" name="TextBox 5"/>
          <p:cNvSpPr txBox="1"/>
          <p:nvPr/>
        </p:nvSpPr>
        <p:spPr>
          <a:xfrm>
            <a:off x="1043608" y="476672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/>
              <a:t>Periodizacija engleske gotike: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3608" y="4005065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- Rana engleska gotika: katedrale u Kenterberiju, Linkolnu, Solsberiju i fasada katedrale u Velsu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3608" y="4581128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- Dekorativna gotika: katedrala u Ilaju, unutrašnjost katedrale u Velsu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43608" y="4869160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- Perpendikularna: svod hora katedrale u Glosteru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608" y="5313982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Vestminsterska opatija mogla bi se posmatrati izdvojeno iz tradicionalne stilske podele gotike u Engleskoj budući da po svojim formalnim karakteristikama najviše oponaša vizuelno uobličenje onovremenih francuskih crkava (što je svesno učinjeno iz ideoloških razloga i važnosti ovog sakralnog mesta za englesku krunu)</a:t>
            </a:r>
          </a:p>
        </p:txBody>
      </p:sp>
    </p:spTree>
    <p:extLst>
      <p:ext uri="{BB962C8B-B14F-4D97-AF65-F5344CB8AC3E}">
        <p14:creationId xmlns:p14="http://schemas.microsoft.com/office/powerpoint/2010/main" val="1663422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1853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7664" y="6017455"/>
            <a:ext cx="7920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500" dirty="0"/>
              <a:t>Plan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244717" y="4419769"/>
            <a:ext cx="0" cy="155152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069918" y="2636912"/>
            <a:ext cx="1310394" cy="86409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796136" y="2636912"/>
            <a:ext cx="1224136" cy="19442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169818" y="4029709"/>
            <a:ext cx="1800200" cy="164149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557750" y="6151913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1400" dirty="0">
                <a:solidFill>
                  <a:srgbClr val="FF0000"/>
                </a:solidFill>
              </a:rPr>
              <a:t>Kapela Svete Vere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88732" y="5671206"/>
            <a:ext cx="15121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400" dirty="0">
                <a:solidFill>
                  <a:srgbClr val="FF0000"/>
                </a:solidFill>
              </a:rPr>
              <a:t>Zid na kome su naslikane freske Neverovanja Tominog i Svetog Kristofora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25115" y="4607725"/>
            <a:ext cx="1099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400" dirty="0">
                <a:solidFill>
                  <a:srgbClr val="FF0000"/>
                </a:solidFill>
              </a:rPr>
              <a:t>Glavni oltar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380312" y="3363053"/>
            <a:ext cx="12961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400" dirty="0">
                <a:solidFill>
                  <a:srgbClr val="FF0000"/>
                </a:solidFill>
              </a:rPr>
              <a:t>Kapela Svetog Edvarda Ispovednika</a:t>
            </a:r>
          </a:p>
        </p:txBody>
      </p:sp>
    </p:spTree>
    <p:extLst>
      <p:ext uri="{BB962C8B-B14F-4D97-AF65-F5344CB8AC3E}">
        <p14:creationId xmlns:p14="http://schemas.microsoft.com/office/powerpoint/2010/main" val="268399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2615"/>
            <a:ext cx="4968552" cy="33123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71" y="3646647"/>
            <a:ext cx="5796136" cy="30622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6136" y="1501772"/>
            <a:ext cx="2952328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500" dirty="0"/>
              <a:t>Katedrala u Ilaju </a:t>
            </a:r>
          </a:p>
          <a:p>
            <a:pPr algn="ctr"/>
            <a:r>
              <a:rPr lang="sr-Latn-RS" dirty="0"/>
              <a:t>XIII vek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60232" y="4149080"/>
            <a:ext cx="20882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/>
              <a:t>Nakon urušavanja normanske kule 1322. na njenom mestu podignuta je drve lanterna poznata kao „gotička kupola“ (1328-1347)</a:t>
            </a:r>
          </a:p>
        </p:txBody>
      </p:sp>
    </p:spTree>
    <p:extLst>
      <p:ext uri="{BB962C8B-B14F-4D97-AF65-F5344CB8AC3E}">
        <p14:creationId xmlns:p14="http://schemas.microsoft.com/office/powerpoint/2010/main" val="18969570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3819280" cy="33078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60647"/>
            <a:ext cx="4585255" cy="61136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3717032"/>
            <a:ext cx="1983051" cy="265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03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41" y="1089722"/>
            <a:ext cx="3590663" cy="47875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556792"/>
            <a:ext cx="5276349" cy="39572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5576" y="364594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dirty="0"/>
              <a:t>Enterijer katedrale u Velsu – primer dekorativnog stila engleske gotike</a:t>
            </a:r>
          </a:p>
        </p:txBody>
      </p:sp>
    </p:spTree>
    <p:extLst>
      <p:ext uri="{BB962C8B-B14F-4D97-AF65-F5344CB8AC3E}">
        <p14:creationId xmlns:p14="http://schemas.microsoft.com/office/powerpoint/2010/main" val="15084372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332656"/>
            <a:ext cx="75608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200" dirty="0"/>
              <a:t>Svod hora katedrale u Glosteru – primer perpendikularne gotike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908864"/>
            <a:ext cx="3672408" cy="554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31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36" y="260648"/>
            <a:ext cx="8592344" cy="58305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1906" y="6241457"/>
            <a:ext cx="34080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500" dirty="0"/>
              <a:t>Katedrala u Kenterberiju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35896" y="6295318"/>
            <a:ext cx="5157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(Nakon požara 1174. otpočinje prva gotička obnova)</a:t>
            </a:r>
          </a:p>
        </p:txBody>
      </p:sp>
    </p:spTree>
    <p:extLst>
      <p:ext uri="{BB962C8B-B14F-4D97-AF65-F5344CB8AC3E}">
        <p14:creationId xmlns:p14="http://schemas.microsoft.com/office/powerpoint/2010/main" val="1013830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25" y="116632"/>
            <a:ext cx="4780823" cy="67033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72200" y="3175223"/>
            <a:ext cx="129614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500" dirty="0"/>
              <a:t>Osnova</a:t>
            </a:r>
          </a:p>
        </p:txBody>
      </p:sp>
    </p:spTree>
    <p:extLst>
      <p:ext uri="{BB962C8B-B14F-4D97-AF65-F5344CB8AC3E}">
        <p14:creationId xmlns:p14="http://schemas.microsoft.com/office/powerpoint/2010/main" val="1841008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5754"/>
            <a:ext cx="8208912" cy="58134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35896" y="6247682"/>
            <a:ext cx="19442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500" dirty="0"/>
              <a:t>Unutrašnjost</a:t>
            </a:r>
          </a:p>
        </p:txBody>
      </p:sp>
    </p:spTree>
    <p:extLst>
      <p:ext uri="{BB962C8B-B14F-4D97-AF65-F5344CB8AC3E}">
        <p14:creationId xmlns:p14="http://schemas.microsoft.com/office/powerpoint/2010/main" val="3700495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3" y="332656"/>
            <a:ext cx="8490269" cy="52565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5696" y="5961571"/>
            <a:ext cx="30209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500" dirty="0"/>
              <a:t>Katedrala u Linkolnu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55560" y="6014611"/>
            <a:ext cx="4395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(kraj XII veka i 1225-1250)</a:t>
            </a:r>
          </a:p>
        </p:txBody>
      </p:sp>
    </p:spTree>
    <p:extLst>
      <p:ext uri="{BB962C8B-B14F-4D97-AF65-F5344CB8AC3E}">
        <p14:creationId xmlns:p14="http://schemas.microsoft.com/office/powerpoint/2010/main" val="2039766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35" y="332656"/>
            <a:ext cx="7638581" cy="56970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3643" y="6237312"/>
            <a:ext cx="137245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500" dirty="0"/>
              <a:t>Osnova</a:t>
            </a:r>
          </a:p>
        </p:txBody>
      </p:sp>
    </p:spTree>
    <p:extLst>
      <p:ext uri="{BB962C8B-B14F-4D97-AF65-F5344CB8AC3E}">
        <p14:creationId xmlns:p14="http://schemas.microsoft.com/office/powerpoint/2010/main" val="2357843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7241291" cy="59046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57315" y="3118465"/>
            <a:ext cx="172319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500" dirty="0"/>
              <a:t>Unutrašnjost</a:t>
            </a:r>
          </a:p>
        </p:txBody>
      </p:sp>
    </p:spTree>
    <p:extLst>
      <p:ext uri="{BB962C8B-B14F-4D97-AF65-F5344CB8AC3E}">
        <p14:creationId xmlns:p14="http://schemas.microsoft.com/office/powerpoint/2010/main" val="415645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6984776" cy="59114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23923" y="2636912"/>
            <a:ext cx="165618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500" dirty="0"/>
              <a:t>Katedrala u Solsberiju </a:t>
            </a:r>
            <a:r>
              <a:rPr lang="sr-Latn-RS" dirty="0"/>
              <a:t>(XIII vek)</a:t>
            </a:r>
          </a:p>
        </p:txBody>
      </p:sp>
    </p:spTree>
    <p:extLst>
      <p:ext uri="{BB962C8B-B14F-4D97-AF65-F5344CB8AC3E}">
        <p14:creationId xmlns:p14="http://schemas.microsoft.com/office/powerpoint/2010/main" val="34926102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667</TotalTime>
  <Words>609</Words>
  <Application>Microsoft Office PowerPoint</Application>
  <PresentationFormat>On-screen Show (4:3)</PresentationFormat>
  <Paragraphs>49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Tw Cen MT</vt:lpstr>
      <vt:lpstr>Wingdings</vt:lpstr>
      <vt:lpstr>Wingdings 2</vt:lpstr>
      <vt:lpstr>Median</vt:lpstr>
      <vt:lpstr>Opšta istorija umetnosti srednjeg veka  Gotika u engleskoj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Jakov</dc:creator>
  <cp:lastModifiedBy>Tijosav</cp:lastModifiedBy>
  <cp:revision>42</cp:revision>
  <dcterms:created xsi:type="dcterms:W3CDTF">2020-03-18T16:55:51Z</dcterms:created>
  <dcterms:modified xsi:type="dcterms:W3CDTF">2020-03-23T13:05:58Z</dcterms:modified>
</cp:coreProperties>
</file>