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3" r:id="rId5"/>
    <p:sldId id="260" r:id="rId6"/>
    <p:sldId id="259"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88C4F-2BF7-44DA-948D-43F933153FB8}" type="datetimeFigureOut">
              <a:rPr lang="en-US" smtClean="0"/>
              <a:pPr/>
              <a:t>3/18/2020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2AACC-D164-4D73-B619-2A057B476E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crkveni</a:t>
            </a:r>
            <a:endParaRPr lang="en-US" dirty="0"/>
          </a:p>
        </p:txBody>
      </p:sp>
      <p:sp>
        <p:nvSpPr>
          <p:cNvPr id="4" name="Slide Number Placeholder 3"/>
          <p:cNvSpPr>
            <a:spLocks noGrp="1"/>
          </p:cNvSpPr>
          <p:nvPr>
            <p:ph type="sldNum" sz="quarter" idx="10"/>
          </p:nvPr>
        </p:nvSpPr>
        <p:spPr/>
        <p:txBody>
          <a:bodyPr/>
          <a:lstStyle/>
          <a:p>
            <a:fld id="{83B2AACC-D164-4D73-B619-2A057B476E3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474566-BE19-4309-B121-B28E34F06B8E}" type="datetimeFigureOut">
              <a:rPr lang="en-US" smtClean="0"/>
              <a:pPr/>
              <a:t>3/18/2020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B5063E3-834B-474A-9A78-288CCB85A4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474566-BE19-4309-B121-B28E34F06B8E}"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063E3-834B-474A-9A78-288CCB85A4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9474566-BE19-4309-B121-B28E34F06B8E}" type="datetimeFigureOut">
              <a:rPr lang="en-US" smtClean="0"/>
              <a:pPr/>
              <a:t>3/18/2020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B5063E3-834B-474A-9A78-288CCB85A4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474566-BE19-4309-B121-B28E34F06B8E}"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B5063E3-834B-474A-9A78-288CCB85A4B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474566-BE19-4309-B121-B28E34F06B8E}" type="datetimeFigureOut">
              <a:rPr lang="en-US" smtClean="0"/>
              <a:pPr/>
              <a:t>3/18/2020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B5063E3-834B-474A-9A78-288CCB85A4B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9474566-BE19-4309-B121-B28E34F06B8E}" type="datetimeFigureOut">
              <a:rPr lang="en-US" smtClean="0"/>
              <a:pPr/>
              <a:t>3/18/2020</a:t>
            </a:fld>
            <a:endParaRPr lang="en-US"/>
          </a:p>
        </p:txBody>
      </p:sp>
      <p:sp>
        <p:nvSpPr>
          <p:cNvPr id="10" name="Slide Number Placeholder 9"/>
          <p:cNvSpPr>
            <a:spLocks noGrp="1"/>
          </p:cNvSpPr>
          <p:nvPr>
            <p:ph type="sldNum" sz="quarter" idx="16"/>
          </p:nvPr>
        </p:nvSpPr>
        <p:spPr/>
        <p:txBody>
          <a:bodyPr rtlCol="0"/>
          <a:lstStyle/>
          <a:p>
            <a:fld id="{7B5063E3-834B-474A-9A78-288CCB85A4B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9474566-BE19-4309-B121-B28E34F06B8E}" type="datetimeFigureOut">
              <a:rPr lang="en-US" smtClean="0"/>
              <a:pPr/>
              <a:t>3/18/2020</a:t>
            </a:fld>
            <a:endParaRPr lang="en-US"/>
          </a:p>
        </p:txBody>
      </p:sp>
      <p:sp>
        <p:nvSpPr>
          <p:cNvPr id="12" name="Slide Number Placeholder 11"/>
          <p:cNvSpPr>
            <a:spLocks noGrp="1"/>
          </p:cNvSpPr>
          <p:nvPr>
            <p:ph type="sldNum" sz="quarter" idx="16"/>
          </p:nvPr>
        </p:nvSpPr>
        <p:spPr/>
        <p:txBody>
          <a:bodyPr rtlCol="0"/>
          <a:lstStyle/>
          <a:p>
            <a:fld id="{7B5063E3-834B-474A-9A78-288CCB85A4B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474566-BE19-4309-B121-B28E34F06B8E}"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B5063E3-834B-474A-9A78-288CCB85A4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74566-BE19-4309-B121-B28E34F06B8E}"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B5063E3-834B-474A-9A78-288CCB85A4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9474566-BE19-4309-B121-B28E34F06B8E}"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B5063E3-834B-474A-9A78-288CCB85A4B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9474566-BE19-4309-B121-B28E34F06B8E}" type="datetimeFigureOut">
              <a:rPr lang="en-US" smtClean="0"/>
              <a:pPr/>
              <a:t>3/18/2020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B5063E3-834B-474A-9A78-288CCB85A4B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474566-BE19-4309-B121-B28E34F06B8E}" type="datetimeFigureOut">
              <a:rPr lang="en-US" smtClean="0"/>
              <a:pPr/>
              <a:t>3/18/2020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B5063E3-834B-474A-9A78-288CCB85A4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s://theparkerlibrary.wordpress.com/2013/05/08/matthew-paris-and-the-elephant-at-the-tower/"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westminster-abbey.org/about-the-abbey/history" TargetMode="External"/><Relationship Id="rId2" Type="http://schemas.openxmlformats.org/officeDocument/2006/relationships/hyperlink" Target="https://www.westminster-abbey.org/about-the-abbey"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hyperlink" Target="http://www.getty.edu/art/collection/objects/1360/unknown-commentary-by-berengaudus-getty-apocalypse-english-about-1255-126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ipae1Oy83ac" TargetMode="External"/><Relationship Id="rId1" Type="http://schemas.openxmlformats.org/officeDocument/2006/relationships/slideLayout" Target="../slideLayouts/slideLayout7.xml"/><Relationship Id="rId4" Type="http://schemas.openxmlformats.org/officeDocument/2006/relationships/hyperlink" Target="http://www.vam.ac.uk/content/articles/o/opus-anglicanu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505200"/>
            <a:ext cx="6477000" cy="2362200"/>
          </a:xfrm>
        </p:spPr>
        <p:txBody>
          <a:bodyPr>
            <a:normAutofit/>
          </a:bodyPr>
          <a:lstStyle/>
          <a:p>
            <a:r>
              <a:rPr lang="sr-Latn-CS" sz="1800" dirty="0" smtClean="0"/>
              <a:t>Opšta istorija umetnosti srednjeg veka</a:t>
            </a:r>
            <a:br>
              <a:rPr lang="sr-Latn-CS" sz="1800" dirty="0" smtClean="0"/>
            </a:br>
            <a:r>
              <a:rPr lang="sr-Latn-CS" dirty="0" smtClean="0"/>
              <a:t/>
            </a:r>
            <a:br>
              <a:rPr lang="sr-Latn-CS" dirty="0" smtClean="0"/>
            </a:br>
            <a:r>
              <a:rPr lang="en-US" dirty="0" err="1" smtClean="0"/>
              <a:t>Gotika</a:t>
            </a:r>
            <a:r>
              <a:rPr lang="en-US" dirty="0" smtClean="0"/>
              <a:t> u </a:t>
            </a:r>
            <a:r>
              <a:rPr lang="en-US" dirty="0" err="1" smtClean="0"/>
              <a:t>engleskoj</a:t>
            </a:r>
            <a:endParaRPr lang="en-US" dirty="0"/>
          </a:p>
        </p:txBody>
      </p:sp>
      <p:sp>
        <p:nvSpPr>
          <p:cNvPr id="3" name="Subtitle 2"/>
          <p:cNvSpPr>
            <a:spLocks noGrp="1"/>
          </p:cNvSpPr>
          <p:nvPr>
            <p:ph type="subTitle" idx="1"/>
          </p:nvPr>
        </p:nvSpPr>
        <p:spPr/>
        <p:txBody>
          <a:bodyPr/>
          <a:lstStyle/>
          <a:p>
            <a:r>
              <a:rPr lang="sr-Latn-CS" dirty="0" smtClean="0"/>
              <a:t>prof. dr Jelena Erdeljan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477328"/>
          </a:xfrm>
          <a:prstGeom prst="rect">
            <a:avLst/>
          </a:prstGeom>
          <a:noFill/>
        </p:spPr>
        <p:txBody>
          <a:bodyPr wrap="square" rtlCol="0">
            <a:spAutoFit/>
          </a:bodyPr>
          <a:lstStyle/>
          <a:p>
            <a:r>
              <a:rPr lang="sr-Latn-CS" i="1" dirty="0" smtClean="0"/>
              <a:t>Linkoln</a:t>
            </a:r>
            <a:r>
              <a:rPr lang="sr-Latn-CS" dirty="0" smtClean="0"/>
              <a:t>, kraj XII veka i 1225-1250.</a:t>
            </a:r>
          </a:p>
          <a:p>
            <a:endParaRPr lang="sr-Latn-CS" dirty="0" smtClean="0"/>
          </a:p>
          <a:p>
            <a:r>
              <a:rPr lang="sr-Latn-CS" dirty="0" smtClean="0"/>
              <a:t>Podizanje katedral</a:t>
            </a:r>
            <a:r>
              <a:rPr lang="en-US" dirty="0" smtClean="0"/>
              <a:t>e</a:t>
            </a:r>
            <a:r>
              <a:rPr lang="sr-Latn-CS" dirty="0" smtClean="0"/>
              <a:t> vezano za doba Svetog Iga od Linkolna (Saint Hugh of Lincoln), biskupa Linkolna. Krajem XII veka, nakon zemljotresa 1185. godine počinje obnova i podizanje gotičkog zdanja. Kapela na istoku posvećena je Bogorodici (Lady Chapel). </a:t>
            </a:r>
            <a:endParaRPr lang="en-US" dirty="0"/>
          </a:p>
        </p:txBody>
      </p:sp>
      <p:pic>
        <p:nvPicPr>
          <p:cNvPr id="3" name="Picture 2" descr="linkoln.jpg"/>
          <p:cNvPicPr>
            <a:picLocks noChangeAspect="1"/>
          </p:cNvPicPr>
          <p:nvPr/>
        </p:nvPicPr>
        <p:blipFill>
          <a:blip r:embed="rId3" cstate="print"/>
          <a:stretch>
            <a:fillRect/>
          </a:stretch>
        </p:blipFill>
        <p:spPr>
          <a:xfrm>
            <a:off x="457200" y="3276600"/>
            <a:ext cx="4111924" cy="1981200"/>
          </a:xfrm>
          <a:prstGeom prst="rect">
            <a:avLst/>
          </a:prstGeom>
        </p:spPr>
      </p:pic>
      <p:sp>
        <p:nvSpPr>
          <p:cNvPr id="4" name="TextBox 3"/>
          <p:cNvSpPr txBox="1"/>
          <p:nvPr/>
        </p:nvSpPr>
        <p:spPr>
          <a:xfrm>
            <a:off x="304800" y="5410200"/>
            <a:ext cx="8534400" cy="1200329"/>
          </a:xfrm>
          <a:prstGeom prst="rect">
            <a:avLst/>
          </a:prstGeom>
          <a:noFill/>
        </p:spPr>
        <p:txBody>
          <a:bodyPr wrap="square" rtlCol="0">
            <a:spAutoFit/>
          </a:bodyPr>
          <a:lstStyle/>
          <a:p>
            <a:r>
              <a:rPr lang="sr-Latn-CS" dirty="0" smtClean="0"/>
              <a:t>U XIII veku Linkoln je bio značajno crkveno sedište, naročito dok je na biskupskoj stolici bio Robert Groseteste (1235-1253), crkveni velikodostojnik, teolog, sholastičar, naučnik. Groseteste, koji je bio aristotelijanac, je definisao metod kontrolisanog eksperimenta i razvio studije optike i refrakcije svetlosti koje je kasnije usavršio Rodžer Bejkon.</a:t>
            </a:r>
            <a:endParaRPr lang="en-US" dirty="0"/>
          </a:p>
        </p:txBody>
      </p:sp>
      <p:pic>
        <p:nvPicPr>
          <p:cNvPr id="5" name="Picture 4" descr="220px-Grosseteste_bishop.jpg"/>
          <p:cNvPicPr>
            <a:picLocks noChangeAspect="1"/>
          </p:cNvPicPr>
          <p:nvPr/>
        </p:nvPicPr>
        <p:blipFill>
          <a:blip r:embed="rId4" cstate="print"/>
          <a:stretch>
            <a:fillRect/>
          </a:stretch>
        </p:blipFill>
        <p:spPr>
          <a:xfrm>
            <a:off x="6553200" y="1981200"/>
            <a:ext cx="1965960" cy="3074047"/>
          </a:xfrm>
          <a:prstGeom prst="rect">
            <a:avLst/>
          </a:prstGeom>
        </p:spPr>
      </p:pic>
      <p:sp>
        <p:nvSpPr>
          <p:cNvPr id="6" name="TextBox 5"/>
          <p:cNvSpPr txBox="1"/>
          <p:nvPr/>
        </p:nvSpPr>
        <p:spPr>
          <a:xfrm>
            <a:off x="4267200" y="2057400"/>
            <a:ext cx="2286000" cy="523220"/>
          </a:xfrm>
          <a:prstGeom prst="rect">
            <a:avLst/>
          </a:prstGeom>
          <a:noFill/>
        </p:spPr>
        <p:txBody>
          <a:bodyPr wrap="square" rtlCol="0">
            <a:spAutoFit/>
          </a:bodyPr>
          <a:lstStyle/>
          <a:p>
            <a:r>
              <a:rPr lang="sr-Latn-CS" sz="1400" dirty="0" smtClean="0"/>
              <a:t>Robert Groseteste, biskup Linkolna, minijatura, XIV vek</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Crazy_vaults__at_Lincoln_cathedral_quire.JPG"/>
          <p:cNvPicPr>
            <a:picLocks noChangeAspect="1"/>
          </p:cNvPicPr>
          <p:nvPr/>
        </p:nvPicPr>
        <p:blipFill>
          <a:blip r:embed="rId2" cstate="print"/>
          <a:stretch>
            <a:fillRect/>
          </a:stretch>
        </p:blipFill>
        <p:spPr>
          <a:xfrm>
            <a:off x="685800" y="609600"/>
            <a:ext cx="4064000" cy="5420360"/>
          </a:xfrm>
          <a:prstGeom prst="rect">
            <a:avLst/>
          </a:prstGeom>
        </p:spPr>
      </p:pic>
      <p:sp>
        <p:nvSpPr>
          <p:cNvPr id="3" name="TextBox 2"/>
          <p:cNvSpPr txBox="1"/>
          <p:nvPr/>
        </p:nvSpPr>
        <p:spPr>
          <a:xfrm>
            <a:off x="5029200" y="685800"/>
            <a:ext cx="3505200" cy="923330"/>
          </a:xfrm>
          <a:prstGeom prst="rect">
            <a:avLst/>
          </a:prstGeom>
          <a:noFill/>
        </p:spPr>
        <p:txBody>
          <a:bodyPr wrap="square" rtlCol="0">
            <a:spAutoFit/>
          </a:bodyPr>
          <a:lstStyle/>
          <a:p>
            <a:r>
              <a:rPr lang="sr-Latn-CS" dirty="0" smtClean="0"/>
              <a:t>Linkoln, XIII vek</a:t>
            </a:r>
          </a:p>
          <a:p>
            <a:endParaRPr lang="sr-Latn-CS" dirty="0" smtClean="0"/>
          </a:p>
          <a:p>
            <a:r>
              <a:rPr lang="sr-Latn-CS" dirty="0" smtClean="0"/>
              <a:t>Zvezdasti svodovi glavnog broda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1200329"/>
          </a:xfrm>
          <a:prstGeom prst="rect">
            <a:avLst/>
          </a:prstGeom>
          <a:noFill/>
        </p:spPr>
        <p:txBody>
          <a:bodyPr wrap="square" rtlCol="0">
            <a:spAutoFit/>
          </a:bodyPr>
          <a:lstStyle/>
          <a:p>
            <a:r>
              <a:rPr lang="sr-Latn-CS" i="1" dirty="0" smtClean="0"/>
              <a:t>Ilaj (Ely)</a:t>
            </a:r>
            <a:r>
              <a:rPr lang="sr-Latn-CS" dirty="0" smtClean="0"/>
              <a:t>, 1235-1252.</a:t>
            </a:r>
          </a:p>
          <a:p>
            <a:endParaRPr lang="sr-Latn-CS" dirty="0" smtClean="0"/>
          </a:p>
          <a:p>
            <a:r>
              <a:rPr lang="sr-Latn-CS" dirty="0" smtClean="0"/>
              <a:t>Radovi na starom sakralnom prostoru koji potiče iz VII veka, proširenje hora za svetitlište Svete Eteldrede</a:t>
            </a:r>
            <a:endParaRPr lang="en-US" dirty="0"/>
          </a:p>
        </p:txBody>
      </p:sp>
      <p:pic>
        <p:nvPicPr>
          <p:cNvPr id="3" name="Picture 2" descr="Ely_Cathedral_Exterior,_Cambridgeshire,_UK_-_Diliff.jpg"/>
          <p:cNvPicPr>
            <a:picLocks noChangeAspect="1"/>
          </p:cNvPicPr>
          <p:nvPr/>
        </p:nvPicPr>
        <p:blipFill>
          <a:blip r:embed="rId2" cstate="print"/>
          <a:stretch>
            <a:fillRect/>
          </a:stretch>
        </p:blipFill>
        <p:spPr>
          <a:xfrm>
            <a:off x="2362200" y="1371600"/>
            <a:ext cx="3505200" cy="522593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Wells_Cathedral_West_Front_Exterior,_UK_-_Diliff.jpg"/>
          <p:cNvPicPr>
            <a:picLocks noChangeAspect="1"/>
          </p:cNvPicPr>
          <p:nvPr/>
        </p:nvPicPr>
        <p:blipFill>
          <a:blip r:embed="rId2" cstate="print"/>
          <a:stretch>
            <a:fillRect/>
          </a:stretch>
        </p:blipFill>
        <p:spPr>
          <a:xfrm>
            <a:off x="3733800" y="1347008"/>
            <a:ext cx="4818340" cy="4139392"/>
          </a:xfrm>
          <a:prstGeom prst="rect">
            <a:avLst/>
          </a:prstGeom>
        </p:spPr>
      </p:pic>
      <p:sp>
        <p:nvSpPr>
          <p:cNvPr id="4" name="TextBox 3"/>
          <p:cNvSpPr txBox="1"/>
          <p:nvPr/>
        </p:nvSpPr>
        <p:spPr>
          <a:xfrm>
            <a:off x="228600" y="457200"/>
            <a:ext cx="3276600" cy="5355312"/>
          </a:xfrm>
          <a:prstGeom prst="rect">
            <a:avLst/>
          </a:prstGeom>
          <a:noFill/>
        </p:spPr>
        <p:txBody>
          <a:bodyPr wrap="square" rtlCol="0">
            <a:spAutoFit/>
          </a:bodyPr>
          <a:lstStyle/>
          <a:p>
            <a:r>
              <a:rPr lang="sr-Latn-CS" i="1" dirty="0" smtClean="0"/>
              <a:t>Vels (Wells)</a:t>
            </a:r>
            <a:r>
              <a:rPr lang="sr-Latn-CS" dirty="0" smtClean="0"/>
              <a:t>, 1175-1450</a:t>
            </a:r>
          </a:p>
          <a:p>
            <a:endParaRPr lang="sr-Latn-CS" dirty="0" smtClean="0"/>
          </a:p>
          <a:p>
            <a:r>
              <a:rPr lang="sr-Latn-CS" dirty="0" smtClean="0"/>
              <a:t>Radovi </a:t>
            </a:r>
            <a:r>
              <a:rPr lang="en-US" dirty="0" smtClean="0"/>
              <a:t>s </a:t>
            </a:r>
            <a:r>
              <a:rPr lang="sr-Latn-CS" dirty="0" smtClean="0"/>
              <a:t>kraja XII i XIII veka, Early English style, na starom sakralnom prostoru koji potiče iz VIII veka, dali su pečat ovom crkvenom zdanju koje je posebno poznato po načinu stilizovanja vegetabilnih motiva u arhitektonskoj plasitci i brojnim skulpturama na “zastor” fasadi iz XIII veka. Zapadno od fasade nalazilo se groblje, ulaz u crkvu je sa severne srane. Program dekoracija fasade vezan je za marijansku tematiku, starozavetne i novozavetne scene, predstavu Maiestas Domini, vaskrsenje i predstavu svih svetih.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305800" cy="1477328"/>
          </a:xfrm>
          <a:prstGeom prst="rect">
            <a:avLst/>
          </a:prstGeom>
          <a:noFill/>
        </p:spPr>
        <p:txBody>
          <a:bodyPr wrap="square" rtlCol="0">
            <a:spAutoFit/>
          </a:bodyPr>
          <a:lstStyle/>
          <a:p>
            <a:r>
              <a:rPr lang="sr-Latn-CS" b="1" dirty="0" smtClean="0"/>
              <a:t>Metju Paris (Matthew Paris) </a:t>
            </a:r>
            <a:r>
              <a:rPr lang="sr-Latn-CS" dirty="0" smtClean="0"/>
              <a:t>(1250-1259)</a:t>
            </a:r>
          </a:p>
          <a:p>
            <a:endParaRPr lang="sr-Latn-CS" dirty="0" smtClean="0"/>
          </a:p>
          <a:p>
            <a:r>
              <a:rPr lang="sr-Latn-CS" dirty="0" smtClean="0"/>
              <a:t>Hroničar, kartograf, iluminator, benediktinski monah vezan za opatiju Sent Olbans (Saint Albans Abbey). Pisao na latinskom i anglo-normanskom i sam iluminirao svoja dela.</a:t>
            </a:r>
          </a:p>
          <a:p>
            <a:endParaRPr lang="en-US" dirty="0"/>
          </a:p>
        </p:txBody>
      </p:sp>
      <p:pic>
        <p:nvPicPr>
          <p:cNvPr id="3" name="Picture 2" descr="th.jpg"/>
          <p:cNvPicPr>
            <a:picLocks noChangeAspect="1"/>
          </p:cNvPicPr>
          <p:nvPr/>
        </p:nvPicPr>
        <p:blipFill>
          <a:blip r:embed="rId2" cstate="print"/>
          <a:stretch>
            <a:fillRect/>
          </a:stretch>
        </p:blipFill>
        <p:spPr>
          <a:xfrm>
            <a:off x="2314575" y="1995487"/>
            <a:ext cx="4514850" cy="2867025"/>
          </a:xfrm>
          <a:prstGeom prst="rect">
            <a:avLst/>
          </a:prstGeom>
        </p:spPr>
      </p:pic>
      <p:sp>
        <p:nvSpPr>
          <p:cNvPr id="4" name="TextBox 3"/>
          <p:cNvSpPr txBox="1"/>
          <p:nvPr/>
        </p:nvSpPr>
        <p:spPr>
          <a:xfrm>
            <a:off x="1066800" y="5105400"/>
            <a:ext cx="7848600" cy="369332"/>
          </a:xfrm>
          <a:prstGeom prst="rect">
            <a:avLst/>
          </a:prstGeom>
          <a:noFill/>
        </p:spPr>
        <p:txBody>
          <a:bodyPr wrap="square" rtlCol="0">
            <a:spAutoFit/>
          </a:bodyPr>
          <a:lstStyle/>
          <a:p>
            <a:r>
              <a:rPr lang="sr-Latn-CS" dirty="0" smtClean="0"/>
              <a:t>Autoportret, </a:t>
            </a:r>
            <a:r>
              <a:rPr lang="sr-Latn-CS" i="1" dirty="0" smtClean="0"/>
              <a:t>Historia Anglorum</a:t>
            </a:r>
            <a:r>
              <a:rPr lang="sr-Latn-CS" dirty="0" smtClean="0"/>
              <a:t>, British Librarary, MS Royal 14, C VII, fol. 6r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Paris.elefant.jpg"/>
          <p:cNvPicPr>
            <a:picLocks noChangeAspect="1"/>
          </p:cNvPicPr>
          <p:nvPr/>
        </p:nvPicPr>
        <p:blipFill>
          <a:blip r:embed="rId2" cstate="print"/>
          <a:stretch>
            <a:fillRect/>
          </a:stretch>
        </p:blipFill>
        <p:spPr>
          <a:xfrm>
            <a:off x="6172200" y="4724400"/>
            <a:ext cx="2794000" cy="1892300"/>
          </a:xfrm>
          <a:prstGeom prst="rect">
            <a:avLst/>
          </a:prstGeom>
        </p:spPr>
      </p:pic>
      <p:pic>
        <p:nvPicPr>
          <p:cNvPr id="3" name="Picture 2" descr="th (1).jpg"/>
          <p:cNvPicPr>
            <a:picLocks noChangeAspect="1"/>
          </p:cNvPicPr>
          <p:nvPr/>
        </p:nvPicPr>
        <p:blipFill>
          <a:blip r:embed="rId3" cstate="print"/>
          <a:stretch>
            <a:fillRect/>
          </a:stretch>
        </p:blipFill>
        <p:spPr>
          <a:xfrm>
            <a:off x="228600" y="228600"/>
            <a:ext cx="2095500" cy="2809875"/>
          </a:xfrm>
          <a:prstGeom prst="rect">
            <a:avLst/>
          </a:prstGeom>
        </p:spPr>
      </p:pic>
      <p:pic>
        <p:nvPicPr>
          <p:cNvPr id="4" name="Picture 3" descr="matthew_paris_virgin_and_child_from_his_historia_anglorum_written_at_the_monastery_of_st_albans__c1250-551334605295019.jpg"/>
          <p:cNvPicPr>
            <a:picLocks noChangeAspect="1"/>
          </p:cNvPicPr>
          <p:nvPr/>
        </p:nvPicPr>
        <p:blipFill>
          <a:blip r:embed="rId4" cstate="print"/>
          <a:stretch>
            <a:fillRect/>
          </a:stretch>
        </p:blipFill>
        <p:spPr>
          <a:xfrm>
            <a:off x="2362200" y="381000"/>
            <a:ext cx="4057650" cy="5705475"/>
          </a:xfrm>
          <a:prstGeom prst="rect">
            <a:avLst/>
          </a:prstGeom>
        </p:spPr>
      </p:pic>
      <p:sp>
        <p:nvSpPr>
          <p:cNvPr id="5" name="TextBox 4"/>
          <p:cNvSpPr txBox="1"/>
          <p:nvPr/>
        </p:nvSpPr>
        <p:spPr>
          <a:xfrm>
            <a:off x="6934200" y="609600"/>
            <a:ext cx="1752600" cy="1200329"/>
          </a:xfrm>
          <a:prstGeom prst="rect">
            <a:avLst/>
          </a:prstGeom>
          <a:noFill/>
        </p:spPr>
        <p:txBody>
          <a:bodyPr wrap="square" rtlCol="0">
            <a:spAutoFit/>
          </a:bodyPr>
          <a:lstStyle/>
          <a:p>
            <a:r>
              <a:rPr lang="sr-Latn-CS" dirty="0" smtClean="0"/>
              <a:t>Hroničar vremena kralja Henrija III (1216-1272)</a:t>
            </a:r>
            <a:endParaRPr lang="en-US" dirty="0"/>
          </a:p>
        </p:txBody>
      </p:sp>
      <p:sp>
        <p:nvSpPr>
          <p:cNvPr id="6" name="TextBox 5"/>
          <p:cNvSpPr txBox="1"/>
          <p:nvPr/>
        </p:nvSpPr>
        <p:spPr>
          <a:xfrm>
            <a:off x="6629400" y="3124200"/>
            <a:ext cx="2057400" cy="1600438"/>
          </a:xfrm>
          <a:prstGeom prst="rect">
            <a:avLst/>
          </a:prstGeom>
          <a:noFill/>
        </p:spPr>
        <p:txBody>
          <a:bodyPr wrap="square" rtlCol="0">
            <a:spAutoFit/>
          </a:bodyPr>
          <a:lstStyle/>
          <a:p>
            <a:pPr algn="r"/>
            <a:r>
              <a:rPr lang="sr-Latn-CS" sz="1400" dirty="0" smtClean="0"/>
              <a:t>Chronica Maiora II, Corpus Cristi College</a:t>
            </a:r>
          </a:p>
          <a:p>
            <a:pPr algn="r"/>
            <a:r>
              <a:rPr lang="en-US" sz="1400" dirty="0" smtClean="0">
                <a:hlinkClick r:id="rId5"/>
              </a:rPr>
              <a:t>https://theparkerlibrary.wordpress.com/2013/05/08/matthew-paris-and-the-elephant-at-the-tower/</a:t>
            </a:r>
            <a:endParaRPr lang="en-US" sz="1400" dirty="0"/>
          </a:p>
        </p:txBody>
      </p:sp>
      <p:sp>
        <p:nvSpPr>
          <p:cNvPr id="8" name="TextBox 7"/>
          <p:cNvSpPr txBox="1"/>
          <p:nvPr/>
        </p:nvSpPr>
        <p:spPr>
          <a:xfrm>
            <a:off x="457200" y="5562600"/>
            <a:ext cx="1981200" cy="646331"/>
          </a:xfrm>
          <a:prstGeom prst="rect">
            <a:avLst/>
          </a:prstGeom>
          <a:noFill/>
        </p:spPr>
        <p:txBody>
          <a:bodyPr wrap="square" rtlCol="0">
            <a:spAutoFit/>
          </a:bodyPr>
          <a:lstStyle/>
          <a:p>
            <a:r>
              <a:rPr lang="sr-Latn-CS" i="1" dirty="0" smtClean="0"/>
              <a:t>Historia Anglorum</a:t>
            </a:r>
            <a:r>
              <a:rPr lang="sr-Latn-CS" dirty="0" smtClean="0"/>
              <a:t>, British Librarary</a:t>
            </a:r>
            <a:endParaRPr lang="en-US" dirty="0"/>
          </a:p>
        </p:txBody>
      </p:sp>
      <p:sp>
        <p:nvSpPr>
          <p:cNvPr id="9" name="TextBox 8"/>
          <p:cNvSpPr txBox="1"/>
          <p:nvPr/>
        </p:nvSpPr>
        <p:spPr>
          <a:xfrm>
            <a:off x="2362200" y="6248400"/>
            <a:ext cx="4572000" cy="646331"/>
          </a:xfrm>
          <a:prstGeom prst="rect">
            <a:avLst/>
          </a:prstGeom>
          <a:noFill/>
        </p:spPr>
        <p:txBody>
          <a:bodyPr wrap="square" rtlCol="0">
            <a:spAutoFit/>
          </a:bodyPr>
          <a:lstStyle/>
          <a:p>
            <a:pPr algn="r"/>
            <a:r>
              <a:rPr lang="sr-Latn-CS" dirty="0" smtClean="0"/>
              <a:t>Slon u londonskom Taueru, diplomatski poklon Luja IX engleskom kralju Henriju III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4247317"/>
          </a:xfrm>
          <a:prstGeom prst="rect">
            <a:avLst/>
          </a:prstGeom>
          <a:noFill/>
        </p:spPr>
        <p:txBody>
          <a:bodyPr wrap="square" rtlCol="0">
            <a:spAutoFit/>
          </a:bodyPr>
          <a:lstStyle/>
          <a:p>
            <a:r>
              <a:rPr lang="sr-Latn-CS" i="1" dirty="0" smtClean="0"/>
              <a:t>Vestministerska opatija (Westminster Abbey)</a:t>
            </a:r>
            <a:r>
              <a:rPr lang="sr-Latn-CS" dirty="0" smtClean="0"/>
              <a:t>, 1245-1260.</a:t>
            </a:r>
          </a:p>
          <a:p>
            <a:r>
              <a:rPr lang="en-US" dirty="0" smtClean="0">
                <a:hlinkClick r:id="rId2"/>
              </a:rPr>
              <a:t>https://www.westminster-abbey.org/about-the-abbey</a:t>
            </a:r>
            <a:endParaRPr lang="sr-Latn-CS" dirty="0" smtClean="0"/>
          </a:p>
          <a:p>
            <a:endParaRPr lang="sr-Latn-CS" dirty="0" smtClean="0"/>
          </a:p>
          <a:p>
            <a:r>
              <a:rPr lang="sr-Latn-CS" dirty="0" smtClean="0"/>
              <a:t>Opatija osnovana u X veku od strane benediktinskih monaha, godine 960.</a:t>
            </a:r>
          </a:p>
          <a:p>
            <a:r>
              <a:rPr lang="sr-Latn-CS" dirty="0" smtClean="0"/>
              <a:t>Obnova iz vremna vladavine Henrija III u XIII veku dala je kljucni pecat vizuelnom identitetu ovoj krunidbenoj i grobnoj crkvi engleskih vladara i državnom locus sanctus-u, panteonu Engleskog kraljevstva i Britanske imperije, do danasnjih dana. </a:t>
            </a:r>
            <a:r>
              <a:rPr lang="en-US" dirty="0" smtClean="0">
                <a:hlinkClick r:id="rId3"/>
              </a:rPr>
              <a:t>https://www.westminster-abbey.org/about-the-abbey/history</a:t>
            </a:r>
            <a:endParaRPr lang="sr-Latn-CS" dirty="0" smtClean="0"/>
          </a:p>
          <a:p>
            <a:r>
              <a:rPr lang="sr-Latn-CS" dirty="0" smtClean="0"/>
              <a:t>Po tim svoljim svojstvima ona je pandan opatiji Sen Deni, katdrali u Remsu i Sen Šapel u Parizu. Arhitektonskih takođe najbiže zdanjima zrele i rajonan</a:t>
            </a:r>
          </a:p>
          <a:p>
            <a:r>
              <a:rPr lang="sr-Latn-CS" dirty="0" smtClean="0"/>
              <a:t>gotike iz Francuske.</a:t>
            </a:r>
          </a:p>
          <a:p>
            <a:endParaRPr lang="sr-Latn-CS" dirty="0" smtClean="0"/>
          </a:p>
          <a:p>
            <a:endParaRPr lang="sr-Latn-CS" dirty="0" smtClean="0"/>
          </a:p>
          <a:p>
            <a:endParaRPr lang="sr-Latn-CS" dirty="0" smtClean="0"/>
          </a:p>
          <a:p>
            <a:endParaRPr lang="en-US" dirty="0"/>
          </a:p>
        </p:txBody>
      </p:sp>
      <p:pic>
        <p:nvPicPr>
          <p:cNvPr id="3" name="Picture 2" descr="220px-SanktEdvardsstol_westminster.jpg"/>
          <p:cNvPicPr>
            <a:picLocks noChangeAspect="1"/>
          </p:cNvPicPr>
          <p:nvPr/>
        </p:nvPicPr>
        <p:blipFill>
          <a:blip r:embed="rId4" cstate="print"/>
          <a:stretch>
            <a:fillRect/>
          </a:stretch>
        </p:blipFill>
        <p:spPr>
          <a:xfrm>
            <a:off x="6019800" y="2819400"/>
            <a:ext cx="2565400" cy="3801456"/>
          </a:xfrm>
          <a:prstGeom prst="rect">
            <a:avLst/>
          </a:prstGeom>
        </p:spPr>
      </p:pic>
      <p:sp>
        <p:nvSpPr>
          <p:cNvPr id="4" name="TextBox 3"/>
          <p:cNvSpPr txBox="1"/>
          <p:nvPr/>
        </p:nvSpPr>
        <p:spPr>
          <a:xfrm>
            <a:off x="914400" y="3429000"/>
            <a:ext cx="4876800" cy="3416320"/>
          </a:xfrm>
          <a:prstGeom prst="rect">
            <a:avLst/>
          </a:prstGeom>
          <a:noFill/>
        </p:spPr>
        <p:txBody>
          <a:bodyPr wrap="square" rtlCol="0">
            <a:spAutoFit/>
          </a:bodyPr>
          <a:lstStyle/>
          <a:p>
            <a:pPr algn="just"/>
            <a:r>
              <a:rPr lang="sr-Latn-CS" dirty="0" smtClean="0"/>
              <a:t>Važan deo crkvenog mobilijara iz kraja XIII i početka XIV veka predstavlja krunidbena stolica koju je naručio kralj Edvard I 1296. godine u spomen na Svetog Edvarda Ispovednika (Edward the Confessor), engleskog anglo-saksonskog vladara pro-normanske orijentacije koji je prvi kanonizovani sveti kralj Engleske iz XI veka. Edvard Ispovednik je sredinom XI veka počeo sa obnovom opatije kao svoje grobne crkve. Poslednji monarh koji je krunisan na ovoj stolici je kraljica Elizabeta II od Engleske.</a:t>
            </a:r>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800600"/>
            <a:ext cx="8763000" cy="1200329"/>
          </a:xfrm>
          <a:prstGeom prst="rect">
            <a:avLst/>
          </a:prstGeom>
          <a:noFill/>
        </p:spPr>
        <p:txBody>
          <a:bodyPr wrap="square" rtlCol="0">
            <a:spAutoFit/>
          </a:bodyPr>
          <a:lstStyle/>
          <a:p>
            <a:r>
              <a:rPr lang="en-US" dirty="0" smtClean="0">
                <a:hlinkClick r:id="rId2"/>
              </a:rPr>
              <a:t>http://www.getty.edu/art/collection/objects/1360/unknown-commentary-by-berengaudus-getty-apocalypse-english-about-1255-1260/</a:t>
            </a:r>
            <a:endParaRPr lang="en-US" dirty="0" smtClean="0"/>
          </a:p>
          <a:p>
            <a:endParaRPr lang="en-US" dirty="0" smtClean="0"/>
          </a:p>
          <a:p>
            <a:endParaRPr lang="en-US" dirty="0"/>
          </a:p>
        </p:txBody>
      </p:sp>
      <p:sp>
        <p:nvSpPr>
          <p:cNvPr id="3" name="TextBox 2"/>
          <p:cNvSpPr txBox="1"/>
          <p:nvPr/>
        </p:nvSpPr>
        <p:spPr>
          <a:xfrm>
            <a:off x="304800" y="381000"/>
            <a:ext cx="8153400" cy="3970318"/>
          </a:xfrm>
          <a:prstGeom prst="rect">
            <a:avLst/>
          </a:prstGeom>
          <a:noFill/>
        </p:spPr>
        <p:txBody>
          <a:bodyPr wrap="square" rtlCol="0">
            <a:spAutoFit/>
          </a:bodyPr>
          <a:lstStyle/>
          <a:p>
            <a:r>
              <a:rPr lang="en-US" dirty="0" smtClean="0"/>
              <a:t>U </a:t>
            </a:r>
            <a:r>
              <a:rPr lang="en-US" dirty="0" err="1" smtClean="0"/>
              <a:t>Engleskoj</a:t>
            </a:r>
            <a:r>
              <a:rPr lang="en-US" dirty="0" smtClean="0"/>
              <a:t> u </a:t>
            </a:r>
            <a:r>
              <a:rPr lang="en-US" dirty="0" err="1" smtClean="0"/>
              <a:t>prvoj</a:t>
            </a:r>
            <a:r>
              <a:rPr lang="en-US" dirty="0" smtClean="0"/>
              <a:t> </a:t>
            </a:r>
            <a:r>
              <a:rPr lang="en-US" dirty="0" err="1" smtClean="0"/>
              <a:t>polovini</a:t>
            </a:r>
            <a:r>
              <a:rPr lang="en-US" dirty="0" smtClean="0"/>
              <a:t> XIII </a:t>
            </a:r>
            <a:r>
              <a:rPr lang="en-US" dirty="0" err="1" smtClean="0"/>
              <a:t>veka</a:t>
            </a:r>
            <a:r>
              <a:rPr lang="en-US" dirty="0" smtClean="0"/>
              <a:t> </a:t>
            </a:r>
            <a:r>
              <a:rPr lang="en-US" dirty="0" err="1" smtClean="0"/>
              <a:t>nastaje</a:t>
            </a:r>
            <a:r>
              <a:rPr lang="en-US" dirty="0" smtClean="0"/>
              <a:t> </a:t>
            </a:r>
            <a:r>
              <a:rPr lang="en-US" dirty="0" err="1" smtClean="0"/>
              <a:t>veliki</a:t>
            </a:r>
            <a:r>
              <a:rPr lang="en-US" dirty="0" smtClean="0"/>
              <a:t> </a:t>
            </a:r>
            <a:r>
              <a:rPr lang="en-US" dirty="0" err="1" smtClean="0"/>
              <a:t>broj</a:t>
            </a:r>
            <a:r>
              <a:rPr lang="en-US" dirty="0" smtClean="0"/>
              <a:t> </a:t>
            </a:r>
            <a:r>
              <a:rPr lang="en-US" dirty="0" err="1" smtClean="0"/>
              <a:t>iluminiranih</a:t>
            </a:r>
            <a:r>
              <a:rPr lang="en-US" dirty="0" smtClean="0"/>
              <a:t> </a:t>
            </a:r>
            <a:r>
              <a:rPr lang="en-US" dirty="0" err="1" smtClean="0"/>
              <a:t>rukopisa</a:t>
            </a:r>
            <a:r>
              <a:rPr lang="en-US" dirty="0" smtClean="0"/>
              <a:t> </a:t>
            </a:r>
            <a:r>
              <a:rPr lang="en-US" dirty="0" err="1" smtClean="0"/>
              <a:t>Apokalipse</a:t>
            </a:r>
            <a:r>
              <a:rPr lang="en-US" dirty="0" smtClean="0"/>
              <a:t>. U </a:t>
            </a:r>
            <a:r>
              <a:rPr lang="en-US" dirty="0" err="1" smtClean="0"/>
              <a:t>hilijasti</a:t>
            </a:r>
            <a:r>
              <a:rPr lang="sr-Latn-CS" dirty="0" smtClean="0"/>
              <a:t>čkoj atmosferi iščekivanja 1260. godine za koju Joakim ili Jakobelo del Fiore (1135-1202), kalabrijski teolog i osnivač monaškog reda San Đovani in Fiore, krajem XII i početkom XIII veka vezuje nastanak doba Svetog Duha, nastaju rukopisi Apokalipse među kojima se posebno ističu oni iz skriptorija Kenterberija i Sent Olbans opatije. Jakobelo del Fiore svojim mističkim tumačenjima Otkrovenja i duhovnim vizijama koje je sam proživeo u Svetoj Zemlji utemeljuje teoriju o tri doba u istoriji sveta: doba Starog Zaveta, doba Novog Zaveta (od rođenja Hristovog do 1260. godine), i doba Svetog Duha koje dolazi nakon 1260. godine. Odbijen i neprihvaćen od Tome Akvinskog u Summa Theologica, kod Dantea je zavredeo mesto u Raju. Nastanak doba Svetog Duha se početkom XIII veka poistovećuje sa pojavom Svetog Franje Asiškog i ustanovljavanjem Franjevačkog reda. Striktne struje franjevaca čak idu toliko daleko da Antihrista identifikuju sa carem Svetog Rimskog Carstva, Fridrihom II, koji je umro 1250. godine.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8englis.jpg"/>
          <p:cNvPicPr>
            <a:picLocks noChangeAspect="1"/>
          </p:cNvPicPr>
          <p:nvPr/>
        </p:nvPicPr>
        <p:blipFill>
          <a:blip r:embed="rId2" cstate="print"/>
          <a:stretch>
            <a:fillRect/>
          </a:stretch>
        </p:blipFill>
        <p:spPr>
          <a:xfrm>
            <a:off x="1295400" y="381000"/>
            <a:ext cx="6629400" cy="4540685"/>
          </a:xfrm>
          <a:prstGeom prst="rect">
            <a:avLst/>
          </a:prstGeom>
        </p:spPr>
      </p:pic>
      <p:sp>
        <p:nvSpPr>
          <p:cNvPr id="3" name="TextBox 2"/>
          <p:cNvSpPr txBox="1"/>
          <p:nvPr/>
        </p:nvSpPr>
        <p:spPr>
          <a:xfrm>
            <a:off x="685800" y="5105400"/>
            <a:ext cx="7848600" cy="646331"/>
          </a:xfrm>
          <a:prstGeom prst="rect">
            <a:avLst/>
          </a:prstGeom>
          <a:noFill/>
        </p:spPr>
        <p:txBody>
          <a:bodyPr wrap="square" rtlCol="0">
            <a:spAutoFit/>
          </a:bodyPr>
          <a:lstStyle/>
          <a:p>
            <a:pPr algn="ctr"/>
            <a:r>
              <a:rPr lang="sr-Latn-CS" dirty="0" smtClean="0"/>
              <a:t>Anđeo pokazuje Svetom Jovanu Nebeski Jerusalim, rukopis Apokalipse iz sredine XIII veka, danas u The Morgan Library and Museum, New York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4572000" cy="646331"/>
          </a:xfrm>
          <a:prstGeom prst="rect">
            <a:avLst/>
          </a:prstGeom>
        </p:spPr>
        <p:txBody>
          <a:bodyPr>
            <a:spAutoFit/>
          </a:bodyPr>
          <a:lstStyle/>
          <a:p>
            <a:r>
              <a:rPr lang="en-US" dirty="0" smtClean="0">
                <a:hlinkClick r:id="rId2"/>
              </a:rPr>
              <a:t>https://www.youtube.com/watch?v=ipae1Oy83ac</a:t>
            </a:r>
            <a:endParaRPr lang="en-US" dirty="0"/>
          </a:p>
        </p:txBody>
      </p:sp>
      <p:sp>
        <p:nvSpPr>
          <p:cNvPr id="4" name="TextBox 3"/>
          <p:cNvSpPr txBox="1"/>
          <p:nvPr/>
        </p:nvSpPr>
        <p:spPr>
          <a:xfrm>
            <a:off x="533400" y="1143000"/>
            <a:ext cx="7924800" cy="1200329"/>
          </a:xfrm>
          <a:prstGeom prst="rect">
            <a:avLst/>
          </a:prstGeom>
          <a:noFill/>
        </p:spPr>
        <p:txBody>
          <a:bodyPr wrap="square" rtlCol="0">
            <a:spAutoFit/>
          </a:bodyPr>
          <a:lstStyle/>
          <a:p>
            <a:r>
              <a:rPr lang="en-US" i="1" dirty="0" smtClean="0"/>
              <a:t>Opus </a:t>
            </a:r>
            <a:r>
              <a:rPr lang="en-US" i="1" dirty="0" err="1" smtClean="0"/>
              <a:t>anglicanum</a:t>
            </a:r>
            <a:r>
              <a:rPr lang="en-US" i="1" dirty="0" smtClean="0"/>
              <a:t> </a:t>
            </a:r>
            <a:r>
              <a:rPr lang="en-US" dirty="0" smtClean="0"/>
              <a:t>je </a:t>
            </a:r>
            <a:r>
              <a:rPr lang="en-US" dirty="0" err="1" smtClean="0"/>
              <a:t>termin</a:t>
            </a:r>
            <a:r>
              <a:rPr lang="en-US" dirty="0" smtClean="0"/>
              <a:t> </a:t>
            </a:r>
            <a:r>
              <a:rPr lang="en-US" dirty="0" err="1" smtClean="0"/>
              <a:t>koji</a:t>
            </a:r>
            <a:r>
              <a:rPr lang="en-US" dirty="0" smtClean="0"/>
              <a:t> se, </a:t>
            </a:r>
            <a:r>
              <a:rPr lang="en-US" dirty="0" err="1" smtClean="0"/>
              <a:t>za</a:t>
            </a:r>
            <a:r>
              <a:rPr lang="en-US" dirty="0" smtClean="0"/>
              <a:t> </a:t>
            </a:r>
            <a:r>
              <a:rPr lang="en-US" dirty="0" err="1" smtClean="0"/>
              <a:t>razliku</a:t>
            </a:r>
            <a:r>
              <a:rPr lang="en-US" dirty="0" smtClean="0"/>
              <a:t> </a:t>
            </a:r>
            <a:r>
              <a:rPr lang="en-US" dirty="0" err="1" smtClean="0"/>
              <a:t>od</a:t>
            </a:r>
            <a:r>
              <a:rPr lang="en-US" dirty="0" smtClean="0"/>
              <a:t> </a:t>
            </a:r>
            <a:r>
              <a:rPr lang="en-US" i="1" dirty="0" smtClean="0"/>
              <a:t>opus </a:t>
            </a:r>
            <a:r>
              <a:rPr lang="en-US" i="1" dirty="0" err="1" smtClean="0"/>
              <a:t>francigenum</a:t>
            </a:r>
            <a:r>
              <a:rPr lang="en-US" dirty="0" smtClean="0"/>
              <a:t>, ne </a:t>
            </a:r>
            <a:r>
              <a:rPr lang="en-US" dirty="0" err="1" smtClean="0"/>
              <a:t>odnosi</a:t>
            </a:r>
            <a:r>
              <a:rPr lang="en-US" dirty="0" smtClean="0"/>
              <a:t> </a:t>
            </a:r>
            <a:r>
              <a:rPr lang="en-US" dirty="0" err="1" smtClean="0"/>
              <a:t>na</a:t>
            </a:r>
            <a:r>
              <a:rPr lang="en-US" dirty="0" smtClean="0"/>
              <a:t> </a:t>
            </a:r>
            <a:r>
              <a:rPr lang="en-US" dirty="0" err="1" smtClean="0"/>
              <a:t>sistem</a:t>
            </a:r>
            <a:r>
              <a:rPr lang="en-US" dirty="0" smtClean="0"/>
              <a:t> </a:t>
            </a:r>
            <a:r>
              <a:rPr lang="en-US" dirty="0" err="1" smtClean="0"/>
              <a:t>i</a:t>
            </a:r>
            <a:r>
              <a:rPr lang="en-US" dirty="0" smtClean="0"/>
              <a:t> </a:t>
            </a:r>
            <a:r>
              <a:rPr lang="en-US" dirty="0" err="1" smtClean="0"/>
              <a:t>tehniku</a:t>
            </a:r>
            <a:r>
              <a:rPr lang="en-US" dirty="0" smtClean="0"/>
              <a:t> </a:t>
            </a:r>
            <a:r>
              <a:rPr lang="en-US" dirty="0" err="1" smtClean="0"/>
              <a:t>gradnje</a:t>
            </a:r>
            <a:r>
              <a:rPr lang="en-US" dirty="0" smtClean="0"/>
              <a:t> </a:t>
            </a:r>
            <a:r>
              <a:rPr lang="en-US" dirty="0" err="1" smtClean="0"/>
              <a:t>ve</a:t>
            </a:r>
            <a:r>
              <a:rPr lang="sr-Latn-CS" dirty="0" smtClean="0"/>
              <a:t>ć na engleski vez tipičan za period od XIII do XV veka koji je bio zastupljen u sekularnoj ali i sakralnoj umetnosti, za odežde prelata, vladara ali i crkveni tekstil, uz raskošnu izradu i upotrebu zlatne i srebrne žice. </a:t>
            </a:r>
            <a:endParaRPr lang="en-US" dirty="0"/>
          </a:p>
        </p:txBody>
      </p:sp>
      <p:pic>
        <p:nvPicPr>
          <p:cNvPr id="5" name="Picture 4" descr="Opus-Anglicanum.jpg"/>
          <p:cNvPicPr>
            <a:picLocks noChangeAspect="1"/>
          </p:cNvPicPr>
          <p:nvPr/>
        </p:nvPicPr>
        <p:blipFill>
          <a:blip r:embed="rId3" cstate="print"/>
          <a:stretch>
            <a:fillRect/>
          </a:stretch>
        </p:blipFill>
        <p:spPr>
          <a:xfrm>
            <a:off x="381000" y="2362200"/>
            <a:ext cx="5334000" cy="4193627"/>
          </a:xfrm>
          <a:prstGeom prst="rect">
            <a:avLst/>
          </a:prstGeom>
        </p:spPr>
      </p:pic>
      <p:sp>
        <p:nvSpPr>
          <p:cNvPr id="6" name="TextBox 5"/>
          <p:cNvSpPr txBox="1"/>
          <p:nvPr/>
        </p:nvSpPr>
        <p:spPr>
          <a:xfrm>
            <a:off x="5715000" y="5715000"/>
            <a:ext cx="3124200" cy="646331"/>
          </a:xfrm>
          <a:prstGeom prst="rect">
            <a:avLst/>
          </a:prstGeom>
          <a:noFill/>
        </p:spPr>
        <p:txBody>
          <a:bodyPr wrap="square" rtlCol="0">
            <a:spAutoFit/>
          </a:bodyPr>
          <a:lstStyle/>
          <a:p>
            <a:r>
              <a:rPr lang="en-US" dirty="0" smtClean="0">
                <a:hlinkClick r:id="rId4"/>
              </a:rPr>
              <a:t>http://www.vam.ac.uk/content/articles/o/opus-anglicanum/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355312"/>
          </a:xfrm>
          <a:prstGeom prst="rect">
            <a:avLst/>
          </a:prstGeom>
          <a:noFill/>
        </p:spPr>
        <p:txBody>
          <a:bodyPr wrap="square" rtlCol="0">
            <a:spAutoFit/>
          </a:bodyPr>
          <a:lstStyle/>
          <a:p>
            <a:r>
              <a:rPr lang="sr-Latn-CS" b="1" dirty="0" smtClean="0"/>
              <a:t>Gotika u Engleskoj</a:t>
            </a:r>
          </a:p>
          <a:p>
            <a:endParaRPr lang="sr-Latn-CS" b="1" dirty="0"/>
          </a:p>
          <a:p>
            <a:r>
              <a:rPr lang="sr-Latn-CS" dirty="0" smtClean="0"/>
              <a:t>Zahvaljujući bliskim vezama Engleskog i Francuskog kraljevstva, a posebno posedima engleske krune u Normandiji, </a:t>
            </a:r>
            <a:r>
              <a:rPr lang="sr-Latn-CS" i="1" dirty="0" smtClean="0"/>
              <a:t>Opus francigenum </a:t>
            </a:r>
            <a:r>
              <a:rPr lang="sr-Latn-CS" dirty="0" smtClean="0"/>
              <a:t>pojavljuje se u Engleskoj ubrzo nakon nastanka u Il d Fransu. Prva crkva koja je podignuta u stilu rane gotike je katedrala u Kenterberiju.</a:t>
            </a:r>
          </a:p>
          <a:p>
            <a:r>
              <a:rPr lang="sr-Latn-CS" dirty="0" smtClean="0"/>
              <a:t>Budući da je Kenterberi od srednjovekovnih do današnjih dana bio i ostao najvažnije crkveno središte u Engleskoj, zadržaćemo se najpre na istorijskim podacima vezanim za osnivanje i podizanje katedrale.</a:t>
            </a:r>
          </a:p>
          <a:p>
            <a:pPr>
              <a:buFontTx/>
              <a:buChar char="-"/>
            </a:pPr>
            <a:r>
              <a:rPr lang="sr-Latn-CS" dirty="0" smtClean="0"/>
              <a:t>Osnovana 603. godine, osnovao</a:t>
            </a:r>
            <a:r>
              <a:rPr lang="en-US" dirty="0" smtClean="0"/>
              <a:t> </a:t>
            </a:r>
            <a:r>
              <a:rPr lang="en-US" dirty="0" err="1" smtClean="0"/>
              <a:t>ju</a:t>
            </a:r>
            <a:r>
              <a:rPr lang="sr-Latn-CS" dirty="0" smtClean="0"/>
              <a:t> je sveti Avgustin Kenterberijski, nakon što je, sa misijom pokrštavanja Sasa, na jug Engleske stigao kao papski legat pape Grgura I Velkog godine </a:t>
            </a:r>
            <a:r>
              <a:rPr lang="en-US" dirty="0" smtClean="0"/>
              <a:t>597</a:t>
            </a:r>
            <a:r>
              <a:rPr lang="sr-Latn-CS" dirty="0" smtClean="0"/>
              <a:t>. Sveti Avgustin Kenterberijski bio je i njen prvi biskup. U dva navrata je obnavljana, nakon vikinškog napada 1013. godine i nakon normanskog osvajanja 1066. godine. Naime, naredne godine, </a:t>
            </a:r>
            <a:r>
              <a:rPr lang="en-US" dirty="0" smtClean="0"/>
              <a:t>1067, </a:t>
            </a:r>
            <a:r>
              <a:rPr lang="sr-Latn-CS" dirty="0" smtClean="0"/>
              <a:t>katedrala je stradala u požaru a obnovljena je i proširena od strane Viljema Osvajača</a:t>
            </a:r>
            <a:r>
              <a:rPr lang="en-US" dirty="0" smtClean="0"/>
              <a:t> (1070-1077).</a:t>
            </a:r>
            <a:endParaRPr lang="sr-Latn-CS" dirty="0" smtClean="0"/>
          </a:p>
          <a:p>
            <a:pPr>
              <a:buFontTx/>
              <a:buChar char="-"/>
            </a:pPr>
            <a:r>
              <a:rPr lang="sr-Latn-CS" dirty="0"/>
              <a:t> </a:t>
            </a:r>
            <a:r>
              <a:rPr lang="sr-Latn-CS" dirty="0" smtClean="0"/>
              <a:t>Vek kasnije, godine </a:t>
            </a:r>
            <a:r>
              <a:rPr lang="en-US" dirty="0" smtClean="0"/>
              <a:t>1174, </a:t>
            </a:r>
            <a:r>
              <a:rPr lang="sr-Latn-CS" dirty="0" smtClean="0"/>
              <a:t>požar je gotovo potpuno uništio katedralu. Usledila je obnova a arhitekta zadužen za gradnju bio je Viljem iz Sensa, iz Francuske. Na tom poslu nasledio ga je Viljem Englez. </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610600" cy="3416320"/>
          </a:xfrm>
          <a:prstGeom prst="rect">
            <a:avLst/>
          </a:prstGeom>
          <a:noFill/>
        </p:spPr>
        <p:txBody>
          <a:bodyPr wrap="square" rtlCol="0">
            <a:spAutoFit/>
          </a:bodyPr>
          <a:lstStyle/>
          <a:p>
            <a:r>
              <a:rPr lang="en-US" dirty="0" err="1" smtClean="0"/>
              <a:t>Hor</a:t>
            </a:r>
            <a:r>
              <a:rPr lang="sr-Latn-CS" dirty="0" smtClean="0"/>
              <a:t>ski, istočni deo, katedral</a:t>
            </a:r>
            <a:r>
              <a:rPr lang="en-US" dirty="0" smtClean="0"/>
              <a:t>e</a:t>
            </a:r>
            <a:r>
              <a:rPr lang="sr-Latn-CS" dirty="0" smtClean="0"/>
              <a:t> u Kenterberiju nastao je nakon što je izgoreo hor podignut </a:t>
            </a:r>
            <a:r>
              <a:rPr lang="en-US" dirty="0" smtClean="0"/>
              <a:t>1174.</a:t>
            </a:r>
            <a:r>
              <a:rPr lang="sr-Latn-CS" dirty="0" smtClean="0"/>
              <a:t> godine. Taj deo crkve vezan je za izuzetno značajan kult Svetog Tomasa Beketa ili Tomasa Kenterberijskog, koji je u Engleskoj poštovan i od strane katolika i od strane anglikanaca.</a:t>
            </a:r>
            <a:r>
              <a:rPr lang="en-US" dirty="0" smtClean="0"/>
              <a:t> </a:t>
            </a:r>
            <a:endParaRPr lang="sr-Latn-CS" dirty="0" smtClean="0"/>
          </a:p>
          <a:p>
            <a:endParaRPr lang="sr-Latn-CS" dirty="0" smtClean="0"/>
          </a:p>
          <a:p>
            <a:r>
              <a:rPr lang="sr-Latn-CS" dirty="0" smtClean="0"/>
              <a:t>Tomas Beket – najpre kancelar na dvoru engleskog kralja Henrija II (1154-1189), i njegov blizak prijatelj i zastuptnik suverenovih prava, a potom od 1162</a:t>
            </a:r>
            <a:r>
              <a:rPr lang="en-US" dirty="0" smtClean="0"/>
              <a:t>.</a:t>
            </a:r>
            <a:r>
              <a:rPr lang="sr-Latn-CS" dirty="0" smtClean="0"/>
              <a:t> do 1170. nadbiskup Kenterberija. Povukavši se u askezu, Tomas Beket je počeo više da zastupa prava i primat crkve nad kraljem što je rezultiralo najpre njegovim šestogodišnjim egzilom a potom, po povratku u Kenterberi 1170. godine, i njegovim ubistvom. U zaveri koju su organizovali kraljevi ljudi, nakon kraljeve javne izjave </a:t>
            </a:r>
            <a:r>
              <a:rPr lang="en-US" dirty="0" smtClean="0"/>
              <a:t>“Will no one rid me of this turbulent priest?”</a:t>
            </a:r>
            <a:r>
              <a:rPr lang="sr-Latn-CS" dirty="0" smtClean="0"/>
              <a:t>, vitezovi su 29. decembra 1170. godine ušli za nadbiskupom u katedralu i tu izvršili ubistvo.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ket i kralj Henri II rukopis XIV veka.jpg"/>
          <p:cNvPicPr>
            <a:picLocks noChangeAspect="1"/>
          </p:cNvPicPr>
          <p:nvPr/>
        </p:nvPicPr>
        <p:blipFill>
          <a:blip r:embed="rId2" cstate="print"/>
          <a:stretch>
            <a:fillRect/>
          </a:stretch>
        </p:blipFill>
        <p:spPr>
          <a:xfrm>
            <a:off x="533400" y="152400"/>
            <a:ext cx="4114800" cy="3501958"/>
          </a:xfrm>
          <a:prstGeom prst="rect">
            <a:avLst/>
          </a:prstGeom>
        </p:spPr>
      </p:pic>
      <p:sp>
        <p:nvSpPr>
          <p:cNvPr id="3" name="TextBox 2"/>
          <p:cNvSpPr txBox="1"/>
          <p:nvPr/>
        </p:nvSpPr>
        <p:spPr>
          <a:xfrm>
            <a:off x="533400" y="3718679"/>
            <a:ext cx="8229600" cy="2862322"/>
          </a:xfrm>
          <a:prstGeom prst="rect">
            <a:avLst/>
          </a:prstGeom>
          <a:noFill/>
        </p:spPr>
        <p:txBody>
          <a:bodyPr wrap="square" rtlCol="0">
            <a:spAutoFit/>
          </a:bodyPr>
          <a:lstStyle/>
          <a:p>
            <a:r>
              <a:rPr lang="sr-Latn-CS" dirty="0" smtClean="0"/>
              <a:t>Do </a:t>
            </a:r>
            <a:r>
              <a:rPr lang="en-US" dirty="0" smtClean="0"/>
              <a:t>1220</a:t>
            </a:r>
            <a:r>
              <a:rPr lang="sr-Latn-CS" dirty="0" smtClean="0"/>
              <a:t>. njegovi zemni ostaci i nadgrobni spomenik nalazili su sa istočne strane Kripte. Samo dva dana nakon njegovog ubistva poklonici su počeli da pristižu u katedralu, naročito nakon što su, ubrzo po smrti, počele da se šire legende o njihovom čudotvorenju. Tomas Beket je kanonizovan od strane pape Aleksandra III godine</a:t>
            </a:r>
            <a:r>
              <a:rPr lang="en-US" dirty="0" smtClean="0"/>
              <a:t>117</a:t>
            </a:r>
            <a:r>
              <a:rPr lang="sr-Latn-CS" dirty="0" smtClean="0"/>
              <a:t>4</a:t>
            </a:r>
            <a:r>
              <a:rPr lang="en-US" dirty="0" smtClean="0"/>
              <a:t>. </a:t>
            </a:r>
            <a:endParaRPr lang="sr-Latn-CS" dirty="0" smtClean="0"/>
          </a:p>
          <a:p>
            <a:r>
              <a:rPr lang="sr-Latn-CS" dirty="0" smtClean="0"/>
              <a:t>Godine</a:t>
            </a:r>
            <a:r>
              <a:rPr lang="en-US" dirty="0" smtClean="0"/>
              <a:t>1220, </a:t>
            </a:r>
            <a:r>
              <a:rPr lang="sr-Latn-CS" dirty="0" smtClean="0"/>
              <a:t>grob je prenet u novi kapelu Svete Trojice (Trinity Chapel) a relikvija glave svetitelja u tzv. Krunu (Corona) koja je podignuta posebno za Beketa. Poklonici koji su dolazili u kat</a:t>
            </a:r>
            <a:r>
              <a:rPr lang="en-US" dirty="0" smtClean="0"/>
              <a:t>e</a:t>
            </a:r>
            <a:r>
              <a:rPr lang="sr-Latn-CS" dirty="0" smtClean="0"/>
              <a:t>dralu su, između ostalog, i oni Čoserovi (G. Chaucer, Canterbury Tales).  Proširenje hora ka istoku, na podobije onog u Kenterberiju koji je vezan za kult Svetog Tomasa Beketa, postalo je u narednih gotovo 100 godina zaštitni znak engleske gotike. </a:t>
            </a:r>
            <a:endParaRPr lang="en-US" dirty="0"/>
          </a:p>
        </p:txBody>
      </p:sp>
      <p:sp>
        <p:nvSpPr>
          <p:cNvPr id="4" name="TextBox 3"/>
          <p:cNvSpPr txBox="1"/>
          <p:nvPr/>
        </p:nvSpPr>
        <p:spPr>
          <a:xfrm>
            <a:off x="4800600" y="228600"/>
            <a:ext cx="4114800" cy="954107"/>
          </a:xfrm>
          <a:prstGeom prst="rect">
            <a:avLst/>
          </a:prstGeom>
          <a:noFill/>
        </p:spPr>
        <p:txBody>
          <a:bodyPr wrap="square" rtlCol="0">
            <a:spAutoFit/>
          </a:bodyPr>
          <a:lstStyle/>
          <a:p>
            <a:r>
              <a:rPr lang="sr-Latn-CS" sz="1400" dirty="0" smtClean="0"/>
              <a:t>Tomas Beket i kralj Henri II</a:t>
            </a:r>
          </a:p>
          <a:p>
            <a:r>
              <a:rPr lang="sr-Latn-CS" sz="1400" dirty="0" smtClean="0"/>
              <a:t>Liber Legum Antiquorum Regum</a:t>
            </a:r>
          </a:p>
          <a:p>
            <a:r>
              <a:rPr lang="sr-Latn-CS" sz="1400" dirty="0" smtClean="0"/>
              <a:t>British Library, Cotton MS Claudius D. II, f.73</a:t>
            </a:r>
          </a:p>
          <a:p>
            <a:r>
              <a:rPr lang="sr-Latn-CS" sz="1400" dirty="0" smtClean="0"/>
              <a:t>Minijatura, XIV vek</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nterberi plan.jpg"/>
          <p:cNvPicPr>
            <a:picLocks noChangeAspect="1"/>
          </p:cNvPicPr>
          <p:nvPr/>
        </p:nvPicPr>
        <p:blipFill>
          <a:blip r:embed="rId2" cstate="print"/>
          <a:stretch>
            <a:fillRect/>
          </a:stretch>
        </p:blipFill>
        <p:spPr>
          <a:xfrm rot="5400000">
            <a:off x="1600200" y="-510886"/>
            <a:ext cx="5943600" cy="78797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nterberi crtez sa etapama gradnje.jpeg"/>
          <p:cNvPicPr>
            <a:picLocks noChangeAspect="1"/>
          </p:cNvPicPr>
          <p:nvPr/>
        </p:nvPicPr>
        <p:blipFill>
          <a:blip r:embed="rId2" cstate="print"/>
          <a:stretch>
            <a:fillRect/>
          </a:stretch>
        </p:blipFill>
        <p:spPr>
          <a:xfrm>
            <a:off x="749300" y="1593850"/>
            <a:ext cx="7645400" cy="3670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5355312"/>
          </a:xfrm>
          <a:prstGeom prst="rect">
            <a:avLst/>
          </a:prstGeom>
          <a:noFill/>
        </p:spPr>
        <p:txBody>
          <a:bodyPr wrap="square" rtlCol="0">
            <a:spAutoFit/>
          </a:bodyPr>
          <a:lstStyle/>
          <a:p>
            <a:r>
              <a:rPr lang="en-US" dirty="0" err="1" smtClean="0"/>
              <a:t>Periodizacija</a:t>
            </a:r>
            <a:r>
              <a:rPr lang="en-US" dirty="0" smtClean="0"/>
              <a:t> </a:t>
            </a:r>
            <a:r>
              <a:rPr lang="en-US" dirty="0" err="1" smtClean="0"/>
              <a:t>gotike</a:t>
            </a:r>
            <a:r>
              <a:rPr lang="en-US" dirty="0" smtClean="0"/>
              <a:t> u </a:t>
            </a:r>
            <a:r>
              <a:rPr lang="en-US" dirty="0" err="1" smtClean="0"/>
              <a:t>Engleskoj</a:t>
            </a:r>
            <a:r>
              <a:rPr lang="en-US" dirty="0" smtClean="0"/>
              <a:t> </a:t>
            </a:r>
            <a:r>
              <a:rPr lang="en-US" dirty="0" err="1" smtClean="0"/>
              <a:t>razlikuje</a:t>
            </a:r>
            <a:r>
              <a:rPr lang="en-US" dirty="0" smtClean="0"/>
              <a:t> je </a:t>
            </a:r>
            <a:r>
              <a:rPr lang="en-US" dirty="0" err="1" smtClean="0"/>
              <a:t>od</a:t>
            </a:r>
            <a:r>
              <a:rPr lang="en-US" dirty="0" smtClean="0"/>
              <a:t> </a:t>
            </a:r>
            <a:r>
              <a:rPr lang="en-US" dirty="0" err="1" smtClean="0"/>
              <a:t>uobi</a:t>
            </a:r>
            <a:r>
              <a:rPr lang="sr-Latn-CS" dirty="0" smtClean="0"/>
              <a:t>čajene periodizacije koja za refer</a:t>
            </a:r>
            <a:r>
              <a:rPr lang="en-US" dirty="0" smtClean="0"/>
              <a:t>e</a:t>
            </a:r>
            <a:r>
              <a:rPr lang="sr-Latn-CS" dirty="0" smtClean="0"/>
              <a:t>ntnu tačku ima gotiku u Francuskoj.</a:t>
            </a:r>
          </a:p>
          <a:p>
            <a:endParaRPr lang="sr-Latn-CS" dirty="0" smtClean="0"/>
          </a:p>
          <a:p>
            <a:r>
              <a:rPr lang="sr-Latn-CS" dirty="0" smtClean="0"/>
              <a:t>Early English ili Episcopal Style – od c. 1170. do 1240. godine</a:t>
            </a:r>
          </a:p>
          <a:p>
            <a:r>
              <a:rPr lang="sr-Latn-CS" dirty="0" smtClean="0"/>
              <a:t>Decorated – od 1240. do 1330. godine</a:t>
            </a:r>
          </a:p>
          <a:p>
            <a:r>
              <a:rPr lang="sr-Latn-CS" dirty="0" smtClean="0"/>
              <a:t>Perpendicular – od 1330. do 1530. godine</a:t>
            </a:r>
          </a:p>
          <a:p>
            <a:endParaRPr lang="sr-Latn-CS" dirty="0" smtClean="0"/>
          </a:p>
          <a:p>
            <a:r>
              <a:rPr lang="sr-Latn-CS" dirty="0" smtClean="0"/>
              <a:t>Prepoznatljive odlike engleske gotike po kojima se ona razlikuje od gotike u drugim oblastima zapadne Evrope:</a:t>
            </a:r>
          </a:p>
          <a:p>
            <a:pPr>
              <a:buFontTx/>
              <a:buChar char="-"/>
            </a:pPr>
            <a:r>
              <a:rPr lang="sr-Latn-CS" dirty="0" smtClean="0"/>
              <a:t>Plan i prostorna organizacija, liturgijska funkcija prostora: uvođenje retrohora i kapele, Trinity Chapel, Lady Chapel (referentna tačka: kapela Svete Trojice, Trintity Chapel kao mesto čuvanja tela  Svetog Tomasa Beketa u Kenterberiju i poklonjenja njegovim moštima od ranog XIII veka, od 1220. godine, do 1538. godine; u Kenterberiju podignuta i tzv Kruna/Corona Tomasa Beketa koja se otvara kao kružna prostorija istočno od kapele Svete Trojice gde se čuvala relikvija glave Svetog Tomasa Beketa)</a:t>
            </a:r>
          </a:p>
          <a:p>
            <a:pPr>
              <a:buFontTx/>
              <a:buChar char="-"/>
            </a:pPr>
            <a:r>
              <a:rPr lang="sr-Latn-CS" dirty="0" smtClean="0"/>
              <a:t>Opremanje enterijera: upotreba raznobojnog mermera, lokalnog kamena tamne boje (Purbeck marble), upotreba lokalnog kamena za zidanje (Linkoln katedrala do danas stoji doslovno na kamenu od kog je sazdana) </a:t>
            </a:r>
          </a:p>
          <a:p>
            <a:pPr>
              <a:buFontTx/>
              <a:buChar char="-"/>
            </a:pPr>
            <a:r>
              <a:rPr lang="sr-Latn-CS" dirty="0" smtClean="0"/>
              <a:t>Postavljanje nadgrobnih spomenika od metala</a:t>
            </a:r>
          </a:p>
        </p:txBody>
      </p:sp>
      <p:pic>
        <p:nvPicPr>
          <p:cNvPr id="4" name="Picture 3" descr="edward-the-black-prince kenterberi.jpg"/>
          <p:cNvPicPr>
            <a:picLocks noChangeAspect="1"/>
          </p:cNvPicPr>
          <p:nvPr/>
        </p:nvPicPr>
        <p:blipFill>
          <a:blip r:embed="rId2" cstate="print"/>
          <a:stretch>
            <a:fillRect/>
          </a:stretch>
        </p:blipFill>
        <p:spPr>
          <a:xfrm>
            <a:off x="5410200" y="4953000"/>
            <a:ext cx="2569319" cy="1756479"/>
          </a:xfrm>
          <a:prstGeom prst="rect">
            <a:avLst/>
          </a:prstGeom>
        </p:spPr>
      </p:pic>
      <p:sp>
        <p:nvSpPr>
          <p:cNvPr id="5" name="TextBox 4"/>
          <p:cNvSpPr txBox="1"/>
          <p:nvPr/>
        </p:nvSpPr>
        <p:spPr>
          <a:xfrm>
            <a:off x="3048000" y="5791200"/>
            <a:ext cx="2438400" cy="738664"/>
          </a:xfrm>
          <a:prstGeom prst="rect">
            <a:avLst/>
          </a:prstGeom>
          <a:noFill/>
        </p:spPr>
        <p:txBody>
          <a:bodyPr wrap="square" rtlCol="0">
            <a:spAutoFit/>
          </a:bodyPr>
          <a:lstStyle/>
          <a:p>
            <a:r>
              <a:rPr lang="sr-Latn-CS" sz="1400" dirty="0" smtClean="0"/>
              <a:t>Crni vitez (Black Knight), Edvard, sin Edvarda III</a:t>
            </a:r>
          </a:p>
          <a:p>
            <a:r>
              <a:rPr lang="sr-Latn-CS" sz="1400" dirty="0" smtClean="0"/>
              <a:t>Kenterberi</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839200" cy="1754326"/>
          </a:xfrm>
          <a:prstGeom prst="rect">
            <a:avLst/>
          </a:prstGeom>
          <a:noFill/>
        </p:spPr>
        <p:txBody>
          <a:bodyPr wrap="square" rtlCol="0">
            <a:spAutoFit/>
          </a:bodyPr>
          <a:lstStyle/>
          <a:p>
            <a:r>
              <a:rPr lang="sr-Latn-CS" dirty="0" smtClean="0"/>
              <a:t>- Fasade: skulptoralni ukras fasade u vidu “zastora”, skulptura raspoređena po čitavoj površini fasade, ne samo skoncentrisana na portale, primer: katedrala u Velsu (Wells)</a:t>
            </a:r>
            <a:endParaRPr lang="en-US" dirty="0" smtClean="0"/>
          </a:p>
          <a:p>
            <a:endParaRPr lang="sr-Latn-CS" dirty="0" smtClean="0"/>
          </a:p>
          <a:p>
            <a:pPr>
              <a:buFontTx/>
              <a:buChar char="-"/>
            </a:pPr>
            <a:r>
              <a:rPr lang="sr-Latn-CS" dirty="0" smtClean="0"/>
              <a:t>Manje naglašena vertikalnost nego u Francuskoj, katedrale se nalaze izvan gradskih, urbanih centara, uz katedrale podignute i kapitularne dvoran</a:t>
            </a:r>
            <a:r>
              <a:rPr lang="en-US" dirty="0" smtClean="0"/>
              <a:t>e</a:t>
            </a:r>
            <a:r>
              <a:rPr lang="sr-Latn-CS" dirty="0" smtClean="0"/>
              <a:t> (chapter houses)</a:t>
            </a:r>
          </a:p>
          <a:p>
            <a:endParaRPr lang="en-US" dirty="0"/>
          </a:p>
        </p:txBody>
      </p:sp>
      <p:pic>
        <p:nvPicPr>
          <p:cNvPr id="6" name="Picture 5" descr="Solsberi.jpg"/>
          <p:cNvPicPr>
            <a:picLocks noChangeAspect="1"/>
          </p:cNvPicPr>
          <p:nvPr/>
        </p:nvPicPr>
        <p:blipFill>
          <a:blip r:embed="rId2" cstate="print"/>
          <a:stretch>
            <a:fillRect/>
          </a:stretch>
        </p:blipFill>
        <p:spPr>
          <a:xfrm>
            <a:off x="304800" y="1828800"/>
            <a:ext cx="6302867" cy="4724400"/>
          </a:xfrm>
          <a:prstGeom prst="rect">
            <a:avLst/>
          </a:prstGeom>
        </p:spPr>
      </p:pic>
      <p:sp>
        <p:nvSpPr>
          <p:cNvPr id="8" name="TextBox 7"/>
          <p:cNvSpPr txBox="1"/>
          <p:nvPr/>
        </p:nvSpPr>
        <p:spPr>
          <a:xfrm>
            <a:off x="6629400" y="1905000"/>
            <a:ext cx="2209800" cy="1477328"/>
          </a:xfrm>
          <a:prstGeom prst="rect">
            <a:avLst/>
          </a:prstGeom>
          <a:noFill/>
        </p:spPr>
        <p:txBody>
          <a:bodyPr wrap="square" rtlCol="0">
            <a:spAutoFit/>
          </a:bodyPr>
          <a:lstStyle/>
          <a:p>
            <a:r>
              <a:rPr lang="sr-Latn-CS" dirty="0" smtClean="0"/>
              <a:t>Katedrala u Solsberiju</a:t>
            </a:r>
          </a:p>
          <a:p>
            <a:r>
              <a:rPr lang="sr-Latn-CS" dirty="0" smtClean="0"/>
              <a:t>XIII vek</a:t>
            </a:r>
          </a:p>
          <a:p>
            <a:endParaRPr lang="sr-Latn-CS" dirty="0" smtClean="0"/>
          </a:p>
          <a:p>
            <a:endParaRPr lang="sr-Latn-CS" dirty="0" smtClean="0"/>
          </a:p>
          <a:p>
            <a:endParaRPr lang="sr-Latn-CS" dirty="0" smtClean="0"/>
          </a:p>
        </p:txBody>
      </p:sp>
      <p:sp>
        <p:nvSpPr>
          <p:cNvPr id="9" name="Rectangle 8"/>
          <p:cNvSpPr/>
          <p:nvPr/>
        </p:nvSpPr>
        <p:spPr>
          <a:xfrm>
            <a:off x="3124200" y="5715000"/>
            <a:ext cx="2168607" cy="369332"/>
          </a:xfrm>
          <a:prstGeom prst="rect">
            <a:avLst/>
          </a:prstGeom>
        </p:spPr>
        <p:txBody>
          <a:bodyPr wrap="none">
            <a:spAutoFit/>
          </a:bodyPr>
          <a:lstStyle/>
          <a:p>
            <a:r>
              <a:rPr lang="sr-Latn-CS" b="1" dirty="0" smtClean="0">
                <a:solidFill>
                  <a:srgbClr val="C00000"/>
                </a:solidFill>
              </a:rPr>
              <a:t>Kapitularna dvorana</a:t>
            </a:r>
            <a:endParaRPr lang="en-US" b="1" dirty="0">
              <a:solidFill>
                <a:srgbClr val="C00000"/>
              </a:solidFill>
            </a:endParaRPr>
          </a:p>
        </p:txBody>
      </p:sp>
      <p:cxnSp>
        <p:nvCxnSpPr>
          <p:cNvPr id="11" name="Straight Arrow Connector 10"/>
          <p:cNvCxnSpPr/>
          <p:nvPr/>
        </p:nvCxnSpPr>
        <p:spPr>
          <a:xfrm>
            <a:off x="2971800" y="5105400"/>
            <a:ext cx="3810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4724400"/>
            <a:ext cx="1828800" cy="923330"/>
          </a:xfrm>
          <a:prstGeom prst="rect">
            <a:avLst/>
          </a:prstGeom>
          <a:noFill/>
        </p:spPr>
        <p:txBody>
          <a:bodyPr wrap="square" rtlCol="0">
            <a:spAutoFit/>
          </a:bodyPr>
          <a:lstStyle/>
          <a:p>
            <a:r>
              <a:rPr lang="sr-Latn-CS" b="1" dirty="0" smtClean="0">
                <a:solidFill>
                  <a:srgbClr val="C00000"/>
                </a:solidFill>
              </a:rPr>
              <a:t>Lady Chapel, Bogorodičina kapela</a:t>
            </a:r>
            <a:endParaRPr lang="en-US" b="1" dirty="0">
              <a:solidFill>
                <a:srgbClr val="C00000"/>
              </a:solidFill>
            </a:endParaRPr>
          </a:p>
        </p:txBody>
      </p:sp>
      <p:cxnSp>
        <p:nvCxnSpPr>
          <p:cNvPr id="14" name="Straight Arrow Connector 13"/>
          <p:cNvCxnSpPr/>
          <p:nvPr/>
        </p:nvCxnSpPr>
        <p:spPr>
          <a:xfrm flipH="1">
            <a:off x="5638800" y="4876800"/>
            <a:ext cx="10668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1754326"/>
          </a:xfrm>
          <a:prstGeom prst="rect">
            <a:avLst/>
          </a:prstGeom>
          <a:noFill/>
        </p:spPr>
        <p:txBody>
          <a:bodyPr wrap="square" rtlCol="0">
            <a:spAutoFit/>
          </a:bodyPr>
          <a:lstStyle/>
          <a:p>
            <a:r>
              <a:rPr lang="sr-Latn-CS" b="1" dirty="0" smtClean="0"/>
              <a:t>Engleske gotičke katedrale XIII veka</a:t>
            </a:r>
            <a:r>
              <a:rPr lang="sr-Latn-CS" dirty="0" smtClean="0"/>
              <a:t>, hronološki pandan rane i zrele gotike u Francuskoj (Early English i Decorated style)</a:t>
            </a:r>
          </a:p>
          <a:p>
            <a:endParaRPr lang="sr-Latn-CS" dirty="0" smtClean="0"/>
          </a:p>
          <a:p>
            <a:r>
              <a:rPr lang="sr-Latn-CS" i="1" dirty="0" smtClean="0"/>
              <a:t>Solsberi</a:t>
            </a:r>
            <a:r>
              <a:rPr lang="sr-Latn-CS" dirty="0" smtClean="0"/>
              <a:t> (Sailsbury) 1220-1280</a:t>
            </a:r>
          </a:p>
          <a:p>
            <a:r>
              <a:rPr lang="sr-Latn-CS" dirty="0" smtClean="0"/>
              <a:t>Preneto episkopsko sedište iz Old Saruma, katedrala podignuta </a:t>
            </a:r>
            <a:r>
              <a:rPr lang="sr-Latn-CS" i="1" dirty="0" smtClean="0"/>
              <a:t>ab novo</a:t>
            </a:r>
            <a:r>
              <a:rPr lang="sr-Latn-CS" dirty="0" smtClean="0"/>
              <a:t> na mestu gde pre toga nije bila nijedno sakralno zdanje, izvan gradskog jezgra.</a:t>
            </a:r>
            <a:endParaRPr lang="en-US" dirty="0"/>
          </a:p>
        </p:txBody>
      </p:sp>
      <p:pic>
        <p:nvPicPr>
          <p:cNvPr id="3" name="Picture 2" descr="solsberi naos.jpg"/>
          <p:cNvPicPr>
            <a:picLocks noChangeAspect="1"/>
          </p:cNvPicPr>
          <p:nvPr/>
        </p:nvPicPr>
        <p:blipFill>
          <a:blip r:embed="rId2" cstate="print"/>
          <a:stretch>
            <a:fillRect/>
          </a:stretch>
        </p:blipFill>
        <p:spPr>
          <a:xfrm>
            <a:off x="304800" y="1981200"/>
            <a:ext cx="3455811" cy="4724400"/>
          </a:xfrm>
          <a:prstGeom prst="rect">
            <a:avLst/>
          </a:prstGeom>
        </p:spPr>
      </p:pic>
      <p:sp>
        <p:nvSpPr>
          <p:cNvPr id="4" name="TextBox 3"/>
          <p:cNvSpPr txBox="1"/>
          <p:nvPr/>
        </p:nvSpPr>
        <p:spPr>
          <a:xfrm>
            <a:off x="3962400" y="2133600"/>
            <a:ext cx="4800600" cy="369332"/>
          </a:xfrm>
          <a:prstGeom prst="rect">
            <a:avLst/>
          </a:prstGeom>
          <a:noFill/>
        </p:spPr>
        <p:txBody>
          <a:bodyPr wrap="square" rtlCol="0">
            <a:spAutoFit/>
          </a:bodyPr>
          <a:lstStyle/>
          <a:p>
            <a:r>
              <a:rPr lang="sr-Latn-CS" dirty="0" smtClean="0"/>
              <a:t>Upotreba tamnog kamena, Purbeck marble</a:t>
            </a:r>
            <a:endParaRPr lang="en-US" dirty="0"/>
          </a:p>
        </p:txBody>
      </p:sp>
      <p:cxnSp>
        <p:nvCxnSpPr>
          <p:cNvPr id="6" name="Straight Arrow Connector 5"/>
          <p:cNvCxnSpPr/>
          <p:nvPr/>
        </p:nvCxnSpPr>
        <p:spPr>
          <a:xfrm flipH="1">
            <a:off x="1143000" y="2438400"/>
            <a:ext cx="2819400" cy="1676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545</TotalTime>
  <Words>1700</Words>
  <Application>Microsoft Office PowerPoint</Application>
  <PresentationFormat>On-screen Show (4:3)</PresentationFormat>
  <Paragraphs>83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Opšta istorija umetnosti srednjeg veka  Gotika u engleskoj</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Jela</dc:creator>
  <cp:lastModifiedBy>Jela</cp:lastModifiedBy>
  <cp:revision>56</cp:revision>
  <dcterms:created xsi:type="dcterms:W3CDTF">2020-03-16T17:31:26Z</dcterms:created>
  <dcterms:modified xsi:type="dcterms:W3CDTF">2020-03-18T17:17:54Z</dcterms:modified>
</cp:coreProperties>
</file>