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C5D8645-8BCC-44EB-8347-27150C7D92C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2295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760EB-9304-4068-9188-FE90A86A8E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F13F8-6327-45CD-9F30-85A88074EB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FC06E-85A1-44B7-9E69-D024D9F70D5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18F0A-0E79-49FD-8203-562C30AEDC4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8638D-46E3-4D18-9BD2-743BFB67935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D178E-41B8-4B65-830D-22971D52E2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063A4-F6EE-426E-A4D0-8061350FAE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975E7-7547-411D-8EAC-46D9BE1D1A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A5BFB-019B-466A-882F-D1AF0C4369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E047AC-D5B4-4B43-80B1-57F817B3685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4ADFF3AE-312A-4B8F-B6E0-A9676DC0B26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27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371600"/>
            <a:ext cx="7623175" cy="1752600"/>
          </a:xfrm>
        </p:spPr>
        <p:txBody>
          <a:bodyPr/>
          <a:lstStyle/>
          <a:p>
            <a:r>
              <a:rPr lang="sr-Latn-CS" sz="4600"/>
              <a:t>Uputstvo</a:t>
            </a:r>
            <a:br>
              <a:rPr lang="sr-Latn-CS" sz="4600"/>
            </a:br>
            <a:r>
              <a:rPr lang="sr-Latn-CS" sz="4600"/>
              <a:t>za pisanje ispitnog rada </a:t>
            </a:r>
            <a:br>
              <a:rPr lang="sr-Latn-CS" sz="4600"/>
            </a:br>
            <a:r>
              <a:rPr lang="sr-Latn-CS" sz="4600"/>
              <a:t>Izazovi savremene porodice</a:t>
            </a:r>
            <a:br>
              <a:rPr lang="sr-Latn-CS" sz="4600"/>
            </a:br>
            <a:endParaRPr lang="en-US" sz="460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/>
              <a:t>Smiljka Tomanović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Mora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/>
              <a:t>Da problemski tretira neku pojavu </a:t>
            </a:r>
          </a:p>
          <a:p>
            <a:r>
              <a:rPr lang="sr-Latn-CS"/>
              <a:t>na osnovu više izvora relevantne literature</a:t>
            </a:r>
          </a:p>
          <a:p>
            <a:r>
              <a:rPr lang="sr-Latn-CS"/>
              <a:t>Ne manje od 3000 reči</a:t>
            </a:r>
          </a:p>
          <a:p>
            <a:r>
              <a:rPr lang="sr-Latn-CS"/>
              <a:t>Da ima tri jasne celine: uvod, analiza i zaključak</a:t>
            </a:r>
          </a:p>
          <a:p>
            <a:r>
              <a:rPr lang="sr-Latn-CS"/>
              <a:t>Pravilno navedene izvore u tekstu i spisak referenci na kraju (zadnje unutrašnje korice časopisa “Sociologija”)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Uvod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sr-Latn-CS" sz="2900"/>
              <a:t>Šta je predmet rada, analize?</a:t>
            </a:r>
          </a:p>
          <a:p>
            <a:r>
              <a:rPr lang="sr-Latn-CS" sz="2900"/>
              <a:t>Zašto je ta pojava relevantna za savremenu porodicu? </a:t>
            </a:r>
          </a:p>
          <a:p>
            <a:r>
              <a:rPr lang="sr-Latn-CS" sz="2900"/>
              <a:t>Šta govori o položaju/konceptu/odlikama savremene porodice?</a:t>
            </a:r>
          </a:p>
          <a:p>
            <a:r>
              <a:rPr lang="sr-Latn-CS" sz="2900"/>
              <a:t>Cilj/evi analize? Šta želim da pokažem ovim radom?</a:t>
            </a:r>
          </a:p>
          <a:p>
            <a:r>
              <a:rPr lang="sr-Latn-CS" sz="2900"/>
              <a:t>Eventualno: pretpostavka/ke</a:t>
            </a:r>
            <a:endParaRPr lang="en-US" sz="2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Analiza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/>
              <a:t>Analiza predmeta istraživanja po dimenzijama koje proističu iz postavljenog predmeta i cilja/eva (a ne sukcesivno prepričavanje literature)</a:t>
            </a:r>
          </a:p>
          <a:p>
            <a:r>
              <a:rPr lang="sr-Latn-CS"/>
              <a:t>Problemsko promišljanje predmeta analize (a ne deskripcija rezultata drugih istraživanja)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Zaključak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/>
              <a:t>U odnosu na u uvodu postavljene ciljeve i pretpostavke, a koristeći navedene koncepte sumirati rezultate analize</a:t>
            </a:r>
          </a:p>
          <a:p>
            <a:r>
              <a:rPr lang="sr-Latn-CS"/>
              <a:t>Dati vlastito mišljenje</a:t>
            </a:r>
          </a:p>
          <a:p>
            <a:r>
              <a:rPr lang="sr-Latn-CS"/>
              <a:t>Naglasiti šta, čime, kako sociologija može da pomogne proučavanju, razumevanju ... pojave i/ili rešavanju problema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Postupak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/>
              <a:t>Dve nedelje pre zakazanog termina ispita poslati radnu verziju ispitnog rada na</a:t>
            </a:r>
          </a:p>
          <a:p>
            <a:pPr>
              <a:buFont typeface="Wingdings" pitchFamily="2" charset="2"/>
              <a:buNone/>
            </a:pPr>
            <a:r>
              <a:rPr lang="sr-Latn-CS"/>
              <a:t>	email adresu odabranog mentora</a:t>
            </a:r>
            <a:endParaRPr lang="en-US"/>
          </a:p>
          <a:p>
            <a:r>
              <a:rPr lang="en-US"/>
              <a:t>nedelju dana </a:t>
            </a:r>
            <a:r>
              <a:rPr lang="sr-Latn-CS"/>
              <a:t>pre ispita na konsultacije doneti odštampanu ispravljenu verziju rada</a:t>
            </a:r>
          </a:p>
          <a:p>
            <a:r>
              <a:rPr lang="sr-Latn-CS"/>
              <a:t>Na ispitu se odgovara na pitanja koja povezuju ispitni rad sa ukupnom tematikom kursa i obaveznom literaturom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z="3800"/>
              <a:t>Ocenjivanje na kursu</a:t>
            </a:r>
            <a:r>
              <a:rPr lang="en-US" sz="3800"/>
              <a:t> I</a:t>
            </a:r>
            <a:r>
              <a:rPr lang="sr-Latn-CS" sz="3800"/>
              <a:t>zazovi savremene porodice</a:t>
            </a:r>
            <a:endParaRPr lang="en-US" sz="38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maksimalno </a:t>
            </a:r>
            <a:r>
              <a:rPr lang="sr-Latn-CS"/>
              <a:t>20 poena se dobija za rad na času; </a:t>
            </a:r>
            <a:r>
              <a:rPr lang="en-US"/>
              <a:t>p</a:t>
            </a:r>
            <a:r>
              <a:rPr lang="sr-Latn-CS"/>
              <a:t>rezentovano proseminarsko izlaganje </a:t>
            </a:r>
            <a:r>
              <a:rPr lang="en-US"/>
              <a:t>se ocenjuje od 5 do 10 poena</a:t>
            </a:r>
            <a:r>
              <a:rPr lang="sr-Latn-CS"/>
              <a:t>, </a:t>
            </a:r>
            <a:r>
              <a:rPr lang="en-US"/>
              <a:t>a u</a:t>
            </a:r>
            <a:r>
              <a:rPr lang="sr-Latn-CS"/>
              <a:t>č</a:t>
            </a:r>
            <a:r>
              <a:rPr lang="en-US"/>
              <a:t>estvovanje u diskusiji od 1 do 20 poena</a:t>
            </a:r>
            <a:endParaRPr lang="sr-Latn-CS"/>
          </a:p>
          <a:p>
            <a:r>
              <a:rPr lang="sr-Latn-CS"/>
              <a:t>pisani rad se ocenjuje od 21 do 40 poena </a:t>
            </a:r>
          </a:p>
          <a:p>
            <a:r>
              <a:rPr lang="sr-Latn-CS"/>
              <a:t>usmeni ispit se ocenjuje od 21 do 40 poena </a:t>
            </a:r>
          </a:p>
          <a:p>
            <a:r>
              <a:rPr lang="sr-Latn-CS"/>
              <a:t>21-25 ocena 6; 26-29 </a:t>
            </a:r>
            <a:r>
              <a:rPr lang="en-US"/>
              <a:t>=</a:t>
            </a:r>
            <a:r>
              <a:rPr lang="sr-Latn-CS"/>
              <a:t>7</a:t>
            </a:r>
            <a:r>
              <a:rPr lang="en-US"/>
              <a:t>; 30-32 = 8; 33-36 =9; 37-40 = 10.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32</TotalTime>
  <Words>248</Words>
  <Application>Microsoft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Garamond</vt:lpstr>
      <vt:lpstr>Times New Roman</vt:lpstr>
      <vt:lpstr>Wingdings</vt:lpstr>
      <vt:lpstr>Edge</vt:lpstr>
      <vt:lpstr>Uputstvo za pisanje ispitnog rada  Izazovi savremene porodice </vt:lpstr>
      <vt:lpstr>Mora</vt:lpstr>
      <vt:lpstr>Uvod</vt:lpstr>
      <vt:lpstr>Analiza</vt:lpstr>
      <vt:lpstr>Zaključak</vt:lpstr>
      <vt:lpstr>Postupak</vt:lpstr>
      <vt:lpstr>Ocenjivanje na kursu Izazovi savremene porodice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Korisnik</cp:lastModifiedBy>
  <cp:revision>14</cp:revision>
  <cp:lastPrinted>1601-01-01T00:00:00Z</cp:lastPrinted>
  <dcterms:created xsi:type="dcterms:W3CDTF">1601-01-01T00:00:00Z</dcterms:created>
  <dcterms:modified xsi:type="dcterms:W3CDTF">2018-02-20T12:08:50Z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