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5" r:id="rId4"/>
    <p:sldId id="266" r:id="rId5"/>
    <p:sldId id="269" r:id="rId6"/>
    <p:sldId id="270" r:id="rId7"/>
    <p:sldId id="280" r:id="rId8"/>
    <p:sldId id="281" r:id="rId9"/>
    <p:sldId id="274" r:id="rId10"/>
    <p:sldId id="276" r:id="rId11"/>
    <p:sldId id="275" r:id="rId12"/>
    <p:sldId id="271" r:id="rId13"/>
    <p:sldId id="272" r:id="rId14"/>
    <p:sldId id="259" r:id="rId15"/>
    <p:sldId id="260" r:id="rId16"/>
    <p:sldId id="282" r:id="rId17"/>
    <p:sldId id="283" r:id="rId18"/>
    <p:sldId id="262" r:id="rId19"/>
    <p:sldId id="284" r:id="rId20"/>
    <p:sldId id="285" r:id="rId21"/>
    <p:sldId id="286"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010" name="Group 2">
            <a:extLst>
              <a:ext uri="{FF2B5EF4-FFF2-40B4-BE49-F238E27FC236}">
                <a16:creationId xmlns:a16="http://schemas.microsoft.com/office/drawing/2014/main" id="{8F4DFEDB-305A-4513-AD69-A366939B7080}"/>
              </a:ext>
            </a:extLst>
          </p:cNvPr>
          <p:cNvGrpSpPr>
            <a:grpSpLocks/>
          </p:cNvGrpSpPr>
          <p:nvPr/>
        </p:nvGrpSpPr>
        <p:grpSpPr bwMode="auto">
          <a:xfrm>
            <a:off x="0" y="0"/>
            <a:ext cx="11684000" cy="5943600"/>
            <a:chOff x="0" y="0"/>
            <a:chExt cx="5520" cy="3744"/>
          </a:xfrm>
        </p:grpSpPr>
        <p:sp>
          <p:nvSpPr>
            <p:cNvPr id="43011" name="Rectangle 3">
              <a:extLst>
                <a:ext uri="{FF2B5EF4-FFF2-40B4-BE49-F238E27FC236}">
                  <a16:creationId xmlns:a16="http://schemas.microsoft.com/office/drawing/2014/main" id="{005B1747-7CDE-493B-89AC-22371B4188B0}"/>
                </a:ext>
              </a:extLst>
            </p:cNvPr>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grpSp>
          <p:nvGrpSpPr>
            <p:cNvPr id="43012" name="Group 4">
              <a:extLst>
                <a:ext uri="{FF2B5EF4-FFF2-40B4-BE49-F238E27FC236}">
                  <a16:creationId xmlns:a16="http://schemas.microsoft.com/office/drawing/2014/main" id="{2853AAAD-BAF2-412A-B931-355F5733868E}"/>
                </a:ext>
              </a:extLst>
            </p:cNvPr>
            <p:cNvGrpSpPr>
              <a:grpSpLocks/>
            </p:cNvGrpSpPr>
            <p:nvPr userDrawn="1"/>
          </p:nvGrpSpPr>
          <p:grpSpPr bwMode="auto">
            <a:xfrm>
              <a:off x="0" y="2208"/>
              <a:ext cx="5520" cy="1536"/>
              <a:chOff x="0" y="2208"/>
              <a:chExt cx="5520" cy="1536"/>
            </a:xfrm>
          </p:grpSpPr>
          <p:sp>
            <p:nvSpPr>
              <p:cNvPr id="43013" name="Rectangle 5">
                <a:extLst>
                  <a:ext uri="{FF2B5EF4-FFF2-40B4-BE49-F238E27FC236}">
                    <a16:creationId xmlns:a16="http://schemas.microsoft.com/office/drawing/2014/main" id="{22877ABF-ED45-4E9B-8452-6BC4838B4967}"/>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43014" name="Rectangle 6">
                <a:extLst>
                  <a:ext uri="{FF2B5EF4-FFF2-40B4-BE49-F238E27FC236}">
                    <a16:creationId xmlns:a16="http://schemas.microsoft.com/office/drawing/2014/main" id="{D305F396-92EF-467A-8D38-D91ED4316F7D}"/>
                  </a:ext>
                </a:extLst>
              </p:cNvPr>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43015" name="Line 7">
                <a:extLst>
                  <a:ext uri="{FF2B5EF4-FFF2-40B4-BE49-F238E27FC236}">
                    <a16:creationId xmlns:a16="http://schemas.microsoft.com/office/drawing/2014/main" id="{03D7BF16-09A6-4A7A-AF14-95D477BF3EA5}"/>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nvGrpSpPr>
            <p:cNvPr id="43016" name="Group 8">
              <a:extLst>
                <a:ext uri="{FF2B5EF4-FFF2-40B4-BE49-F238E27FC236}">
                  <a16:creationId xmlns:a16="http://schemas.microsoft.com/office/drawing/2014/main" id="{306E5ACF-B84C-401D-8DED-D75162E423F9}"/>
                </a:ext>
              </a:extLst>
            </p:cNvPr>
            <p:cNvGrpSpPr>
              <a:grpSpLocks/>
            </p:cNvGrpSpPr>
            <p:nvPr userDrawn="1"/>
          </p:nvGrpSpPr>
          <p:grpSpPr bwMode="auto">
            <a:xfrm>
              <a:off x="400" y="336"/>
              <a:ext cx="5088" cy="192"/>
              <a:chOff x="400" y="336"/>
              <a:chExt cx="5088" cy="192"/>
            </a:xfrm>
          </p:grpSpPr>
          <p:sp>
            <p:nvSpPr>
              <p:cNvPr id="43017" name="Rectangle 9">
                <a:extLst>
                  <a:ext uri="{FF2B5EF4-FFF2-40B4-BE49-F238E27FC236}">
                    <a16:creationId xmlns:a16="http://schemas.microsoft.com/office/drawing/2014/main" id="{A853CE52-6A49-4999-9D70-10561B3EAAA1}"/>
                  </a:ext>
                </a:extLst>
              </p:cNvPr>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43018" name="Line 10">
                <a:extLst>
                  <a:ext uri="{FF2B5EF4-FFF2-40B4-BE49-F238E27FC236}">
                    <a16:creationId xmlns:a16="http://schemas.microsoft.com/office/drawing/2014/main" id="{536A3208-85E0-4349-8E0A-440AE770B426}"/>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43019" name="Rectangle 11">
            <a:extLst>
              <a:ext uri="{FF2B5EF4-FFF2-40B4-BE49-F238E27FC236}">
                <a16:creationId xmlns:a16="http://schemas.microsoft.com/office/drawing/2014/main" id="{7692579E-8904-42BC-A2D1-2BEC6460DA4D}"/>
              </a:ext>
            </a:extLst>
          </p:cNvPr>
          <p:cNvSpPr>
            <a:spLocks noGrp="1" noChangeArrowheads="1"/>
          </p:cNvSpPr>
          <p:nvPr>
            <p:ph type="ctrTitle"/>
          </p:nvPr>
        </p:nvSpPr>
        <p:spPr>
          <a:xfrm>
            <a:off x="2743200" y="1143000"/>
            <a:ext cx="8839200" cy="2209800"/>
          </a:xfrm>
        </p:spPr>
        <p:txBody>
          <a:bodyPr/>
          <a:lstStyle>
            <a:lvl1pPr>
              <a:defRPr sz="4800"/>
            </a:lvl1pPr>
          </a:lstStyle>
          <a:p>
            <a:pPr lvl="0"/>
            <a:r>
              <a:rPr lang="en-US" altLang="en-US" noProof="0"/>
              <a:t>Click to edit Master title style</a:t>
            </a:r>
          </a:p>
        </p:txBody>
      </p:sp>
      <p:sp>
        <p:nvSpPr>
          <p:cNvPr id="43020" name="Rectangle 12">
            <a:extLst>
              <a:ext uri="{FF2B5EF4-FFF2-40B4-BE49-F238E27FC236}">
                <a16:creationId xmlns:a16="http://schemas.microsoft.com/office/drawing/2014/main" id="{2D663FD1-EFE4-4A67-8B12-2B8DD59A13D4}"/>
              </a:ext>
            </a:extLst>
          </p:cNvPr>
          <p:cNvSpPr>
            <a:spLocks noGrp="1" noChangeArrowheads="1"/>
          </p:cNvSpPr>
          <p:nvPr>
            <p:ph type="subTitle" idx="1"/>
          </p:nvPr>
        </p:nvSpPr>
        <p:spPr>
          <a:xfrm>
            <a:off x="1828800" y="3962400"/>
            <a:ext cx="9144000" cy="1600200"/>
          </a:xfrm>
        </p:spPr>
        <p:txBody>
          <a:bodyPr anchor="ct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3021" name="Rectangle 13">
            <a:extLst>
              <a:ext uri="{FF2B5EF4-FFF2-40B4-BE49-F238E27FC236}">
                <a16:creationId xmlns:a16="http://schemas.microsoft.com/office/drawing/2014/main" id="{481B248A-289E-40B7-A237-946B812E1B72}"/>
              </a:ext>
            </a:extLst>
          </p:cNvPr>
          <p:cNvSpPr>
            <a:spLocks noGrp="1" noChangeArrowheads="1"/>
          </p:cNvSpPr>
          <p:nvPr>
            <p:ph type="dt" sz="half" idx="2"/>
          </p:nvPr>
        </p:nvSpPr>
        <p:spPr>
          <a:xfrm>
            <a:off x="1217084" y="6251575"/>
            <a:ext cx="2540000" cy="457200"/>
          </a:xfrm>
        </p:spPr>
        <p:txBody>
          <a:bodyPr/>
          <a:lstStyle>
            <a:lvl1pPr>
              <a:defRPr/>
            </a:lvl1pPr>
          </a:lstStyle>
          <a:p>
            <a:endParaRPr lang="en-US" altLang="en-US"/>
          </a:p>
        </p:txBody>
      </p:sp>
      <p:sp>
        <p:nvSpPr>
          <p:cNvPr id="43022" name="Rectangle 14">
            <a:extLst>
              <a:ext uri="{FF2B5EF4-FFF2-40B4-BE49-F238E27FC236}">
                <a16:creationId xmlns:a16="http://schemas.microsoft.com/office/drawing/2014/main" id="{3516ED95-F7EA-4F85-B9B6-3A38CD2AC50E}"/>
              </a:ext>
            </a:extLst>
          </p:cNvPr>
          <p:cNvSpPr>
            <a:spLocks noGrp="1" noChangeArrowheads="1"/>
          </p:cNvSpPr>
          <p:nvPr>
            <p:ph type="ftr" sz="quarter" idx="3"/>
          </p:nvPr>
        </p:nvSpPr>
        <p:spPr>
          <a:xfrm>
            <a:off x="4472517" y="6248400"/>
            <a:ext cx="3860800" cy="457200"/>
          </a:xfrm>
        </p:spPr>
        <p:txBody>
          <a:bodyPr/>
          <a:lstStyle>
            <a:lvl1pPr>
              <a:defRPr/>
            </a:lvl1pPr>
          </a:lstStyle>
          <a:p>
            <a:endParaRPr lang="en-US" altLang="en-US"/>
          </a:p>
        </p:txBody>
      </p:sp>
      <p:sp>
        <p:nvSpPr>
          <p:cNvPr id="43023" name="Rectangle 15">
            <a:extLst>
              <a:ext uri="{FF2B5EF4-FFF2-40B4-BE49-F238E27FC236}">
                <a16:creationId xmlns:a16="http://schemas.microsoft.com/office/drawing/2014/main" id="{50242601-41E6-446E-A011-0417BA25137C}"/>
              </a:ext>
            </a:extLst>
          </p:cNvPr>
          <p:cNvSpPr>
            <a:spLocks noGrp="1" noChangeArrowheads="1"/>
          </p:cNvSpPr>
          <p:nvPr>
            <p:ph type="sldNum" sz="quarter" idx="4"/>
          </p:nvPr>
        </p:nvSpPr>
        <p:spPr/>
        <p:txBody>
          <a:bodyPr/>
          <a:lstStyle>
            <a:lvl1pPr>
              <a:defRPr/>
            </a:lvl1pPr>
          </a:lstStyle>
          <a:p>
            <a:fld id="{76D9CF11-E1F3-4FDE-8643-A63F76004B0C}" type="slidenum">
              <a:rPr lang="en-US" altLang="en-US"/>
              <a:pPr/>
              <a:t>‹#›</a:t>
            </a:fld>
            <a:endParaRPr lang="en-US" altLang="en-US"/>
          </a:p>
        </p:txBody>
      </p:sp>
    </p:spTree>
    <p:extLst>
      <p:ext uri="{BB962C8B-B14F-4D97-AF65-F5344CB8AC3E}">
        <p14:creationId xmlns:p14="http://schemas.microsoft.com/office/powerpoint/2010/main" val="382982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84B3-5649-4B5C-A0B3-E421CA5528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9BB65-0EDE-4731-A765-78BFDD6BE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5BEEB-F7E6-46CB-B0FD-55924D6283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F45869-F4EB-4B49-8E73-B94B8E9351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221EDF-9374-4B52-8AF9-D487F258120B}"/>
              </a:ext>
            </a:extLst>
          </p:cNvPr>
          <p:cNvSpPr>
            <a:spLocks noGrp="1"/>
          </p:cNvSpPr>
          <p:nvPr>
            <p:ph type="sldNum" sz="quarter" idx="12"/>
          </p:nvPr>
        </p:nvSpPr>
        <p:spPr/>
        <p:txBody>
          <a:bodyPr/>
          <a:lstStyle>
            <a:lvl1pPr>
              <a:defRPr/>
            </a:lvl1pPr>
          </a:lstStyle>
          <a:p>
            <a:fld id="{39B1DDBF-A0E5-4A58-B34B-70EDDA7964AD}" type="slidenum">
              <a:rPr lang="en-US" altLang="en-US"/>
              <a:pPr/>
              <a:t>‹#›</a:t>
            </a:fld>
            <a:endParaRPr lang="en-US" altLang="en-US"/>
          </a:p>
        </p:txBody>
      </p:sp>
    </p:spTree>
    <p:extLst>
      <p:ext uri="{BB962C8B-B14F-4D97-AF65-F5344CB8AC3E}">
        <p14:creationId xmlns:p14="http://schemas.microsoft.com/office/powerpoint/2010/main" val="104459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9D892-3A2E-4923-9690-04A6AB931DF5}"/>
              </a:ext>
            </a:extLst>
          </p:cNvPr>
          <p:cNvSpPr>
            <a:spLocks noGrp="1"/>
          </p:cNvSpPr>
          <p:nvPr>
            <p:ph type="title" orient="vert"/>
          </p:nvPr>
        </p:nvSpPr>
        <p:spPr>
          <a:xfrm>
            <a:off x="8991600" y="277813"/>
            <a:ext cx="25908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0DDC3A-B9E5-47C5-A3FD-EDD97D080617}"/>
              </a:ext>
            </a:extLst>
          </p:cNvPr>
          <p:cNvSpPr>
            <a:spLocks noGrp="1"/>
          </p:cNvSpPr>
          <p:nvPr>
            <p:ph type="body" orient="vert" idx="1"/>
          </p:nvPr>
        </p:nvSpPr>
        <p:spPr>
          <a:xfrm>
            <a:off x="1219200" y="277813"/>
            <a:ext cx="75692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FBD3F-04AB-4D5B-8F2D-B1B815FD09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E595985-DE4F-4EBE-BB0A-210045CB2C3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D925EE-8B39-42A7-A4A2-A7FF3EE4C713}"/>
              </a:ext>
            </a:extLst>
          </p:cNvPr>
          <p:cNvSpPr>
            <a:spLocks noGrp="1"/>
          </p:cNvSpPr>
          <p:nvPr>
            <p:ph type="sldNum" sz="quarter" idx="12"/>
          </p:nvPr>
        </p:nvSpPr>
        <p:spPr/>
        <p:txBody>
          <a:bodyPr/>
          <a:lstStyle>
            <a:lvl1pPr>
              <a:defRPr/>
            </a:lvl1pPr>
          </a:lstStyle>
          <a:p>
            <a:fld id="{D3183E66-8534-47A9-895E-A7629F033F3B}" type="slidenum">
              <a:rPr lang="en-US" altLang="en-US"/>
              <a:pPr/>
              <a:t>‹#›</a:t>
            </a:fld>
            <a:endParaRPr lang="en-US" altLang="en-US"/>
          </a:p>
        </p:txBody>
      </p:sp>
    </p:spTree>
    <p:extLst>
      <p:ext uri="{BB962C8B-B14F-4D97-AF65-F5344CB8AC3E}">
        <p14:creationId xmlns:p14="http://schemas.microsoft.com/office/powerpoint/2010/main" val="305541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B2E1-18D5-4E40-B014-0342123FF1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B1CA57-EAEE-493D-BFD6-32AE6248B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D5871-0B07-4360-ADE1-FC6986CFA9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19C565-A3A7-4C42-9251-B4A05B3059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C2AE1B-A984-4203-8807-28B01062F5FC}"/>
              </a:ext>
            </a:extLst>
          </p:cNvPr>
          <p:cNvSpPr>
            <a:spLocks noGrp="1"/>
          </p:cNvSpPr>
          <p:nvPr>
            <p:ph type="sldNum" sz="quarter" idx="12"/>
          </p:nvPr>
        </p:nvSpPr>
        <p:spPr/>
        <p:txBody>
          <a:bodyPr/>
          <a:lstStyle>
            <a:lvl1pPr>
              <a:defRPr/>
            </a:lvl1pPr>
          </a:lstStyle>
          <a:p>
            <a:fld id="{1B37A751-59B1-4E4C-84FE-0CEBF1FBBDB4}" type="slidenum">
              <a:rPr lang="en-US" altLang="en-US"/>
              <a:pPr/>
              <a:t>‹#›</a:t>
            </a:fld>
            <a:endParaRPr lang="en-US" altLang="en-US"/>
          </a:p>
        </p:txBody>
      </p:sp>
    </p:spTree>
    <p:extLst>
      <p:ext uri="{BB962C8B-B14F-4D97-AF65-F5344CB8AC3E}">
        <p14:creationId xmlns:p14="http://schemas.microsoft.com/office/powerpoint/2010/main" val="268076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4DAE-59FE-4DDF-BE43-1BA5B74BC15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976263-EC14-492A-9BE8-8000BE1726D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7FF063-244D-4776-9C89-8CED52A642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F1DFB7-5397-42D7-9E58-983DF0ADCF5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B11E22-9F48-4DAA-8F95-488047502372}"/>
              </a:ext>
            </a:extLst>
          </p:cNvPr>
          <p:cNvSpPr>
            <a:spLocks noGrp="1"/>
          </p:cNvSpPr>
          <p:nvPr>
            <p:ph type="sldNum" sz="quarter" idx="12"/>
          </p:nvPr>
        </p:nvSpPr>
        <p:spPr/>
        <p:txBody>
          <a:bodyPr/>
          <a:lstStyle>
            <a:lvl1pPr>
              <a:defRPr/>
            </a:lvl1pPr>
          </a:lstStyle>
          <a:p>
            <a:fld id="{67E2BAD9-3EDC-4234-8290-2C19CCE67084}" type="slidenum">
              <a:rPr lang="en-US" altLang="en-US"/>
              <a:pPr/>
              <a:t>‹#›</a:t>
            </a:fld>
            <a:endParaRPr lang="en-US" altLang="en-US"/>
          </a:p>
        </p:txBody>
      </p:sp>
    </p:spTree>
    <p:extLst>
      <p:ext uri="{BB962C8B-B14F-4D97-AF65-F5344CB8AC3E}">
        <p14:creationId xmlns:p14="http://schemas.microsoft.com/office/powerpoint/2010/main" val="55720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388A-3460-4345-B1EF-C21B875CE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6FD872-EB1E-457F-A15E-4F5D3D003615}"/>
              </a:ext>
            </a:extLst>
          </p:cNvPr>
          <p:cNvSpPr>
            <a:spLocks noGrp="1"/>
          </p:cNvSpPr>
          <p:nvPr>
            <p:ph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780CA-4A4E-449D-A42D-D2912667C967}"/>
              </a:ext>
            </a:extLst>
          </p:cNvPr>
          <p:cNvSpPr>
            <a:spLocks noGrp="1"/>
          </p:cNvSpPr>
          <p:nvPr>
            <p:ph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DE57F0-2200-4FF4-9983-44C3F54F5C7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A7B1AC-5DF5-451E-BB58-433929AC9B0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4540A55-7DFC-4143-A516-D8BF34A914D0}"/>
              </a:ext>
            </a:extLst>
          </p:cNvPr>
          <p:cNvSpPr>
            <a:spLocks noGrp="1"/>
          </p:cNvSpPr>
          <p:nvPr>
            <p:ph type="sldNum" sz="quarter" idx="12"/>
          </p:nvPr>
        </p:nvSpPr>
        <p:spPr/>
        <p:txBody>
          <a:bodyPr/>
          <a:lstStyle>
            <a:lvl1pPr>
              <a:defRPr/>
            </a:lvl1pPr>
          </a:lstStyle>
          <a:p>
            <a:fld id="{25227092-D4EC-491D-B0DF-DC848004B26B}" type="slidenum">
              <a:rPr lang="en-US" altLang="en-US"/>
              <a:pPr/>
              <a:t>‹#›</a:t>
            </a:fld>
            <a:endParaRPr lang="en-US" altLang="en-US"/>
          </a:p>
        </p:txBody>
      </p:sp>
    </p:spTree>
    <p:extLst>
      <p:ext uri="{BB962C8B-B14F-4D97-AF65-F5344CB8AC3E}">
        <p14:creationId xmlns:p14="http://schemas.microsoft.com/office/powerpoint/2010/main" val="221000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1507-1EDF-4F95-A32E-A2C6FF87FB5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7FC643-60DC-4483-8C71-01B1900B804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87CAB-4BBC-4615-A40B-4D9F56F36ED6}"/>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A79E0D-F905-4788-9047-C823BE9D61D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D3FDC7-8BE2-46FA-9E09-BD4DA49E684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B3A49-9FAD-47AD-BCD8-7E16CD7BE2F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3DA5A7-C090-4023-90E3-19D2814C814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F127B8A-F9AE-4F12-B760-00B42FD406DE}"/>
              </a:ext>
            </a:extLst>
          </p:cNvPr>
          <p:cNvSpPr>
            <a:spLocks noGrp="1"/>
          </p:cNvSpPr>
          <p:nvPr>
            <p:ph type="sldNum" sz="quarter" idx="12"/>
          </p:nvPr>
        </p:nvSpPr>
        <p:spPr/>
        <p:txBody>
          <a:bodyPr/>
          <a:lstStyle>
            <a:lvl1pPr>
              <a:defRPr/>
            </a:lvl1pPr>
          </a:lstStyle>
          <a:p>
            <a:fld id="{16874704-9971-401B-804B-168801DF8C2D}" type="slidenum">
              <a:rPr lang="en-US" altLang="en-US"/>
              <a:pPr/>
              <a:t>‹#›</a:t>
            </a:fld>
            <a:endParaRPr lang="en-US" altLang="en-US"/>
          </a:p>
        </p:txBody>
      </p:sp>
    </p:spTree>
    <p:extLst>
      <p:ext uri="{BB962C8B-B14F-4D97-AF65-F5344CB8AC3E}">
        <p14:creationId xmlns:p14="http://schemas.microsoft.com/office/powerpoint/2010/main" val="43641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1250-372F-4A29-912A-8BCDBF8D0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EA1FC0-5CA2-484A-A585-1E9E23583C1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EA85381-E10A-4EA8-9C78-5051EC2D88D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58DC7AE-682B-4690-8FA2-9EF240ECD491}"/>
              </a:ext>
            </a:extLst>
          </p:cNvPr>
          <p:cNvSpPr>
            <a:spLocks noGrp="1"/>
          </p:cNvSpPr>
          <p:nvPr>
            <p:ph type="sldNum" sz="quarter" idx="12"/>
          </p:nvPr>
        </p:nvSpPr>
        <p:spPr/>
        <p:txBody>
          <a:bodyPr/>
          <a:lstStyle>
            <a:lvl1pPr>
              <a:defRPr/>
            </a:lvl1pPr>
          </a:lstStyle>
          <a:p>
            <a:fld id="{CEEBE7BF-CC59-4852-B5DA-923285BB4122}" type="slidenum">
              <a:rPr lang="en-US" altLang="en-US"/>
              <a:pPr/>
              <a:t>‹#›</a:t>
            </a:fld>
            <a:endParaRPr lang="en-US" altLang="en-US"/>
          </a:p>
        </p:txBody>
      </p:sp>
    </p:spTree>
    <p:extLst>
      <p:ext uri="{BB962C8B-B14F-4D97-AF65-F5344CB8AC3E}">
        <p14:creationId xmlns:p14="http://schemas.microsoft.com/office/powerpoint/2010/main" val="167938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5D0F5-C89B-415A-8C25-EFB9E3903C1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E956387-BB0D-44AA-B0D1-C0156D5A39F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C07C6B5-6C08-4749-9E23-A921CA9A9C8B}"/>
              </a:ext>
            </a:extLst>
          </p:cNvPr>
          <p:cNvSpPr>
            <a:spLocks noGrp="1"/>
          </p:cNvSpPr>
          <p:nvPr>
            <p:ph type="sldNum" sz="quarter" idx="12"/>
          </p:nvPr>
        </p:nvSpPr>
        <p:spPr/>
        <p:txBody>
          <a:bodyPr/>
          <a:lstStyle>
            <a:lvl1pPr>
              <a:defRPr/>
            </a:lvl1pPr>
          </a:lstStyle>
          <a:p>
            <a:fld id="{EC2B73D8-E037-4366-8FE2-30B00E75876E}" type="slidenum">
              <a:rPr lang="en-US" altLang="en-US"/>
              <a:pPr/>
              <a:t>‹#›</a:t>
            </a:fld>
            <a:endParaRPr lang="en-US" altLang="en-US"/>
          </a:p>
        </p:txBody>
      </p:sp>
    </p:spTree>
    <p:extLst>
      <p:ext uri="{BB962C8B-B14F-4D97-AF65-F5344CB8AC3E}">
        <p14:creationId xmlns:p14="http://schemas.microsoft.com/office/powerpoint/2010/main" val="61510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2475-16F3-43DF-B16B-A624C45198B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E0453E-CC48-4E81-B013-9B765FF904A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23B4AF-9110-4D90-9E1B-1D49E048459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F8E1D-75CF-4292-8002-30EA2554154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5BDCC6-6026-4EEE-B1FC-3F7E35ED1C3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F807934-8FFF-48A4-9767-CFE59131CEB4}"/>
              </a:ext>
            </a:extLst>
          </p:cNvPr>
          <p:cNvSpPr>
            <a:spLocks noGrp="1"/>
          </p:cNvSpPr>
          <p:nvPr>
            <p:ph type="sldNum" sz="quarter" idx="12"/>
          </p:nvPr>
        </p:nvSpPr>
        <p:spPr/>
        <p:txBody>
          <a:bodyPr/>
          <a:lstStyle>
            <a:lvl1pPr>
              <a:defRPr/>
            </a:lvl1pPr>
          </a:lstStyle>
          <a:p>
            <a:fld id="{2086AEC7-172B-4884-B112-7F7991CE13EC}" type="slidenum">
              <a:rPr lang="en-US" altLang="en-US"/>
              <a:pPr/>
              <a:t>‹#›</a:t>
            </a:fld>
            <a:endParaRPr lang="en-US" altLang="en-US"/>
          </a:p>
        </p:txBody>
      </p:sp>
    </p:spTree>
    <p:extLst>
      <p:ext uri="{BB962C8B-B14F-4D97-AF65-F5344CB8AC3E}">
        <p14:creationId xmlns:p14="http://schemas.microsoft.com/office/powerpoint/2010/main" val="401524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FA81-61B1-4BB1-AAC3-1522CD8463F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9D0FAB-9CA0-44A7-8178-424D189A756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2AEF91-420E-461A-B9C2-D2EC26C6F3B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40B16-BA21-4792-8ECA-3067427AC7F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45D552D-9A03-4760-9FF3-C75EB93A0FE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E98FC5-5174-432C-A085-2A23E915C0D1}"/>
              </a:ext>
            </a:extLst>
          </p:cNvPr>
          <p:cNvSpPr>
            <a:spLocks noGrp="1"/>
          </p:cNvSpPr>
          <p:nvPr>
            <p:ph type="sldNum" sz="quarter" idx="12"/>
          </p:nvPr>
        </p:nvSpPr>
        <p:spPr/>
        <p:txBody>
          <a:bodyPr/>
          <a:lstStyle>
            <a:lvl1pPr>
              <a:defRPr/>
            </a:lvl1pPr>
          </a:lstStyle>
          <a:p>
            <a:fld id="{1700ECCA-959C-4DAF-8D1C-3F2BB29BB97E}" type="slidenum">
              <a:rPr lang="en-US" altLang="en-US"/>
              <a:pPr/>
              <a:t>‹#›</a:t>
            </a:fld>
            <a:endParaRPr lang="en-US" altLang="en-US"/>
          </a:p>
        </p:txBody>
      </p:sp>
    </p:spTree>
    <p:extLst>
      <p:ext uri="{BB962C8B-B14F-4D97-AF65-F5344CB8AC3E}">
        <p14:creationId xmlns:p14="http://schemas.microsoft.com/office/powerpoint/2010/main" val="10765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B93CE263-EF18-49AC-BF99-8124D04ED91C}"/>
              </a:ext>
            </a:extLst>
          </p:cNvPr>
          <p:cNvGrpSpPr>
            <a:grpSpLocks/>
          </p:cNvGrpSpPr>
          <p:nvPr/>
        </p:nvGrpSpPr>
        <p:grpSpPr bwMode="auto">
          <a:xfrm>
            <a:off x="0" y="0"/>
            <a:ext cx="11582400" cy="4876800"/>
            <a:chOff x="0" y="0"/>
            <a:chExt cx="5472" cy="3072"/>
          </a:xfrm>
        </p:grpSpPr>
        <p:sp>
          <p:nvSpPr>
            <p:cNvPr id="41987" name="Rectangle 3">
              <a:extLst>
                <a:ext uri="{FF2B5EF4-FFF2-40B4-BE49-F238E27FC236}">
                  <a16:creationId xmlns:a16="http://schemas.microsoft.com/office/drawing/2014/main" id="{0A86EA61-90D6-41AE-BA6F-A516314BEB92}"/>
                </a:ext>
              </a:extLst>
            </p:cNvPr>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grpSp>
          <p:nvGrpSpPr>
            <p:cNvPr id="41988" name="Group 4">
              <a:extLst>
                <a:ext uri="{FF2B5EF4-FFF2-40B4-BE49-F238E27FC236}">
                  <a16:creationId xmlns:a16="http://schemas.microsoft.com/office/drawing/2014/main" id="{7DF94F5E-E610-44DF-ABA6-AB504B6D46A5}"/>
                </a:ext>
              </a:extLst>
            </p:cNvPr>
            <p:cNvGrpSpPr>
              <a:grpSpLocks/>
            </p:cNvGrpSpPr>
            <p:nvPr/>
          </p:nvGrpSpPr>
          <p:grpSpPr bwMode="auto">
            <a:xfrm>
              <a:off x="240" y="893"/>
              <a:ext cx="5232" cy="115"/>
              <a:chOff x="240" y="893"/>
              <a:chExt cx="5232" cy="115"/>
            </a:xfrm>
          </p:grpSpPr>
          <p:sp>
            <p:nvSpPr>
              <p:cNvPr id="41989" name="Rectangle 5">
                <a:extLst>
                  <a:ext uri="{FF2B5EF4-FFF2-40B4-BE49-F238E27FC236}">
                    <a16:creationId xmlns:a16="http://schemas.microsoft.com/office/drawing/2014/main" id="{DC6AD795-09E9-46B4-8F5B-A8E7677D3020}"/>
                  </a:ext>
                </a:extLst>
              </p:cNvPr>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41990" name="Line 6">
                <a:extLst>
                  <a:ext uri="{FF2B5EF4-FFF2-40B4-BE49-F238E27FC236}">
                    <a16:creationId xmlns:a16="http://schemas.microsoft.com/office/drawing/2014/main" id="{E079F22F-26DF-4472-85F9-6FE46D8436C3}"/>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41991" name="Rectangle 7">
            <a:extLst>
              <a:ext uri="{FF2B5EF4-FFF2-40B4-BE49-F238E27FC236}">
                <a16:creationId xmlns:a16="http://schemas.microsoft.com/office/drawing/2014/main" id="{3F68264D-3EA4-4576-858F-CF1D81E57423}"/>
              </a:ext>
            </a:extLst>
          </p:cNvPr>
          <p:cNvSpPr>
            <a:spLocks noGrp="1" noChangeArrowheads="1"/>
          </p:cNvSpPr>
          <p:nvPr>
            <p:ph type="title"/>
          </p:nvPr>
        </p:nvSpPr>
        <p:spPr bwMode="auto">
          <a:xfrm>
            <a:off x="1219200" y="277813"/>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92" name="Rectangle 8">
            <a:extLst>
              <a:ext uri="{FF2B5EF4-FFF2-40B4-BE49-F238E27FC236}">
                <a16:creationId xmlns:a16="http://schemas.microsoft.com/office/drawing/2014/main" id="{07EC3927-1A20-49B8-92F5-00A7326BD1BF}"/>
              </a:ext>
            </a:extLst>
          </p:cNvPr>
          <p:cNvSpPr>
            <a:spLocks noGrp="1" noChangeArrowheads="1"/>
          </p:cNvSpPr>
          <p:nvPr>
            <p:ph type="body" idx="1"/>
          </p:nvPr>
        </p:nvSpPr>
        <p:spPr bwMode="auto">
          <a:xfrm>
            <a:off x="1219200" y="1600201"/>
            <a:ext cx="1036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93" name="Rectangle 9">
            <a:extLst>
              <a:ext uri="{FF2B5EF4-FFF2-40B4-BE49-F238E27FC236}">
                <a16:creationId xmlns:a16="http://schemas.microsoft.com/office/drawing/2014/main" id="{6337E0F9-CB0F-40F2-AB42-B0EAF09B3E01}"/>
              </a:ext>
            </a:extLst>
          </p:cNvPr>
          <p:cNvSpPr>
            <a:spLocks noGrp="1" noChangeArrowheads="1"/>
          </p:cNvSpPr>
          <p:nvPr>
            <p:ph type="dt" sz="half" idx="2"/>
          </p:nvPr>
        </p:nvSpPr>
        <p:spPr bwMode="auto">
          <a:xfrm>
            <a:off x="1219200" y="6251575"/>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vl1pPr>
          </a:lstStyle>
          <a:p>
            <a:endParaRPr lang="en-US" altLang="en-US"/>
          </a:p>
        </p:txBody>
      </p:sp>
      <p:sp>
        <p:nvSpPr>
          <p:cNvPr id="41994" name="Rectangle 10">
            <a:extLst>
              <a:ext uri="{FF2B5EF4-FFF2-40B4-BE49-F238E27FC236}">
                <a16:creationId xmlns:a16="http://schemas.microsoft.com/office/drawing/2014/main" id="{B3950EC3-A521-4FAB-A330-0DD556F68E11}"/>
              </a:ext>
            </a:extLst>
          </p:cNvPr>
          <p:cNvSpPr>
            <a:spLocks noGrp="1" noChangeArrowheads="1"/>
          </p:cNvSpPr>
          <p:nvPr>
            <p:ph type="ftr" sz="quarter" idx="3"/>
          </p:nvPr>
        </p:nvSpPr>
        <p:spPr bwMode="auto">
          <a:xfrm>
            <a:off x="44704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41995" name="Rectangle 11">
            <a:extLst>
              <a:ext uri="{FF2B5EF4-FFF2-40B4-BE49-F238E27FC236}">
                <a16:creationId xmlns:a16="http://schemas.microsoft.com/office/drawing/2014/main" id="{9D0BF131-6CA8-4C72-8B77-CBBD2D609C64}"/>
              </a:ext>
            </a:extLst>
          </p:cNvPr>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B96EA94-2DF7-4B31-85CB-39EFA123FC9C}" type="slidenum">
              <a:rPr lang="en-US" altLang="en-US"/>
              <a:pPr/>
              <a:t>‹#›</a:t>
            </a:fld>
            <a:endParaRPr lang="en-US" altLang="en-US"/>
          </a:p>
        </p:txBody>
      </p:sp>
      <p:sp>
        <p:nvSpPr>
          <p:cNvPr id="41996" name="Line 12">
            <a:extLst>
              <a:ext uri="{FF2B5EF4-FFF2-40B4-BE49-F238E27FC236}">
                <a16:creationId xmlns:a16="http://schemas.microsoft.com/office/drawing/2014/main" id="{36354D46-E4E9-4AB4-9E1D-B6298DAB769F}"/>
              </a:ext>
            </a:extLst>
          </p:cNvPr>
          <p:cNvSpPr>
            <a:spLocks noChangeShapeType="1"/>
          </p:cNvSpPr>
          <p:nvPr/>
        </p:nvSpPr>
        <p:spPr bwMode="auto">
          <a:xfrm>
            <a:off x="0" y="4876800"/>
            <a:ext cx="812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220687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anose="02020603050405020304" pitchFamily="18" charset="0"/>
        </a:defRPr>
      </a:lvl2pPr>
      <a:lvl3pPr algn="l" rtl="0" fontAlgn="base">
        <a:spcBef>
          <a:spcPct val="0"/>
        </a:spcBef>
        <a:spcAft>
          <a:spcPct val="0"/>
        </a:spcAft>
        <a:defRPr sz="4200">
          <a:solidFill>
            <a:schemeClr val="tx2"/>
          </a:solidFill>
          <a:latin typeface="Times New Roman" panose="02020603050405020304" pitchFamily="18" charset="0"/>
        </a:defRPr>
      </a:lvl3pPr>
      <a:lvl4pPr algn="l" rtl="0" fontAlgn="base">
        <a:spcBef>
          <a:spcPct val="0"/>
        </a:spcBef>
        <a:spcAft>
          <a:spcPct val="0"/>
        </a:spcAft>
        <a:defRPr sz="4200">
          <a:solidFill>
            <a:schemeClr val="tx2"/>
          </a:solidFill>
          <a:latin typeface="Times New Roman" panose="02020603050405020304" pitchFamily="18" charset="0"/>
        </a:defRPr>
      </a:lvl4pPr>
      <a:lvl5pPr algn="l" rtl="0" fontAlgn="base">
        <a:spcBef>
          <a:spcPct val="0"/>
        </a:spcBef>
        <a:spcAft>
          <a:spcPct val="0"/>
        </a:spcAft>
        <a:defRPr sz="4200">
          <a:solidFill>
            <a:schemeClr val="tx2"/>
          </a:solidFill>
          <a:latin typeface="Times New Roman" panose="02020603050405020304" pitchFamily="18" charset="0"/>
        </a:defRPr>
      </a:lvl5pPr>
      <a:lvl6pPr marL="457200" algn="l" rtl="0" fontAlgn="base">
        <a:spcBef>
          <a:spcPct val="0"/>
        </a:spcBef>
        <a:spcAft>
          <a:spcPct val="0"/>
        </a:spcAft>
        <a:defRPr sz="4200">
          <a:solidFill>
            <a:schemeClr val="tx2"/>
          </a:solidFill>
          <a:latin typeface="Times New Roman" panose="02020603050405020304" pitchFamily="18" charset="0"/>
        </a:defRPr>
      </a:lvl6pPr>
      <a:lvl7pPr marL="914400" algn="l" rtl="0" fontAlgn="base">
        <a:spcBef>
          <a:spcPct val="0"/>
        </a:spcBef>
        <a:spcAft>
          <a:spcPct val="0"/>
        </a:spcAft>
        <a:defRPr sz="4200">
          <a:solidFill>
            <a:schemeClr val="tx2"/>
          </a:solidFill>
          <a:latin typeface="Times New Roman" panose="02020603050405020304" pitchFamily="18" charset="0"/>
        </a:defRPr>
      </a:lvl7pPr>
      <a:lvl8pPr marL="1371600" algn="l" rtl="0" fontAlgn="base">
        <a:spcBef>
          <a:spcPct val="0"/>
        </a:spcBef>
        <a:spcAft>
          <a:spcPct val="0"/>
        </a:spcAft>
        <a:defRPr sz="4200">
          <a:solidFill>
            <a:schemeClr val="tx2"/>
          </a:solidFill>
          <a:latin typeface="Times New Roman" panose="02020603050405020304" pitchFamily="18" charset="0"/>
        </a:defRPr>
      </a:lvl8pPr>
      <a:lvl9pPr marL="1828800" algn="l" rtl="0" fontAlgn="base">
        <a:spcBef>
          <a:spcPct val="0"/>
        </a:spcBef>
        <a:spcAft>
          <a:spcPct val="0"/>
        </a:spcAft>
        <a:defRPr sz="42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folHlink"/>
        </a:buClr>
        <a:buSzPct val="9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panose="05000000000000000000" pitchFamily="2"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A17181B-09F8-48FA-98C0-7A393D51C2ED}"/>
              </a:ext>
            </a:extLst>
          </p:cNvPr>
          <p:cNvSpPr>
            <a:spLocks noGrp="1" noChangeArrowheads="1"/>
          </p:cNvSpPr>
          <p:nvPr>
            <p:ph type="ctrTitle"/>
          </p:nvPr>
        </p:nvSpPr>
        <p:spPr/>
        <p:txBody>
          <a:bodyPr/>
          <a:lstStyle/>
          <a:p>
            <a:r>
              <a:rPr lang="sr-Latn-RS" altLang="en-US" sz="4200" b="1" dirty="0">
                <a:latin typeface="Arial" panose="020B0604020202020204" pitchFamily="34" charset="0"/>
              </a:rPr>
              <a:t>Pristup</a:t>
            </a:r>
            <a:r>
              <a:rPr lang="en-US" altLang="en-US" sz="4200" b="1" dirty="0">
                <a:latin typeface="Arial" panose="020B0604020202020204" pitchFamily="34" charset="0"/>
              </a:rPr>
              <a:t> </a:t>
            </a:r>
            <a:r>
              <a:rPr lang="en-US" altLang="en-US" sz="4200" b="1" dirty="0" err="1">
                <a:latin typeface="Arial" panose="020B0604020202020204" pitchFamily="34" charset="0"/>
              </a:rPr>
              <a:t>soci</a:t>
            </a:r>
            <a:r>
              <a:rPr lang="sr-Latn-RS" altLang="en-US" sz="4200" b="1" dirty="0">
                <a:latin typeface="Arial" panose="020B0604020202020204" pitchFamily="34" charset="0"/>
              </a:rPr>
              <a:t>jalne biografije</a:t>
            </a:r>
            <a:br>
              <a:rPr lang="sr-Latn-RS" altLang="en-US" sz="4200" b="1" dirty="0">
                <a:latin typeface="Arial" panose="020B0604020202020204" pitchFamily="34" charset="0"/>
              </a:rPr>
            </a:br>
            <a:r>
              <a:rPr lang="sr-Latn-RS" altLang="en-US" sz="4200" b="1" dirty="0">
                <a:latin typeface="Arial" panose="020B0604020202020204" pitchFamily="34" charset="0"/>
              </a:rPr>
              <a:t>u istraživanjima mladih u Srbiji</a:t>
            </a:r>
            <a:br>
              <a:rPr lang="en-US" altLang="en-US" sz="4200" b="1" dirty="0">
                <a:latin typeface="Arial" panose="020B0604020202020204" pitchFamily="34" charset="0"/>
              </a:rPr>
            </a:br>
            <a:endParaRPr lang="en-US" altLang="en-US" sz="4200" b="1" dirty="0">
              <a:latin typeface="Arial" panose="020B0604020202020204" pitchFamily="34" charset="0"/>
            </a:endParaRPr>
          </a:p>
        </p:txBody>
      </p:sp>
      <p:sp>
        <p:nvSpPr>
          <p:cNvPr id="4099" name="Rectangle 3">
            <a:extLst>
              <a:ext uri="{FF2B5EF4-FFF2-40B4-BE49-F238E27FC236}">
                <a16:creationId xmlns:a16="http://schemas.microsoft.com/office/drawing/2014/main" id="{6176616F-DA0C-4A55-97BE-14F541E871BF}"/>
              </a:ext>
            </a:extLst>
          </p:cNvPr>
          <p:cNvSpPr>
            <a:spLocks noGrp="1" noChangeArrowheads="1"/>
          </p:cNvSpPr>
          <p:nvPr>
            <p:ph type="subTitle" idx="1"/>
          </p:nvPr>
        </p:nvSpPr>
        <p:spPr/>
        <p:txBody>
          <a:bodyPr/>
          <a:lstStyle/>
          <a:p>
            <a:pPr>
              <a:lnSpc>
                <a:spcPct val="80000"/>
              </a:lnSpc>
            </a:pPr>
            <a:r>
              <a:rPr lang="en-US" altLang="en-US" sz="2400" dirty="0" err="1"/>
              <a:t>Smiljka</a:t>
            </a:r>
            <a:r>
              <a:rPr lang="en-US" altLang="en-US" sz="2400" dirty="0"/>
              <a:t> </a:t>
            </a:r>
            <a:r>
              <a:rPr lang="en-US" altLang="en-US" sz="2400" dirty="0" err="1"/>
              <a:t>Tomanovi</a:t>
            </a:r>
            <a:r>
              <a:rPr lang="sr-Latn-RS" altLang="en-US" sz="2400" dirty="0"/>
              <a:t>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8508CF4-F024-48CA-B3D4-B78C899726DB}"/>
              </a:ext>
            </a:extLst>
          </p:cNvPr>
          <p:cNvSpPr>
            <a:spLocks noGrp="1" noChangeArrowheads="1"/>
          </p:cNvSpPr>
          <p:nvPr>
            <p:ph type="title"/>
          </p:nvPr>
        </p:nvSpPr>
        <p:spPr/>
        <p:txBody>
          <a:bodyPr/>
          <a:lstStyle/>
          <a:p>
            <a:pPr algn="ctr"/>
            <a:r>
              <a:rPr lang="sr-Latn-CS" altLang="en-US" sz="4000" dirty="0">
                <a:solidFill>
                  <a:srgbClr val="330033"/>
                </a:solidFill>
                <a:latin typeface="Arial"/>
              </a:rPr>
              <a:t>“Standardne biografije” - relaciona:</a:t>
            </a:r>
            <a:br>
              <a:rPr lang="sr-Latn-CS" altLang="en-US" sz="4000" dirty="0"/>
            </a:br>
            <a:r>
              <a:rPr lang="sr-Latn-CS" altLang="en-US" sz="4000" dirty="0">
                <a:latin typeface="+mn-lt"/>
              </a:rPr>
              <a:t>devojka 19 godina</a:t>
            </a:r>
            <a:endParaRPr lang="en-US" altLang="en-US" sz="4000" dirty="0">
              <a:latin typeface="+mn-lt"/>
            </a:endParaRPr>
          </a:p>
        </p:txBody>
      </p:sp>
      <p:sp>
        <p:nvSpPr>
          <p:cNvPr id="52227" name="Rectangle 3">
            <a:extLst>
              <a:ext uri="{FF2B5EF4-FFF2-40B4-BE49-F238E27FC236}">
                <a16:creationId xmlns:a16="http://schemas.microsoft.com/office/drawing/2014/main" id="{B4F64D4D-3492-4836-922C-205F97E0FD0D}"/>
              </a:ext>
            </a:extLst>
          </p:cNvPr>
          <p:cNvSpPr>
            <a:spLocks noGrp="1" noChangeArrowheads="1"/>
          </p:cNvSpPr>
          <p:nvPr>
            <p:ph type="body" idx="1"/>
          </p:nvPr>
        </p:nvSpPr>
        <p:spPr>
          <a:xfrm>
            <a:off x="1219200" y="2049462"/>
            <a:ext cx="10363200" cy="4530725"/>
          </a:xfrm>
        </p:spPr>
        <p:txBody>
          <a:bodyPr/>
          <a:lstStyle/>
          <a:p>
            <a:pPr>
              <a:lnSpc>
                <a:spcPct val="80000"/>
              </a:lnSpc>
              <a:buFont typeface="Wingdings" panose="05000000000000000000" pitchFamily="2" charset="2"/>
              <a:buNone/>
            </a:pPr>
            <a:r>
              <a:rPr lang="sr-Latn-CS" altLang="en-US" sz="2400" dirty="0"/>
              <a:t>D: </a:t>
            </a:r>
            <a:r>
              <a:rPr lang="sr-Latn-CS" altLang="en-US" i="1" dirty="0"/>
              <a:t>Pa ja bi volela da nastavim taj (posao) koji budem počela. E sad, ne znam, to kažem, možda se nešto desi u međuvremenu. Pa ja budem primorana da promenim posao, i da ne radim neko vreme, ili tako nešto, ne znam. Sa 35 godina, a dobro sad, </a:t>
            </a:r>
            <a:r>
              <a:rPr lang="sr-Latn-CS" altLang="en-US" i="1" u="sng" dirty="0"/>
              <a:t>klasična mama</a:t>
            </a:r>
            <a:r>
              <a:rPr lang="sr-Latn-CS" altLang="en-US" i="1" dirty="0"/>
              <a:t>. Radiću, u svakom slučaju. Biću domaćica, ono, mislim, spremaću ručak i sve to. Kol’ko budem mogla, radiću, znači, neću da sedim. Brinuću ja i oko dece, ali neću da, čisto da ne budem, od tog muža da ja budem, ne znam, otkud znam i kakvog ću muža da imam, ne znam. Opet </a:t>
            </a:r>
            <a:r>
              <a:rPr lang="sr-Latn-CS" altLang="en-US" i="1" u="sng" dirty="0"/>
              <a:t>hoću da imam nešto svoje, da ja mogu na sebe da se oslonim.</a:t>
            </a:r>
            <a:r>
              <a:rPr lang="sr-Latn-CS" altLang="en-US" i="1" dirty="0"/>
              <a:t> Jer ne znam šta me čeka kroz život.</a:t>
            </a:r>
          </a:p>
          <a:p>
            <a:pPr>
              <a:lnSpc>
                <a:spcPct val="80000"/>
              </a:lnSpc>
            </a:pPr>
            <a:endParaRPr lang="en-US" altLang="en-US" sz="24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8749DE0-C8BF-44DE-8CC2-5A27258B76D3}"/>
              </a:ext>
            </a:extLst>
          </p:cNvPr>
          <p:cNvSpPr>
            <a:spLocks noGrp="1" noChangeArrowheads="1"/>
          </p:cNvSpPr>
          <p:nvPr>
            <p:ph type="title"/>
          </p:nvPr>
        </p:nvSpPr>
        <p:spPr/>
        <p:txBody>
          <a:bodyPr/>
          <a:lstStyle/>
          <a:p>
            <a:pPr algn="ctr"/>
            <a:r>
              <a:rPr lang="sr-Latn-CS" altLang="en-US" sz="4000" dirty="0">
                <a:solidFill>
                  <a:srgbClr val="330033"/>
                </a:solidFill>
                <a:latin typeface="Arial"/>
              </a:rPr>
              <a:t>“Standardne biografije” - profesionalna:</a:t>
            </a:r>
            <a:br>
              <a:rPr lang="sr-Latn-CS" altLang="en-US" sz="4000" dirty="0"/>
            </a:br>
            <a:r>
              <a:rPr lang="sr-Latn-CS" altLang="en-US" sz="4000" dirty="0">
                <a:latin typeface="+mn-lt"/>
              </a:rPr>
              <a:t>mladić 19 godina</a:t>
            </a:r>
            <a:endParaRPr lang="en-US" altLang="en-US" sz="4000" dirty="0">
              <a:latin typeface="+mn-lt"/>
            </a:endParaRPr>
          </a:p>
        </p:txBody>
      </p:sp>
      <p:sp>
        <p:nvSpPr>
          <p:cNvPr id="51203" name="Rectangle 3">
            <a:extLst>
              <a:ext uri="{FF2B5EF4-FFF2-40B4-BE49-F238E27FC236}">
                <a16:creationId xmlns:a16="http://schemas.microsoft.com/office/drawing/2014/main" id="{63ED291E-F5AF-4952-8902-8E535EC64192}"/>
              </a:ext>
            </a:extLst>
          </p:cNvPr>
          <p:cNvSpPr>
            <a:spLocks noGrp="1" noChangeArrowheads="1"/>
          </p:cNvSpPr>
          <p:nvPr>
            <p:ph type="body" idx="1"/>
          </p:nvPr>
        </p:nvSpPr>
        <p:spPr>
          <a:xfrm>
            <a:off x="1219200" y="2049462"/>
            <a:ext cx="10363200" cy="4530725"/>
          </a:xfrm>
        </p:spPr>
        <p:txBody>
          <a:bodyPr/>
          <a:lstStyle/>
          <a:p>
            <a:pPr>
              <a:lnSpc>
                <a:spcPct val="80000"/>
              </a:lnSpc>
              <a:buFont typeface="Wingdings" panose="05000000000000000000" pitchFamily="2" charset="2"/>
              <a:buNone/>
            </a:pPr>
            <a:r>
              <a:rPr lang="sr-Latn-CS" altLang="en-US" sz="2400" i="1"/>
              <a:t>S: Znači između 30 i 35 planiraš da se oženiš.</a:t>
            </a:r>
          </a:p>
          <a:p>
            <a:pPr>
              <a:lnSpc>
                <a:spcPct val="80000"/>
              </a:lnSpc>
              <a:buFont typeface="Wingdings" panose="05000000000000000000" pitchFamily="2" charset="2"/>
              <a:buNone/>
            </a:pPr>
            <a:r>
              <a:rPr lang="sr-Latn-CS" altLang="en-US" sz="2400" i="1"/>
              <a:t>D: Pa tako nešto verujem da ću tada da postignem nešto u životu. Imam 11 godina do tada.</a:t>
            </a:r>
          </a:p>
          <a:p>
            <a:pPr>
              <a:lnSpc>
                <a:spcPct val="80000"/>
              </a:lnSpc>
              <a:buFont typeface="Wingdings" panose="05000000000000000000" pitchFamily="2" charset="2"/>
              <a:buNone/>
            </a:pPr>
            <a:r>
              <a:rPr lang="sr-Latn-CS" altLang="en-US" sz="2400" i="1"/>
              <a:t>S: Neke osnove što si rekao. Da li samo materijalne osnove ili si mislio još neke osnove. Neke druge uslove za brak?</a:t>
            </a:r>
          </a:p>
          <a:p>
            <a:pPr>
              <a:lnSpc>
                <a:spcPct val="80000"/>
              </a:lnSpc>
              <a:buFont typeface="Wingdings" panose="05000000000000000000" pitchFamily="2" charset="2"/>
              <a:buNone/>
            </a:pPr>
            <a:r>
              <a:rPr lang="sr-Latn-CS" altLang="en-US" sz="2400" i="1"/>
              <a:t>D: </a:t>
            </a:r>
            <a:r>
              <a:rPr lang="sr-Latn-CS" altLang="en-US" sz="2400" i="1" u="sng"/>
              <a:t>Pa uglavnom materijalne. Dobar posao i stalne prihode</a:t>
            </a:r>
            <a:r>
              <a:rPr lang="sr-Latn-CS" altLang="en-US" sz="2400" i="1"/>
              <a:t>. </a:t>
            </a:r>
          </a:p>
          <a:p>
            <a:pPr>
              <a:lnSpc>
                <a:spcPct val="80000"/>
              </a:lnSpc>
              <a:buFont typeface="Wingdings" panose="05000000000000000000" pitchFamily="2" charset="2"/>
              <a:buNone/>
            </a:pPr>
            <a:r>
              <a:rPr lang="sr-Latn-CS" altLang="en-US" sz="2400" i="1"/>
              <a:t>S: A ovako psihološki ovako kad bi bio spreman za brak.</a:t>
            </a:r>
          </a:p>
          <a:p>
            <a:pPr>
              <a:lnSpc>
                <a:spcPct val="80000"/>
              </a:lnSpc>
              <a:buFont typeface="Wingdings" panose="05000000000000000000" pitchFamily="2" charset="2"/>
              <a:buNone/>
            </a:pPr>
            <a:r>
              <a:rPr lang="sr-Latn-CS" altLang="en-US" sz="2400" i="1"/>
              <a:t>D: Pa mislim da sam već spreman za bilo šta u životu psihološki. Mislim da sam shvatio i više nego što sam trebao.</a:t>
            </a:r>
          </a:p>
          <a:p>
            <a:pPr>
              <a:lnSpc>
                <a:spcPct val="80000"/>
              </a:lnSpc>
              <a:buFont typeface="Wingdings" panose="05000000000000000000" pitchFamily="2" charset="2"/>
              <a:buNone/>
            </a:pPr>
            <a:r>
              <a:rPr lang="sr-Latn-CS" altLang="en-US" sz="2400" i="1"/>
              <a:t>S: Ali te sa 25 godina brak ne zanima?</a:t>
            </a:r>
          </a:p>
          <a:p>
            <a:pPr>
              <a:lnSpc>
                <a:spcPct val="80000"/>
              </a:lnSpc>
              <a:buFont typeface="Wingdings" panose="05000000000000000000" pitchFamily="2" charset="2"/>
              <a:buNone/>
            </a:pPr>
            <a:r>
              <a:rPr lang="sr-Latn-CS" altLang="en-US" sz="2400" i="1"/>
              <a:t>D: </a:t>
            </a:r>
            <a:r>
              <a:rPr lang="sr-Latn-CS" altLang="en-US" sz="2400" i="1" u="sng"/>
              <a:t>Želim dok sam mlad da uživam, ne bi da se vezujem nešto previše dugo.</a:t>
            </a:r>
            <a:endParaRPr lang="en-US" altLang="en-US" sz="2400" i="1" u="sng"/>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279927B-3329-4712-9574-71E6615B6C9D}"/>
              </a:ext>
            </a:extLst>
          </p:cNvPr>
          <p:cNvSpPr>
            <a:spLocks noGrp="1" noChangeArrowheads="1"/>
          </p:cNvSpPr>
          <p:nvPr>
            <p:ph type="title"/>
          </p:nvPr>
        </p:nvSpPr>
        <p:spPr/>
        <p:txBody>
          <a:bodyPr/>
          <a:lstStyle/>
          <a:p>
            <a:pPr algn="ctr"/>
            <a:r>
              <a:rPr lang="sr-Latn-CS" altLang="en-US" sz="4000" dirty="0">
                <a:latin typeface="+mn-lt"/>
              </a:rPr>
              <a:t>Postadolescentna: </a:t>
            </a:r>
            <a:br>
              <a:rPr lang="sr-Latn-CS" altLang="en-US" sz="4000" dirty="0">
                <a:latin typeface="+mn-lt"/>
              </a:rPr>
            </a:br>
            <a:r>
              <a:rPr lang="sr-Latn-CS" altLang="en-US" sz="4000" dirty="0">
                <a:latin typeface="+mn-lt"/>
              </a:rPr>
              <a:t>mladić 20 godina</a:t>
            </a:r>
            <a:endParaRPr lang="en-US" altLang="en-US" sz="4000" dirty="0">
              <a:latin typeface="+mn-lt"/>
            </a:endParaRPr>
          </a:p>
        </p:txBody>
      </p:sp>
      <p:sp>
        <p:nvSpPr>
          <p:cNvPr id="47107" name="Rectangle 3">
            <a:extLst>
              <a:ext uri="{FF2B5EF4-FFF2-40B4-BE49-F238E27FC236}">
                <a16:creationId xmlns:a16="http://schemas.microsoft.com/office/drawing/2014/main" id="{E1A57BAB-027D-4E41-9535-AA12F961C5E4}"/>
              </a:ext>
            </a:extLst>
          </p:cNvPr>
          <p:cNvSpPr>
            <a:spLocks noGrp="1" noChangeArrowheads="1"/>
          </p:cNvSpPr>
          <p:nvPr>
            <p:ph type="body" idx="1"/>
          </p:nvPr>
        </p:nvSpPr>
        <p:spPr>
          <a:xfrm>
            <a:off x="1992313" y="1989138"/>
            <a:ext cx="8229600" cy="3886200"/>
          </a:xfrm>
        </p:spPr>
        <p:txBody>
          <a:bodyPr/>
          <a:lstStyle/>
          <a:p>
            <a:pPr>
              <a:lnSpc>
                <a:spcPct val="80000"/>
              </a:lnSpc>
            </a:pPr>
            <a:r>
              <a:rPr lang="sr-Latn-CS" altLang="en-US" sz="1800" i="1" u="sng"/>
              <a:t>Moj trenutni moto</a:t>
            </a:r>
            <a:r>
              <a:rPr lang="sr-Latn-CS" altLang="en-US" sz="1800" i="1"/>
              <a:t> manje više je ovaj ne znam, ne bi da zvučim onako bez veze, </a:t>
            </a:r>
            <a:r>
              <a:rPr lang="sr-Latn-CS" altLang="en-US" sz="1800" i="1" u="sng"/>
              <a:t>da se zabavljam koliko god mogu</a:t>
            </a:r>
            <a:r>
              <a:rPr lang="sr-Latn-CS" altLang="en-US" sz="1800" i="1"/>
              <a:t>. Svaki period života ima svoju fazu. Kad si beba - beba si. Kad si mali, onda si mali. Onda svašta ti je potrebno u tom periodu. Kada ideš u osnovnu školu onda je to nova faza. Kada ideš u srednju školu onda je to opet nova faza. I znači ne znam. To su sve naravno godine. Mislim da one osobe koje imaju od 16 do 20 i nekih 25 - 26 možda čak i više ako ste u mogućnosti naravno. Ako ste u mogućnosti možda i više - </a:t>
            </a:r>
            <a:r>
              <a:rPr lang="sr-Latn-CS" altLang="en-US" sz="1800" i="1" u="sng"/>
              <a:t>da treba što više da se zabavljaju</a:t>
            </a:r>
            <a:r>
              <a:rPr lang="sr-Latn-CS" altLang="en-US" sz="1800" i="1"/>
              <a:t> a da ima što više pozitivnih pogleda ka svetu </a:t>
            </a:r>
            <a:r>
              <a:rPr lang="sr-Latn-CS" altLang="en-US" sz="1800" i="1" u="sng"/>
              <a:t>da treba što više devojaka</a:t>
            </a:r>
            <a:r>
              <a:rPr lang="sr-Latn-CS" altLang="en-US" sz="1800" i="1"/>
              <a:t>, da što više upoznajete ljude, da se što više družim da ne znam, da idem na što više manifestacija. Jednostavno događaja. I samim tim sve to kad se sabere, da samim tim prikupite neka iskustva i informacije. Moći ću da procenim kada </a:t>
            </a:r>
            <a:r>
              <a:rPr lang="sr-Latn-CS" altLang="en-US" sz="1800" i="1" u="sng"/>
              <a:t>dođe vreme da se skrasim</a:t>
            </a:r>
            <a:r>
              <a:rPr lang="sr-Latn-CS" altLang="en-US" sz="1800" i="1"/>
              <a:t> da odlučim o nekim bitnim momentima. </a:t>
            </a:r>
          </a:p>
          <a:p>
            <a:pPr>
              <a:lnSpc>
                <a:spcPct val="80000"/>
              </a:lnSpc>
            </a:pPr>
            <a:r>
              <a:rPr lang="sr-Latn-CS" altLang="en-US" sz="1800" i="1"/>
              <a:t>S: Ti računaš da će to biti negde oko tridesete?</a:t>
            </a:r>
          </a:p>
          <a:p>
            <a:pPr>
              <a:lnSpc>
                <a:spcPct val="80000"/>
              </a:lnSpc>
            </a:pPr>
            <a:r>
              <a:rPr lang="sr-Latn-CS" altLang="en-US" sz="1800" i="1"/>
              <a:t>D: Pa da. To je moguće, najverovatnije. To je to neko to doba kada se u stvari većina ljudi pita. To je i moj moto, zato što jednostavno kažem svaki periodu u životu ima svoju fazu. Znači jednostavno zbog toga ne bi sebe opterećivao tim pitanjima e kad će to biti pa ovo pa onda da imam neke stresove. </a:t>
            </a:r>
            <a:r>
              <a:rPr lang="sr-Latn-CS" altLang="en-US" sz="1800" i="1" u="sng"/>
              <a:t>Jednostavno ću da pustim da život teče i šta mi nanese vetar</a:t>
            </a:r>
            <a:r>
              <a:rPr lang="sr-Latn-CS" altLang="en-US" sz="1800" i="1"/>
              <a:t>.</a:t>
            </a:r>
            <a:endParaRPr lang="en-US" altLang="en-US" sz="18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2168DCE-EA2D-4EF4-8B4C-930FD3F10CEE}"/>
              </a:ext>
            </a:extLst>
          </p:cNvPr>
          <p:cNvSpPr>
            <a:spLocks noGrp="1" noChangeArrowheads="1"/>
          </p:cNvSpPr>
          <p:nvPr>
            <p:ph type="title"/>
          </p:nvPr>
        </p:nvSpPr>
        <p:spPr/>
        <p:txBody>
          <a:bodyPr/>
          <a:lstStyle/>
          <a:p>
            <a:pPr algn="ctr"/>
            <a:r>
              <a:rPr lang="sr-Latn-CS" altLang="en-US" sz="3600" dirty="0">
                <a:latin typeface="+mn-lt"/>
              </a:rPr>
              <a:t>Individualizovano: </a:t>
            </a:r>
            <a:br>
              <a:rPr lang="sr-Latn-CS" altLang="en-US" sz="3600" dirty="0">
                <a:latin typeface="+mn-lt"/>
              </a:rPr>
            </a:br>
            <a:r>
              <a:rPr lang="sr-Latn-CS" altLang="en-US" sz="3600" dirty="0">
                <a:latin typeface="+mn-lt"/>
              </a:rPr>
              <a:t>devojka 19 godina</a:t>
            </a:r>
            <a:endParaRPr lang="en-US" altLang="en-US" sz="3600" dirty="0">
              <a:latin typeface="+mn-lt"/>
            </a:endParaRPr>
          </a:p>
        </p:txBody>
      </p:sp>
      <p:sp>
        <p:nvSpPr>
          <p:cNvPr id="48131" name="Rectangle 3">
            <a:extLst>
              <a:ext uri="{FF2B5EF4-FFF2-40B4-BE49-F238E27FC236}">
                <a16:creationId xmlns:a16="http://schemas.microsoft.com/office/drawing/2014/main" id="{F2356100-1C4A-43A0-9ED3-5A1FD32E2971}"/>
              </a:ext>
            </a:extLst>
          </p:cNvPr>
          <p:cNvSpPr>
            <a:spLocks noGrp="1" noChangeArrowheads="1"/>
          </p:cNvSpPr>
          <p:nvPr>
            <p:ph type="body" idx="1"/>
          </p:nvPr>
        </p:nvSpPr>
        <p:spPr>
          <a:xfrm>
            <a:off x="1992313" y="1700213"/>
            <a:ext cx="8229600" cy="3886200"/>
          </a:xfrm>
        </p:spPr>
        <p:txBody>
          <a:bodyPr/>
          <a:lstStyle/>
          <a:p>
            <a:pPr>
              <a:lnSpc>
                <a:spcPct val="80000"/>
              </a:lnSpc>
            </a:pPr>
            <a:r>
              <a:rPr lang="sr-Latn-CS" altLang="en-US" sz="1800" i="1"/>
              <a:t>Sa 25 godina ću živeti sama ili sa nekom drugaricom u nekom svom stanu, možda u inostranstvu ako sam na nekom usavršavanju i znači to će verovatno biti neke kao poslediplomske studije ili nešto tako. Znači završiću ekonomiju u principu. Nadam se da ću znati barem dva jezika pored toga. Sa 25 neću imati momka ili ću biti u nekim kraćim vezama. I to je to. </a:t>
            </a:r>
            <a:r>
              <a:rPr lang="sr-Latn-CS" altLang="en-US" sz="1800" i="1" u="sng"/>
              <a:t>Usavršavaću se.</a:t>
            </a:r>
          </a:p>
          <a:p>
            <a:pPr>
              <a:lnSpc>
                <a:spcPct val="80000"/>
              </a:lnSpc>
            </a:pPr>
            <a:r>
              <a:rPr lang="sr-Latn-CS" altLang="en-US" sz="1800" i="1"/>
              <a:t> .... E sad sa 30 ću verovatno imati nekog momka, možda i muža, neku sigurno dužu vezu. To znači sa 35 znači muž prvi ili drugi videćemo. </a:t>
            </a:r>
            <a:r>
              <a:rPr lang="sr-Latn-CS" altLang="en-US" sz="1800" i="1" u="sng"/>
              <a:t>Radiću u nekoj velikoj firmi, nekoj kompaniji, međunarodnoj, inostranoj, gde se putuje, gde se nešto dinamično dešava. Ne bi volela da se baš zabavljam ovde u Srbiji</a:t>
            </a:r>
            <a:r>
              <a:rPr lang="sr-Latn-CS" altLang="en-US" sz="1800" i="1"/>
              <a:t>. Gde ću biti to je pitanje. Možda bi i moglo muž da mi bude neki tako stranac, pošto ne bi mogao biti Srbin, nikad ne reci nikad. I da zaboravila sam decu verovatno ću imati jedno dvoje dece.</a:t>
            </a:r>
          </a:p>
          <a:p>
            <a:pPr>
              <a:lnSpc>
                <a:spcPct val="80000"/>
              </a:lnSpc>
            </a:pPr>
            <a:r>
              <a:rPr lang="sr-Latn-CS" altLang="en-US" sz="1800" i="1"/>
              <a:t>Nadam se do 35 već da imam, </a:t>
            </a:r>
            <a:r>
              <a:rPr lang="sr-Latn-CS" altLang="en-US" sz="1800" i="1" u="sng"/>
              <a:t>da sam obezbedila sebi</a:t>
            </a:r>
            <a:r>
              <a:rPr lang="sr-Latn-CS" altLang="en-US" sz="1800" i="1"/>
              <a:t> više nego što sada meni moji roditelji. </a:t>
            </a:r>
            <a:r>
              <a:rPr lang="sr-Latn-CS" altLang="en-US" sz="1800" i="1" u="sng"/>
              <a:t>Da sam svojoj deci obezbedila</a:t>
            </a:r>
            <a:r>
              <a:rPr lang="sr-Latn-CS" altLang="en-US" sz="1800" i="1"/>
              <a:t> više nego meni moji roditelji sad. Onako volim novac. To mi je trenutno razmišljanje kako zaraditi pare. Ali ne pare da bi ja zaradila novac nego to više kao sredstvo za ostvarenje nekih drugih ciljeva. </a:t>
            </a:r>
            <a:r>
              <a:rPr lang="sr-Latn-CS" altLang="en-US" sz="1800" i="1" u="sng"/>
              <a:t>Prvenstveno putovanja. To je nešto što bi ja volela da mogu, recimo bez razmišljanja odem na letovanje, zimovanje, negde da putujem kad mi se ide.</a:t>
            </a:r>
            <a:r>
              <a:rPr lang="sr-Latn-CS" altLang="en-US" sz="1800" i="1"/>
              <a:t> To prvenstveno. Sebi da priuštim kola bez nekog kredita. Možda i kredit ali jednostavno, da ne razmišljam o novcu puno.</a:t>
            </a:r>
            <a:endParaRPr lang="en-US" altLang="en-US" sz="18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2358337-4E07-4F53-93D1-AA7550B1A4B9}"/>
              </a:ext>
            </a:extLst>
          </p:cNvPr>
          <p:cNvSpPr>
            <a:spLocks noGrp="1" noChangeArrowheads="1"/>
          </p:cNvSpPr>
          <p:nvPr>
            <p:ph type="title"/>
          </p:nvPr>
        </p:nvSpPr>
        <p:spPr/>
        <p:txBody>
          <a:bodyPr/>
          <a:lstStyle/>
          <a:p>
            <a:r>
              <a:rPr lang="sr-Latn-CS" altLang="en-US" b="1" dirty="0">
                <a:latin typeface="+mn-lt"/>
              </a:rPr>
              <a:t>Metod</a:t>
            </a:r>
            <a:endParaRPr lang="en-US" altLang="en-US" b="1" dirty="0">
              <a:latin typeface="+mn-lt"/>
            </a:endParaRPr>
          </a:p>
        </p:txBody>
      </p:sp>
      <p:sp>
        <p:nvSpPr>
          <p:cNvPr id="7171" name="Rectangle 3">
            <a:extLst>
              <a:ext uri="{FF2B5EF4-FFF2-40B4-BE49-F238E27FC236}">
                <a16:creationId xmlns:a16="http://schemas.microsoft.com/office/drawing/2014/main" id="{40F37647-4F70-443C-B391-C7B0EB5C3016}"/>
              </a:ext>
            </a:extLst>
          </p:cNvPr>
          <p:cNvSpPr>
            <a:spLocks noGrp="1" noChangeArrowheads="1"/>
          </p:cNvSpPr>
          <p:nvPr>
            <p:ph type="body" idx="1"/>
          </p:nvPr>
        </p:nvSpPr>
        <p:spPr/>
        <p:txBody>
          <a:bodyPr/>
          <a:lstStyle/>
          <a:p>
            <a:r>
              <a:rPr lang="sr-Latn-CS" altLang="en-US" sz="3400" dirty="0"/>
              <a:t>2007: različiti obrasci dejstvenosti mladih otkriveni su u kvalitativnoj analizi primenom </a:t>
            </a:r>
            <a:r>
              <a:rPr lang="sr-Latn-CS" altLang="en-US" sz="3400" i="1" dirty="0"/>
              <a:t>stalnog uporednog metoda </a:t>
            </a:r>
            <a:r>
              <a:rPr lang="sr-Latn-CS" altLang="en-US" sz="3400" dirty="0"/>
              <a:t>(Tomanović, 2012)</a:t>
            </a:r>
          </a:p>
          <a:p>
            <a:r>
              <a:rPr lang="sr-Latn-CS" altLang="en-US" sz="3400" dirty="0"/>
              <a:t>2014: mladi su sami rekonstruisali vlastitu dejstvenost kroz </a:t>
            </a:r>
            <a:r>
              <a:rPr lang="sr-Latn-CS" altLang="en-US" sz="3400" i="1" dirty="0"/>
              <a:t>biografski pogled unazad</a:t>
            </a:r>
            <a:r>
              <a:rPr lang="sr-Latn-CS" altLang="en-US" sz="3400" dirty="0"/>
              <a:t> – refleksijom na sopstvena iskustva u različitim domenima svog života. </a:t>
            </a:r>
            <a:endParaRPr lang="en-US" altLang="en-US" sz="3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CC788C-854E-4085-8D57-3FEE0686ACA6}"/>
              </a:ext>
            </a:extLst>
          </p:cNvPr>
          <p:cNvSpPr>
            <a:spLocks noGrp="1" noChangeArrowheads="1"/>
          </p:cNvSpPr>
          <p:nvPr>
            <p:ph type="title"/>
          </p:nvPr>
        </p:nvSpPr>
        <p:spPr/>
        <p:txBody>
          <a:bodyPr/>
          <a:lstStyle/>
          <a:p>
            <a:r>
              <a:rPr lang="sr-Latn-CS" altLang="en-US" b="1" dirty="0">
                <a:latin typeface="+mn-lt"/>
              </a:rPr>
              <a:t>Koncepti</a:t>
            </a:r>
            <a:endParaRPr lang="en-US" altLang="en-US" b="1" dirty="0">
              <a:latin typeface="+mn-lt"/>
            </a:endParaRPr>
          </a:p>
        </p:txBody>
      </p:sp>
      <p:sp>
        <p:nvSpPr>
          <p:cNvPr id="8195" name="Rectangle 3">
            <a:extLst>
              <a:ext uri="{FF2B5EF4-FFF2-40B4-BE49-F238E27FC236}">
                <a16:creationId xmlns:a16="http://schemas.microsoft.com/office/drawing/2014/main" id="{8D490031-EF5E-43CF-ACE9-2ED2F57EEF97}"/>
              </a:ext>
            </a:extLst>
          </p:cNvPr>
          <p:cNvSpPr>
            <a:spLocks noGrp="1" noChangeArrowheads="1"/>
          </p:cNvSpPr>
          <p:nvPr>
            <p:ph type="body" idx="1"/>
          </p:nvPr>
        </p:nvSpPr>
        <p:spPr>
          <a:xfrm>
            <a:off x="1981200" y="1828800"/>
            <a:ext cx="8229600" cy="4192588"/>
          </a:xfrm>
        </p:spPr>
        <p:txBody>
          <a:bodyPr/>
          <a:lstStyle/>
          <a:p>
            <a:pPr>
              <a:lnSpc>
                <a:spcPct val="90000"/>
              </a:lnSpc>
            </a:pPr>
            <a:r>
              <a:rPr lang="sr-Latn-CS" altLang="en-US" dirty="0"/>
              <a:t>Koncept </a:t>
            </a:r>
            <a:r>
              <a:rPr lang="sr-Latn-CS" altLang="en-US" i="1" dirty="0"/>
              <a:t>društveno omeđene dejstvenosti </a:t>
            </a:r>
            <a:r>
              <a:rPr lang="sr-Latn-CS" altLang="en-US" dirty="0"/>
              <a:t>(</a:t>
            </a:r>
            <a:r>
              <a:rPr lang="sr-Latn-CS" altLang="en-US" i="1" dirty="0"/>
              <a:t>socially bounded agency </a:t>
            </a:r>
            <a:r>
              <a:rPr lang="sr-Latn-CS" altLang="en-US" dirty="0"/>
              <a:t>Evans, 2002)</a:t>
            </a:r>
            <a:r>
              <a:rPr lang="sr-Latn-CS" altLang="en-US" i="1" dirty="0"/>
              <a:t> – </a:t>
            </a:r>
            <a:r>
              <a:rPr lang="sr-Latn-CS" altLang="en-US" dirty="0"/>
              <a:t>povezuje</a:t>
            </a:r>
            <a:r>
              <a:rPr lang="sr-Latn-CS" altLang="en-US" i="1" dirty="0"/>
              <a:t> i </a:t>
            </a:r>
            <a:r>
              <a:rPr lang="sr-Latn-CS" altLang="en-US" dirty="0"/>
              <a:t>strukturu</a:t>
            </a:r>
            <a:r>
              <a:rPr lang="sr-Latn-CS" altLang="en-US" i="1" dirty="0"/>
              <a:t> i</a:t>
            </a:r>
            <a:r>
              <a:rPr lang="sr-Latn-CS" altLang="en-US" dirty="0"/>
              <a:t> delanje kao kontinuum</a:t>
            </a:r>
          </a:p>
          <a:p>
            <a:pPr>
              <a:lnSpc>
                <a:spcPct val="90000"/>
              </a:lnSpc>
            </a:pPr>
            <a:r>
              <a:rPr lang="sr-Latn-CS" altLang="en-US" dirty="0"/>
              <a:t>Dejstvenost mladih je </a:t>
            </a:r>
            <a:r>
              <a:rPr lang="sr-Latn-CS" altLang="en-US" i="1" dirty="0"/>
              <a:t>omeđena </a:t>
            </a:r>
            <a:r>
              <a:rPr lang="en-US" altLang="en-US" i="1" dirty="0" err="1"/>
              <a:t>stru</a:t>
            </a:r>
            <a:r>
              <a:rPr lang="sr-Latn-CS" altLang="en-US" i="1" dirty="0"/>
              <a:t>k</a:t>
            </a:r>
            <a:r>
              <a:rPr lang="en-US" altLang="en-US" i="1" dirty="0"/>
              <a:t>tur</a:t>
            </a:r>
            <a:r>
              <a:rPr lang="sr-Latn-CS" altLang="en-US" i="1" dirty="0"/>
              <a:t>ama</a:t>
            </a:r>
            <a:r>
              <a:rPr lang="en-US" altLang="en-US" dirty="0"/>
              <a:t> (</a:t>
            </a:r>
            <a:r>
              <a:rPr lang="sr-Latn-CS" altLang="en-US" dirty="0"/>
              <a:t>ličnim</a:t>
            </a:r>
            <a:r>
              <a:rPr lang="en-US" altLang="en-US" dirty="0"/>
              <a:t>, </a:t>
            </a:r>
            <a:r>
              <a:rPr lang="sr-Latn-CS" altLang="en-US" dirty="0"/>
              <a:t>porodičnim i institucionalnim resursima</a:t>
            </a:r>
            <a:r>
              <a:rPr lang="en-US" altLang="en-US" dirty="0"/>
              <a:t>) </a:t>
            </a:r>
            <a:r>
              <a:rPr lang="sr-Latn-CS" altLang="en-US" dirty="0"/>
              <a:t>i njihovim </a:t>
            </a:r>
            <a:r>
              <a:rPr lang="en-US" altLang="en-US" i="1" dirty="0" err="1"/>
              <a:t>aspira</a:t>
            </a:r>
            <a:r>
              <a:rPr lang="sr-Latn-CS" altLang="en-US" i="1" dirty="0"/>
              <a:t>cijama</a:t>
            </a:r>
            <a:r>
              <a:rPr lang="en-US" altLang="en-US" i="1" dirty="0"/>
              <a:t> </a:t>
            </a:r>
            <a:r>
              <a:rPr lang="sr-Latn-CS" altLang="en-US" i="1" dirty="0"/>
              <a:t>i </a:t>
            </a:r>
            <a:r>
              <a:rPr lang="en-US" altLang="en-US" i="1" dirty="0"/>
              <a:t>plan</a:t>
            </a:r>
            <a:r>
              <a:rPr lang="sr-Latn-CS" altLang="en-US" i="1" dirty="0"/>
              <a:t>ovima</a:t>
            </a:r>
            <a:endParaRPr lang="sr-Latn-CS" altLang="en-US" dirty="0"/>
          </a:p>
          <a:p>
            <a:pPr>
              <a:lnSpc>
                <a:spcPct val="90000"/>
              </a:lnSpc>
            </a:pPr>
            <a:r>
              <a:rPr lang="sr-Latn-CS" altLang="en-US" dirty="0"/>
              <a:t>Pretpostavka: akteri usmeravaju vlastitu dejstvenost na domene koje smatraju oblastima svoje kompetencije i za koje opažaju da ih drugi smatraju kompetentnim (Henderson </a:t>
            </a:r>
            <a:r>
              <a:rPr lang="sr-Latn-CS" altLang="en-US" i="1" dirty="0"/>
              <a:t>et al., </a:t>
            </a:r>
            <a:r>
              <a:rPr lang="sr-Latn-CS" altLang="en-US" dirty="0"/>
              <a:t>2007). </a:t>
            </a:r>
          </a:p>
          <a:p>
            <a:pPr>
              <a:lnSpc>
                <a:spcPct val="90000"/>
              </a:lnSpc>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47F0392-90DE-4DFD-BCC6-EC8979DD24F8}"/>
              </a:ext>
            </a:extLst>
          </p:cNvPr>
          <p:cNvSpPr>
            <a:spLocks noGrp="1" noChangeArrowheads="1"/>
          </p:cNvSpPr>
          <p:nvPr>
            <p:ph type="title"/>
          </p:nvPr>
        </p:nvSpPr>
        <p:spPr/>
        <p:txBody>
          <a:bodyPr/>
          <a:lstStyle/>
          <a:p>
            <a:r>
              <a:rPr lang="sr-Latn-CS" altLang="en-US" b="1" dirty="0">
                <a:solidFill>
                  <a:srgbClr val="330033"/>
                </a:solidFill>
                <a:latin typeface="Arial"/>
              </a:rPr>
              <a:t>Koncepti</a:t>
            </a:r>
            <a:endParaRPr lang="en-US" altLang="en-US" b="1" dirty="0"/>
          </a:p>
        </p:txBody>
      </p:sp>
      <p:sp>
        <p:nvSpPr>
          <p:cNvPr id="23555" name="Rectangle 3">
            <a:extLst>
              <a:ext uri="{FF2B5EF4-FFF2-40B4-BE49-F238E27FC236}">
                <a16:creationId xmlns:a16="http://schemas.microsoft.com/office/drawing/2014/main" id="{BAB0E5CB-D101-4835-AE9D-F4A20129A19D}"/>
              </a:ext>
            </a:extLst>
          </p:cNvPr>
          <p:cNvSpPr>
            <a:spLocks noGrp="1" noChangeArrowheads="1"/>
          </p:cNvSpPr>
          <p:nvPr>
            <p:ph type="body" idx="1"/>
          </p:nvPr>
        </p:nvSpPr>
        <p:spPr/>
        <p:txBody>
          <a:bodyPr/>
          <a:lstStyle/>
          <a:p>
            <a:pPr>
              <a:lnSpc>
                <a:spcPct val="80000"/>
              </a:lnSpc>
            </a:pPr>
            <a:r>
              <a:rPr lang="sr-Latn-CS" altLang="en-US" sz="3200" i="1" dirty="0"/>
              <a:t>Kritični trenuci </a:t>
            </a:r>
            <a:r>
              <a:rPr lang="en-US" altLang="en-US" sz="3200" dirty="0"/>
              <a:t>(</a:t>
            </a:r>
            <a:r>
              <a:rPr lang="en-US" altLang="en-US" sz="3200" i="1" dirty="0"/>
              <a:t>critical moments</a:t>
            </a:r>
            <a:r>
              <a:rPr lang="sr-Latn-CS" altLang="en-US" sz="3200" i="1" dirty="0"/>
              <a:t> -</a:t>
            </a:r>
            <a:r>
              <a:rPr lang="en-US" altLang="en-US" sz="3200" i="1" dirty="0"/>
              <a:t> </a:t>
            </a:r>
            <a:r>
              <a:rPr lang="en-US" altLang="en-US" sz="3200" dirty="0"/>
              <a:t>Thomson </a:t>
            </a:r>
            <a:r>
              <a:rPr lang="en-US" altLang="en-US" sz="3200" i="1" dirty="0"/>
              <a:t>et al.</a:t>
            </a:r>
            <a:r>
              <a:rPr lang="en-US" altLang="en-US" sz="3200" dirty="0"/>
              <a:t>, 2002) </a:t>
            </a:r>
            <a:endParaRPr lang="sr-Latn-CS" altLang="en-US" sz="3200" dirty="0"/>
          </a:p>
          <a:p>
            <a:pPr>
              <a:lnSpc>
                <a:spcPct val="80000"/>
              </a:lnSpc>
              <a:buFont typeface="Wingdings" panose="05000000000000000000" pitchFamily="2" charset="2"/>
              <a:buNone/>
            </a:pPr>
            <a:r>
              <a:rPr lang="sr-Latn-CS" altLang="en-US" sz="3200" dirty="0"/>
              <a:t>(slično: Glaser &amp; Strauss (1967) </a:t>
            </a:r>
            <a:r>
              <a:rPr lang="sr-Latn-CS" altLang="en-US" sz="3200" i="1" dirty="0"/>
              <a:t>turning points; </a:t>
            </a:r>
            <a:r>
              <a:rPr lang="sr-Latn-CS" altLang="en-US" sz="3200" dirty="0"/>
              <a:t>Denzin &amp; Lincoln (1998) </a:t>
            </a:r>
            <a:r>
              <a:rPr lang="sr-Latn-CS" altLang="en-US" sz="3200" i="1" dirty="0"/>
              <a:t>epiphanies;</a:t>
            </a:r>
            <a:r>
              <a:rPr lang="sr-Latn-CS" altLang="en-US" sz="3200" dirty="0"/>
              <a:t> najsličnije Giddens (1991) </a:t>
            </a:r>
            <a:r>
              <a:rPr lang="sr-Latn-CS" altLang="en-US" sz="3200" i="1" dirty="0"/>
              <a:t>faithful moments)</a:t>
            </a:r>
            <a:endParaRPr lang="en-US" altLang="en-US" sz="3200" dirty="0"/>
          </a:p>
          <a:p>
            <a:pPr>
              <a:lnSpc>
                <a:spcPct val="80000"/>
              </a:lnSpc>
            </a:pPr>
            <a:r>
              <a:rPr lang="sr-Latn-CS" altLang="en-US" sz="3200" dirty="0"/>
              <a:t>Mogu biti povezani sa manje ili više turbulentnim životnim događajima ili situacijama, koji aktere teraju da refleksivno preispitaju svoje izbore</a:t>
            </a:r>
          </a:p>
          <a:p>
            <a:pPr>
              <a:lnSpc>
                <a:spcPct val="80000"/>
              </a:lnSpc>
            </a:pPr>
            <a:r>
              <a:rPr lang="sr-Latn-CS" altLang="en-US" sz="3200" dirty="0"/>
              <a:t>Prepoznati od strane aktera (u narativima) ili istraživača (u analizi) ili oboje </a:t>
            </a:r>
          </a:p>
          <a:p>
            <a:pPr>
              <a:lnSpc>
                <a:spcPct val="80000"/>
              </a:lnSpc>
            </a:pPr>
            <a:endParaRPr lang="sr-Latn-CS" altLang="en-US" sz="3200" dirty="0"/>
          </a:p>
          <a:p>
            <a:pPr>
              <a:lnSpc>
                <a:spcPct val="80000"/>
              </a:lnSpc>
            </a:pPr>
            <a:endParaRPr lang="en-US" alt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4DFFD0-C0F0-43DA-8FDF-1687CB704CBA}"/>
              </a:ext>
            </a:extLst>
          </p:cNvPr>
          <p:cNvSpPr>
            <a:spLocks noGrp="1" noChangeArrowheads="1"/>
          </p:cNvSpPr>
          <p:nvPr>
            <p:ph type="title"/>
          </p:nvPr>
        </p:nvSpPr>
        <p:spPr/>
        <p:txBody>
          <a:bodyPr/>
          <a:lstStyle/>
          <a:p>
            <a:r>
              <a:rPr lang="sr-Latn-CS" altLang="en-US" b="1" dirty="0">
                <a:latin typeface="+mn-lt"/>
              </a:rPr>
              <a:t>Klasifikacije</a:t>
            </a:r>
            <a:endParaRPr lang="en-US" altLang="en-US" b="1" dirty="0">
              <a:latin typeface="+mn-lt"/>
            </a:endParaRPr>
          </a:p>
        </p:txBody>
      </p:sp>
      <p:sp>
        <p:nvSpPr>
          <p:cNvPr id="9219" name="Rectangle 3">
            <a:extLst>
              <a:ext uri="{FF2B5EF4-FFF2-40B4-BE49-F238E27FC236}">
                <a16:creationId xmlns:a16="http://schemas.microsoft.com/office/drawing/2014/main" id="{959CF9C7-63F6-4BBD-BCE5-66F1B859BBC8}"/>
              </a:ext>
            </a:extLst>
          </p:cNvPr>
          <p:cNvSpPr>
            <a:spLocks noGrp="1" noChangeArrowheads="1"/>
          </p:cNvSpPr>
          <p:nvPr>
            <p:ph type="body" idx="1"/>
          </p:nvPr>
        </p:nvSpPr>
        <p:spPr>
          <a:xfrm>
            <a:off x="1981200" y="1752601"/>
            <a:ext cx="8229600" cy="4411663"/>
          </a:xfrm>
        </p:spPr>
        <p:txBody>
          <a:bodyPr/>
          <a:lstStyle/>
          <a:p>
            <a:r>
              <a:rPr lang="en-US" altLang="en-US" i="1"/>
              <a:t>R</a:t>
            </a:r>
            <a:r>
              <a:rPr lang="sr-Latn-CS" altLang="en-US" i="1"/>
              <a:t>ela</a:t>
            </a:r>
            <a:r>
              <a:rPr lang="en-US" altLang="en-US" i="1"/>
              <a:t>cione</a:t>
            </a:r>
            <a:r>
              <a:rPr lang="sr-Latn-CS" altLang="en-US"/>
              <a:t> (</a:t>
            </a:r>
            <a:r>
              <a:rPr lang="en-US" altLang="en-US"/>
              <a:t>fokusirane na odnose </a:t>
            </a:r>
            <a:r>
              <a:rPr lang="sr-Latn-CS" altLang="en-US"/>
              <a:t>– </a:t>
            </a:r>
            <a:r>
              <a:rPr lang="en-US" altLang="en-US"/>
              <a:t>emotivne, porodi</a:t>
            </a:r>
            <a:r>
              <a:rPr lang="sr-Latn-CS" altLang="en-US"/>
              <a:t>č</a:t>
            </a:r>
            <a:r>
              <a:rPr lang="en-US" altLang="en-US"/>
              <a:t>ne, prijateljske</a:t>
            </a:r>
            <a:r>
              <a:rPr lang="sr-Latn-CS" altLang="en-US"/>
              <a:t>)</a:t>
            </a:r>
          </a:p>
          <a:p>
            <a:r>
              <a:rPr lang="en-US" altLang="en-US" i="1"/>
              <a:t>Pro</a:t>
            </a:r>
            <a:r>
              <a:rPr lang="sr-Latn-CS" altLang="en-US" i="1"/>
              <a:t>fesional</a:t>
            </a:r>
            <a:r>
              <a:rPr lang="en-US" altLang="en-US" i="1"/>
              <a:t>ne</a:t>
            </a:r>
            <a:r>
              <a:rPr lang="sr-Latn-CS" altLang="en-US"/>
              <a:t> (</a:t>
            </a:r>
            <a:r>
              <a:rPr lang="en-US" altLang="en-US"/>
              <a:t>fokusirane na obra</a:t>
            </a:r>
            <a:r>
              <a:rPr lang="sr-Latn-CS" altLang="en-US"/>
              <a:t>z</a:t>
            </a:r>
            <a:r>
              <a:rPr lang="en-US" altLang="en-US"/>
              <a:t>ovanje, rad, karijeru</a:t>
            </a:r>
            <a:r>
              <a:rPr lang="sr-Latn-CS" altLang="en-US"/>
              <a:t>) </a:t>
            </a:r>
          </a:p>
          <a:p>
            <a:r>
              <a:rPr lang="sr-Latn-CS" altLang="en-US" i="1"/>
              <a:t>Postadolescentne </a:t>
            </a:r>
            <a:r>
              <a:rPr lang="sr-Latn-CS" altLang="en-US"/>
              <a:t>(</a:t>
            </a:r>
            <a:r>
              <a:rPr lang="en-US" altLang="en-US"/>
              <a:t>fokusirane na </a:t>
            </a:r>
            <a:r>
              <a:rPr lang="sr-Latn-CS" altLang="en-US"/>
              <a:t>slobodno vreme) biografije</a:t>
            </a:r>
          </a:p>
          <a:p>
            <a:pPr>
              <a:buFont typeface="Wingdings" panose="05000000000000000000" pitchFamily="2" charset="2"/>
              <a:buNone/>
            </a:pPr>
            <a:endParaRPr lang="sr-Latn-CS" altLang="en-US"/>
          </a:p>
          <a:p>
            <a:r>
              <a:rPr lang="sr-Latn-CS" altLang="en-US" i="1"/>
              <a:t>Heteronomne</a:t>
            </a:r>
            <a:r>
              <a:rPr lang="sr-Latn-CS" altLang="en-US"/>
              <a:t> (ili standardn</a:t>
            </a:r>
            <a:r>
              <a:rPr lang="en-US" altLang="en-US"/>
              <a:t>e</a:t>
            </a:r>
            <a:r>
              <a:rPr lang="sr-Latn-CS" altLang="en-US"/>
              <a:t>) </a:t>
            </a:r>
          </a:p>
          <a:p>
            <a:r>
              <a:rPr lang="sr-Latn-CS" altLang="en-US" i="1"/>
              <a:t>Autonomne</a:t>
            </a:r>
            <a:r>
              <a:rPr lang="sr-Latn-CS" altLang="en-US"/>
              <a:t> (ili nestandardne) biografije</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DFB9217-CC3E-4F24-B359-005E187BE609}"/>
              </a:ext>
            </a:extLst>
          </p:cNvPr>
          <p:cNvSpPr>
            <a:spLocks noGrp="1" noChangeArrowheads="1"/>
          </p:cNvSpPr>
          <p:nvPr>
            <p:ph type="title"/>
          </p:nvPr>
        </p:nvSpPr>
        <p:spPr/>
        <p:txBody>
          <a:bodyPr/>
          <a:lstStyle/>
          <a:p>
            <a:r>
              <a:rPr lang="sr-Latn-CS" altLang="en-US" b="1" dirty="0">
                <a:latin typeface="+mn-lt"/>
              </a:rPr>
              <a:t>Dinamika</a:t>
            </a:r>
            <a:r>
              <a:rPr lang="sr-Latn-CS" altLang="en-US" b="1" dirty="0"/>
              <a:t> </a:t>
            </a:r>
            <a:endParaRPr lang="en-US" altLang="en-US" b="1" dirty="0"/>
          </a:p>
        </p:txBody>
      </p:sp>
      <p:sp>
        <p:nvSpPr>
          <p:cNvPr id="10243" name="Rectangle 3">
            <a:extLst>
              <a:ext uri="{FF2B5EF4-FFF2-40B4-BE49-F238E27FC236}">
                <a16:creationId xmlns:a16="http://schemas.microsoft.com/office/drawing/2014/main" id="{2C5600AD-DF55-4A71-B03A-F0EDE0DF2A3D}"/>
              </a:ext>
            </a:extLst>
          </p:cNvPr>
          <p:cNvSpPr>
            <a:spLocks noGrp="1" noChangeArrowheads="1"/>
          </p:cNvSpPr>
          <p:nvPr>
            <p:ph type="body" idx="1"/>
          </p:nvPr>
        </p:nvSpPr>
        <p:spPr/>
        <p:txBody>
          <a:bodyPr/>
          <a:lstStyle/>
          <a:p>
            <a:pPr>
              <a:buFont typeface="Wingdings" panose="05000000000000000000" pitchFamily="2" charset="2"/>
              <a:buNone/>
            </a:pPr>
            <a:r>
              <a:rPr lang="sr-Latn-CS" altLang="en-US" dirty="0"/>
              <a:t>P</a:t>
            </a:r>
            <a:r>
              <a:rPr lang="es-ES" altLang="en-US" dirty="0" err="1"/>
              <a:t>romene</a:t>
            </a:r>
            <a:r>
              <a:rPr lang="es-ES" altLang="en-US" dirty="0"/>
              <a:t> de</a:t>
            </a:r>
            <a:r>
              <a:rPr lang="sr-Latn-RS" altLang="en-US" dirty="0"/>
              <a:t>jstvenosti</a:t>
            </a:r>
            <a:r>
              <a:rPr lang="es-ES" altLang="en-US" dirty="0"/>
              <a:t> </a:t>
            </a:r>
            <a:r>
              <a:rPr lang="es-ES" altLang="en-US" dirty="0" err="1"/>
              <a:t>kao</a:t>
            </a:r>
            <a:r>
              <a:rPr lang="es-ES" altLang="en-US" dirty="0"/>
              <a:t>:</a:t>
            </a:r>
          </a:p>
          <a:p>
            <a:r>
              <a:rPr lang="es-ES" altLang="en-US" dirty="0" err="1"/>
              <a:t>promena</a:t>
            </a:r>
            <a:r>
              <a:rPr lang="es-ES" altLang="en-US" dirty="0"/>
              <a:t> </a:t>
            </a:r>
            <a:r>
              <a:rPr lang="es-ES" altLang="en-US" dirty="0" err="1"/>
              <a:t>između</a:t>
            </a:r>
            <a:r>
              <a:rPr lang="es-ES" altLang="en-US" dirty="0"/>
              <a:t> </a:t>
            </a:r>
            <a:r>
              <a:rPr lang="es-ES" altLang="en-US" dirty="0" err="1"/>
              <a:t>relacionog</a:t>
            </a:r>
            <a:r>
              <a:rPr lang="es-ES" altLang="en-US" dirty="0"/>
              <a:t> i </a:t>
            </a:r>
            <a:r>
              <a:rPr lang="es-ES" altLang="en-US" dirty="0" err="1"/>
              <a:t>profesionalnog</a:t>
            </a:r>
            <a:r>
              <a:rPr lang="es-ES" altLang="en-US" dirty="0"/>
              <a:t> </a:t>
            </a:r>
            <a:r>
              <a:rPr lang="es-ES" altLang="en-US" dirty="0" err="1"/>
              <a:t>domena</a:t>
            </a:r>
            <a:r>
              <a:rPr lang="es-ES" altLang="en-US" dirty="0"/>
              <a:t> (</a:t>
            </a:r>
            <a:r>
              <a:rPr lang="es-ES" altLang="en-US" dirty="0" err="1"/>
              <a:t>zbog</a:t>
            </a:r>
            <a:r>
              <a:rPr lang="es-ES" altLang="en-US" dirty="0"/>
              <a:t> </a:t>
            </a:r>
            <a:r>
              <a:rPr lang="es-ES" altLang="en-US" dirty="0" err="1"/>
              <a:t>ograničenja</a:t>
            </a:r>
            <a:r>
              <a:rPr lang="es-ES" altLang="en-US" dirty="0"/>
              <a:t> </a:t>
            </a:r>
            <a:r>
              <a:rPr lang="sr-Latn-CS" altLang="en-US" dirty="0"/>
              <a:t>i/ili </a:t>
            </a:r>
            <a:r>
              <a:rPr lang="es-ES" altLang="en-US" dirty="0" err="1"/>
              <a:t>novih</a:t>
            </a:r>
            <a:r>
              <a:rPr lang="es-ES" altLang="en-US" dirty="0"/>
              <a:t> </a:t>
            </a:r>
            <a:r>
              <a:rPr lang="es-ES" altLang="en-US" dirty="0" err="1"/>
              <a:t>kompetencija</a:t>
            </a:r>
            <a:r>
              <a:rPr lang="sr-Latn-CS" altLang="en-US" dirty="0"/>
              <a:t> i mogućnosti</a:t>
            </a:r>
            <a:r>
              <a:rPr lang="es-ES" altLang="en-US" dirty="0"/>
              <a:t>)</a:t>
            </a:r>
            <a:endParaRPr lang="en-US" altLang="en-US" dirty="0"/>
          </a:p>
          <a:p>
            <a:r>
              <a:rPr lang="en-US" altLang="en-US" dirty="0" err="1"/>
              <a:t>uravnotežavanje</a:t>
            </a:r>
            <a:r>
              <a:rPr lang="en-US" altLang="en-US" dirty="0"/>
              <a:t> </a:t>
            </a:r>
            <a:r>
              <a:rPr lang="en-US" altLang="en-US" dirty="0" err="1"/>
              <a:t>oba</a:t>
            </a:r>
            <a:r>
              <a:rPr lang="en-US" altLang="en-US" dirty="0"/>
              <a:t> </a:t>
            </a:r>
            <a:r>
              <a:rPr lang="en-US" altLang="en-US" dirty="0" err="1"/>
              <a:t>domena</a:t>
            </a:r>
            <a:endParaRPr lang="en-US" altLang="en-US" dirty="0"/>
          </a:p>
          <a:p>
            <a:r>
              <a:rPr lang="sr-Latn-CS" altLang="en-US" dirty="0"/>
              <a:t>“</a:t>
            </a:r>
            <a:r>
              <a:rPr lang="en-US" altLang="en-US" dirty="0" err="1"/>
              <a:t>produžena</a:t>
            </a:r>
            <a:r>
              <a:rPr lang="en-US" altLang="en-US" dirty="0"/>
              <a:t> </a:t>
            </a:r>
            <a:r>
              <a:rPr lang="en-US" altLang="en-US" dirty="0" err="1"/>
              <a:t>sadašnjost</a:t>
            </a:r>
            <a:r>
              <a:rPr lang="sr-Latn-CS" altLang="en-US" dirty="0"/>
              <a:t>”</a:t>
            </a:r>
            <a:r>
              <a:rPr lang="en-US" altLang="en-US" dirty="0"/>
              <a:t> u </a:t>
            </a:r>
            <a:r>
              <a:rPr lang="en-US" altLang="en-US" dirty="0" err="1"/>
              <a:t>postadolescenciji</a:t>
            </a:r>
            <a:r>
              <a:rPr lang="en-US" altLang="en-US" dirty="0"/>
              <a:t> (</a:t>
            </a:r>
            <a:r>
              <a:rPr lang="en-US" altLang="en-US" dirty="0" err="1"/>
              <a:t>uključuje</a:t>
            </a:r>
            <a:r>
              <a:rPr lang="en-US" altLang="en-US" dirty="0"/>
              <a:t> </a:t>
            </a:r>
            <a:r>
              <a:rPr lang="en-US" altLang="en-US" dirty="0" err="1"/>
              <a:t>neizvesnost</a:t>
            </a:r>
            <a:r>
              <a:rPr lang="en-US" altLang="en-US" dirty="0"/>
              <a:t> </a:t>
            </a:r>
            <a:r>
              <a:rPr lang="en-US" altLang="en-US" dirty="0" err="1"/>
              <a:t>budućnosti</a:t>
            </a:r>
            <a:r>
              <a:rPr lang="en-US" altLang="en-US" dirty="0"/>
              <a:t>)</a:t>
            </a:r>
            <a:endParaRPr lang="sr-Latn-CS" altLang="en-US" dirty="0"/>
          </a:p>
          <a:p>
            <a:r>
              <a:rPr lang="sr-Latn-CS" altLang="en-US" dirty="0"/>
              <a:t>“kriza heteronomnosti”</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074609B-17A0-468B-91AF-03F65FADCBF8}"/>
              </a:ext>
            </a:extLst>
          </p:cNvPr>
          <p:cNvSpPr>
            <a:spLocks noGrp="1" noChangeArrowheads="1"/>
          </p:cNvSpPr>
          <p:nvPr>
            <p:ph type="title"/>
          </p:nvPr>
        </p:nvSpPr>
        <p:spPr/>
        <p:txBody>
          <a:bodyPr/>
          <a:lstStyle/>
          <a:p>
            <a:r>
              <a:rPr lang="sr-Latn-CS" altLang="en-US" sz="4000" b="1" dirty="0">
                <a:latin typeface="+mn-lt"/>
              </a:rPr>
              <a:t>Životni događaj – </a:t>
            </a:r>
            <a:br>
              <a:rPr lang="sr-Latn-CS" altLang="en-US" sz="4000" b="1" dirty="0">
                <a:latin typeface="+mn-lt"/>
              </a:rPr>
            </a:br>
            <a:r>
              <a:rPr lang="sr-Latn-CS" altLang="en-US" sz="4000" b="1" dirty="0">
                <a:latin typeface="+mn-lt"/>
              </a:rPr>
              <a:t>neplanirano majčinstvo</a:t>
            </a:r>
            <a:endParaRPr lang="en-US" altLang="en-US" sz="4000" b="1" dirty="0">
              <a:latin typeface="+mn-lt"/>
            </a:endParaRPr>
          </a:p>
        </p:txBody>
      </p:sp>
      <p:sp>
        <p:nvSpPr>
          <p:cNvPr id="12291" name="Rectangle 3">
            <a:extLst>
              <a:ext uri="{FF2B5EF4-FFF2-40B4-BE49-F238E27FC236}">
                <a16:creationId xmlns:a16="http://schemas.microsoft.com/office/drawing/2014/main" id="{4D536019-26F1-4E8A-9A93-B3A60B9C5D7D}"/>
              </a:ext>
            </a:extLst>
          </p:cNvPr>
          <p:cNvSpPr>
            <a:spLocks noGrp="1" noChangeArrowheads="1"/>
          </p:cNvSpPr>
          <p:nvPr>
            <p:ph type="body" idx="1"/>
          </p:nvPr>
        </p:nvSpPr>
        <p:spPr/>
        <p:txBody>
          <a:bodyPr/>
          <a:lstStyle/>
          <a:p>
            <a:pPr>
              <a:lnSpc>
                <a:spcPct val="80000"/>
              </a:lnSpc>
              <a:buFont typeface="Wingdings" panose="05000000000000000000" pitchFamily="2" charset="2"/>
              <a:buNone/>
            </a:pPr>
            <a:r>
              <a:rPr lang="sr-Latn-CS" altLang="en-US" sz="2200" i="1" dirty="0"/>
              <a:t>S: Šta bi ti rekla da je tebi u ovom trenutku najvažnije?</a:t>
            </a:r>
          </a:p>
          <a:p>
            <a:pPr>
              <a:lnSpc>
                <a:spcPct val="80000"/>
              </a:lnSpc>
              <a:buFont typeface="Wingdings" panose="05000000000000000000" pitchFamily="2" charset="2"/>
              <a:buNone/>
            </a:pPr>
            <a:r>
              <a:rPr lang="sr-Latn-CS" altLang="en-US" sz="2200" i="1" dirty="0"/>
              <a:t>I: Pored deteta, najvažnije je da mogu da mu pružim dobar život, sebi i njemu, dobar život. Da se borim da ostvarim nama dobar život, a ne kao moji roditelji što se muče ceo život i dan danas za nas, za mene i brata, pa sad i moje dete.</a:t>
            </a:r>
          </a:p>
          <a:p>
            <a:pPr>
              <a:lnSpc>
                <a:spcPct val="80000"/>
              </a:lnSpc>
              <a:buFont typeface="Wingdings" panose="05000000000000000000" pitchFamily="2" charset="2"/>
              <a:buNone/>
            </a:pPr>
            <a:r>
              <a:rPr lang="sr-Latn-CS" altLang="en-US" sz="2200" i="1" dirty="0"/>
              <a:t>S: Koliko to što želiš zavisi od tebe, a koliko od drugih i od okolnosti?</a:t>
            </a:r>
          </a:p>
          <a:p>
            <a:pPr>
              <a:lnSpc>
                <a:spcPct val="80000"/>
              </a:lnSpc>
              <a:buFont typeface="Wingdings" panose="05000000000000000000" pitchFamily="2" charset="2"/>
              <a:buNone/>
            </a:pPr>
            <a:r>
              <a:rPr lang="sr-Latn-CS" altLang="en-US" sz="2200" i="1" dirty="0"/>
              <a:t>I: Samo od mene zavisi.</a:t>
            </a:r>
          </a:p>
          <a:p>
            <a:pPr>
              <a:lnSpc>
                <a:spcPct val="80000"/>
              </a:lnSpc>
              <a:buFont typeface="Wingdings" panose="05000000000000000000" pitchFamily="2" charset="2"/>
              <a:buNone/>
            </a:pPr>
            <a:r>
              <a:rPr lang="sr-Latn-CS" altLang="en-US" sz="2200" i="1" dirty="0"/>
              <a:t>S: Kako misliš to da ostvariš?</a:t>
            </a:r>
          </a:p>
          <a:p>
            <a:pPr>
              <a:lnSpc>
                <a:spcPct val="80000"/>
              </a:lnSpc>
              <a:buFont typeface="Wingdings" panose="05000000000000000000" pitchFamily="2" charset="2"/>
              <a:buNone/>
            </a:pPr>
            <a:r>
              <a:rPr lang="sr-Latn-CS" altLang="en-US" sz="2200" i="1" dirty="0"/>
              <a:t>I: Znam da će mi, ako želim taj fakultet, roditelji finansijski, ako budu trebali, pomoći. Sad samo od mene zavisi koliko ću ja učiti, koliko ću se posvetiti tome i detetu. Samo od toga zavisi.</a:t>
            </a:r>
            <a:r>
              <a:rPr lang="en-US" altLang="en-US" sz="2200" i="1" dirty="0"/>
              <a:t> </a:t>
            </a:r>
            <a:r>
              <a:rPr lang="en-US" altLang="en-US" sz="2200" dirty="0"/>
              <a:t>(2014)</a:t>
            </a:r>
            <a:endParaRPr lang="sr-Latn-CS" altLang="en-US" sz="2200" dirty="0"/>
          </a:p>
          <a:p>
            <a:pPr>
              <a:lnSpc>
                <a:spcPct val="80000"/>
              </a:lnSpc>
              <a:buFont typeface="Wingdings" panose="05000000000000000000" pitchFamily="2" charset="2"/>
              <a:buNone/>
            </a:pPr>
            <a:endParaRPr lang="sr-Latn-CS" altLang="en-US" sz="2200" i="1" dirty="0"/>
          </a:p>
          <a:p>
            <a:pPr>
              <a:lnSpc>
                <a:spcPct val="80000"/>
              </a:lnSpc>
              <a:buFont typeface="Wingdings" panose="05000000000000000000" pitchFamily="2" charset="2"/>
              <a:buNone/>
            </a:pPr>
            <a:r>
              <a:rPr lang="en-US" altLang="en-US" sz="2200" dirty="0" err="1"/>
              <a:t>Jelenini</a:t>
            </a:r>
            <a:r>
              <a:rPr lang="en-US" altLang="en-US" sz="2200" dirty="0"/>
              <a:t> </a:t>
            </a:r>
            <a:r>
              <a:rPr lang="en-US" altLang="en-US" sz="2200" dirty="0" err="1"/>
              <a:t>planovi</a:t>
            </a:r>
            <a:r>
              <a:rPr lang="en-US" altLang="en-US" sz="2200" dirty="0"/>
              <a:t> </a:t>
            </a:r>
            <a:r>
              <a:rPr lang="en-US" altLang="en-US" sz="2200" dirty="0" err="1"/>
              <a:t>ukazuju</a:t>
            </a:r>
            <a:r>
              <a:rPr lang="en-US" altLang="en-US" sz="2200" dirty="0"/>
              <a:t> da </a:t>
            </a:r>
            <a:r>
              <a:rPr lang="en-US" altLang="en-US" sz="2200" dirty="0" err="1"/>
              <a:t>pokušava</a:t>
            </a:r>
            <a:r>
              <a:rPr lang="en-US" altLang="en-US" sz="2200" dirty="0"/>
              <a:t> da </a:t>
            </a:r>
            <a:r>
              <a:rPr lang="en-US" altLang="en-US" sz="2200" dirty="0" err="1"/>
              <a:t>svoj</a:t>
            </a:r>
            <a:r>
              <a:rPr lang="sr-Latn-RS" altLang="en-US" sz="2200" dirty="0"/>
              <a:t>u</a:t>
            </a:r>
            <a:r>
              <a:rPr lang="en-US" altLang="en-US" sz="2200" dirty="0"/>
              <a:t> </a:t>
            </a:r>
            <a:r>
              <a:rPr lang="en-US" altLang="en-US" sz="2200" u="sng" dirty="0"/>
              <a:t>de</a:t>
            </a:r>
            <a:r>
              <a:rPr lang="sr-Latn-RS" altLang="en-US" sz="2200" u="sng" dirty="0"/>
              <a:t>jstvenost</a:t>
            </a:r>
            <a:r>
              <a:rPr lang="en-US" altLang="en-US" sz="2200" u="sng" dirty="0"/>
              <a:t> </a:t>
            </a:r>
            <a:r>
              <a:rPr lang="en-US" altLang="en-US" sz="2200" u="sng" dirty="0" err="1"/>
              <a:t>preusmeri</a:t>
            </a:r>
            <a:r>
              <a:rPr lang="en-US" altLang="en-US" sz="2200" u="sng" dirty="0"/>
              <a:t> ka </a:t>
            </a:r>
            <a:r>
              <a:rPr lang="en-US" altLang="en-US" sz="2200" u="sng" dirty="0" err="1"/>
              <a:t>profesionalnom</a:t>
            </a:r>
            <a:r>
              <a:rPr lang="en-US" altLang="en-US" sz="2200" u="sng" dirty="0"/>
              <a:t> </a:t>
            </a:r>
            <a:r>
              <a:rPr lang="en-US" altLang="en-US" sz="2200" u="sng" dirty="0" err="1"/>
              <a:t>domenu</a:t>
            </a:r>
            <a:r>
              <a:rPr lang="en-US" altLang="en-US" sz="2200" dirty="0"/>
              <a:t>, da </a:t>
            </a:r>
            <a:r>
              <a:rPr lang="en-US" altLang="en-US" sz="2200" dirty="0" err="1"/>
              <a:t>ponovo</a:t>
            </a:r>
            <a:r>
              <a:rPr lang="en-US" altLang="en-US" sz="2200" dirty="0"/>
              <a:t> </a:t>
            </a:r>
            <a:r>
              <a:rPr lang="en-US" altLang="en-US" sz="2200" dirty="0" err="1"/>
              <a:t>stekne</a:t>
            </a:r>
            <a:r>
              <a:rPr lang="en-US" altLang="en-US" sz="2200" dirty="0"/>
              <a:t> </a:t>
            </a:r>
            <a:r>
              <a:rPr lang="en-US" altLang="en-US" sz="2200" dirty="0" err="1"/>
              <a:t>osećaj</a:t>
            </a:r>
            <a:r>
              <a:rPr lang="en-US" altLang="en-US" sz="2200" dirty="0"/>
              <a:t> </a:t>
            </a:r>
            <a:r>
              <a:rPr lang="en-US" altLang="en-US" sz="2200" dirty="0" err="1"/>
              <a:t>kompetentnosti</a:t>
            </a:r>
            <a:r>
              <a:rPr lang="en-US" altLang="en-US" sz="2200" dirty="0"/>
              <a:t> </a:t>
            </a:r>
            <a:r>
              <a:rPr lang="en-US" altLang="en-US" sz="2200" dirty="0" err="1"/>
              <a:t>koji</a:t>
            </a:r>
            <a:r>
              <a:rPr lang="en-US" altLang="en-US" sz="2200" dirty="0"/>
              <a:t> je </a:t>
            </a:r>
            <a:r>
              <a:rPr lang="en-US" altLang="en-US" sz="2200" dirty="0" err="1"/>
              <a:t>izgubila</a:t>
            </a:r>
            <a:r>
              <a:rPr lang="en-US" altLang="en-US" sz="2200" dirty="0"/>
              <a:t> u </a:t>
            </a:r>
            <a:r>
              <a:rPr lang="en-US" altLang="en-US" sz="2200" dirty="0" err="1"/>
              <a:t>domenu</a:t>
            </a:r>
            <a:r>
              <a:rPr lang="en-US" altLang="en-US" sz="2200" dirty="0"/>
              <a:t> </a:t>
            </a:r>
            <a:r>
              <a:rPr lang="en-US" altLang="en-US" sz="2200" dirty="0" err="1"/>
              <a:t>ličnih</a:t>
            </a:r>
            <a:r>
              <a:rPr lang="en-US" altLang="en-US" sz="2200" dirty="0"/>
              <a:t> </a:t>
            </a:r>
            <a:r>
              <a:rPr lang="en-US" altLang="en-US" sz="2200" dirty="0" err="1"/>
              <a:t>odnosa</a:t>
            </a:r>
            <a:r>
              <a:rPr lang="sr-Latn-CS" altLang="en-US" sz="2200" dirty="0"/>
              <a:t>.</a:t>
            </a:r>
          </a:p>
          <a:p>
            <a:pPr>
              <a:lnSpc>
                <a:spcPct val="80000"/>
              </a:lnSpc>
              <a:buFont typeface="Wingdings" panose="05000000000000000000" pitchFamily="2" charset="2"/>
              <a:buNone/>
            </a:pPr>
            <a:endParaRPr lang="en-US" alt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989CE74-A5E5-479D-A100-C8DB7AC9FBA9}"/>
              </a:ext>
            </a:extLst>
          </p:cNvPr>
          <p:cNvSpPr>
            <a:spLocks noGrp="1" noChangeArrowheads="1"/>
          </p:cNvSpPr>
          <p:nvPr>
            <p:ph type="title"/>
          </p:nvPr>
        </p:nvSpPr>
        <p:spPr/>
        <p:txBody>
          <a:bodyPr/>
          <a:lstStyle/>
          <a:p>
            <a:pPr algn="ctr"/>
            <a:r>
              <a:rPr lang="sr-Latn-RS" altLang="en-US" b="1" dirty="0">
                <a:latin typeface="Arial" panose="020B0604020202020204" pitchFamily="34" charset="0"/>
              </a:rPr>
              <a:t>Pristup s</a:t>
            </a:r>
            <a:r>
              <a:rPr lang="en-US" altLang="en-US" b="1" dirty="0" err="1">
                <a:latin typeface="Arial" panose="020B0604020202020204" pitchFamily="34" charset="0"/>
              </a:rPr>
              <a:t>oci</a:t>
            </a:r>
            <a:r>
              <a:rPr lang="sr-Latn-RS" altLang="en-US" b="1" dirty="0">
                <a:latin typeface="Arial" panose="020B0604020202020204" pitchFamily="34" charset="0"/>
              </a:rPr>
              <a:t>jalne </a:t>
            </a:r>
            <a:r>
              <a:rPr lang="en-US" altLang="en-US" b="1" dirty="0" err="1">
                <a:latin typeface="Arial" panose="020B0604020202020204" pitchFamily="34" charset="0"/>
              </a:rPr>
              <a:t>biogra</a:t>
            </a:r>
            <a:r>
              <a:rPr lang="sr-Latn-RS" altLang="en-US" b="1" dirty="0">
                <a:latin typeface="Arial" panose="020B0604020202020204" pitchFamily="34" charset="0"/>
              </a:rPr>
              <a:t>fije</a:t>
            </a:r>
            <a:endParaRPr lang="en-US" altLang="en-US" b="1" dirty="0"/>
          </a:p>
        </p:txBody>
      </p:sp>
      <p:sp>
        <p:nvSpPr>
          <p:cNvPr id="57347" name="Rectangle 3">
            <a:extLst>
              <a:ext uri="{FF2B5EF4-FFF2-40B4-BE49-F238E27FC236}">
                <a16:creationId xmlns:a16="http://schemas.microsoft.com/office/drawing/2014/main" id="{CBCFFEB3-EC70-4277-AA74-DDC4FBE45AC1}"/>
              </a:ext>
            </a:extLst>
          </p:cNvPr>
          <p:cNvSpPr>
            <a:spLocks noGrp="1" noChangeArrowheads="1"/>
          </p:cNvSpPr>
          <p:nvPr>
            <p:ph type="body" idx="1"/>
          </p:nvPr>
        </p:nvSpPr>
        <p:spPr/>
        <p:txBody>
          <a:bodyPr/>
          <a:lstStyle/>
          <a:p>
            <a:pPr marL="533400" indent="-533400">
              <a:buNone/>
            </a:pPr>
            <a:r>
              <a:rPr lang="sr-Latn-RS" altLang="en-US" sz="3200" dirty="0"/>
              <a:t>Zašto</a:t>
            </a:r>
            <a:r>
              <a:rPr lang="en-US" altLang="en-US" sz="3200" dirty="0"/>
              <a:t>? </a:t>
            </a:r>
            <a:r>
              <a:rPr lang="sr-Latn-RS" altLang="en-US" sz="3200" dirty="0"/>
              <a:t>Pokušaj da se prevaziđe</a:t>
            </a:r>
            <a:r>
              <a:rPr lang="en-US" altLang="en-US" sz="3200" dirty="0"/>
              <a:t>: </a:t>
            </a:r>
          </a:p>
          <a:p>
            <a:pPr marL="533400" indent="-533400">
              <a:buFont typeface="Wingdings" panose="05000000000000000000" pitchFamily="2" charset="2"/>
              <a:buAutoNum type="arabicPeriod"/>
            </a:pPr>
            <a:r>
              <a:rPr lang="en-US" altLang="en-US" sz="3300" dirty="0" err="1"/>
              <a:t>Dihotom</a:t>
            </a:r>
            <a:r>
              <a:rPr lang="sr-Latn-RS" altLang="en-US" sz="3300" dirty="0"/>
              <a:t>ija </a:t>
            </a:r>
            <a:r>
              <a:rPr lang="en-US" altLang="en-US" sz="3300" dirty="0" err="1"/>
              <a:t>stru</a:t>
            </a:r>
            <a:r>
              <a:rPr lang="sr-Latn-RS" altLang="en-US" sz="3300" dirty="0"/>
              <a:t>k</a:t>
            </a:r>
            <a:r>
              <a:rPr lang="en-US" altLang="en-US" sz="3300" dirty="0"/>
              <a:t>tur</a:t>
            </a:r>
            <a:r>
              <a:rPr lang="sr-Latn-RS" altLang="en-US" sz="3300" dirty="0"/>
              <a:t>a</a:t>
            </a:r>
            <a:r>
              <a:rPr lang="en-US" altLang="en-US" sz="3300" dirty="0"/>
              <a:t>/ </a:t>
            </a:r>
            <a:r>
              <a:rPr lang="sr-Latn-RS" altLang="en-US" sz="3300" dirty="0"/>
              <a:t>dejstvenost</a:t>
            </a:r>
            <a:r>
              <a:rPr lang="en-US" altLang="en-US" sz="3300" dirty="0"/>
              <a:t> : </a:t>
            </a:r>
          </a:p>
          <a:p>
            <a:pPr marL="533400" indent="-533400"/>
            <a:r>
              <a:rPr lang="en-US" altLang="en-US" sz="3200" dirty="0"/>
              <a:t>(</a:t>
            </a:r>
            <a:r>
              <a:rPr lang="en-US" altLang="en-US" sz="3200" dirty="0" err="1"/>
              <a:t>generativ</a:t>
            </a:r>
            <a:r>
              <a:rPr lang="sr-Latn-RS" altLang="en-US" sz="3200" dirty="0"/>
              <a:t>ni</a:t>
            </a:r>
            <a:r>
              <a:rPr lang="en-US" altLang="en-US" sz="3200" dirty="0"/>
              <a:t>) </a:t>
            </a:r>
            <a:r>
              <a:rPr lang="en-US" altLang="en-US" sz="3200" dirty="0" err="1"/>
              <a:t>stru</a:t>
            </a:r>
            <a:r>
              <a:rPr lang="sr-Latn-RS" altLang="en-US" sz="3200" dirty="0"/>
              <a:t>k</a:t>
            </a:r>
            <a:r>
              <a:rPr lang="en-US" altLang="en-US" sz="3200" dirty="0" err="1"/>
              <a:t>turali</a:t>
            </a:r>
            <a:r>
              <a:rPr lang="sr-Latn-RS" altLang="en-US" sz="3200" dirty="0"/>
              <a:t>zam</a:t>
            </a:r>
            <a:r>
              <a:rPr lang="en-US" altLang="en-US" sz="3200" dirty="0"/>
              <a:t> (Bourdieu): </a:t>
            </a:r>
            <a:r>
              <a:rPr lang="en-US" altLang="en-US" sz="3200" dirty="0" err="1"/>
              <a:t>stru</a:t>
            </a:r>
            <a:r>
              <a:rPr lang="sr-Latn-RS" altLang="en-US" sz="3200" dirty="0"/>
              <a:t>kturalna ograničenja </a:t>
            </a:r>
          </a:p>
          <a:p>
            <a:pPr marL="533400" indent="-533400"/>
            <a:r>
              <a:rPr lang="sr-Latn-RS" altLang="en-US" sz="3200" dirty="0"/>
              <a:t>Teorija strukturacije (</a:t>
            </a:r>
            <a:r>
              <a:rPr lang="sr-Latn-RS" altLang="en-US" sz="3200" dirty="0">
                <a:solidFill>
                  <a:srgbClr val="000000"/>
                </a:solidFill>
              </a:rPr>
              <a:t>Giddens): dvostrukost struktura</a:t>
            </a:r>
            <a:endParaRPr lang="en-US" altLang="en-US" sz="3200" dirty="0"/>
          </a:p>
          <a:p>
            <a:pPr marL="533400" indent="-533400"/>
            <a:r>
              <a:rPr lang="en-US" altLang="en-US" sz="3200" dirty="0" err="1"/>
              <a:t>refle</a:t>
            </a:r>
            <a:r>
              <a:rPr lang="sr-Latn-RS" altLang="en-US" sz="3200" dirty="0"/>
              <a:t>ksi</a:t>
            </a:r>
            <a:r>
              <a:rPr lang="en-US" altLang="en-US" sz="3200" dirty="0"/>
              <a:t>v</a:t>
            </a:r>
            <a:r>
              <a:rPr lang="sr-Latn-RS" altLang="en-US" sz="3200" dirty="0"/>
              <a:t>na</a:t>
            </a:r>
            <a:r>
              <a:rPr lang="en-US" altLang="en-US" sz="3200" dirty="0"/>
              <a:t> </a:t>
            </a:r>
            <a:r>
              <a:rPr lang="en-US" altLang="en-US" sz="3200" dirty="0" err="1"/>
              <a:t>moderniza</a:t>
            </a:r>
            <a:r>
              <a:rPr lang="sr-Latn-RS" altLang="en-US" sz="3200" dirty="0"/>
              <a:t>cija</a:t>
            </a:r>
            <a:r>
              <a:rPr lang="en-US" altLang="en-US" sz="3200" dirty="0"/>
              <a:t> (</a:t>
            </a:r>
            <a:r>
              <a:rPr lang="sr-Latn-RS" altLang="en-US" sz="3200" dirty="0"/>
              <a:t>Giddens</a:t>
            </a:r>
            <a:r>
              <a:rPr lang="en-US" altLang="en-US" sz="3200" dirty="0"/>
              <a:t>): </a:t>
            </a:r>
            <a:r>
              <a:rPr lang="sr-Latn-RS" altLang="en-US" sz="3200" dirty="0"/>
              <a:t>dejstvenost refleksivnog projekta selfa (reflexive project of the Self)</a:t>
            </a:r>
            <a:endParaRPr lang="en-US" altLang="en-US" sz="3200" dirty="0"/>
          </a:p>
          <a:p>
            <a:pPr marL="533400" indent="-533400">
              <a:buNone/>
            </a:pPr>
            <a:r>
              <a:rPr lang="en-US" altLang="en-US" sz="3200" dirty="0"/>
              <a:t>2. </a:t>
            </a:r>
            <a:r>
              <a:rPr lang="sr-Latn-RS" altLang="en-US" sz="3200" dirty="0"/>
              <a:t>Da se povežu </a:t>
            </a:r>
            <a:r>
              <a:rPr lang="en-US" altLang="en-US" sz="3200" dirty="0"/>
              <a:t>ma</a:t>
            </a:r>
            <a:r>
              <a:rPr lang="sr-Latn-RS" altLang="en-US" sz="3200" dirty="0"/>
              <a:t>k</a:t>
            </a:r>
            <a:r>
              <a:rPr lang="en-US" altLang="en-US" sz="3200" dirty="0" err="1"/>
              <a:t>ro</a:t>
            </a:r>
            <a:r>
              <a:rPr lang="en-US" altLang="en-US" sz="3200" dirty="0"/>
              <a:t> – mi</a:t>
            </a:r>
            <a:r>
              <a:rPr lang="sr-Latn-RS" altLang="en-US" sz="3200" dirty="0"/>
              <a:t>k</a:t>
            </a:r>
            <a:r>
              <a:rPr lang="en-US" altLang="en-US" sz="3200" dirty="0" err="1"/>
              <a:t>ro</a:t>
            </a:r>
            <a:r>
              <a:rPr lang="en-US" altLang="en-US" sz="3200" dirty="0"/>
              <a:t> – individual</a:t>
            </a:r>
            <a:r>
              <a:rPr lang="sr-Latn-RS" altLang="en-US" sz="3200" dirty="0"/>
              <a:t>ni nivo</a:t>
            </a:r>
            <a:r>
              <a:rPr lang="en-US" altLang="en-US" sz="32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9793B24-247F-4899-913C-653A49A2140C}"/>
              </a:ext>
            </a:extLst>
          </p:cNvPr>
          <p:cNvSpPr>
            <a:spLocks noGrp="1" noChangeArrowheads="1"/>
          </p:cNvSpPr>
          <p:nvPr>
            <p:ph type="title"/>
          </p:nvPr>
        </p:nvSpPr>
        <p:spPr/>
        <p:txBody>
          <a:bodyPr/>
          <a:lstStyle/>
          <a:p>
            <a:r>
              <a:rPr lang="sr-Latn-CS" altLang="en-US" b="1" dirty="0">
                <a:latin typeface="+mn-lt"/>
              </a:rPr>
              <a:t>Nova kompetentnost</a:t>
            </a:r>
            <a:endParaRPr lang="en-US" altLang="en-US" b="1" dirty="0">
              <a:latin typeface="+mn-lt"/>
            </a:endParaRPr>
          </a:p>
        </p:txBody>
      </p:sp>
      <p:sp>
        <p:nvSpPr>
          <p:cNvPr id="13315" name="Rectangle 3">
            <a:extLst>
              <a:ext uri="{FF2B5EF4-FFF2-40B4-BE49-F238E27FC236}">
                <a16:creationId xmlns:a16="http://schemas.microsoft.com/office/drawing/2014/main" id="{3A91C54C-2608-464E-8E09-7CDB688BE355}"/>
              </a:ext>
            </a:extLst>
          </p:cNvPr>
          <p:cNvSpPr>
            <a:spLocks noGrp="1" noChangeArrowheads="1"/>
          </p:cNvSpPr>
          <p:nvPr>
            <p:ph type="body" idx="1"/>
          </p:nvPr>
        </p:nvSpPr>
        <p:spPr/>
        <p:txBody>
          <a:bodyPr/>
          <a:lstStyle/>
          <a:p>
            <a:pPr>
              <a:buFont typeface="Wingdings" panose="05000000000000000000" pitchFamily="2" charset="2"/>
              <a:buNone/>
            </a:pPr>
            <a:r>
              <a:rPr lang="sr-Latn-CS" altLang="en-US" sz="2000" i="1" dirty="0"/>
              <a:t>I: Hteo sam da odem do fakulteta da se zahvalim profesoru na nemačkom, da mu se zahvalim što sam zbog njega prekinuo da studiram, zato što mislim da je ovo bio pravi izbor, da sam mnogo srećniji nego što bih bio na nemačkom, da sam završio nemački.</a:t>
            </a:r>
          </a:p>
          <a:p>
            <a:pPr>
              <a:buFont typeface="Wingdings" panose="05000000000000000000" pitchFamily="2" charset="2"/>
              <a:buNone/>
            </a:pPr>
            <a:r>
              <a:rPr lang="sr-Latn-CS" altLang="en-US" sz="2000" i="1" dirty="0"/>
              <a:t>I: Ne mogu da se setim šta sam vam pričao pre sedam godina, da li sam vam pominjao da postoji devojka u gimnaziji u koju sam zaljubljen, ali s kojom nemam nikakve preterane planove. Kad sam raskrstio sa nemačkim, pitao sam je da izađemo i prihvatila je, tako da od tada do danas...</a:t>
            </a:r>
          </a:p>
          <a:p>
            <a:pPr>
              <a:buFont typeface="Wingdings" panose="05000000000000000000" pitchFamily="2" charset="2"/>
              <a:buNone/>
            </a:pPr>
            <a:r>
              <a:rPr lang="sr-Latn-CS" altLang="en-US" sz="2000" i="1" dirty="0"/>
              <a:t>S: Šta bi ti rekao da je tebi u ovom trenutku najvažnije?</a:t>
            </a:r>
          </a:p>
          <a:p>
            <a:pPr>
              <a:buFont typeface="Wingdings" panose="05000000000000000000" pitchFamily="2" charset="2"/>
              <a:buNone/>
            </a:pPr>
            <a:r>
              <a:rPr lang="sr-Latn-CS" altLang="en-US" sz="2000" i="1" dirty="0"/>
              <a:t>I: Mislim da mi je najbitnije da budem srećan. I da ljudi oko mene budu srećni.</a:t>
            </a:r>
          </a:p>
          <a:p>
            <a:pPr>
              <a:buFont typeface="Wingdings" panose="05000000000000000000" pitchFamily="2" charset="2"/>
              <a:buNone/>
            </a:pPr>
            <a:r>
              <a:rPr lang="sr-Latn-CS" altLang="en-US" sz="2000" i="1" dirty="0"/>
              <a:t>S: A koliko si zadovoljan svojim životom sada?</a:t>
            </a:r>
          </a:p>
          <a:p>
            <a:pPr>
              <a:buNone/>
            </a:pPr>
            <a:r>
              <a:rPr lang="sr-Latn-CS" altLang="en-US" sz="2000" i="1" dirty="0"/>
              <a:t>I: Previše, i to me malo plaši.</a:t>
            </a:r>
            <a:r>
              <a:rPr lang="en-US" altLang="en-US" sz="2000" dirty="0"/>
              <a:t> (2014)</a:t>
            </a:r>
            <a:endParaRPr lang="sr-Latn-CS" altLang="en-US" sz="2000" dirty="0"/>
          </a:p>
          <a:p>
            <a:pPr>
              <a:buFont typeface="Wingdings" panose="05000000000000000000" pitchFamily="2" charset="2"/>
              <a:buNone/>
            </a:pPr>
            <a:endParaRPr lang="sr-Latn-CS" altLang="en-US" sz="2000" i="1" dirty="0"/>
          </a:p>
          <a:p>
            <a:pPr>
              <a:buFont typeface="Wingdings" panose="05000000000000000000" pitchFamily="2" charset="2"/>
              <a:buNone/>
            </a:pPr>
            <a:r>
              <a:rPr lang="sr-Latn-CS" altLang="en-US" sz="2000" dirty="0"/>
              <a:t>Miloševa </a:t>
            </a:r>
            <a:r>
              <a:rPr lang="en-US" altLang="en-US" sz="2000" dirty="0" err="1"/>
              <a:t>novostečena</a:t>
            </a:r>
            <a:r>
              <a:rPr lang="en-US" altLang="en-US" sz="2000" dirty="0"/>
              <a:t> </a:t>
            </a:r>
            <a:r>
              <a:rPr lang="en-US" altLang="en-US" sz="2000" dirty="0" err="1"/>
              <a:t>sigurnost</a:t>
            </a:r>
            <a:r>
              <a:rPr lang="en-US" altLang="en-US" sz="2000" dirty="0"/>
              <a:t> </a:t>
            </a:r>
            <a:r>
              <a:rPr lang="en-US" altLang="en-US" sz="2000" dirty="0" err="1"/>
              <a:t>na</a:t>
            </a:r>
            <a:r>
              <a:rPr lang="en-US" altLang="en-US" sz="2000" dirty="0"/>
              <a:t> </a:t>
            </a:r>
            <a:r>
              <a:rPr lang="en-US" altLang="en-US" sz="2000" dirty="0" err="1"/>
              <a:t>emotivnom</a:t>
            </a:r>
            <a:r>
              <a:rPr lang="en-US" altLang="en-US" sz="2000" dirty="0"/>
              <a:t> </a:t>
            </a:r>
            <a:r>
              <a:rPr lang="sr-Latn-CS" altLang="en-US" sz="2000" dirty="0"/>
              <a:t>i</a:t>
            </a:r>
            <a:r>
              <a:rPr lang="en-US" altLang="en-US" sz="2000" dirty="0"/>
              <a:t> </a:t>
            </a:r>
            <a:r>
              <a:rPr lang="en-US" altLang="en-US" sz="2000" dirty="0" err="1"/>
              <a:t>profesionalnom</a:t>
            </a:r>
            <a:r>
              <a:rPr lang="en-US" altLang="en-US" sz="2000" dirty="0"/>
              <a:t> </a:t>
            </a:r>
            <a:r>
              <a:rPr lang="en-US" altLang="en-US" sz="2000" dirty="0" err="1"/>
              <a:t>planu</a:t>
            </a:r>
            <a:r>
              <a:rPr lang="en-US" altLang="en-US" sz="2000" dirty="0"/>
              <a:t> </a:t>
            </a:r>
            <a:r>
              <a:rPr lang="sr-Latn-CS" altLang="en-US" sz="2000" dirty="0"/>
              <a:t>usmerava njegovu </a:t>
            </a:r>
            <a:r>
              <a:rPr lang="sr-Latn-CS" altLang="en-US" sz="2000" u="sng" dirty="0"/>
              <a:t>dejstvenost ka uravnoteženju profesionalne i relacione biografije</a:t>
            </a:r>
            <a:r>
              <a:rPr lang="sr-Latn-CS" altLang="en-US" sz="2000" dirty="0"/>
              <a:t>. </a:t>
            </a:r>
            <a:endParaRPr lang="sr-Latn-CS" altLang="en-US" sz="2000" i="1" dirty="0"/>
          </a:p>
          <a:p>
            <a:pPr>
              <a:buFont typeface="Wingdings" panose="05000000000000000000" pitchFamily="2" charset="2"/>
              <a:buNone/>
            </a:pPr>
            <a:endParaRPr lang="sr-Latn-CS" altLang="en-US" sz="16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E651FD-9F48-4B56-8C3D-2D8DC3E6088B}"/>
              </a:ext>
            </a:extLst>
          </p:cNvPr>
          <p:cNvSpPr>
            <a:spLocks noGrp="1" noChangeArrowheads="1"/>
          </p:cNvSpPr>
          <p:nvPr>
            <p:ph type="title"/>
          </p:nvPr>
        </p:nvSpPr>
        <p:spPr/>
        <p:txBody>
          <a:bodyPr/>
          <a:lstStyle/>
          <a:p>
            <a:r>
              <a:rPr lang="sr-Latn-CS" altLang="en-US" b="1" dirty="0">
                <a:latin typeface="+mn-lt"/>
              </a:rPr>
              <a:t>Borba sa ograničenjima</a:t>
            </a:r>
            <a:endParaRPr lang="en-US" altLang="en-US" b="1" dirty="0">
              <a:latin typeface="+mn-lt"/>
            </a:endParaRPr>
          </a:p>
        </p:txBody>
      </p:sp>
      <p:sp>
        <p:nvSpPr>
          <p:cNvPr id="17411" name="Rectangle 3">
            <a:extLst>
              <a:ext uri="{FF2B5EF4-FFF2-40B4-BE49-F238E27FC236}">
                <a16:creationId xmlns:a16="http://schemas.microsoft.com/office/drawing/2014/main" id="{DFE1A927-0E37-4B74-ADA7-EE2A949DE3E4}"/>
              </a:ext>
            </a:extLst>
          </p:cNvPr>
          <p:cNvSpPr>
            <a:spLocks noGrp="1" noChangeArrowheads="1"/>
          </p:cNvSpPr>
          <p:nvPr>
            <p:ph type="body" idx="1"/>
          </p:nvPr>
        </p:nvSpPr>
        <p:spPr>
          <a:xfrm>
            <a:off x="1981200" y="1828800"/>
            <a:ext cx="8229600" cy="4800600"/>
          </a:xfrm>
        </p:spPr>
        <p:txBody>
          <a:bodyPr/>
          <a:lstStyle/>
          <a:p>
            <a:pPr>
              <a:lnSpc>
                <a:spcPct val="80000"/>
              </a:lnSpc>
              <a:buFont typeface="Wingdings" panose="05000000000000000000" pitchFamily="2" charset="2"/>
              <a:buNone/>
            </a:pPr>
            <a:r>
              <a:rPr lang="sr-Latn-CS" altLang="en-US" sz="2000" i="1" dirty="0"/>
              <a:t>I: Zadovoljna sam sobom što sam uopšte završila. Nijedna drugarica iz srednje škole, ni drug, niko nije otišao dalje. Svi su ostali na istom nivou.  Jedna drugarica je završila višu. S te strane sam zadovoljna, postigla sam nešto za sebe.</a:t>
            </a:r>
          </a:p>
          <a:p>
            <a:pPr>
              <a:lnSpc>
                <a:spcPct val="80000"/>
              </a:lnSpc>
              <a:buFont typeface="Wingdings" panose="05000000000000000000" pitchFamily="2" charset="2"/>
              <a:buNone/>
            </a:pPr>
            <a:r>
              <a:rPr lang="sr-Latn-CS" altLang="en-US" sz="2000" i="1" dirty="0"/>
              <a:t>I: S obzirom da imam tu neku dugu vezu, planovi su da krenemo da živimo zajedno. Ali, dečko nema zaposlenje. Pa, sam mislila ajde nešto bolje, normalnije da nađem, da on nešto nađe pa da se kombinujemo kako budemo mogli. Ali, ja sam odustala od bilo kakve varijante za menjanje posla, jer teško ga je uopšte naći. Sad se nadamo tome da on nađe bilo šta, pa da vidimo šta ćemo. </a:t>
            </a:r>
          </a:p>
          <a:p>
            <a:pPr>
              <a:lnSpc>
                <a:spcPct val="80000"/>
              </a:lnSpc>
              <a:buFont typeface="Wingdings" panose="05000000000000000000" pitchFamily="2" charset="2"/>
              <a:buNone/>
            </a:pPr>
            <a:r>
              <a:rPr lang="sr-Latn-CS" altLang="en-US" sz="2000" i="1" dirty="0"/>
              <a:t>S: A čime si manje zadovoljna?</a:t>
            </a:r>
          </a:p>
          <a:p>
            <a:pPr>
              <a:lnSpc>
                <a:spcPct val="80000"/>
              </a:lnSpc>
              <a:buNone/>
            </a:pPr>
            <a:r>
              <a:rPr lang="sr-Latn-CS" altLang="en-US" sz="2000" i="1" dirty="0"/>
              <a:t>I: Svojim poslom. Prvenstveno to, jer me onda to koči na onu stranu ljubavi. Ne možemo da živimo  zajedno, ne možemo da razvijamo tu stranu.	</a:t>
            </a:r>
            <a:r>
              <a:rPr lang="en-US" altLang="en-US" sz="2000" dirty="0"/>
              <a:t>(2014)</a:t>
            </a:r>
            <a:endParaRPr lang="sr-Latn-CS" altLang="en-US" sz="2000" dirty="0"/>
          </a:p>
          <a:p>
            <a:pPr>
              <a:lnSpc>
                <a:spcPct val="80000"/>
              </a:lnSpc>
              <a:buFont typeface="Wingdings" panose="05000000000000000000" pitchFamily="2" charset="2"/>
              <a:buNone/>
            </a:pPr>
            <a:endParaRPr lang="sr-Latn-CS" altLang="en-US" sz="2000" dirty="0"/>
          </a:p>
          <a:p>
            <a:pPr>
              <a:lnSpc>
                <a:spcPct val="80000"/>
              </a:lnSpc>
              <a:buFont typeface="Wingdings" panose="05000000000000000000" pitchFamily="2" charset="2"/>
              <a:buNone/>
            </a:pPr>
            <a:r>
              <a:rPr lang="sr-Latn-CS" altLang="en-US" sz="2200" dirty="0"/>
              <a:t>Pošto njene profesionalne aspiracije nisu isunjene, a sa druge strane je veoma zadovoljna svojom emotivnom vezom, Slavica </a:t>
            </a:r>
            <a:r>
              <a:rPr lang="sr-Latn-CS" altLang="en-US" sz="2200" u="sng" dirty="0"/>
              <a:t>refokusira svoju dejstvenost ka relacionoj biografiji.</a:t>
            </a:r>
            <a:r>
              <a:rPr lang="sr-Latn-CS" altLang="en-US" sz="2200" dirty="0"/>
              <a:t> </a:t>
            </a:r>
            <a:endParaRPr lang="en-US" altLang="en-US"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0E35783-8E8B-4133-BF13-C6DC9E87B458}"/>
              </a:ext>
            </a:extLst>
          </p:cNvPr>
          <p:cNvSpPr>
            <a:spLocks noGrp="1" noChangeArrowheads="1"/>
          </p:cNvSpPr>
          <p:nvPr>
            <p:ph type="title"/>
          </p:nvPr>
        </p:nvSpPr>
        <p:spPr/>
        <p:txBody>
          <a:bodyPr/>
          <a:lstStyle/>
          <a:p>
            <a:r>
              <a:rPr lang="sr-Latn-RS" altLang="en-US" b="1" dirty="0">
                <a:latin typeface="+mn-lt"/>
              </a:rPr>
              <a:t>Literatura</a:t>
            </a:r>
            <a:endParaRPr lang="en-US" altLang="en-US" b="1" dirty="0">
              <a:latin typeface="+mn-lt"/>
            </a:endParaRPr>
          </a:p>
        </p:txBody>
      </p:sp>
      <p:sp>
        <p:nvSpPr>
          <p:cNvPr id="22531" name="Content Placeholder 2">
            <a:extLst>
              <a:ext uri="{FF2B5EF4-FFF2-40B4-BE49-F238E27FC236}">
                <a16:creationId xmlns:a16="http://schemas.microsoft.com/office/drawing/2014/main" id="{2C626B73-E50A-4865-94C7-D6A6A69094BA}"/>
              </a:ext>
            </a:extLst>
          </p:cNvPr>
          <p:cNvSpPr>
            <a:spLocks noGrp="1" noChangeArrowheads="1"/>
          </p:cNvSpPr>
          <p:nvPr>
            <p:ph idx="1"/>
          </p:nvPr>
        </p:nvSpPr>
        <p:spPr>
          <a:xfrm>
            <a:off x="2894013" y="1518083"/>
            <a:ext cx="7313612" cy="4423932"/>
          </a:xfrm>
        </p:spPr>
        <p:txBody>
          <a:bodyPr/>
          <a:lstStyle/>
          <a:p>
            <a:r>
              <a:rPr lang="sr-Latn-RS" altLang="en-US" sz="1600" dirty="0">
                <a:latin typeface="Arial" panose="020B0604020202020204" pitchFamily="34" charset="0"/>
                <a:cs typeface="Arial" panose="020B0604020202020204" pitchFamily="34" charset="0"/>
              </a:rPr>
              <a:t>Tomanović, S. (2012) „Od omladine do socijalnih biografija mladih u postsocijalističkoj transformaciji društva Srbije: konceptualni i kontekstualni okvir istraživanja“, u Tomanović, S. et al. </a:t>
            </a:r>
            <a:r>
              <a:rPr lang="sr-Latn-RS" altLang="en-US" sz="1600" i="1" dirty="0">
                <a:latin typeface="Arial" panose="020B0604020202020204" pitchFamily="34" charset="0"/>
                <a:cs typeface="Arial" panose="020B0604020202020204" pitchFamily="34" charset="0"/>
              </a:rPr>
              <a:t>Mladi – naša sadašnjost</a:t>
            </a:r>
            <a:r>
              <a:rPr lang="sr-Latn-RS" altLang="en-US" sz="1600" dirty="0">
                <a:latin typeface="Arial" panose="020B0604020202020204" pitchFamily="34" charset="0"/>
                <a:cs typeface="Arial" panose="020B0604020202020204" pitchFamily="34" charset="0"/>
              </a:rPr>
              <a:t>. </a:t>
            </a:r>
            <a:r>
              <a:rPr lang="sr-Latn-RS" altLang="en-US" sz="1600" i="1" dirty="0">
                <a:latin typeface="Arial" panose="020B0604020202020204" pitchFamily="34" charset="0"/>
                <a:cs typeface="Arial" panose="020B0604020202020204" pitchFamily="34" charset="0"/>
              </a:rPr>
              <a:t>Istraživanje socijalnih biografija mladih u Srbiji, </a:t>
            </a:r>
            <a:r>
              <a:rPr lang="sr-Latn-RS" altLang="en-US" sz="1600" dirty="0">
                <a:latin typeface="Arial" panose="020B0604020202020204" pitchFamily="34" charset="0"/>
                <a:cs typeface="Arial" panose="020B0604020202020204" pitchFamily="34" charset="0"/>
              </a:rPr>
              <a:t>Čigoja, ISI FF, Beograd: 13 - 29.</a:t>
            </a:r>
            <a:endParaRPr lang="en-US" altLang="en-US" sz="1600" dirty="0">
              <a:latin typeface="Arial" panose="020B0604020202020204" pitchFamily="34" charset="0"/>
              <a:cs typeface="Arial" panose="020B0604020202020204" pitchFamily="34" charset="0"/>
            </a:endParaRPr>
          </a:p>
          <a:p>
            <a:r>
              <a:rPr lang="sr-Latn-RS" altLang="en-US" sz="1600" dirty="0">
                <a:latin typeface="Arial" panose="020B0604020202020204" pitchFamily="34" charset="0"/>
                <a:cs typeface="Arial" panose="020B0604020202020204" pitchFamily="34" charset="0"/>
              </a:rPr>
              <a:t>Tomanović, S. (2010) “Razmatranje koncepta delanja u okviru pristupa socijalne biografije”, </a:t>
            </a:r>
            <a:r>
              <a:rPr lang="sr-Latn-RS" altLang="en-US" sz="1600" i="1" dirty="0">
                <a:latin typeface="Arial" panose="020B0604020202020204" pitchFamily="34" charset="0"/>
                <a:cs typeface="Arial" panose="020B0604020202020204" pitchFamily="34" charset="0"/>
              </a:rPr>
              <a:t>Sociologija </a:t>
            </a:r>
            <a:r>
              <a:rPr lang="sr-Latn-RS" altLang="en-US" sz="1600" dirty="0">
                <a:latin typeface="Arial" panose="020B0604020202020204" pitchFamily="34" charset="0"/>
                <a:cs typeface="Arial" panose="020B0604020202020204" pitchFamily="34" charset="0"/>
              </a:rPr>
              <a:t>Vol. LII No 4</a:t>
            </a:r>
            <a:r>
              <a:rPr lang="en-US" altLang="en-US" sz="1600" dirty="0">
                <a:latin typeface="Arial" panose="020B0604020202020204" pitchFamily="34" charset="0"/>
                <a:cs typeface="Arial" panose="020B0604020202020204" pitchFamily="34" charset="0"/>
              </a:rPr>
              <a:t>:</a:t>
            </a:r>
            <a:r>
              <a:rPr lang="sr-Latn-RS" altLang="en-US" sz="1600" dirty="0">
                <a:latin typeface="Arial" panose="020B0604020202020204" pitchFamily="34" charset="0"/>
                <a:cs typeface="Arial" panose="020B0604020202020204" pitchFamily="34" charset="0"/>
              </a:rPr>
              <a:t> 447 – 452 . </a:t>
            </a:r>
          </a:p>
          <a:p>
            <a:r>
              <a:rPr lang="sr-Latn-RS" altLang="en-US" sz="1600" dirty="0">
                <a:latin typeface="Arial" panose="020B0604020202020204" pitchFamily="34" charset="0"/>
                <a:cs typeface="Arial" panose="020B0604020202020204" pitchFamily="34" charset="0"/>
              </a:rPr>
              <a:t>Tomanović, S. (2010) </a:t>
            </a:r>
            <a:r>
              <a:rPr lang="sr-Latn-RS" altLang="en-US" sz="1600" i="1" dirty="0">
                <a:latin typeface="Arial" panose="020B0604020202020204" pitchFamily="34" charset="0"/>
                <a:cs typeface="Arial" panose="020B0604020202020204" pitchFamily="34" charset="0"/>
              </a:rPr>
              <a:t>Odrastanje u Beogradu. Oblikovanje socijalnih biografija mladih u porodicama dva društvena sloja, </a:t>
            </a:r>
            <a:r>
              <a:rPr lang="sr-Latn-RS" altLang="en-US" sz="1600" dirty="0">
                <a:latin typeface="Arial" panose="020B0604020202020204" pitchFamily="34" charset="0"/>
                <a:cs typeface="Arial" panose="020B0604020202020204" pitchFamily="34" charset="0"/>
              </a:rPr>
              <a:t>Beograd: ISI FF.</a:t>
            </a:r>
            <a:endParaRPr lang="en-US" altLang="en-US" sz="1600" dirty="0">
              <a:latin typeface="Arial" panose="020B0604020202020204" pitchFamily="34" charset="0"/>
              <a:cs typeface="Arial" panose="020B0604020202020204" pitchFamily="34" charset="0"/>
            </a:endParaRPr>
          </a:p>
          <a:p>
            <a:r>
              <a:rPr lang="sr-Latn-RS" altLang="en-US" sz="1600" dirty="0">
                <a:latin typeface="Arial" panose="020B0604020202020204" pitchFamily="34" charset="0"/>
                <a:cs typeface="Arial" panose="020B0604020202020204" pitchFamily="34" charset="0"/>
              </a:rPr>
              <a:t>Tomanović, S. (2012) “Agency in the social biographies of young people in Belgrade”, </a:t>
            </a:r>
            <a:r>
              <a:rPr lang="sr-Latn-RS" altLang="en-US" sz="1600" i="1" dirty="0">
                <a:latin typeface="Arial" panose="020B0604020202020204" pitchFamily="34" charset="0"/>
                <a:cs typeface="Arial" panose="020B0604020202020204" pitchFamily="34" charset="0"/>
              </a:rPr>
              <a:t>Journal of Youth Studies</a:t>
            </a:r>
            <a:r>
              <a:rPr lang="sr-Latn-RS" altLang="en-US" sz="1600" dirty="0">
                <a:latin typeface="Arial" panose="020B0604020202020204" pitchFamily="34" charset="0"/>
                <a:cs typeface="Arial" panose="020B0604020202020204" pitchFamily="34" charset="0"/>
              </a:rPr>
              <a:t>, Vol. 15, No. 5: 505 – 620.</a:t>
            </a:r>
          </a:p>
          <a:p>
            <a:r>
              <a:rPr lang="sr-Latn-RS" altLang="en-US" sz="1600" dirty="0">
                <a:solidFill>
                  <a:srgbClr val="000000"/>
                </a:solidFill>
                <a:latin typeface="Arial" panose="020B0604020202020204" pitchFamily="34" charset="0"/>
                <a:cs typeface="Arial" panose="020B0604020202020204" pitchFamily="34" charset="0"/>
              </a:rPr>
              <a:t>Tomanović, S. (2019)</a:t>
            </a:r>
            <a:r>
              <a:rPr lang="en-US" altLang="en-US" sz="1600" dirty="0">
                <a:solidFill>
                  <a:srgbClr val="000000"/>
                </a:solidFill>
                <a:latin typeface="Arial" panose="020B0604020202020204" pitchFamily="34" charset="0"/>
                <a:cs typeface="Arial" panose="020B0604020202020204" pitchFamily="34" charset="0"/>
              </a:rPr>
              <a:t> </a:t>
            </a:r>
            <a:r>
              <a:rPr lang="sr-Latn-RS" altLang="en-US" sz="1600" dirty="0">
                <a:solidFill>
                  <a:srgbClr val="000000"/>
                </a:solidFill>
                <a:latin typeface="Arial" panose="020B0604020202020204" pitchFamily="34" charset="0"/>
                <a:cs typeface="Arial" panose="020B0604020202020204" pitchFamily="34" charset="0"/>
              </a:rPr>
              <a:t>„</a:t>
            </a:r>
            <a:r>
              <a:rPr lang="en-US" altLang="en-US" sz="1600" dirty="0">
                <a:solidFill>
                  <a:srgbClr val="000000"/>
                </a:solidFill>
                <a:latin typeface="Arial" panose="020B0604020202020204" pitchFamily="34" charset="0"/>
                <a:cs typeface="Arial" panose="020B0604020202020204" pitchFamily="34" charset="0"/>
              </a:rPr>
              <a:t>Reconstructing Changes in Agency in the Young People’s Social Biographies Through Longitudinal Qualitative Research</a:t>
            </a:r>
            <a:r>
              <a:rPr lang="sr-Latn-RS" altLang="en-US" sz="1600" dirty="0">
                <a:solidFill>
                  <a:srgbClr val="000000"/>
                </a:solidFill>
                <a:latin typeface="Arial" panose="020B0604020202020204" pitchFamily="34" charset="0"/>
                <a:cs typeface="Arial" panose="020B0604020202020204" pitchFamily="34" charset="0"/>
              </a:rPr>
              <a:t>“, </a:t>
            </a:r>
            <a:r>
              <a:rPr lang="sr-Latn-RS" altLang="en-US" sz="1600" i="1" dirty="0">
                <a:solidFill>
                  <a:srgbClr val="000000"/>
                </a:solidFill>
                <a:latin typeface="Arial" panose="020B0604020202020204" pitchFamily="34" charset="0"/>
                <a:cs typeface="Arial" panose="020B0604020202020204" pitchFamily="34" charset="0"/>
              </a:rPr>
              <a:t>YOUNG: </a:t>
            </a:r>
            <a:r>
              <a:rPr lang="en-US" altLang="en-US" sz="1600" i="1" dirty="0">
                <a:solidFill>
                  <a:srgbClr val="000000"/>
                </a:solidFill>
                <a:latin typeface="Arial" panose="020B0604020202020204" pitchFamily="34" charset="0"/>
                <a:cs typeface="Arial" panose="020B0604020202020204" pitchFamily="34" charset="0"/>
              </a:rPr>
              <a:t>Journal of Nordic Youth Research, </a:t>
            </a:r>
            <a:r>
              <a:rPr lang="sr-Latn-RS" altLang="en-US" sz="1600" dirty="0">
                <a:solidFill>
                  <a:srgbClr val="000000"/>
                </a:solidFill>
                <a:latin typeface="Arial" panose="020B0604020202020204" pitchFamily="34" charset="0"/>
                <a:cs typeface="Arial" panose="020B0604020202020204" pitchFamily="34" charset="0"/>
              </a:rPr>
              <a:t>Vol. </a:t>
            </a:r>
            <a:r>
              <a:rPr lang="en-US" altLang="en-US" sz="1600" dirty="0">
                <a:solidFill>
                  <a:srgbClr val="000000"/>
                </a:solidFill>
                <a:latin typeface="Arial" panose="020B0604020202020204" pitchFamily="34" charset="0"/>
                <a:cs typeface="Arial" panose="020B0604020202020204" pitchFamily="34" charset="0"/>
              </a:rPr>
              <a:t>27</a:t>
            </a:r>
            <a:r>
              <a:rPr lang="sr-Latn-RS" altLang="en-US" sz="1600" dirty="0">
                <a:solidFill>
                  <a:srgbClr val="000000"/>
                </a:solidFill>
                <a:latin typeface="Arial" panose="020B0604020202020204" pitchFamily="34" charset="0"/>
                <a:cs typeface="Arial" panose="020B0604020202020204" pitchFamily="34" charset="0"/>
              </a:rPr>
              <a:t>,</a:t>
            </a:r>
            <a:r>
              <a:rPr lang="en-US" altLang="en-US" sz="1600" dirty="0">
                <a:solidFill>
                  <a:srgbClr val="000000"/>
                </a:solidFill>
                <a:latin typeface="Arial" panose="020B0604020202020204" pitchFamily="34" charset="0"/>
                <a:cs typeface="Arial" panose="020B0604020202020204" pitchFamily="34" charset="0"/>
              </a:rPr>
              <a:t> </a:t>
            </a:r>
            <a:r>
              <a:rPr lang="sr-Latn-RS" altLang="en-US" sz="1600" dirty="0">
                <a:solidFill>
                  <a:srgbClr val="000000"/>
                </a:solidFill>
                <a:latin typeface="Arial" panose="020B0604020202020204" pitchFamily="34" charset="0"/>
                <a:cs typeface="Arial" panose="020B0604020202020204" pitchFamily="34" charset="0"/>
              </a:rPr>
              <a:t>No. </a:t>
            </a:r>
            <a:r>
              <a:rPr lang="en-US" altLang="en-US" sz="1600" dirty="0">
                <a:solidFill>
                  <a:srgbClr val="000000"/>
                </a:solidFill>
                <a:latin typeface="Arial" panose="020B0604020202020204" pitchFamily="34" charset="0"/>
                <a:cs typeface="Arial" panose="020B0604020202020204" pitchFamily="34" charset="0"/>
              </a:rPr>
              <a:t>4: 355–372.</a:t>
            </a:r>
            <a:r>
              <a:rPr lang="sr-Latn-RS" altLang="en-US" sz="1600" dirty="0">
                <a:solidFill>
                  <a:srgbClr val="000000"/>
                </a:solidFill>
                <a:latin typeface="Arial" panose="020B0604020202020204" pitchFamily="34" charset="0"/>
                <a:cs typeface="Arial" panose="020B0604020202020204" pitchFamily="34" charset="0"/>
              </a:rPr>
              <a:t> </a:t>
            </a:r>
            <a:endParaRPr lang="en-US" altLang="en-US" sz="1600" dirty="0">
              <a:solidFill>
                <a:srgbClr val="000000"/>
              </a:solidFill>
              <a:latin typeface="Arial" panose="020B0604020202020204" pitchFamily="34" charset="0"/>
              <a:cs typeface="Arial" panose="020B0604020202020204" pitchFamily="34" charset="0"/>
            </a:endParaRPr>
          </a:p>
          <a:p>
            <a:r>
              <a:rPr lang="sr-Cyrl-CS" altLang="en-US" sz="1600" dirty="0">
                <a:solidFill>
                  <a:srgbClr val="000000"/>
                </a:solidFill>
                <a:latin typeface="Arial" panose="020B0604020202020204" pitchFamily="34" charset="0"/>
                <a:cs typeface="Arial" panose="020B0604020202020204" pitchFamily="34" charset="0"/>
              </a:rPr>
              <a:t>Tomanović, S. (2020) “Longitudinalno kvalitativno istraživanje u praksi”, </a:t>
            </a:r>
            <a:r>
              <a:rPr lang="sr-Cyrl-CS" altLang="en-US" sz="1600" i="1" dirty="0">
                <a:solidFill>
                  <a:srgbClr val="000000"/>
                </a:solidFill>
                <a:latin typeface="Arial" panose="020B0604020202020204" pitchFamily="34" charset="0"/>
                <a:cs typeface="Arial" panose="020B0604020202020204" pitchFamily="34" charset="0"/>
              </a:rPr>
              <a:t>Sociologija, </a:t>
            </a:r>
            <a:r>
              <a:rPr lang="sr-Cyrl-CS" altLang="en-US" sz="1600" dirty="0">
                <a:solidFill>
                  <a:srgbClr val="000000"/>
                </a:solidFill>
                <a:latin typeface="Arial" panose="020B0604020202020204" pitchFamily="34" charset="0"/>
                <a:cs typeface="Arial" panose="020B0604020202020204" pitchFamily="34" charset="0"/>
              </a:rPr>
              <a:t>Vol. LXII, No. 1: 8 – 23.</a:t>
            </a:r>
            <a:endParaRPr lang="en-US" altLang="en-US" sz="1600" dirty="0">
              <a:solidFill>
                <a:srgbClr val="000000"/>
              </a:solidFill>
              <a:latin typeface="Arial" panose="020B0604020202020204" pitchFamily="34" charset="0"/>
              <a:cs typeface="Arial" panose="020B0604020202020204" pitchFamily="34" charset="0"/>
            </a:endParaRPr>
          </a:p>
          <a:p>
            <a:r>
              <a:rPr lang="en-US" altLang="en-US" sz="1600" dirty="0" err="1">
                <a:latin typeface="Arial" panose="020B0604020202020204" pitchFamily="34" charset="0"/>
                <a:cs typeface="Arial" panose="020B0604020202020204" pitchFamily="34" charset="0"/>
              </a:rPr>
              <a:t>Tomanović</a:t>
            </a:r>
            <a:r>
              <a:rPr lang="en-US" altLang="en-US" sz="1600" dirty="0">
                <a:latin typeface="Arial" panose="020B0604020202020204" pitchFamily="34" charset="0"/>
                <a:cs typeface="Arial" panose="020B0604020202020204" pitchFamily="34" charset="0"/>
              </a:rPr>
              <a:t>, S. (2021) </a:t>
            </a:r>
            <a:r>
              <a:rPr lang="en-US" altLang="en-US" sz="1600" i="1" dirty="0">
                <a:latin typeface="Arial" panose="020B0604020202020204" pitchFamily="34" charset="0"/>
                <a:cs typeface="Arial" panose="020B0604020202020204" pitchFamily="34" charset="0"/>
              </a:rPr>
              <a:t>Na </a:t>
            </a:r>
            <a:r>
              <a:rPr lang="en-US" altLang="en-US" sz="1600" i="1" dirty="0" err="1">
                <a:latin typeface="Arial" panose="020B0604020202020204" pitchFamily="34" charset="0"/>
                <a:cs typeface="Arial" panose="020B0604020202020204" pitchFamily="34" charset="0"/>
              </a:rPr>
              <a:t>svom</a:t>
            </a:r>
            <a:r>
              <a:rPr lang="en-US" altLang="en-US" sz="1600" i="1" dirty="0">
                <a:latin typeface="Arial" panose="020B0604020202020204" pitchFamily="34" charset="0"/>
                <a:cs typeface="Arial" panose="020B0604020202020204" pitchFamily="34" charset="0"/>
              </a:rPr>
              <a:t> putu. </a:t>
            </a:r>
            <a:r>
              <a:rPr lang="en-US" altLang="en-US" sz="1600" i="1" dirty="0" err="1">
                <a:latin typeface="Arial" panose="020B0604020202020204" pitchFamily="34" charset="0"/>
                <a:cs typeface="Arial" panose="020B0604020202020204" pitchFamily="34" charset="0"/>
              </a:rPr>
              <a:t>Longitudinalno</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kvalitativno</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istraživanje</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socijalnih</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biografija</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mladih</a:t>
            </a:r>
            <a:r>
              <a:rPr lang="en-US" altLang="en-US" sz="1600" dirty="0">
                <a:latin typeface="Arial" panose="020B0604020202020204" pitchFamily="34" charset="0"/>
                <a:cs typeface="Arial" panose="020B0604020202020204" pitchFamily="34" charset="0"/>
              </a:rPr>
              <a:t>. Beograd: </a:t>
            </a:r>
            <a:r>
              <a:rPr lang="en-US" altLang="en-US" sz="1600" dirty="0" err="1">
                <a:latin typeface="Arial" panose="020B0604020202020204" pitchFamily="34" charset="0"/>
                <a:cs typeface="Arial" panose="020B0604020202020204" pitchFamily="34" charset="0"/>
              </a:rPr>
              <a:t>Univerzitet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Filozofski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fakultet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Institut</a:t>
            </a:r>
            <a:r>
              <a:rPr lang="en-US" altLang="en-US" sz="1600" dirty="0">
                <a:latin typeface="Arial" panose="020B0604020202020204" pitchFamily="34" charset="0"/>
                <a:cs typeface="Arial" panose="020B0604020202020204" pitchFamily="34" charset="0"/>
              </a:rPr>
              <a:t> za </a:t>
            </a:r>
            <a:r>
              <a:rPr lang="en-US" altLang="en-US" sz="1600" dirty="0" err="1">
                <a:latin typeface="Arial" panose="020B0604020202020204" pitchFamily="34" charset="0"/>
                <a:cs typeface="Arial" panose="020B0604020202020204" pitchFamily="34" charset="0"/>
              </a:rPr>
              <a:t>sociološka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istraživanja</a:t>
            </a:r>
            <a:r>
              <a:rPr lang="en-US" altLang="en-US" sz="1600" dirty="0">
                <a:latin typeface="Arial" panose="020B0604020202020204" pitchFamily="34" charset="0"/>
                <a:cs typeface="Arial" panose="020B0604020202020204" pitchFamily="34" charset="0"/>
              </a:rPr>
              <a:t>. </a:t>
            </a:r>
            <a:endParaRPr lang="sr-Cyrl-CS"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D85-E502-4D30-808F-E13C58E09707}"/>
              </a:ext>
            </a:extLst>
          </p:cNvPr>
          <p:cNvSpPr>
            <a:spLocks noGrp="1"/>
          </p:cNvSpPr>
          <p:nvPr>
            <p:ph type="title"/>
          </p:nvPr>
        </p:nvSpPr>
        <p:spPr>
          <a:xfrm>
            <a:off x="1219200" y="224547"/>
            <a:ext cx="10363200" cy="1143000"/>
          </a:xfrm>
        </p:spPr>
        <p:txBody>
          <a:bodyPr/>
          <a:lstStyle/>
          <a:p>
            <a:pPr algn="ctr"/>
            <a:r>
              <a:rPr lang="sr-Latn-RS" altLang="en-US" b="1" dirty="0">
                <a:solidFill>
                  <a:srgbClr val="330033"/>
                </a:solidFill>
                <a:latin typeface="Arial" panose="020B0604020202020204" pitchFamily="34" charset="0"/>
              </a:rPr>
              <a:t>Teorija strukturacije - koncepti</a:t>
            </a:r>
            <a:endParaRPr lang="en-US" dirty="0"/>
          </a:p>
        </p:txBody>
      </p:sp>
      <p:sp>
        <p:nvSpPr>
          <p:cNvPr id="3" name="Content Placeholder 2">
            <a:extLst>
              <a:ext uri="{FF2B5EF4-FFF2-40B4-BE49-F238E27FC236}">
                <a16:creationId xmlns:a16="http://schemas.microsoft.com/office/drawing/2014/main" id="{13667A1A-2134-41D9-B5FA-70B04C5CBD8A}"/>
              </a:ext>
            </a:extLst>
          </p:cNvPr>
          <p:cNvSpPr>
            <a:spLocks noGrp="1"/>
          </p:cNvSpPr>
          <p:nvPr>
            <p:ph idx="1"/>
          </p:nvPr>
        </p:nvSpPr>
        <p:spPr/>
        <p:txBody>
          <a:bodyPr/>
          <a:lstStyle/>
          <a:p>
            <a:pPr eaLnBrk="1" hangingPunct="1">
              <a:lnSpc>
                <a:spcPct val="80000"/>
              </a:lnSpc>
            </a:pPr>
            <a:r>
              <a:rPr lang="en-US" altLang="en-US" b="1" dirty="0">
                <a:latin typeface="Arial" panose="020B0604020202020204" pitchFamily="34" charset="0"/>
              </a:rPr>
              <a:t>S</a:t>
            </a:r>
            <a:r>
              <a:rPr lang="sr-Latn-CS" altLang="en-US" b="1" dirty="0">
                <a:latin typeface="Arial" panose="020B0604020202020204" pitchFamily="34" charset="0"/>
              </a:rPr>
              <a:t>trukture</a:t>
            </a:r>
            <a:r>
              <a:rPr lang="sr-Latn-CS" altLang="en-US" dirty="0">
                <a:latin typeface="Arial" panose="020B0604020202020204" pitchFamily="34" charset="0"/>
              </a:rPr>
              <a:t> su organizacije – pravila </a:t>
            </a:r>
            <a:r>
              <a:rPr lang="en-US" altLang="en-US" dirty="0" err="1">
                <a:latin typeface="Arial" panose="020B0604020202020204" pitchFamily="34" charset="0"/>
              </a:rPr>
              <a:t>i</a:t>
            </a:r>
            <a:r>
              <a:rPr lang="sr-Latn-CS" altLang="en-US" dirty="0">
                <a:latin typeface="Arial" panose="020B0604020202020204" pitchFamily="34" charset="0"/>
              </a:rPr>
              <a:t> resursi na koje se akteri oslanjaju u produkciji i reprodukciji društvenog života i kao posledicu proizvode nove strukture ili društvenu promenu; internalizovane (pounutrašene) – habitus, dvostrukost</a:t>
            </a:r>
            <a:endParaRPr lang="en-US" altLang="en-US" dirty="0">
              <a:latin typeface="Arial" panose="020B0604020202020204" pitchFamily="34" charset="0"/>
            </a:endParaRPr>
          </a:p>
          <a:p>
            <a:pPr eaLnBrk="1" hangingPunct="1">
              <a:lnSpc>
                <a:spcPct val="80000"/>
              </a:lnSpc>
            </a:pPr>
            <a:r>
              <a:rPr lang="en-US" altLang="en-US" b="1" dirty="0">
                <a:latin typeface="Arial" panose="020B0604020202020204" pitchFamily="34" charset="0"/>
              </a:rPr>
              <a:t>A</a:t>
            </a:r>
            <a:r>
              <a:rPr lang="sr-Latn-CS" altLang="en-US" b="1" dirty="0">
                <a:latin typeface="Arial" panose="020B0604020202020204" pitchFamily="34" charset="0"/>
              </a:rPr>
              <a:t>kteri</a:t>
            </a:r>
            <a:r>
              <a:rPr lang="sr-Latn-CS" altLang="en-US" dirty="0">
                <a:latin typeface="Arial" panose="020B0604020202020204" pitchFamily="34" charset="0"/>
              </a:rPr>
              <a:t> su obavešteni i aktivni pojedinci koji intencionalno, mada ne uvek i svesno, </a:t>
            </a:r>
            <a:r>
              <a:rPr lang="sr-Latn-CS" altLang="en-US" b="1" dirty="0">
                <a:latin typeface="Arial" panose="020B0604020202020204" pitchFamily="34" charset="0"/>
              </a:rPr>
              <a:t>delaju </a:t>
            </a:r>
            <a:endParaRPr lang="en-US" altLang="en-US" b="1" dirty="0">
              <a:latin typeface="Arial" panose="020B0604020202020204" pitchFamily="34" charset="0"/>
            </a:endParaRPr>
          </a:p>
          <a:p>
            <a:pPr eaLnBrk="1" hangingPunct="1">
              <a:lnSpc>
                <a:spcPct val="80000"/>
              </a:lnSpc>
            </a:pPr>
            <a:r>
              <a:rPr lang="en-US" altLang="en-US" b="1" dirty="0" err="1">
                <a:latin typeface="Arial" panose="020B0604020202020204" pitchFamily="34" charset="0"/>
              </a:rPr>
              <a:t>Dejstvenost</a:t>
            </a:r>
            <a:r>
              <a:rPr lang="en-US" altLang="en-US" b="1" dirty="0">
                <a:latin typeface="Arial" panose="020B0604020202020204" pitchFamily="34" charset="0"/>
              </a:rPr>
              <a:t> </a:t>
            </a:r>
            <a:r>
              <a:rPr lang="en-US" altLang="en-US" dirty="0">
                <a:latin typeface="Arial" panose="020B0604020202020204" pitchFamily="34" charset="0"/>
              </a:rPr>
              <a:t>(agency)</a:t>
            </a:r>
            <a:r>
              <a:rPr lang="sr-Latn-RS" altLang="en-US" dirty="0">
                <a:latin typeface="Arial" panose="020B0604020202020204" pitchFamily="34" charset="0"/>
              </a:rPr>
              <a:t>: načelna sposobnost osobe da intencionalno postupa; intencionalnost, refleksivnost i temporalnost; „biografizacija dejstvenosti“ </a:t>
            </a:r>
            <a:endParaRPr lang="sr-Latn-CS" altLang="en-US" b="1" dirty="0">
              <a:latin typeface="Arial" panose="020B0604020202020204" pitchFamily="34" charset="0"/>
            </a:endParaRPr>
          </a:p>
          <a:p>
            <a:pPr eaLnBrk="1" hangingPunct="1">
              <a:lnSpc>
                <a:spcPct val="80000"/>
              </a:lnSpc>
            </a:pPr>
            <a:r>
              <a:rPr lang="en-US" altLang="en-US" b="1" dirty="0">
                <a:latin typeface="Arial" panose="020B0604020202020204" pitchFamily="34" charset="0"/>
              </a:rPr>
              <a:t>S</a:t>
            </a:r>
            <a:r>
              <a:rPr lang="sr-Latn-CS" altLang="en-US" b="1" dirty="0">
                <a:latin typeface="Arial" panose="020B0604020202020204" pitchFamily="34" charset="0"/>
              </a:rPr>
              <a:t>trukturacija </a:t>
            </a:r>
            <a:r>
              <a:rPr lang="sr-Latn-CS" altLang="en-US" dirty="0">
                <a:latin typeface="Arial" panose="020B0604020202020204" pitchFamily="34" charset="0"/>
              </a:rPr>
              <a:t>je proces u kome strukture postavljaju uslove, mogućnosti i ograničenja za </a:t>
            </a:r>
            <a:r>
              <a:rPr lang="en-US" altLang="en-US" dirty="0" err="1">
                <a:latin typeface="Arial" panose="020B0604020202020204" pitchFamily="34" charset="0"/>
              </a:rPr>
              <a:t>dejstvenost</a:t>
            </a:r>
            <a:r>
              <a:rPr lang="en-US" altLang="en-US" dirty="0">
                <a:latin typeface="Arial" panose="020B0604020202020204" pitchFamily="34" charset="0"/>
              </a:rPr>
              <a:t> </a:t>
            </a:r>
            <a:r>
              <a:rPr lang="en-US" altLang="en-US" dirty="0" err="1">
                <a:latin typeface="Arial" panose="020B0604020202020204" pitchFamily="34" charset="0"/>
              </a:rPr>
              <a:t>i</a:t>
            </a:r>
            <a:r>
              <a:rPr lang="en-US" altLang="en-US" dirty="0">
                <a:latin typeface="Arial" panose="020B0604020202020204" pitchFamily="34" charset="0"/>
              </a:rPr>
              <a:t> </a:t>
            </a:r>
            <a:r>
              <a:rPr lang="sr-Latn-CS" altLang="en-US" dirty="0">
                <a:latin typeface="Arial" panose="020B0604020202020204" pitchFamily="34" charset="0"/>
              </a:rPr>
              <a:t>delanje aktera</a:t>
            </a:r>
            <a:endParaRPr lang="en-US" altLang="en-US" dirty="0">
              <a:latin typeface="Arial" panose="020B0604020202020204" pitchFamily="34" charset="0"/>
            </a:endParaRPr>
          </a:p>
          <a:p>
            <a:pPr eaLnBrk="1" hangingPunct="1">
              <a:lnSpc>
                <a:spcPct val="80000"/>
              </a:lnSpc>
            </a:pPr>
            <a:r>
              <a:rPr lang="sr-Latn-CS" altLang="en-US" dirty="0">
                <a:latin typeface="Arial" panose="020B0604020202020204" pitchFamily="34" charset="0"/>
              </a:rPr>
              <a:t>uključujući se aktivno u ove uslove, pojedinci kreiraju </a:t>
            </a:r>
            <a:r>
              <a:rPr lang="sr-Latn-CS" altLang="en-US" b="1" dirty="0">
                <a:latin typeface="Arial" panose="020B0604020202020204" pitchFamily="34" charset="0"/>
              </a:rPr>
              <a:t>biografije, </a:t>
            </a:r>
            <a:r>
              <a:rPr lang="sr-Latn-CS" altLang="en-US" dirty="0">
                <a:latin typeface="Arial" panose="020B0604020202020204" pitchFamily="34" charset="0"/>
              </a:rPr>
              <a:t>istovremeno obnavljaju ili oblikuju strukture u beskrajnom procesu</a:t>
            </a:r>
          </a:p>
          <a:p>
            <a:endParaRPr lang="en-US" dirty="0"/>
          </a:p>
        </p:txBody>
      </p:sp>
    </p:spTree>
    <p:extLst>
      <p:ext uri="{BB962C8B-B14F-4D97-AF65-F5344CB8AC3E}">
        <p14:creationId xmlns:p14="http://schemas.microsoft.com/office/powerpoint/2010/main" val="291012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E76A-91BF-4C06-89B0-C643082EF0F3}"/>
              </a:ext>
            </a:extLst>
          </p:cNvPr>
          <p:cNvSpPr>
            <a:spLocks noGrp="1"/>
          </p:cNvSpPr>
          <p:nvPr>
            <p:ph type="title"/>
          </p:nvPr>
        </p:nvSpPr>
        <p:spPr/>
        <p:txBody>
          <a:bodyPr/>
          <a:lstStyle/>
          <a:p>
            <a:pPr algn="ctr"/>
            <a:r>
              <a:rPr lang="sr-Latn-RS" altLang="en-US" b="1" dirty="0">
                <a:solidFill>
                  <a:srgbClr val="330033"/>
                </a:solidFill>
                <a:latin typeface="Arial" panose="020B0604020202020204" pitchFamily="34" charset="0"/>
              </a:rPr>
              <a:t>Pristup s</a:t>
            </a:r>
            <a:r>
              <a:rPr lang="en-US" altLang="en-US" b="1" dirty="0" err="1">
                <a:solidFill>
                  <a:srgbClr val="330033"/>
                </a:solidFill>
                <a:latin typeface="Arial" panose="020B0604020202020204" pitchFamily="34" charset="0"/>
              </a:rPr>
              <a:t>oci</a:t>
            </a:r>
            <a:r>
              <a:rPr lang="sr-Latn-RS" altLang="en-US" b="1" dirty="0">
                <a:solidFill>
                  <a:srgbClr val="330033"/>
                </a:solidFill>
                <a:latin typeface="Arial" panose="020B0604020202020204" pitchFamily="34" charset="0"/>
              </a:rPr>
              <a:t>jalne </a:t>
            </a:r>
            <a:r>
              <a:rPr lang="en-US" altLang="en-US" b="1" dirty="0" err="1">
                <a:solidFill>
                  <a:srgbClr val="330033"/>
                </a:solidFill>
                <a:latin typeface="Arial" panose="020B0604020202020204" pitchFamily="34" charset="0"/>
              </a:rPr>
              <a:t>biogra</a:t>
            </a:r>
            <a:r>
              <a:rPr lang="sr-Latn-RS" altLang="en-US" b="1" dirty="0">
                <a:solidFill>
                  <a:srgbClr val="330033"/>
                </a:solidFill>
                <a:latin typeface="Arial" panose="020B0604020202020204" pitchFamily="34" charset="0"/>
              </a:rPr>
              <a:t>fije - koncepti</a:t>
            </a:r>
            <a:endParaRPr lang="en-US" dirty="0"/>
          </a:p>
        </p:txBody>
      </p:sp>
      <p:sp>
        <p:nvSpPr>
          <p:cNvPr id="3" name="Content Placeholder 2">
            <a:extLst>
              <a:ext uri="{FF2B5EF4-FFF2-40B4-BE49-F238E27FC236}">
                <a16:creationId xmlns:a16="http://schemas.microsoft.com/office/drawing/2014/main" id="{242932C8-A780-43B9-93F6-FE1164781A89}"/>
              </a:ext>
            </a:extLst>
          </p:cNvPr>
          <p:cNvSpPr>
            <a:spLocks noGrp="1"/>
          </p:cNvSpPr>
          <p:nvPr>
            <p:ph idx="1"/>
          </p:nvPr>
        </p:nvSpPr>
        <p:spPr/>
        <p:txBody>
          <a:bodyPr/>
          <a:lstStyle/>
          <a:p>
            <a:pPr marL="914400" lvl="2" indent="0">
              <a:lnSpc>
                <a:spcPct val="80000"/>
              </a:lnSpc>
              <a:buNone/>
              <a:defRPr/>
            </a:pPr>
            <a:r>
              <a:rPr lang="en-US" altLang="en-US" sz="2800" b="1" i="1" dirty="0">
                <a:latin typeface="Arial" panose="020B0604020202020204" pitchFamily="34" charset="0"/>
                <a:cs typeface="Arial" panose="020B0604020202020204" pitchFamily="34" charset="0"/>
              </a:rPr>
              <a:t>Koncept s</a:t>
            </a:r>
            <a:r>
              <a:rPr lang="sr-Latn-CS" altLang="en-US" sz="2800" b="1" i="1" dirty="0">
                <a:latin typeface="Arial" panose="020B0604020202020204" pitchFamily="34" charset="0"/>
                <a:cs typeface="Arial" panose="020B0604020202020204" pitchFamily="34" charset="0"/>
              </a:rPr>
              <a:t>trukturisan</a:t>
            </a:r>
            <a:r>
              <a:rPr lang="en-US" altLang="en-US" sz="2800" b="1" i="1" dirty="0">
                <a:latin typeface="Arial" panose="020B0604020202020204" pitchFamily="34" charset="0"/>
                <a:cs typeface="Arial" panose="020B0604020202020204" pitchFamily="34" charset="0"/>
              </a:rPr>
              <a:t>e</a:t>
            </a:r>
            <a:r>
              <a:rPr lang="sr-Latn-CS" altLang="en-US" sz="2800" b="1" i="1" dirty="0">
                <a:latin typeface="Arial" panose="020B0604020202020204" pitchFamily="34" charset="0"/>
                <a:cs typeface="Arial" panose="020B0604020202020204" pitchFamily="34" charset="0"/>
              </a:rPr>
              <a:t> individualizacij</a:t>
            </a:r>
            <a:r>
              <a:rPr lang="en-US" altLang="en-US" sz="2800" b="1" i="1" dirty="0">
                <a:latin typeface="Arial" panose="020B0604020202020204" pitchFamily="34" charset="0"/>
                <a:cs typeface="Arial" panose="020B0604020202020204" pitchFamily="34" charset="0"/>
              </a:rPr>
              <a:t>e</a:t>
            </a:r>
            <a:r>
              <a:rPr lang="sr-Latn-CS" altLang="en-US" sz="2800" b="1" i="1" dirty="0">
                <a:latin typeface="Arial" panose="020B0604020202020204" pitchFamily="34" charset="0"/>
                <a:cs typeface="Arial" panose="020B0604020202020204" pitchFamily="34" charset="0"/>
              </a:rPr>
              <a:t>:</a:t>
            </a:r>
            <a:endParaRPr lang="sl-SI" altLang="en-US" sz="2800" b="1" dirty="0">
              <a:latin typeface="Arial" panose="020B0604020202020204" pitchFamily="34" charset="0"/>
              <a:cs typeface="Arial" panose="020B0604020202020204" pitchFamily="34" charset="0"/>
            </a:endParaRPr>
          </a:p>
          <a:p>
            <a:pPr eaLnBrk="1" hangingPunct="1">
              <a:lnSpc>
                <a:spcPct val="80000"/>
              </a:lnSpc>
              <a:defRPr/>
            </a:pPr>
            <a:r>
              <a:rPr lang="sl-SI" altLang="en-US" dirty="0">
                <a:latin typeface="Arial" panose="020B0604020202020204" pitchFamily="34" charset="0"/>
                <a:cs typeface="Arial" panose="020B0604020202020204" pitchFamily="34" charset="0"/>
              </a:rPr>
              <a:t>pojedinac oblikuje vlastitu biografiju kao socijalnu biografiju, u odnosu na socijalni kontekst – njegova strukturalna obeležja (omogućavajuća i/ili ograničavajuća), raspoložive resurse, vlastite strategije i vlastiti identitet</a:t>
            </a:r>
            <a:r>
              <a:rPr lang="en-US" altLang="en-US" dirty="0">
                <a:latin typeface="Arial" panose="020B0604020202020204" pitchFamily="34" charset="0"/>
                <a:cs typeface="Arial" panose="020B0604020202020204" pitchFamily="34" charset="0"/>
              </a:rPr>
              <a:t> </a:t>
            </a:r>
          </a:p>
          <a:p>
            <a:pPr marL="0" indent="0" algn="just">
              <a:spcBef>
                <a:spcPts val="0"/>
              </a:spcBef>
              <a:spcAft>
                <a:spcPts val="0"/>
              </a:spcAft>
              <a:buNone/>
              <a:defRPr/>
            </a:pPr>
            <a:r>
              <a:rPr lang="en-US" b="1" i="1" dirty="0">
                <a:latin typeface="Arial" panose="020B0604020202020204" pitchFamily="34" charset="0"/>
                <a:ea typeface="Times New Roman" panose="02020603050405020304" pitchFamily="18" charset="0"/>
                <a:cs typeface="Arial" panose="020B0604020202020204" pitchFamily="34" charset="0"/>
              </a:rPr>
              <a:t>	</a:t>
            </a:r>
            <a:r>
              <a:rPr lang="sr-Latn-CS" b="1" i="1" dirty="0">
                <a:latin typeface="Arial" panose="020B0604020202020204" pitchFamily="34" charset="0"/>
                <a:ea typeface="Times New Roman" panose="02020603050405020304" pitchFamily="18" charset="0"/>
                <a:cs typeface="Arial" panose="020B0604020202020204" pitchFamily="34" charset="0"/>
              </a:rPr>
              <a:t>Koncept strukturisane ili „ograničene“ („bounded“) dejstvenosti</a:t>
            </a:r>
            <a:r>
              <a:rPr lang="en-US" b="1" i="1" dirty="0">
                <a:latin typeface="Arial" panose="020B0604020202020204" pitchFamily="34" charset="0"/>
                <a:ea typeface="Times New Roman" panose="02020603050405020304" pitchFamily="18" charset="0"/>
                <a:cs typeface="Arial" panose="020B0604020202020204" pitchFamily="34" charset="0"/>
              </a:rPr>
              <a:t>:</a:t>
            </a:r>
            <a:r>
              <a:rPr lang="sr-Latn-CS"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eaLnBrk="1" hangingPunct="1">
              <a:spcBef>
                <a:spcPts val="0"/>
              </a:spcBef>
              <a:spcAft>
                <a:spcPts val="0"/>
              </a:spcAft>
              <a:defRPr/>
            </a:pPr>
            <a:r>
              <a:rPr lang="sr-Latn-CS" dirty="0">
                <a:latin typeface="Arial" panose="020B0604020202020204" pitchFamily="34" charset="0"/>
                <a:ea typeface="Times New Roman" panose="02020603050405020304" pitchFamily="18" charset="0"/>
                <a:cs typeface="Arial" panose="020B0604020202020204" pitchFamily="34" charset="0"/>
              </a:rPr>
              <a:t>vremenski i društveno uklopljene, u sebi inkorporira i faktore strukturalnog konteksta i individualne izbore, postupke i identitete. </a:t>
            </a:r>
            <a:endParaRPr lang="en-US" dirty="0">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80000"/>
              </a:lnSpc>
              <a:defRPr/>
            </a:pPr>
            <a:r>
              <a:rPr lang="sr-Latn-CS" dirty="0">
                <a:latin typeface="Arial" panose="020B0604020202020204" pitchFamily="34" charset="0"/>
                <a:cs typeface="Arial" panose="020B0604020202020204" pitchFamily="34" charset="0"/>
              </a:rPr>
              <a:t>„društveno situiran proces“, oblikovan iskustvima iz prošlosti, prilikama koje postoje u sadašnjosti i opažanjima mogućnosti u budućnosti (Evans, 2002: 262).</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5961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5FD71731-52C0-4685-834C-6F58A36C9B85}"/>
              </a:ext>
            </a:extLst>
          </p:cNvPr>
          <p:cNvSpPr>
            <a:spLocks noGrp="1" noChangeArrowheads="1"/>
          </p:cNvSpPr>
          <p:nvPr>
            <p:ph type="title"/>
          </p:nvPr>
        </p:nvSpPr>
        <p:spPr/>
        <p:txBody>
          <a:bodyPr/>
          <a:lstStyle/>
          <a:p>
            <a:pPr algn="ctr"/>
            <a:r>
              <a:rPr lang="sr-Latn-RS" altLang="en-US" sz="2800" b="1" dirty="0">
                <a:latin typeface="Arial" panose="020B0604020202020204" pitchFamily="34" charset="0"/>
              </a:rPr>
              <a:t>Odrastanje u Beogradu</a:t>
            </a:r>
            <a:r>
              <a:rPr lang="en-US" altLang="en-US" sz="2800" b="1" dirty="0">
                <a:latin typeface="Arial" panose="020B0604020202020204" pitchFamily="34" charset="0"/>
              </a:rPr>
              <a:t>.</a:t>
            </a:r>
            <a:br>
              <a:rPr lang="en-US" altLang="en-US" sz="2800" b="1" dirty="0">
                <a:latin typeface="Arial" panose="020B0604020202020204" pitchFamily="34" charset="0"/>
              </a:rPr>
            </a:br>
            <a:r>
              <a:rPr lang="sr-Latn-RS" altLang="en-US" sz="2400" dirty="0">
                <a:latin typeface="Arial" panose="020B0604020202020204" pitchFamily="34" charset="0"/>
              </a:rPr>
              <a:t>Oblikovanje socijalnih biografija mladih </a:t>
            </a:r>
            <a:br>
              <a:rPr lang="sr-Latn-RS" altLang="en-US" sz="2400" dirty="0">
                <a:latin typeface="Arial" panose="020B0604020202020204" pitchFamily="34" charset="0"/>
              </a:rPr>
            </a:br>
            <a:r>
              <a:rPr lang="sr-Latn-RS" altLang="en-US" sz="2400" dirty="0">
                <a:latin typeface="Arial" panose="020B0604020202020204" pitchFamily="34" charset="0"/>
              </a:rPr>
              <a:t>u porodicama dva društvena sloja</a:t>
            </a:r>
            <a:endParaRPr lang="en-US" altLang="en-US" sz="2400" dirty="0">
              <a:latin typeface="Arial" panose="020B0604020202020204" pitchFamily="34" charset="0"/>
            </a:endParaRPr>
          </a:p>
        </p:txBody>
      </p:sp>
      <p:pic>
        <p:nvPicPr>
          <p:cNvPr id="65542" name="Picture 6">
            <a:extLst>
              <a:ext uri="{FF2B5EF4-FFF2-40B4-BE49-F238E27FC236}">
                <a16:creationId xmlns:a16="http://schemas.microsoft.com/office/drawing/2014/main" id="{52B0D178-98CA-4DA2-83A7-135B16B229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92489" y="1752601"/>
            <a:ext cx="5864225" cy="437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9ACF1F8-92F6-4B05-9252-B7EED4FF2FD3}"/>
              </a:ext>
            </a:extLst>
          </p:cNvPr>
          <p:cNvSpPr>
            <a:spLocks noGrp="1" noChangeArrowheads="1"/>
          </p:cNvSpPr>
          <p:nvPr>
            <p:ph type="title"/>
          </p:nvPr>
        </p:nvSpPr>
        <p:spPr/>
        <p:txBody>
          <a:bodyPr/>
          <a:lstStyle/>
          <a:p>
            <a:pPr algn="ctr"/>
            <a:r>
              <a:rPr lang="en-US" altLang="en-US" b="1" dirty="0" err="1">
                <a:latin typeface="+mn-lt"/>
              </a:rPr>
              <a:t>Istra</a:t>
            </a:r>
            <a:r>
              <a:rPr lang="sr-Latn-CS" altLang="en-US" b="1" dirty="0">
                <a:latin typeface="+mn-lt"/>
              </a:rPr>
              <a:t>živanje</a:t>
            </a:r>
            <a:r>
              <a:rPr lang="en-US" altLang="en-US" dirty="0">
                <a:latin typeface="+mn-lt"/>
              </a:rPr>
              <a:t> </a:t>
            </a:r>
          </a:p>
        </p:txBody>
      </p:sp>
      <p:sp>
        <p:nvSpPr>
          <p:cNvPr id="6147" name="Rectangle 3">
            <a:extLst>
              <a:ext uri="{FF2B5EF4-FFF2-40B4-BE49-F238E27FC236}">
                <a16:creationId xmlns:a16="http://schemas.microsoft.com/office/drawing/2014/main" id="{82AA2F28-7A89-4B04-A2C2-857165C29A0C}"/>
              </a:ext>
            </a:extLst>
          </p:cNvPr>
          <p:cNvSpPr>
            <a:spLocks noGrp="1" noChangeArrowheads="1"/>
          </p:cNvSpPr>
          <p:nvPr>
            <p:ph type="body" idx="1"/>
          </p:nvPr>
        </p:nvSpPr>
        <p:spPr>
          <a:xfrm>
            <a:off x="2057400" y="1420813"/>
            <a:ext cx="8229600" cy="5235575"/>
          </a:xfrm>
        </p:spPr>
        <p:txBody>
          <a:bodyPr/>
          <a:lstStyle/>
          <a:p>
            <a:pPr>
              <a:lnSpc>
                <a:spcPct val="90000"/>
              </a:lnSpc>
            </a:pPr>
            <a:r>
              <a:rPr lang="en-US" altLang="en-US" sz="3200" i="1" dirty="0"/>
              <a:t>Longitudinal</a:t>
            </a:r>
            <a:r>
              <a:rPr lang="sr-Latn-CS" altLang="en-US" sz="3200" i="1" dirty="0"/>
              <a:t>no</a:t>
            </a:r>
            <a:r>
              <a:rPr lang="en-US" altLang="en-US" sz="3200" i="1" dirty="0"/>
              <a:t> </a:t>
            </a:r>
            <a:r>
              <a:rPr lang="sr-Latn-CS" altLang="en-US" sz="3200" i="1" dirty="0"/>
              <a:t>kvalitativno istraživanje</a:t>
            </a:r>
            <a:r>
              <a:rPr lang="sr-Latn-CS" altLang="en-US" sz="3200" dirty="0"/>
              <a:t> zasnovano na </a:t>
            </a:r>
            <a:r>
              <a:rPr lang="sr-Latn-CS" altLang="en-US" sz="3200" i="1" dirty="0"/>
              <a:t>studijama slučaja</a:t>
            </a:r>
            <a:r>
              <a:rPr lang="sr-Latn-CS" altLang="en-US" sz="3200" dirty="0"/>
              <a:t> </a:t>
            </a:r>
          </a:p>
          <a:p>
            <a:pPr>
              <a:lnSpc>
                <a:spcPct val="90000"/>
              </a:lnSpc>
            </a:pPr>
            <a:r>
              <a:rPr lang="sr-Latn-CS" altLang="en-US" sz="3200" dirty="0"/>
              <a:t>I talas: 1993/94.  deca uzrasta od 4 do 7 godina</a:t>
            </a:r>
            <a:endParaRPr lang="en-US" altLang="en-US" sz="3200" dirty="0"/>
          </a:p>
          <a:p>
            <a:pPr>
              <a:lnSpc>
                <a:spcPct val="90000"/>
              </a:lnSpc>
            </a:pPr>
            <a:r>
              <a:rPr lang="sr-Latn-CS" altLang="en-US" sz="3200" dirty="0"/>
              <a:t>II talas</a:t>
            </a:r>
            <a:r>
              <a:rPr lang="en-US" altLang="en-US" sz="3200" dirty="0"/>
              <a:t> </a:t>
            </a:r>
            <a:r>
              <a:rPr lang="sr-Latn-CS" altLang="en-US" sz="3200" dirty="0"/>
              <a:t>: 2000.  deca uzrasta od 11 do 14 godina</a:t>
            </a:r>
            <a:endParaRPr lang="en-US" altLang="en-US" sz="3200" dirty="0"/>
          </a:p>
          <a:p>
            <a:pPr>
              <a:lnSpc>
                <a:spcPct val="90000"/>
              </a:lnSpc>
            </a:pPr>
            <a:r>
              <a:rPr lang="sr-Latn-CS" altLang="en-US" sz="3200" dirty="0"/>
              <a:t>III talas</a:t>
            </a:r>
            <a:r>
              <a:rPr lang="en-US" altLang="en-US" sz="3200" dirty="0"/>
              <a:t> </a:t>
            </a:r>
            <a:r>
              <a:rPr lang="sr-Latn-CS" altLang="en-US" sz="3200" dirty="0"/>
              <a:t>: 2007.  mladi od 17 do 21 godina</a:t>
            </a:r>
            <a:endParaRPr lang="en-US" altLang="en-US" sz="3200" dirty="0"/>
          </a:p>
          <a:p>
            <a:pPr>
              <a:lnSpc>
                <a:spcPct val="90000"/>
              </a:lnSpc>
            </a:pPr>
            <a:r>
              <a:rPr lang="sr-Latn-CS" altLang="en-US" sz="3200" dirty="0"/>
              <a:t>IV talas</a:t>
            </a:r>
            <a:r>
              <a:rPr lang="en-US" altLang="en-US" sz="3200" dirty="0"/>
              <a:t> </a:t>
            </a:r>
            <a:r>
              <a:rPr lang="sr-Latn-CS" altLang="en-US" sz="3200" dirty="0"/>
              <a:t>: 2014. mladi od 24 do 28 godina</a:t>
            </a:r>
            <a:endParaRPr lang="en-US" altLang="en-US" sz="3200" dirty="0"/>
          </a:p>
          <a:p>
            <a:pPr>
              <a:lnSpc>
                <a:spcPct val="90000"/>
              </a:lnSpc>
            </a:pPr>
            <a:r>
              <a:rPr lang="sr-Latn-CS" altLang="en-US" sz="3200" dirty="0"/>
              <a:t>10 dece/mladih iz radničkih porodica </a:t>
            </a:r>
          </a:p>
          <a:p>
            <a:pPr>
              <a:lnSpc>
                <a:spcPct val="90000"/>
              </a:lnSpc>
            </a:pPr>
            <a:r>
              <a:rPr lang="sr-Latn-CS" altLang="en-US" sz="3200" dirty="0"/>
              <a:t>10 dece/mladih iz porodica srednjeg sloja (stručnjaci i umetnici)</a:t>
            </a:r>
          </a:p>
          <a:p>
            <a:pPr>
              <a:lnSpc>
                <a:spcPct val="90000"/>
              </a:lnSpc>
              <a:buFont typeface="Wingdings" panose="05000000000000000000" pitchFamily="2" charset="2"/>
              <a:buNone/>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FF9B4F8-94F4-4C94-B3A3-703B2CE81C39}"/>
              </a:ext>
            </a:extLst>
          </p:cNvPr>
          <p:cNvSpPr>
            <a:spLocks noGrp="1" noChangeArrowheads="1"/>
          </p:cNvSpPr>
          <p:nvPr>
            <p:ph type="title"/>
          </p:nvPr>
        </p:nvSpPr>
        <p:spPr/>
        <p:txBody>
          <a:bodyPr/>
          <a:lstStyle/>
          <a:p>
            <a:pPr algn="ctr"/>
            <a:r>
              <a:rPr lang="sr-Latn-CS" altLang="en-US" dirty="0">
                <a:latin typeface="+mn-lt"/>
              </a:rPr>
              <a:t>Studije slučaja</a:t>
            </a:r>
            <a:endParaRPr lang="en-US" altLang="en-US" dirty="0">
              <a:latin typeface="+mn-lt"/>
            </a:endParaRPr>
          </a:p>
        </p:txBody>
      </p:sp>
      <p:sp>
        <p:nvSpPr>
          <p:cNvPr id="15363" name="Rectangle 3">
            <a:extLst>
              <a:ext uri="{FF2B5EF4-FFF2-40B4-BE49-F238E27FC236}">
                <a16:creationId xmlns:a16="http://schemas.microsoft.com/office/drawing/2014/main" id="{3DD03F64-8A7D-420F-8566-DED37089639B}"/>
              </a:ext>
            </a:extLst>
          </p:cNvPr>
          <p:cNvSpPr>
            <a:spLocks noGrp="1" noChangeArrowheads="1"/>
          </p:cNvSpPr>
          <p:nvPr>
            <p:ph type="body" idx="1"/>
          </p:nvPr>
        </p:nvSpPr>
        <p:spPr>
          <a:xfrm>
            <a:off x="1919288" y="1628775"/>
            <a:ext cx="8229600" cy="3886200"/>
          </a:xfrm>
        </p:spPr>
        <p:txBody>
          <a:bodyPr/>
          <a:lstStyle/>
          <a:p>
            <a:pPr>
              <a:lnSpc>
                <a:spcPct val="80000"/>
              </a:lnSpc>
              <a:buFont typeface="Wingdings" panose="05000000000000000000" pitchFamily="2" charset="2"/>
              <a:buNone/>
            </a:pPr>
            <a:r>
              <a:rPr lang="sr-Latn-CS" altLang="en-US" sz="1600" dirty="0"/>
              <a:t>Metod “Lifelines”:</a:t>
            </a:r>
          </a:p>
          <a:p>
            <a:pPr>
              <a:lnSpc>
                <a:spcPct val="80000"/>
              </a:lnSpc>
              <a:buFont typeface="Wingdings" panose="05000000000000000000" pitchFamily="2" charset="2"/>
              <a:buNone/>
            </a:pPr>
            <a:endParaRPr lang="hr-HR" altLang="en-US" sz="1600" dirty="0"/>
          </a:p>
          <a:p>
            <a:pPr>
              <a:lnSpc>
                <a:spcPct val="80000"/>
              </a:lnSpc>
              <a:buFont typeface="Wingdings" panose="05000000000000000000" pitchFamily="2" charset="2"/>
              <a:buNone/>
            </a:pPr>
            <a:r>
              <a:rPr lang="hr-HR" altLang="en-US" sz="1600" dirty="0"/>
              <a:t>Napišite šta očekujete da će Vam se dešavati u naznačenim godinama u sledećim oblastima života:</a:t>
            </a:r>
          </a:p>
          <a:p>
            <a:pPr>
              <a:lnSpc>
                <a:spcPct val="80000"/>
              </a:lnSpc>
              <a:buFont typeface="Wingdings" panose="05000000000000000000" pitchFamily="2" charset="2"/>
              <a:buNone/>
            </a:pPr>
            <a:endParaRPr lang="hr-HR" altLang="en-US" sz="1600" dirty="0"/>
          </a:p>
          <a:p>
            <a:pPr>
              <a:lnSpc>
                <a:spcPct val="80000"/>
              </a:lnSpc>
              <a:buFont typeface="Wingdings" panose="05000000000000000000" pitchFamily="2" charset="2"/>
              <a:buNone/>
            </a:pPr>
            <a:r>
              <a:rPr lang="hr-HR" altLang="en-US" sz="1600" dirty="0"/>
              <a:t>DOM/STANOVANJE </a:t>
            </a:r>
          </a:p>
          <a:p>
            <a:pPr>
              <a:lnSpc>
                <a:spcPct val="80000"/>
              </a:lnSpc>
              <a:buFont typeface="Wingdings" panose="05000000000000000000" pitchFamily="2" charset="2"/>
              <a:buNone/>
            </a:pPr>
            <a:r>
              <a:rPr lang="hr-HR" altLang="en-US" sz="1600" dirty="0"/>
              <a:t>..................................................................................................................................</a:t>
            </a:r>
            <a:r>
              <a:rPr lang="hr-HR" altLang="en-US" sz="1600" b="1" dirty="0"/>
              <a:t>25</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30</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35</a:t>
            </a:r>
            <a:endParaRPr lang="hr-HR" altLang="en-US" sz="1600" dirty="0"/>
          </a:p>
          <a:p>
            <a:pPr>
              <a:lnSpc>
                <a:spcPct val="80000"/>
              </a:lnSpc>
              <a:buFont typeface="Wingdings" panose="05000000000000000000" pitchFamily="2" charset="2"/>
              <a:buNone/>
            </a:pPr>
            <a:r>
              <a:rPr lang="hr-HR" altLang="en-US" sz="1600" dirty="0"/>
              <a:t>OBRAZOVANJE</a:t>
            </a:r>
          </a:p>
          <a:p>
            <a:pPr>
              <a:lnSpc>
                <a:spcPct val="80000"/>
              </a:lnSpc>
              <a:buFont typeface="Wingdings" panose="05000000000000000000" pitchFamily="2" charset="2"/>
              <a:buNone/>
            </a:pPr>
            <a:r>
              <a:rPr lang="hr-HR" altLang="en-US" sz="1600" dirty="0"/>
              <a:t>..................................................................................................................................</a:t>
            </a:r>
            <a:r>
              <a:rPr lang="hr-HR" altLang="en-US" sz="1600" b="1" dirty="0"/>
              <a:t>25</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30</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35</a:t>
            </a:r>
            <a:endParaRPr lang="hr-HR" altLang="en-US" sz="1600" dirty="0"/>
          </a:p>
          <a:p>
            <a:pPr>
              <a:lnSpc>
                <a:spcPct val="80000"/>
              </a:lnSpc>
              <a:buFont typeface="Wingdings" panose="05000000000000000000" pitchFamily="2" charset="2"/>
              <a:buNone/>
            </a:pPr>
            <a:r>
              <a:rPr lang="hr-HR" altLang="en-US" sz="1600" dirty="0"/>
              <a:t>ZAPOSLENJE</a:t>
            </a:r>
          </a:p>
          <a:p>
            <a:pPr>
              <a:lnSpc>
                <a:spcPct val="80000"/>
              </a:lnSpc>
              <a:buFont typeface="Wingdings" panose="05000000000000000000" pitchFamily="2" charset="2"/>
              <a:buNone/>
            </a:pPr>
            <a:r>
              <a:rPr lang="hr-HR" altLang="en-US" sz="1600" dirty="0"/>
              <a:t>..................................................................................................................................</a:t>
            </a:r>
            <a:r>
              <a:rPr lang="hr-HR" altLang="en-US" sz="1600" b="1" dirty="0"/>
              <a:t>25</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30</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35</a:t>
            </a:r>
            <a:endParaRPr lang="hr-HR" altLang="en-US" sz="1600" dirty="0"/>
          </a:p>
          <a:p>
            <a:pPr>
              <a:lnSpc>
                <a:spcPct val="80000"/>
              </a:lnSpc>
              <a:buFont typeface="Wingdings" panose="05000000000000000000" pitchFamily="2" charset="2"/>
              <a:buNone/>
            </a:pPr>
            <a:r>
              <a:rPr lang="hr-HR" altLang="en-US" sz="1600" dirty="0"/>
              <a:t>LIČNI ODNOSI</a:t>
            </a:r>
          </a:p>
          <a:p>
            <a:pPr>
              <a:lnSpc>
                <a:spcPct val="80000"/>
              </a:lnSpc>
              <a:buFont typeface="Wingdings" panose="05000000000000000000" pitchFamily="2" charset="2"/>
              <a:buNone/>
            </a:pPr>
            <a:r>
              <a:rPr lang="hr-HR" altLang="en-US" sz="1600" dirty="0"/>
              <a:t>..................................................................................................................................</a:t>
            </a:r>
            <a:r>
              <a:rPr lang="hr-HR" altLang="en-US" sz="1600" b="1" dirty="0"/>
              <a:t>25</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30</a:t>
            </a:r>
            <a:endParaRPr lang="hr-HR" altLang="en-US" sz="1600" dirty="0"/>
          </a:p>
          <a:p>
            <a:pPr>
              <a:lnSpc>
                <a:spcPct val="80000"/>
              </a:lnSpc>
              <a:buFont typeface="Wingdings" panose="05000000000000000000" pitchFamily="2" charset="2"/>
              <a:buNone/>
            </a:pPr>
            <a:r>
              <a:rPr lang="hr-HR" altLang="en-US" sz="1600" dirty="0"/>
              <a:t>..................................................................................................................................</a:t>
            </a:r>
            <a:r>
              <a:rPr lang="hr-HR" altLang="en-US" sz="1600" b="1" dirty="0"/>
              <a:t>35</a:t>
            </a:r>
            <a:endParaRPr lang="en-US" altLang="en-US"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785AEF8-CF55-4DC0-88D6-49BD3B7A847C}"/>
              </a:ext>
            </a:extLst>
          </p:cNvPr>
          <p:cNvSpPr>
            <a:spLocks noGrp="1" noChangeArrowheads="1"/>
          </p:cNvSpPr>
          <p:nvPr>
            <p:ph type="title"/>
          </p:nvPr>
        </p:nvSpPr>
        <p:spPr>
          <a:xfrm>
            <a:off x="1219200" y="155574"/>
            <a:ext cx="10363200" cy="1143000"/>
          </a:xfrm>
        </p:spPr>
        <p:txBody>
          <a:bodyPr/>
          <a:lstStyle/>
          <a:p>
            <a:pPr algn="ctr"/>
            <a:r>
              <a:rPr lang="sr-Latn-CS" altLang="en-US" sz="4000" dirty="0">
                <a:latin typeface="+mn-lt"/>
              </a:rPr>
              <a:t>“Standardne biografije” - profesionalna: </a:t>
            </a:r>
            <a:br>
              <a:rPr lang="sr-Latn-CS" altLang="en-US" sz="4000" dirty="0">
                <a:latin typeface="+mn-lt"/>
              </a:rPr>
            </a:br>
            <a:r>
              <a:rPr lang="sr-Latn-CS" altLang="en-US" sz="4000" dirty="0">
                <a:latin typeface="+mn-lt"/>
              </a:rPr>
              <a:t>mladić 19 godina</a:t>
            </a:r>
            <a:endParaRPr lang="en-US" altLang="en-US" sz="4000" dirty="0">
              <a:latin typeface="+mn-lt"/>
            </a:endParaRPr>
          </a:p>
        </p:txBody>
      </p:sp>
      <p:sp>
        <p:nvSpPr>
          <p:cNvPr id="46083" name="Rectangle 3">
            <a:extLst>
              <a:ext uri="{FF2B5EF4-FFF2-40B4-BE49-F238E27FC236}">
                <a16:creationId xmlns:a16="http://schemas.microsoft.com/office/drawing/2014/main" id="{C3EC5EAF-2DB3-42C6-9ED0-5C30C66E10EE}"/>
              </a:ext>
            </a:extLst>
          </p:cNvPr>
          <p:cNvSpPr>
            <a:spLocks noGrp="1" noChangeArrowheads="1"/>
          </p:cNvSpPr>
          <p:nvPr>
            <p:ph type="body" idx="1"/>
          </p:nvPr>
        </p:nvSpPr>
        <p:spPr/>
        <p:txBody>
          <a:bodyPr/>
          <a:lstStyle/>
          <a:p>
            <a:pPr>
              <a:lnSpc>
                <a:spcPct val="80000"/>
              </a:lnSpc>
              <a:buFont typeface="Wingdings" panose="05000000000000000000" pitchFamily="2" charset="2"/>
              <a:buNone/>
            </a:pPr>
            <a:r>
              <a:rPr lang="sr-Latn-CS" altLang="en-US" sz="1800" i="1" dirty="0"/>
              <a:t>D</a:t>
            </a:r>
            <a:r>
              <a:rPr lang="sr-Latn-CS" altLang="en-US" sz="2200" i="1" dirty="0"/>
              <a:t>: Sa 25 godina stanovaću verovatno još u tom stanu za koji sam rekao, koji bi </a:t>
            </a:r>
            <a:r>
              <a:rPr lang="sr-Latn-CS" altLang="en-US" sz="2200" i="1" u="sng" dirty="0"/>
              <a:t>mogao da dobijem</a:t>
            </a:r>
            <a:r>
              <a:rPr lang="sr-Latn-CS" altLang="en-US" sz="2200" i="1" dirty="0"/>
              <a:t> za dve godine. </a:t>
            </a:r>
          </a:p>
          <a:p>
            <a:pPr>
              <a:lnSpc>
                <a:spcPct val="80000"/>
              </a:lnSpc>
              <a:buFont typeface="Wingdings" panose="05000000000000000000" pitchFamily="2" charset="2"/>
              <a:buNone/>
            </a:pPr>
            <a:r>
              <a:rPr lang="sr-Latn-CS" altLang="en-US" sz="2200" i="1" dirty="0"/>
              <a:t>D: Sa 25 obrazovanje, da vidim trebalo bi već da završim fakultet. Trebao bi da završim ako bi završio u roku fakultet. Što se tiče obrazovanja. Partnerski odnosi ili porodica: sa 25 verovatno bi živeo sa devojkom. Posao arhitekta. Ne bi tražio posao pošto već imam posao rekao sam to </a:t>
            </a:r>
            <a:r>
              <a:rPr lang="sr-Latn-CS" altLang="en-US" sz="2200" i="1" u="sng" dirty="0"/>
              <a:t>kod tate u firmi</a:t>
            </a:r>
            <a:r>
              <a:rPr lang="sr-Latn-CS" altLang="en-US" sz="2200" i="1" dirty="0"/>
              <a:t>.</a:t>
            </a:r>
          </a:p>
          <a:p>
            <a:pPr>
              <a:lnSpc>
                <a:spcPct val="80000"/>
              </a:lnSpc>
              <a:buFont typeface="Wingdings" panose="05000000000000000000" pitchFamily="2" charset="2"/>
              <a:buNone/>
            </a:pPr>
            <a:r>
              <a:rPr lang="sr-Latn-CS" altLang="en-US" sz="2200" i="1" dirty="0"/>
              <a:t>D: Sa 30 godina </a:t>
            </a:r>
            <a:r>
              <a:rPr lang="sr-Latn-CS" altLang="en-US" sz="2200" i="1" u="sng" dirty="0"/>
              <a:t>to je već moj život</a:t>
            </a:r>
            <a:r>
              <a:rPr lang="sr-Latn-CS" altLang="en-US" sz="2200" i="1" dirty="0"/>
              <a:t>. Otkud znam kupio bih nešto svoje, čak nešto veće. Pošto bi verovatno tu porodicu trebao da osnujem. 30 godina - pa da. Kupio bih neki veći stan za porodicu. Obrazovanje to sam završio Arhitektonski fakultet. Partnerski odnosi. Verovatno bi trebao da sam oženjen. Verovatno. A posao. </a:t>
            </a:r>
            <a:r>
              <a:rPr lang="sr-Latn-CS" altLang="en-US" sz="2200" i="1" u="sng" dirty="0"/>
              <a:t>Baviću se verovatno isto što i moj tata samo što ću ja biti tata.</a:t>
            </a:r>
          </a:p>
          <a:p>
            <a:pPr>
              <a:lnSpc>
                <a:spcPct val="80000"/>
              </a:lnSpc>
              <a:buFont typeface="Wingdings" panose="05000000000000000000" pitchFamily="2" charset="2"/>
              <a:buNone/>
            </a:pPr>
            <a:r>
              <a:rPr lang="sr-Latn-CS" altLang="en-US" sz="2200" i="1" dirty="0"/>
              <a:t>D: Sa 35 godina e to bi video od života i od finansijske situacije. Gde bi stanovo to zavisi sve. Pa verovatnu bi kuću uzeo da imam finansijske mogućnosti. Obrazovanje - to je gotovo. Porodicu bi imao već sa 35 godina i imao bi decu od 4 do 5 godina. Posao posao, rekao bih posao to bih bio i dalje. Zavisi koliko bi napredovao u poslu.</a:t>
            </a:r>
            <a:r>
              <a:rPr lang="sr-Latn-CS" altLang="en-US" sz="2200" dirty="0"/>
              <a:t> </a:t>
            </a:r>
            <a:endParaRPr lang="en-US" alt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4994351-BBC4-453E-B858-8C28B8634EA6}"/>
              </a:ext>
            </a:extLst>
          </p:cNvPr>
          <p:cNvSpPr>
            <a:spLocks noGrp="1" noChangeArrowheads="1"/>
          </p:cNvSpPr>
          <p:nvPr>
            <p:ph type="title"/>
          </p:nvPr>
        </p:nvSpPr>
        <p:spPr/>
        <p:txBody>
          <a:bodyPr/>
          <a:lstStyle/>
          <a:p>
            <a:pPr algn="ctr"/>
            <a:r>
              <a:rPr lang="sr-Latn-CS" altLang="en-US" sz="4000" dirty="0">
                <a:solidFill>
                  <a:srgbClr val="330033"/>
                </a:solidFill>
                <a:latin typeface="Arial"/>
              </a:rPr>
              <a:t>“Standardne biografije” - relaciona:</a:t>
            </a:r>
            <a:br>
              <a:rPr lang="sr-Latn-CS" altLang="en-US" sz="4000" dirty="0"/>
            </a:br>
            <a:r>
              <a:rPr lang="sr-Latn-CS" altLang="en-US" sz="4000" dirty="0">
                <a:latin typeface="+mn-lt"/>
              </a:rPr>
              <a:t>devojka 20 godina</a:t>
            </a:r>
            <a:endParaRPr lang="en-US" altLang="en-US" sz="4000" dirty="0">
              <a:latin typeface="+mn-lt"/>
            </a:endParaRPr>
          </a:p>
        </p:txBody>
      </p:sp>
      <p:sp>
        <p:nvSpPr>
          <p:cNvPr id="50179" name="Rectangle 3">
            <a:extLst>
              <a:ext uri="{FF2B5EF4-FFF2-40B4-BE49-F238E27FC236}">
                <a16:creationId xmlns:a16="http://schemas.microsoft.com/office/drawing/2014/main" id="{39E4F8F7-F09B-4E41-B222-434373B700F8}"/>
              </a:ext>
            </a:extLst>
          </p:cNvPr>
          <p:cNvSpPr>
            <a:spLocks noGrp="1" noChangeArrowheads="1"/>
          </p:cNvSpPr>
          <p:nvPr>
            <p:ph type="body" idx="1"/>
          </p:nvPr>
        </p:nvSpPr>
        <p:spPr/>
        <p:txBody>
          <a:bodyPr/>
          <a:lstStyle/>
          <a:p>
            <a:pPr>
              <a:lnSpc>
                <a:spcPct val="80000"/>
              </a:lnSpc>
            </a:pPr>
            <a:r>
              <a:rPr lang="sr-Latn-CS" altLang="en-US" i="1"/>
              <a:t>S: Sa 25 stanovaćeš gde?</a:t>
            </a:r>
          </a:p>
          <a:p>
            <a:pPr>
              <a:lnSpc>
                <a:spcPct val="80000"/>
              </a:lnSpc>
            </a:pPr>
            <a:r>
              <a:rPr lang="sr-Latn-CS" altLang="en-US" i="1"/>
              <a:t>D: Pa verovatno bi bila udata mislim još uvek ne znam ali do 25 bi bila udata.</a:t>
            </a:r>
          </a:p>
          <a:p>
            <a:pPr>
              <a:lnSpc>
                <a:spcPct val="80000"/>
              </a:lnSpc>
            </a:pPr>
            <a:r>
              <a:rPr lang="sr-Latn-CS" altLang="en-US" i="1"/>
              <a:t>S: I živela gde?</a:t>
            </a:r>
          </a:p>
          <a:p>
            <a:pPr>
              <a:lnSpc>
                <a:spcPct val="80000"/>
              </a:lnSpc>
            </a:pPr>
            <a:r>
              <a:rPr lang="sr-Latn-CS" altLang="en-US" i="1"/>
              <a:t>D: I živela kod muža. Pa živela bi sa njegovima. Jer su oni, on ostaje u svojoj kući. Mislim tako je vaspitan i tako njegovi misle i onda bi verovatno tamo. Mislim on živi sa ocem, babom i dedom ali u dve kuće su raspoređeni. On bi verovatno u toj jednoj kući bio sam.</a:t>
            </a:r>
            <a:endParaRPr lang="en-US" altLang="en-US" i="1"/>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2734</Words>
  <Application>Microsoft Office PowerPoint</Application>
  <PresentationFormat>Widescreen</PresentationFormat>
  <Paragraphs>138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Wingdings</vt:lpstr>
      <vt:lpstr>Layers</vt:lpstr>
      <vt:lpstr>Pristup socijalne biografije u istraživanjima mladih u Srbiji </vt:lpstr>
      <vt:lpstr>Pristup socijalne biografije</vt:lpstr>
      <vt:lpstr>Teorija strukturacije - koncepti</vt:lpstr>
      <vt:lpstr>Pristup socijalne biografije - koncepti</vt:lpstr>
      <vt:lpstr>Odrastanje u Beogradu. Oblikovanje socijalnih biografija mladih  u porodicama dva društvena sloja</vt:lpstr>
      <vt:lpstr>Istraživanje </vt:lpstr>
      <vt:lpstr>Studije slučaja</vt:lpstr>
      <vt:lpstr>“Standardne biografije” - profesionalna:  mladić 19 godina</vt:lpstr>
      <vt:lpstr>“Standardne biografije” - relaciona: devojka 20 godina</vt:lpstr>
      <vt:lpstr>“Standardne biografije” - relaciona: devojka 19 godina</vt:lpstr>
      <vt:lpstr>“Standardne biografije” - profesionalna: mladić 19 godina</vt:lpstr>
      <vt:lpstr>Postadolescentna:  mladić 20 godina</vt:lpstr>
      <vt:lpstr>Individualizovano:  devojka 19 godina</vt:lpstr>
      <vt:lpstr>Metod</vt:lpstr>
      <vt:lpstr>Koncepti</vt:lpstr>
      <vt:lpstr>Koncepti</vt:lpstr>
      <vt:lpstr>Klasifikacije</vt:lpstr>
      <vt:lpstr>Dinamika </vt:lpstr>
      <vt:lpstr>Životni događaj –  neplanirano majčinstvo</vt:lpstr>
      <vt:lpstr>Nova kompetentnost</vt:lpstr>
      <vt:lpstr>Borba sa ograničenjima</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Pristup socijalne biografije u istraživanjima mladih u Srbiji </dc:title>
  <dc:creator>Delli3</dc:creator>
  <cp:lastModifiedBy>Dell</cp:lastModifiedBy>
  <cp:revision>34</cp:revision>
  <dcterms:created xsi:type="dcterms:W3CDTF">2020-03-10T08:32:26Z</dcterms:created>
  <dcterms:modified xsi:type="dcterms:W3CDTF">2023-05-06T09:22:24Z</dcterms:modified>
</cp:coreProperties>
</file>