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B664C40-8AC2-4AC8-9B2B-5F02748BE80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630EC6A-3CE5-449E-A84C-DA31770B5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64C40-8AC2-4AC8-9B2B-5F02748BE80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EC6A-3CE5-449E-A84C-DA31770B5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64C40-8AC2-4AC8-9B2B-5F02748BE80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EC6A-3CE5-449E-A84C-DA31770B5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64C40-8AC2-4AC8-9B2B-5F02748BE80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EC6A-3CE5-449E-A84C-DA31770B5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64C40-8AC2-4AC8-9B2B-5F02748BE80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EC6A-3CE5-449E-A84C-DA31770B5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64C40-8AC2-4AC8-9B2B-5F02748BE80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EC6A-3CE5-449E-A84C-DA31770B5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664C40-8AC2-4AC8-9B2B-5F02748BE80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30EC6A-3CE5-449E-A84C-DA31770B56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B664C40-8AC2-4AC8-9B2B-5F02748BE80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630EC6A-3CE5-449E-A84C-DA31770B5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64C40-8AC2-4AC8-9B2B-5F02748BE80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EC6A-3CE5-449E-A84C-DA31770B5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64C40-8AC2-4AC8-9B2B-5F02748BE80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EC6A-3CE5-449E-A84C-DA31770B5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64C40-8AC2-4AC8-9B2B-5F02748BE80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EC6A-3CE5-449E-A84C-DA31770B5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B664C40-8AC2-4AC8-9B2B-5F02748BE80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630EC6A-3CE5-449E-A84C-DA31770B5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sz="4800" dirty="0" smtClean="0"/>
              <a:t>Житија</a:t>
            </a:r>
            <a:br>
              <a:rPr lang="sr-Cyrl-RS" sz="4800" dirty="0" smtClean="0"/>
            </a:br>
            <a:r>
              <a:rPr lang="sr-Cyrl-RS" sz="3600" dirty="0" smtClean="0"/>
              <a:t>подела, одлике, структура</a:t>
            </a:r>
            <a:r>
              <a:rPr lang="sr-Cyrl-RS" sz="4800" dirty="0" smtClean="0"/>
              <a:t/>
            </a:r>
            <a:br>
              <a:rPr lang="sr-Cyrl-RS" sz="4800" dirty="0" smtClean="0"/>
            </a:br>
            <a:endParaRPr 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Сава Немањић, Житије Светог Симеона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Ктиторско житије </a:t>
            </a:r>
          </a:p>
          <a:p>
            <a:r>
              <a:rPr lang="sr-Cyrl-RS" dirty="0" smtClean="0"/>
              <a:t>Саставни део Студеничког типика (почетак)</a:t>
            </a:r>
          </a:p>
          <a:p>
            <a:r>
              <a:rPr lang="sr-Cyrl-RS" dirty="0" smtClean="0"/>
              <a:t>Настало после 1207. у Студеници </a:t>
            </a:r>
          </a:p>
          <a:p>
            <a:r>
              <a:rPr lang="sr-Cyrl-RS" dirty="0" smtClean="0"/>
              <a:t>Мало података о световном животу Немање, а више о његовом монашког животу, детаљан опис смрти.</a:t>
            </a:r>
          </a:p>
          <a:p>
            <a:r>
              <a:rPr lang="sr-Cyrl-RS" dirty="0" smtClean="0"/>
              <a:t>На крају хронолошки  преглед живота Стефана Немања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Житије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ХАГИОГРАФИЈА  </a:t>
            </a:r>
            <a:r>
              <a:rPr lang="sr-Cyrl-CS" dirty="0">
                <a:latin typeface="Times New Roman" pitchFamily="18" charset="0"/>
                <a:cs typeface="Times New Roman" pitchFamily="18" charset="0"/>
              </a:rPr>
              <a:t>- опис живота, дела и чуда  светаца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dirty="0">
                <a:latin typeface="Times New Roman" pitchFamily="18" charset="0"/>
                <a:cs typeface="Times New Roman" pitchFamily="18" charset="0"/>
              </a:rPr>
              <a:t>Житије НИЈЕ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биографија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dirty="0">
                <a:latin typeface="Times New Roman" pitchFamily="18" charset="0"/>
                <a:cs typeface="Times New Roman" pitchFamily="18" charset="0"/>
              </a:rPr>
              <a:t>У житију је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описан: </a:t>
            </a:r>
            <a:r>
              <a:rPr lang="sr-Cyrl-CS" dirty="0">
                <a:latin typeface="Times New Roman" pitchFamily="18" charset="0"/>
                <a:cs typeface="Times New Roman" pitchFamily="18" charset="0"/>
              </a:rPr>
              <a:t>световни живот, монашки живот, смрт и посвећење и чуда (за живота и после смрти) неког </a:t>
            </a:r>
            <a:r>
              <a:rPr lang="sr-Cyrl-CS" b="1" dirty="0">
                <a:latin typeface="Times New Roman" pitchFamily="18" charset="0"/>
                <a:cs typeface="Times New Roman" pitchFamily="18" charset="0"/>
              </a:rPr>
              <a:t>свеца.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Неке важније одлике</a:t>
            </a:r>
            <a:r>
              <a:rPr lang="sr-Cyrl-RS" dirty="0" smtClean="0"/>
              <a:t> житија: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Богослужбена функција</a:t>
            </a:r>
            <a:endParaRPr lang="en-US" dirty="0" smtClean="0"/>
          </a:p>
          <a:p>
            <a:r>
              <a:rPr lang="sr-Cyrl-CS" dirty="0"/>
              <a:t>Ц</a:t>
            </a:r>
            <a:r>
              <a:rPr lang="sr-Cyrl-CS" dirty="0" smtClean="0"/>
              <a:t>иљ </a:t>
            </a:r>
            <a:r>
              <a:rPr lang="sr-Cyrl-CS" dirty="0"/>
              <a:t>житија је стрварање култа и прослављање светитеља о коме говори</a:t>
            </a:r>
            <a:endParaRPr lang="en-US" dirty="0"/>
          </a:p>
          <a:p>
            <a:r>
              <a:rPr lang="sr-Cyrl-CS" dirty="0" smtClean="0"/>
              <a:t> Присуство </a:t>
            </a:r>
            <a:r>
              <a:rPr lang="sr-Cyrl-CS" dirty="0"/>
              <a:t>библијских цитата,  мотива и аналогија </a:t>
            </a:r>
            <a:endParaRPr lang="sr-Cyrl-CS" dirty="0" smtClean="0"/>
          </a:p>
          <a:p>
            <a:r>
              <a:rPr lang="sr-Cyrl-CS" dirty="0" smtClean="0"/>
              <a:t>Главни лик житија је идеализонан (изузетних моралних одлика, сједињен са Богом и другим светитељима)</a:t>
            </a:r>
          </a:p>
          <a:p>
            <a:r>
              <a:rPr lang="sr-Cyrl-CS" dirty="0" smtClean="0"/>
              <a:t>Практично –поучни </a:t>
            </a:r>
            <a:r>
              <a:rPr lang="sr-Cyrl-CS" dirty="0" smtClean="0"/>
              <a:t>карактер</a:t>
            </a:r>
            <a:endParaRPr lang="sr-Cyrl-C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Подела : </a:t>
            </a:r>
            <a:br>
              <a:rPr lang="sr-Cyrl-R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b="1" dirty="0" smtClean="0"/>
              <a:t>1.  Кратко пролошко (</a:t>
            </a:r>
            <a:r>
              <a:rPr lang="sr-Cyrl-RS" b="1" dirty="0" smtClean="0"/>
              <a:t>или синаксарско) </a:t>
            </a:r>
            <a:r>
              <a:rPr lang="sr-Cyrl-RS" b="1" dirty="0" smtClean="0"/>
              <a:t>житије</a:t>
            </a:r>
          </a:p>
          <a:p>
            <a:r>
              <a:rPr lang="sr-Cyrl-RS" dirty="0" smtClean="0"/>
              <a:t>Краћи текст који се чита током богослужења на празнике посвећене том свецу о коме житије говори. </a:t>
            </a:r>
          </a:p>
          <a:p>
            <a:r>
              <a:rPr lang="sr-Cyrl-RS" dirty="0" smtClean="0"/>
              <a:t>Ова житија се налазе у оквиру зборника, </a:t>
            </a:r>
            <a:r>
              <a:rPr lang="sr-Cyrl-RS" dirty="0" smtClean="0"/>
              <a:t>синасксара </a:t>
            </a:r>
            <a:r>
              <a:rPr lang="sr-Cyrl-RS" dirty="0" smtClean="0"/>
              <a:t>и минеја. </a:t>
            </a:r>
          </a:p>
          <a:p>
            <a:pPr>
              <a:buNone/>
            </a:pPr>
            <a:r>
              <a:rPr lang="sr-Cyrl-RS" b="1" dirty="0" smtClean="0"/>
              <a:t>2. Опширно развијено житије</a:t>
            </a:r>
          </a:p>
          <a:p>
            <a:pPr>
              <a:buNone/>
            </a:pPr>
            <a:r>
              <a:rPr lang="sr-Cyrl-RS" dirty="0" smtClean="0"/>
              <a:t>-Самостално дело, веће књижевно -уметничке вредности</a:t>
            </a:r>
          </a:p>
          <a:p>
            <a:pPr>
              <a:buNone/>
            </a:pPr>
            <a:r>
              <a:rPr lang="sr-Cyrl-RS" dirty="0" smtClean="0"/>
              <a:t>-Намењено да се чита у манастирској трпезарији, или библиотеци или на другом месту (двору).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sr-Cyrl-CS" sz="3600" dirty="0" smtClean="0"/>
              <a:t>Структура опширног развијеног  житија: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Функционално </a:t>
            </a:r>
            <a:r>
              <a:rPr lang="sr-Cyrl-CS" dirty="0"/>
              <a:t>литургијски наслов</a:t>
            </a:r>
            <a:endParaRPr lang="en-US" dirty="0"/>
          </a:p>
          <a:p>
            <a:r>
              <a:rPr lang="sr-Cyrl-CS" dirty="0" smtClean="0"/>
              <a:t> </a:t>
            </a:r>
            <a:r>
              <a:rPr lang="sr-Cyrl-CS" dirty="0"/>
              <a:t>Пролог (</a:t>
            </a:r>
            <a:r>
              <a:rPr lang="sr-Cyrl-CS" dirty="0" smtClean="0"/>
              <a:t>реторички </a:t>
            </a:r>
            <a:r>
              <a:rPr lang="sr-Cyrl-CS" dirty="0"/>
              <a:t>предговор)</a:t>
            </a:r>
            <a:endParaRPr lang="en-US" dirty="0"/>
          </a:p>
          <a:p>
            <a:r>
              <a:rPr lang="sr-Cyrl-CS" dirty="0" smtClean="0"/>
              <a:t> </a:t>
            </a:r>
            <a:r>
              <a:rPr lang="sr-Cyrl-CS" dirty="0"/>
              <a:t>Биографски сиже (живот светитеља)</a:t>
            </a:r>
            <a:endParaRPr lang="en-US" dirty="0"/>
          </a:p>
          <a:p>
            <a:r>
              <a:rPr lang="sr-Cyrl-CS" dirty="0" smtClean="0"/>
              <a:t> </a:t>
            </a:r>
            <a:r>
              <a:rPr lang="sr-Cyrl-CS" dirty="0"/>
              <a:t>Похвале (поетски сиже</a:t>
            </a:r>
            <a:r>
              <a:rPr lang="sr-Cyrl-CS" dirty="0" smtClean="0"/>
              <a:t>, по </a:t>
            </a:r>
            <a:r>
              <a:rPr lang="sr-Cyrl-CS" dirty="0"/>
              <a:t>узору на акатист)</a:t>
            </a:r>
            <a:endParaRPr lang="en-US" dirty="0"/>
          </a:p>
          <a:p>
            <a:r>
              <a:rPr lang="sr-Cyrl-CS" dirty="0" smtClean="0"/>
              <a:t> </a:t>
            </a:r>
            <a:r>
              <a:rPr lang="sr-Cyrl-CS" dirty="0"/>
              <a:t>Чуда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Житија Светог Симеона</a:t>
            </a:r>
            <a:br>
              <a:rPr lang="sr-Cyrl-R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r>
              <a:rPr lang="sr-Cyrl-RS" dirty="0" smtClean="0"/>
              <a:t> Настала су са циљем устпоствљања култа владара  светитеља</a:t>
            </a:r>
          </a:p>
          <a:p>
            <a:r>
              <a:rPr lang="sr-Cyrl-RS" dirty="0" smtClean="0"/>
              <a:t>Светородна династија</a:t>
            </a:r>
          </a:p>
          <a:p>
            <a:r>
              <a:rPr lang="sr-Cyrl-RS" dirty="0" smtClean="0"/>
              <a:t>Писци два најзначајнија  житија Светог Симеона </a:t>
            </a:r>
            <a:r>
              <a:rPr lang="sr-Cyrl-RS" dirty="0" smtClean="0"/>
              <a:t>су његови </a:t>
            </a:r>
            <a:r>
              <a:rPr lang="sr-Cyrl-RS" dirty="0" smtClean="0"/>
              <a:t>синови </a:t>
            </a:r>
            <a:r>
              <a:rPr lang="sr-Cyrl-RS" dirty="0" smtClean="0"/>
              <a:t>Сава и Стефан </a:t>
            </a:r>
            <a:r>
              <a:rPr lang="sr-Cyrl-RS" dirty="0" smtClean="0"/>
              <a:t>Немањић</a:t>
            </a:r>
            <a:r>
              <a:rPr lang="sr-Cyrl-RS" dirty="0" smtClean="0"/>
              <a:t>. </a:t>
            </a:r>
            <a:endParaRPr lang="sr-Cyrl-RS" dirty="0" smtClean="0"/>
          </a:p>
          <a:p>
            <a:r>
              <a:rPr lang="sr-Cyrl-RS" dirty="0" smtClean="0"/>
              <a:t>Житија </a:t>
            </a:r>
            <a:r>
              <a:rPr lang="sr-Cyrl-RS" dirty="0" smtClean="0"/>
              <a:t>Светог Симеона су прворазредни историјски извор</a:t>
            </a:r>
            <a:endParaRPr lang="en-US" dirty="0" smtClean="0"/>
          </a:p>
          <a:p>
            <a:endParaRPr lang="sr-Cyrl-CS" i="1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sr-Cyrl-CS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sr-Cyrl-CS" i="1" dirty="0" smtClean="0"/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600" dirty="0" smtClean="0"/>
              <a:t>Стефан Првовенчани, Житије Светог Симеона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Прво опширно,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разрађено житије </a:t>
            </a: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Концепт владарског житија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Настало је са циљем стварања култа Св. Симеона и успостављања светородне династије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Писано је у периоду 1208-1216. године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Намењено за читање на двору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839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b="1" dirty="0" smtClean="0"/>
              <a:t>Структура житија Св.Симеона од Стефана </a:t>
            </a:r>
            <a:r>
              <a:rPr lang="sr-Cyrl-RS" b="1" dirty="0" smtClean="0"/>
              <a:t>Првовенчаног</a:t>
            </a:r>
            <a:r>
              <a:rPr lang="sr-Cyrl-RS" dirty="0" smtClean="0"/>
              <a:t> </a:t>
            </a:r>
            <a:r>
              <a:rPr lang="sr-Cyrl-RS" dirty="0" smtClean="0"/>
              <a:t/>
            </a:r>
            <a:br>
              <a:rPr lang="sr-Cyrl-RS" dirty="0" smtClean="0"/>
            </a:br>
            <a:endParaRPr lang="en-US" dirty="0" smtClean="0"/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Наслов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1. глава: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садржи Пролог  (реторски предговор)</a:t>
            </a:r>
          </a:p>
          <a:p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2-9.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главе изложен је  световни живот Стефана Немање </a:t>
            </a:r>
          </a:p>
          <a:p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10-12.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глава  излаже монашки живот Симеона </a:t>
            </a:r>
          </a:p>
          <a:p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13-14.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глава садржи опис  смрти и посвећења.</a:t>
            </a:r>
          </a:p>
          <a:p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15-20.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главе – чуда (укупно седам), </a:t>
            </a:r>
          </a:p>
          <a:p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19.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глава  садржи похвалу по узору на Богородичин акатист.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029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Cyrl-RS" dirty="0" smtClean="0"/>
              <a:t> </a:t>
            </a:r>
            <a:r>
              <a:rPr lang="sr-Cyrl-RS" u="sng" dirty="0" smtClean="0"/>
              <a:t>Житије Св.Симеона од Стефана Првовенчаног је значајан извор за: </a:t>
            </a:r>
          </a:p>
          <a:p>
            <a:r>
              <a:rPr lang="sr-Cyrl-RS" dirty="0" smtClean="0"/>
              <a:t>Сукоб Немање са браћом</a:t>
            </a:r>
          </a:p>
          <a:p>
            <a:r>
              <a:rPr lang="sr-Cyrl-RS" dirty="0" smtClean="0"/>
              <a:t>Борбу против јереси</a:t>
            </a:r>
          </a:p>
          <a:p>
            <a:r>
              <a:rPr lang="sr-Cyrl-RS" dirty="0" smtClean="0"/>
              <a:t>Освајања</a:t>
            </a:r>
          </a:p>
          <a:p>
            <a:r>
              <a:rPr lang="sr-Cyrl-RS" dirty="0" smtClean="0"/>
              <a:t>Одступање са власти и замонашење </a:t>
            </a:r>
          </a:p>
          <a:p>
            <a:r>
              <a:rPr lang="sr-Cyrl-RS" dirty="0" smtClean="0"/>
              <a:t>Кроз чуда светог Симеона, Стефан Немањић је описао своју владавину до 1216. године (напад бугарског цара Борила и латинског цара Хенриха, епизоду о Стрезу, напад драчког господара на Скадар, сусрет са угарским краљем Андријом у Равном)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243</TotalTime>
  <Words>386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Житија подела, одлике, структура </vt:lpstr>
      <vt:lpstr>Житије </vt:lpstr>
      <vt:lpstr>Неке важније одлике житија: </vt:lpstr>
      <vt:lpstr>Подела :  </vt:lpstr>
      <vt:lpstr>Структура опширног развијеног  житија:  </vt:lpstr>
      <vt:lpstr>Житија Светог Симеона </vt:lpstr>
      <vt:lpstr>Стефан Првовенчани, Житије Светог Симеона</vt:lpstr>
      <vt:lpstr>Slide 8</vt:lpstr>
      <vt:lpstr>Slide 9</vt:lpstr>
      <vt:lpstr>Сава Немањић, Житије Светог Симеона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Житија</dc:title>
  <dc:creator>korisnik</dc:creator>
  <cp:lastModifiedBy>korisnik</cp:lastModifiedBy>
  <cp:revision>15</cp:revision>
  <dcterms:created xsi:type="dcterms:W3CDTF">2019-10-24T22:05:53Z</dcterms:created>
  <dcterms:modified xsi:type="dcterms:W3CDTF">2020-03-23T21:54:46Z</dcterms:modified>
</cp:coreProperties>
</file>