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b="def" i="def"/>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Naslov slajda">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slov i sadržaj">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Zaglavlje odeljka">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va sadržaja">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oređenje">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89" cy="823913"/>
          </a:xfrm>
          <a:prstGeom prst="rect">
            <a:avLst/>
          </a:prstGeom>
        </p:spPr>
        <p:txBody>
          <a:bodyPr anchor="b"/>
          <a:lstStyle>
            <a:lvl1pPr marL="0" indent="0">
              <a:buSzTx/>
              <a:buFontTx/>
              <a:buNone/>
              <a:defRPr b="1" sz="2400"/>
            </a:lvl1pPr>
            <a:lvl2pPr marL="0" indent="457200">
              <a:buSzTx/>
              <a:buFontTx/>
              <a:buNone/>
              <a:defRPr b="1" sz="2400"/>
            </a:lvl2pPr>
            <a:lvl3pPr marL="0" indent="914400">
              <a:buSzTx/>
              <a:buFontTx/>
              <a:buNone/>
              <a:defRPr b="1" sz="2400"/>
            </a:lvl3pPr>
            <a:lvl4pPr marL="0" indent="1371600">
              <a:buSzTx/>
              <a:buFontTx/>
              <a:buNone/>
              <a:defRPr b="1" sz="2400"/>
            </a:lvl4pPr>
            <a:lvl5pPr marL="0" indent="182880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Čuvar mesta za tekst 4"/>
          <p:cNvSpPr/>
          <p:nvPr>
            <p:ph type="body" sz="quarter" idx="13"/>
          </p:nvPr>
        </p:nvSpPr>
        <p:spPr>
          <a:xfrm>
            <a:off x="6172200" y="1681163"/>
            <a:ext cx="5183188" cy="823913"/>
          </a:xfrm>
          <a:prstGeom prst="rect">
            <a:avLst/>
          </a:prstGeom>
        </p:spPr>
        <p:txBody>
          <a:bodyPr anchor="b"/>
          <a:lstStyle/>
          <a:p>
            <a:pPr marL="0" indent="0">
              <a:buSzTx/>
              <a:buFontTx/>
              <a:buNone/>
              <a:defRPr b="1" sz="2400"/>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amo naslov">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razno">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adržaj sa natpisom">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39"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Čuvar mesta za tekst 3"/>
          <p:cNvSpPr/>
          <p:nvPr>
            <p:ph type="body" sz="quarter" idx="13"/>
          </p:nvPr>
        </p:nvSpPr>
        <p:spPr>
          <a:xfrm>
            <a:off x="839787" y="2057400"/>
            <a:ext cx="3932239" cy="3811588"/>
          </a:xfrm>
          <a:prstGeom prst="rect">
            <a:avLst/>
          </a:prstGeom>
        </p:spPr>
        <p:txBody>
          <a:bodyPr/>
          <a:lstStyle/>
          <a:p>
            <a:pPr marL="0" indent="0">
              <a:buSzTx/>
              <a:buFontTx/>
              <a:buNone/>
              <a:defRPr sz="1600"/>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ka sa natpisom">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39" cy="1600200"/>
          </a:xfrm>
          <a:prstGeom prst="rect">
            <a:avLst/>
          </a:prstGeom>
        </p:spPr>
        <p:txBody>
          <a:bodyPr anchor="b"/>
          <a:lstStyle>
            <a:lvl1pPr>
              <a:defRPr sz="3200"/>
            </a:lvl1pPr>
          </a:lstStyle>
          <a:p>
            <a:pPr/>
            <a:r>
              <a:t>Title Text</a:t>
            </a:r>
          </a:p>
        </p:txBody>
      </p:sp>
      <p:sp>
        <p:nvSpPr>
          <p:cNvPr id="83" name="Čuvar mesta za sliku 2"/>
          <p:cNvSpPr/>
          <p:nvPr>
            <p:ph type="pic" sz="half" idx="13"/>
          </p:nvPr>
        </p:nvSpPr>
        <p:spPr>
          <a:xfrm>
            <a:off x="5183187" y="987425"/>
            <a:ext cx="6172201" cy="4873625"/>
          </a:xfrm>
          <a:prstGeom prst="rect">
            <a:avLst/>
          </a:prstGeom>
        </p:spPr>
        <p:txBody>
          <a:bodyPr lIns="91439" rIns="91439">
            <a:noAutofit/>
          </a:bodyPr>
          <a:lstStyle/>
          <a:p>
            <a:pPr/>
          </a:p>
        </p:txBody>
      </p:sp>
      <p:sp>
        <p:nvSpPr>
          <p:cNvPr id="84" name="Body Level One…"/>
          <p:cNvSpPr txBox="1"/>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4" name="Naslov 1"/>
          <p:cNvSpPr txBox="1"/>
          <p:nvPr>
            <p:ph type="ctrTitle"/>
          </p:nvPr>
        </p:nvSpPr>
        <p:spPr>
          <a:prstGeom prst="rect">
            <a:avLst/>
          </a:prstGeom>
        </p:spPr>
        <p:txBody>
          <a:bodyPr/>
          <a:lstStyle/>
          <a:p>
            <a:pPr/>
            <a:r>
              <a:t>KANT: FILOZOFIJA MORALA </a:t>
            </a:r>
          </a:p>
        </p:txBody>
      </p:sp>
      <p:sp>
        <p:nvSpPr>
          <p:cNvPr id="95" name="Podnaslov 2"/>
          <p:cNvSpPr txBox="1"/>
          <p:nvPr>
            <p:ph type="subTitle" sz="quarter" idx="1"/>
          </p:nvPr>
        </p:nvSpPr>
        <p:spPr>
          <a:xfrm>
            <a:off x="1524000" y="3602037"/>
            <a:ext cx="9144000" cy="1655762"/>
          </a:xfrm>
          <a:prstGeom prst="rect">
            <a:avLst/>
          </a:prstGeom>
        </p:spPr>
        <p:txBody>
          <a:bodyPr/>
          <a:lstStyle>
            <a:lvl1pPr>
              <a:defRPr sz="3200"/>
            </a:lvl1pPr>
          </a:lstStyle>
          <a:p>
            <a:pPr/>
            <a:r>
              <a:t>Preliminarna razjašnjenja osnovnih pojmova i ideja</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7" name="Naslov 1"/>
          <p:cNvSpPr txBox="1"/>
          <p:nvPr>
            <p:ph type="title"/>
          </p:nvPr>
        </p:nvSpPr>
        <p:spPr>
          <a:xfrm>
            <a:off x="838200" y="365125"/>
            <a:ext cx="10515600" cy="1325563"/>
          </a:xfrm>
          <a:prstGeom prst="rect">
            <a:avLst/>
          </a:prstGeom>
        </p:spPr>
        <p:txBody>
          <a:bodyPr/>
          <a:lstStyle/>
          <a:p>
            <a:pPr/>
            <a:r>
              <a:t>Uputstvo za čitanje: pravila, principi i zakoni; maksime</a:t>
            </a:r>
          </a:p>
        </p:txBody>
      </p:sp>
      <p:sp>
        <p:nvSpPr>
          <p:cNvPr id="98" name="Čuvar mesta za sadržaj 2"/>
          <p:cNvSpPr txBox="1"/>
          <p:nvPr>
            <p:ph type="body" idx="1"/>
          </p:nvPr>
        </p:nvSpPr>
        <p:spPr>
          <a:xfrm>
            <a:off x="838200" y="1825625"/>
            <a:ext cx="10515600" cy="4351338"/>
          </a:xfrm>
          <a:prstGeom prst="rect">
            <a:avLst/>
          </a:prstGeom>
        </p:spPr>
        <p:txBody>
          <a:bodyPr/>
          <a:lstStyle/>
          <a:p>
            <a:pPr>
              <a:lnSpc>
                <a:spcPct val="72000"/>
              </a:lnSpc>
              <a:defRPr i="1" sz="1900"/>
            </a:pPr>
            <a:r>
              <a:t>Pravila</a:t>
            </a:r>
            <a:r>
              <a:rPr i="0"/>
              <a:t> (</a:t>
            </a:r>
            <a:r>
              <a:t>Regeln</a:t>
            </a:r>
            <a:r>
              <a:rPr i="0"/>
              <a:t>): ili opisuju ili propisuju regularnost – Kant sugeriše da pravila važe lokalno i kontingentno. </a:t>
            </a:r>
          </a:p>
          <a:p>
            <a:pPr>
              <a:lnSpc>
                <a:spcPct val="72000"/>
              </a:lnSpc>
              <a:defRPr i="1" sz="1900"/>
            </a:pPr>
            <a:r>
              <a:t>Zakoni</a:t>
            </a:r>
            <a:r>
              <a:rPr i="0"/>
              <a:t> (</a:t>
            </a:r>
            <a:r>
              <a:t>Gesetze</a:t>
            </a:r>
            <a:r>
              <a:rPr i="0"/>
              <a:t>) važe opšte i nužno=univerzalno (G 4.416, 420, ZMM 53, 58; KpV 5.33 – 34, KPU 57–58). Oni su „objektivni“, tj. „neuslovljeni“. </a:t>
            </a:r>
          </a:p>
          <a:p>
            <a:pPr>
              <a:lnSpc>
                <a:spcPct val="72000"/>
              </a:lnSpc>
              <a:defRPr sz="1900"/>
            </a:pPr>
            <a:r>
              <a:t>Kant je saglasan sa Hjumom da se iz iskustva ne mogu izvesti univerzalni zakoni. Zato se pravila koja važe „opšte i nužno“ (=zakoni) moraju otkriti apriorno, tj. čistim umom. (Up. teorijsku filozofiju.) Oni su, dakle, i „čisti“ (neempirijski). </a:t>
            </a:r>
          </a:p>
          <a:p>
            <a:pPr>
              <a:lnSpc>
                <a:spcPct val="72000"/>
              </a:lnSpc>
              <a:defRPr sz="1900"/>
            </a:pPr>
            <a:r>
              <a:t>Terminom </a:t>
            </a:r>
            <a:r>
              <a:rPr i="1"/>
              <a:t>principi</a:t>
            </a:r>
            <a:r>
              <a:t> (</a:t>
            </a:r>
            <a:r>
              <a:rPr i="1"/>
              <a:t>Prinzipe</a:t>
            </a:r>
            <a:r>
              <a:t>) Kant uglavnom obeležava pravila koja mogu imati i empirijski element. </a:t>
            </a:r>
          </a:p>
          <a:p>
            <a:pPr>
              <a:lnSpc>
                <a:spcPct val="72000"/>
              </a:lnSpc>
              <a:defRPr sz="1900"/>
            </a:pPr>
            <a:r>
              <a:t>Moral je zasnovan na </a:t>
            </a:r>
            <a:r>
              <a:rPr i="1"/>
              <a:t>zakonu</a:t>
            </a:r>
            <a:r>
              <a:t>, a ne na „pravilima“ ili „principima“.</a:t>
            </a:r>
          </a:p>
          <a:p>
            <a:pPr>
              <a:lnSpc>
                <a:spcPct val="72000"/>
              </a:lnSpc>
              <a:defRPr sz="1900"/>
            </a:pPr>
            <a:r>
              <a:t>„Maksima“ je za Kanta „subjektivni </a:t>
            </a:r>
            <a:r>
              <a:rPr i="1"/>
              <a:t>princip</a:t>
            </a:r>
            <a:r>
              <a:t>“ htenja=volje (G 4.401, ZMM 27), ali i „subjektivni princip radnje [postupka]“ (G 4.421, 425, 429; ZMM 60, 68, 73). Ne treba da zbuni jer </a:t>
            </a:r>
            <a:r>
              <a:rPr i="1"/>
              <a:t>nema volje koja nije usmerena na delanje</a:t>
            </a:r>
            <a:r>
              <a:t>, tj. postupanje. Zamišljanje nije volja, volja mora aktivno da bude usmerena na cilj i da procenjuje odnos sredstvo/cilj.</a:t>
            </a:r>
          </a:p>
          <a:p>
            <a:pPr>
              <a:lnSpc>
                <a:spcPct val="72000"/>
              </a:lnSpc>
              <a:defRPr sz="1900"/>
            </a:pPr>
            <a:r>
              <a:t>Imati na umu: prilikom moralnog izbora/odlučivanja – uvek se bira </a:t>
            </a:r>
            <a:r>
              <a:rPr i="1"/>
              <a:t>princip</a:t>
            </a:r>
            <a:r>
              <a:t> radnje (maksima), a ne radnja direktno. Um se ne može naprosto „isključiti“; on je uvek konstituent motivacije. </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0" name="Naslov 1"/>
          <p:cNvSpPr txBox="1"/>
          <p:nvPr>
            <p:ph type="title"/>
          </p:nvPr>
        </p:nvSpPr>
        <p:spPr>
          <a:xfrm>
            <a:off x="838200" y="365125"/>
            <a:ext cx="10515600" cy="1325563"/>
          </a:xfrm>
          <a:prstGeom prst="rect">
            <a:avLst/>
          </a:prstGeom>
        </p:spPr>
        <p:txBody>
          <a:bodyPr/>
          <a:lstStyle/>
          <a:p>
            <a:pPr/>
            <a:r>
              <a:t>Kako „saznajemo“ moralni zahtev? (ZMM)</a:t>
            </a:r>
          </a:p>
        </p:txBody>
      </p:sp>
      <p:sp>
        <p:nvSpPr>
          <p:cNvPr id="101" name="Čuvar mesta za sadržaj 2"/>
          <p:cNvSpPr txBox="1"/>
          <p:nvPr>
            <p:ph type="body" idx="1"/>
          </p:nvPr>
        </p:nvSpPr>
        <p:spPr>
          <a:xfrm>
            <a:off x="838200" y="1825625"/>
            <a:ext cx="10515600" cy="4351338"/>
          </a:xfrm>
          <a:prstGeom prst="rect">
            <a:avLst/>
          </a:prstGeom>
        </p:spPr>
        <p:txBody>
          <a:bodyPr/>
          <a:lstStyle/>
          <a:p>
            <a:pPr>
              <a:lnSpc>
                <a:spcPct val="72000"/>
              </a:lnSpc>
              <a:defRPr sz="1900"/>
            </a:pPr>
            <a:r>
              <a:t>U teorijskoj filozofiji: „transcendentalnom analiza“ je put do apriornih elemenata saznanja; i ovde slično: Kant polazi se od neposredne („obične“) moralne svesti u kojoj su svi elementi morala već dostupni.</a:t>
            </a:r>
          </a:p>
          <a:p>
            <a:pPr>
              <a:lnSpc>
                <a:spcPct val="72000"/>
              </a:lnSpc>
              <a:defRPr sz="1900"/>
            </a:pPr>
            <a:r>
              <a:t>Za razumevanje bitno šta je (i u teorijskoj i u praktičkoj filozofiji) „zakon“ =  opštost+nužnost = </a:t>
            </a:r>
            <a:r>
              <a:rPr i="1"/>
              <a:t>bezizuzetnost</a:t>
            </a:r>
            <a:r>
              <a:t>. Ova ideja prati celokupno izlaganje u ZMM.</a:t>
            </a:r>
          </a:p>
          <a:p>
            <a:pPr>
              <a:lnSpc>
                <a:spcPct val="72000"/>
              </a:lnSpc>
              <a:defRPr sz="1900"/>
            </a:pPr>
            <a:r>
              <a:t>Tri dela ZMM, tri „faze“ moralnog saznanja: 1) „prelaz“ od „običnog ljudskog saznanja“ do filozofskog  (G 393 – 405, ZMM 15 - 35); 2) od „popularne filozofije morala“ do metafizike morala (G 406 – 445; ZMM 36 - 100); i 3) od metafizike morala ka kritici čistog praktičkog uma (G 446 – 463; ZMM 100 - 128).</a:t>
            </a:r>
          </a:p>
          <a:p>
            <a:pPr>
              <a:lnSpc>
                <a:spcPct val="72000"/>
              </a:lnSpc>
              <a:defRPr sz="1900"/>
            </a:pPr>
            <a:r>
              <a:t>Implicitno rečeno: prva dva dela su „analiza“, treći „sinteza“ (V. zaključni pasus drugog odseka. G.445; ZMM 100)</a:t>
            </a:r>
          </a:p>
          <a:p>
            <a:pPr>
              <a:lnSpc>
                <a:spcPct val="72000"/>
              </a:lnSpc>
              <a:defRPr sz="1900"/>
            </a:pPr>
            <a:r>
              <a:t>„Analiza“ se odnosi na ono što je sadržano u moralu; sa moralom se neposredno srećemo u svesti, nije puka „izmišljotina“. Moral (na osnovu pojma „dužnosti“) u odnosu na delatnika ima element prisile, tj. </a:t>
            </a:r>
            <a:r>
              <a:rPr i="1"/>
              <a:t>praktičke nužnosti</a:t>
            </a:r>
            <a:r>
              <a:t>, koja je </a:t>
            </a:r>
            <a:r>
              <a:rPr i="1"/>
              <a:t>apriorna</a:t>
            </a:r>
            <a:r>
              <a:t>. </a:t>
            </a:r>
          </a:p>
          <a:p>
            <a:pPr>
              <a:lnSpc>
                <a:spcPct val="72000"/>
              </a:lnSpc>
              <a:defRPr sz="1900"/>
            </a:pPr>
            <a:r>
              <a:t>„Prelazi“ pokazuju kako se od uobičajene ljudske svesti putem promišljanja dolazi do dubljeg razumevanja morala. Načelno: </a:t>
            </a:r>
            <a:r>
              <a:rPr i="1"/>
              <a:t>svako</a:t>
            </a:r>
            <a:r>
              <a:t> može da prođe ovaj put.</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3" name="Naslov 1"/>
          <p:cNvSpPr txBox="1"/>
          <p:nvPr>
            <p:ph type="title"/>
          </p:nvPr>
        </p:nvSpPr>
        <p:spPr>
          <a:xfrm>
            <a:off x="838200" y="365125"/>
            <a:ext cx="10515600" cy="1325563"/>
          </a:xfrm>
          <a:prstGeom prst="rect">
            <a:avLst/>
          </a:prstGeom>
        </p:spPr>
        <p:txBody>
          <a:bodyPr/>
          <a:lstStyle/>
          <a:p>
            <a:pPr/>
            <a:r>
              <a:t>Šta treba imati na umu, a ne vidi se odmah: Kantov „kompas“ i jedna sumnja</a:t>
            </a:r>
          </a:p>
        </p:txBody>
      </p:sp>
      <p:sp>
        <p:nvSpPr>
          <p:cNvPr id="104" name="Čuvar mesta za sadržaj 2"/>
          <p:cNvSpPr txBox="1"/>
          <p:nvPr>
            <p:ph type="body" idx="1"/>
          </p:nvPr>
        </p:nvSpPr>
        <p:spPr>
          <a:xfrm>
            <a:off x="838200" y="1825625"/>
            <a:ext cx="10515600" cy="4351338"/>
          </a:xfrm>
          <a:prstGeom prst="rect">
            <a:avLst/>
          </a:prstGeom>
        </p:spPr>
        <p:txBody>
          <a:bodyPr/>
          <a:lstStyle/>
          <a:p>
            <a:pPr>
              <a:lnSpc>
                <a:spcPct val="72000"/>
              </a:lnSpc>
              <a:defRPr i="1" sz="1700"/>
            </a:pPr>
            <a:r>
              <a:t>Svako</a:t>
            </a:r>
            <a:r>
              <a:rPr i="0"/>
              <a:t> može da shvati („sazna“) šta je ispravno: „…obični ljudski um, sa tim kompasom u ruci, ume u svim slučajevima na koje nailazi veoma dobro da razlikuje šta je dobro a šta rđavo, šta odgovara dužnosti a šta joj je protivno, ako mu samo, poput Sokrata, ne poučavajući ga ni najmanje nečemu novome, skrenemo pažnju na njegov vlastiti princip, te da nam, prema tome, nije potrebna nikakva nauka ni filozofija da bismo znali šta treba da činimo…“ (G 403–404; ZMM 32). Čak i zločinac prepoznaje moralnost oličenu u dužnosti. (V. G 4.454; ZMM 114)</a:t>
            </a:r>
          </a:p>
          <a:p>
            <a:pPr>
              <a:lnSpc>
                <a:spcPct val="72000"/>
              </a:lnSpc>
              <a:defRPr sz="1700"/>
            </a:pPr>
            <a:r>
              <a:t>Naizgled nasuprot tome, Kant kaže i: „U stvari, </a:t>
            </a:r>
            <a:r>
              <a:rPr i="1"/>
              <a:t>apsolutno je nemoguće</a:t>
            </a:r>
            <a:r>
              <a:t> da se iskustvom sa potpunom izvesnošću utvrdi jedan jedini slučaj da je maksima jedne radnje, koja inače odgovara dužnosti, počivala isključivo na moralnim osnovama i na predstavi o svojoj dužnosti.“ (G 4.407; ZMM 37)</a:t>
            </a:r>
          </a:p>
          <a:p>
            <a:pPr>
              <a:lnSpc>
                <a:spcPct val="72000"/>
              </a:lnSpc>
              <a:defRPr sz="1700"/>
            </a:pPr>
            <a:r>
              <a:t>Obratiti pažnju na izraze </a:t>
            </a:r>
            <a:r>
              <a:rPr i="1"/>
              <a:t>iskustvom utvrditi </a:t>
            </a:r>
            <a:r>
              <a:t>i</a:t>
            </a:r>
            <a:r>
              <a:rPr i="1"/>
              <a:t> isključivo počivala</a:t>
            </a:r>
            <a:r>
              <a:t>. Kantov termin „saznanje“ je ovde </a:t>
            </a:r>
            <a:r>
              <a:rPr i="1"/>
              <a:t>tehnički</a:t>
            </a:r>
            <a:r>
              <a:t> i odnosi se na saznanje kao „sintezu“ (raznovrsnosti) koju zajednički proizvode čulnost i razum. (V. teorijsku filozofiju.) Za temelj morala, čulnost nije bitna, pa se čulnošću ne može ni saznati (ni „zasnovati“).</a:t>
            </a:r>
          </a:p>
          <a:p>
            <a:pPr>
              <a:lnSpc>
                <a:spcPct val="72000"/>
              </a:lnSpc>
              <a:defRPr sz="1700"/>
            </a:pPr>
            <a:r>
              <a:t>Nije uvek moguće proniknuti u motivaciju. Međutim, moral </a:t>
            </a:r>
            <a:r>
              <a:rPr i="1"/>
              <a:t>nije</a:t>
            </a:r>
            <a:r>
              <a:t> stvar empirijskog saznanja, već </a:t>
            </a:r>
            <a:r>
              <a:rPr i="1"/>
              <a:t>slobode</a:t>
            </a:r>
            <a:r>
              <a:t> (v. transcendentalna/praktička iz teorijske filozofije). Pitanje motivacije može biti </a:t>
            </a:r>
            <a:r>
              <a:rPr i="1"/>
              <a:t>otvoreno</a:t>
            </a:r>
            <a:r>
              <a:t>. Kant hoće da kaže je, </a:t>
            </a:r>
            <a:r>
              <a:rPr i="1"/>
              <a:t>empirijski gledano</a:t>
            </a:r>
            <a:r>
              <a:t>, ponekada nemoguće sagledati celokupnost motivacije. Ali je nesporno da je u „običnoj svesti“ moralni zahtev (apriorno!) prisutan, a samim tim i načelno saznatljiv.</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 name="Naslov 1"/>
          <p:cNvSpPr txBox="1"/>
          <p:nvPr>
            <p:ph type="title"/>
          </p:nvPr>
        </p:nvSpPr>
        <p:spPr>
          <a:xfrm>
            <a:off x="838200" y="365125"/>
            <a:ext cx="10515600" cy="1325563"/>
          </a:xfrm>
          <a:prstGeom prst="rect">
            <a:avLst/>
          </a:prstGeom>
        </p:spPr>
        <p:txBody>
          <a:bodyPr/>
          <a:lstStyle/>
          <a:p>
            <a:pPr/>
            <a:r>
              <a:t>Volja i „dobra volja“</a:t>
            </a:r>
          </a:p>
        </p:txBody>
      </p:sp>
      <p:sp>
        <p:nvSpPr>
          <p:cNvPr id="107" name="Čuvar mesta za sadržaj 2"/>
          <p:cNvSpPr txBox="1"/>
          <p:nvPr>
            <p:ph type="body" idx="1"/>
          </p:nvPr>
        </p:nvSpPr>
        <p:spPr>
          <a:xfrm>
            <a:off x="838200" y="1825625"/>
            <a:ext cx="10515600" cy="4351338"/>
          </a:xfrm>
          <a:prstGeom prst="rect">
            <a:avLst/>
          </a:prstGeom>
        </p:spPr>
        <p:txBody>
          <a:bodyPr/>
          <a:lstStyle/>
          <a:p>
            <a:pPr>
              <a:defRPr sz="1100"/>
            </a:pPr>
            <a:r>
              <a:t>Imati na umu: u Kantovoj etici </a:t>
            </a:r>
            <a:r>
              <a:rPr i="1"/>
              <a:t>dužnost</a:t>
            </a:r>
            <a:r>
              <a:t> (kao </a:t>
            </a:r>
            <a:r>
              <a:rPr i="1"/>
              <a:t>ispravno</a:t>
            </a:r>
            <a:r>
              <a:t> postupanje) je centralni pojam, ne pojam „dobrog“. Pa ipak, Kant započinje svoju argumentaciju u ZMM pojmom „dobre volje“.</a:t>
            </a:r>
          </a:p>
          <a:p>
            <a:pPr>
              <a:defRPr sz="1100"/>
            </a:pPr>
            <a:r>
              <a:t>Kant „dobru volju“ predstavlja kao </a:t>
            </a:r>
            <a:r>
              <a:rPr i="1"/>
              <a:t>intrinsično dobro: </a:t>
            </a:r>
            <a:r>
              <a:t>„Nemoguće je zamisliti igde ista u svetu, pa čak ni izvan njega, što bi se bez ograničenja moglo smatrati dobrim, osim jedino </a:t>
            </a:r>
            <a:r>
              <a:rPr i="1"/>
              <a:t>dobre volje.</a:t>
            </a:r>
            <a:r>
              <a:t>”</a:t>
            </a:r>
            <a:r>
              <a:rPr i="1"/>
              <a:t> </a:t>
            </a:r>
            <a:r>
              <a:t>(G 4.393; ZMM 15). Nije dobra po onome što „proizvodi”, već po sopstvenoj usmerenosti („htenju”) – G 4.394; ZMM 17. Treba je razlikovati od talenata, ili spoljnih dobara, koji su dobri samo </a:t>
            </a:r>
            <a:r>
              <a:rPr i="1"/>
              <a:t>instrumentalno</a:t>
            </a:r>
            <a:r>
              <a:t>. Pokušaj da se volja učini dobrim na osnovu „objekta” (ma kakvog, ne nužno empirijskog) je izvor konfuzije; moralni zakon volju određuje neposredno i a prirori, a tek potom određuje i njen </a:t>
            </a:r>
            <a:r>
              <a:rPr i="1"/>
              <a:t>predmet</a:t>
            </a:r>
            <a:r>
              <a:t>. (KPV 5.64; KPU 86)</a:t>
            </a:r>
          </a:p>
          <a:p>
            <a:pPr>
              <a:defRPr sz="1100"/>
            </a:pPr>
            <a:r>
              <a:t>Izvor volje nije u čulnosti (ne-apriornom </a:t>
            </a:r>
            <a:r>
              <a:rPr i="1"/>
              <a:t>osećaju</a:t>
            </a:r>
            <a:r>
              <a:t>), već u (čistom) umu, koji je po svojoj prirodi „formalan”. (V. teorijsku filzofiju).  Kant je protivnik svih „sadržinskih etika”, a posebno „empirijskih”. „Teoriju moralnog čula” (Hačeson – „praintuicionista”) smatra bliskom principu zadovoljstva, ali odbacuje i (Volfov) „racionalni” princip perfekcije. </a:t>
            </a:r>
          </a:p>
          <a:p>
            <a:pPr>
              <a:defRPr sz="1100"/>
            </a:pPr>
            <a:r>
              <a:t>Obratiti pažnju: iako govori o </a:t>
            </a:r>
            <a:r>
              <a:rPr i="1"/>
              <a:t>dobroj volji</a:t>
            </a:r>
            <a:r>
              <a:t>, Kant nigde zasebno </a:t>
            </a:r>
            <a:r>
              <a:rPr i="1"/>
              <a:t>ne definiše </a:t>
            </a:r>
            <a:r>
              <a:t>„dobro“. U ZMM, „dobra volja“ iako jeste „vrhovno” nije „celokupno” („kompletno”, „savršeno”) dobro; ono je i „uslov za sreću”. (G 4.396; ZMM 20) To znači da moral (=„ispravno”) unutar određenja dobrog ima </a:t>
            </a:r>
            <a:r>
              <a:rPr i="1"/>
              <a:t>prioritet</a:t>
            </a:r>
            <a:r>
              <a:t> („prioritet ispravnog”). </a:t>
            </a:r>
          </a:p>
          <a:p>
            <a:pPr>
              <a:defRPr sz="1100"/>
            </a:pPr>
            <a:r>
              <a:t>Opšte određenje </a:t>
            </a:r>
            <a:r>
              <a:rPr i="1"/>
              <a:t>volje</a:t>
            </a:r>
            <a:r>
              <a:t>: volja je sposobnost da se dela </a:t>
            </a:r>
            <a:r>
              <a:rPr i="1"/>
              <a:t>shodno predstavi zakona</a:t>
            </a:r>
            <a:r>
              <a:t>; volju imaju samo umna bića. (G.442, 4.427, up. 4.401 ; G. ZMM 46-47, 71, up. 28)</a:t>
            </a:r>
            <a:r>
              <a:rPr i="1"/>
              <a:t>. </a:t>
            </a:r>
            <a:r>
              <a:t>Prirodni mehanizam se odvija </a:t>
            </a:r>
            <a:r>
              <a:rPr i="1"/>
              <a:t>na osnovu zakona </a:t>
            </a:r>
            <a:r>
              <a:t>– po (shodno) prirodnim zakonima (koji su takođe </a:t>
            </a:r>
            <a:r>
              <a:rPr i="1"/>
              <a:t>umski – </a:t>
            </a:r>
            <a:r>
              <a:t>v. teorijsku filozofiju). Za </a:t>
            </a:r>
            <a:r>
              <a:rPr i="1"/>
              <a:t>bilo koju</a:t>
            </a:r>
            <a:r>
              <a:t> (bilo prirodnu, bilo slobodnu) „zakonitu radnju“ (u Kantovoj filozofiji) je neophodan </a:t>
            </a:r>
            <a:r>
              <a:rPr i="1"/>
              <a:t>um</a:t>
            </a:r>
            <a:r>
              <a:t>. Prvo su (prirodna) </a:t>
            </a:r>
            <a:r>
              <a:rPr i="1"/>
              <a:t>zbivanja</a:t>
            </a:r>
            <a:r>
              <a:t> (poneko kaže: „događaji“) koja se umom (u širokom smislu) </a:t>
            </a:r>
            <a:r>
              <a:rPr i="1"/>
              <a:t>saznaju</a:t>
            </a:r>
            <a:r>
              <a:t>, drugo su </a:t>
            </a:r>
            <a:r>
              <a:rPr i="1"/>
              <a:t>postupci</a:t>
            </a:r>
            <a:r>
              <a:t> koji se umom </a:t>
            </a:r>
            <a:r>
              <a:rPr i="1"/>
              <a:t>određuju</a:t>
            </a:r>
            <a:r>
              <a:t>. Setiti se dve vrste kauzaliteta iz KČU – prirodne kauzalnosti i </a:t>
            </a:r>
            <a:r>
              <a:rPr i="1"/>
              <a:t>slobode</a:t>
            </a:r>
            <a:r>
              <a:t>. Volja je manifestacija slobode.</a:t>
            </a:r>
          </a:p>
          <a:p>
            <a:pPr>
              <a:defRPr sz="1100"/>
            </a:pPr>
            <a:r>
              <a:t>Kant naglašava da je volja i </a:t>
            </a:r>
            <a:r>
              <a:rPr i="1"/>
              <a:t>metafizički čudnovata</a:t>
            </a:r>
            <a:r>
              <a:t>: „Stvar je dosta čudna, i njoj nema slične u svem ostalom praktičkom saznanju.“ (KpV 5:31, KPU 54; Up G 4.394–395; ZMM 17–18, ). </a:t>
            </a:r>
            <a:r>
              <a:rPr i="1"/>
              <a:t>Kako</a:t>
            </a:r>
            <a:r>
              <a:t> čisti um može biti „praktičan“ (odrediti volju) nije moguće objasniti, tj. „saznati“ u kantovskom smislu (G 4.461; ZMM 125–126).</a:t>
            </a:r>
            <a:r>
              <a:rPr i="1"/>
              <a:t> </a:t>
            </a:r>
            <a:r>
              <a:t>Reč je o čistom umu u praktičkoj upotrebi – praktičkom umu. Pokušajem daljeg objašnjenja, um bi „prekoračio svoje granice“ jer bi pokušao da dozna kako je </a:t>
            </a:r>
            <a:r>
              <a:rPr i="1"/>
              <a:t>sloboda</a:t>
            </a:r>
            <a:r>
              <a:t> moguća (G. 4.458 – 459; ZMM 122–123). V. o dijalektici iz teorijske filozofije.</a:t>
            </a:r>
          </a:p>
          <a:p>
            <a:pPr>
              <a:defRPr sz="1100"/>
            </a:pPr>
            <a:r>
              <a:t> Volja „nije puka želja ili lepa predstava [fantazija]”, ona je uvek </a:t>
            </a:r>
            <a:r>
              <a:rPr i="1"/>
              <a:t>povezana sa delanjem</a:t>
            </a:r>
            <a:r>
              <a:t> koje „angažuje sva sredstva ako su u našoj vlasti” (G 4.394; ZMM 17). </a:t>
            </a:r>
          </a:p>
          <a:p>
            <a:pPr>
              <a:defRPr sz="1100"/>
            </a:pPr>
            <a:r>
              <a:t>Može se i </a:t>
            </a:r>
            <a:r>
              <a:rPr i="1"/>
              <a:t>hteti</a:t>
            </a:r>
            <a:r>
              <a:t> nešto što se </a:t>
            </a:r>
            <a:r>
              <a:rPr i="1"/>
              <a:t>ne želi</a:t>
            </a:r>
            <a:r>
              <a:t>. (Jednostavan primer: poseta zubaru.) Um može pobediti „sklonost” (biće objašnjeno).</a:t>
            </a:r>
          </a:p>
          <a:p>
            <a:pPr>
              <a:defRPr sz="1100"/>
            </a:pPr>
            <a:r>
              <a:t>Takođe, volja ne mora biti „dobra“. Može se grešiti u faktičkim stvarima, ali u izboru </a:t>
            </a:r>
            <a:r>
              <a:rPr i="1"/>
              <a:t>principa delanja </a:t>
            </a:r>
            <a:r>
              <a:t>(„maksime“) leži suština moralnog izbora. Zla volja nije (samo) „volja koja greši“ jer je svest o moralnom zakonu apriorno prisutna u umu.</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 name="Naslov 1"/>
          <p:cNvSpPr txBox="1"/>
          <p:nvPr>
            <p:ph type="title"/>
          </p:nvPr>
        </p:nvSpPr>
        <p:spPr>
          <a:xfrm>
            <a:off x="838200" y="365125"/>
            <a:ext cx="10515600" cy="1325563"/>
          </a:xfrm>
          <a:prstGeom prst="rect">
            <a:avLst/>
          </a:prstGeom>
        </p:spPr>
        <p:txBody>
          <a:bodyPr/>
          <a:lstStyle/>
          <a:p>
            <a:pPr/>
            <a:r>
              <a:t>Zašto sreće nije moralni kriterijum?</a:t>
            </a:r>
          </a:p>
        </p:txBody>
      </p:sp>
      <p:sp>
        <p:nvSpPr>
          <p:cNvPr id="110" name="Čuvar mesta za sadržaj 2"/>
          <p:cNvSpPr txBox="1"/>
          <p:nvPr>
            <p:ph type="body" idx="1"/>
          </p:nvPr>
        </p:nvSpPr>
        <p:spPr>
          <a:xfrm>
            <a:off x="838200" y="1825625"/>
            <a:ext cx="10515600" cy="4351338"/>
          </a:xfrm>
          <a:prstGeom prst="rect">
            <a:avLst/>
          </a:prstGeom>
        </p:spPr>
        <p:txBody>
          <a:bodyPr/>
          <a:lstStyle/>
          <a:p>
            <a:pPr marL="221742" indent="-221742" defTabSz="886968">
              <a:lnSpc>
                <a:spcPct val="72000"/>
              </a:lnSpc>
              <a:spcBef>
                <a:spcPts val="900"/>
              </a:spcBef>
              <a:defRPr sz="1455"/>
            </a:pPr>
            <a:r>
              <a:t>Kant je protivnik svih „sadržinskih etika“ koje moral izvode iz „objekta“ (cilja, neposredne svrhe), ne samo onih zasnovanih na sreći (v. G. 4.442–443; ZMM 95–97). Ipak, sreća ima posebno mesto. Sreća </a:t>
            </a:r>
            <a:r>
              <a:rPr i="1"/>
              <a:t>jeste</a:t>
            </a:r>
            <a:r>
              <a:t> cilj koji „svi imaju“, „prirodna svrha“ (G 4.415, 4.430; ZMM 51, 76) i „nužan zahtev“: „Da bude srećno, nužan je zahtev svakog umnog, ali konačnog bića i, shodno tome, neizbežan određujući razlog njegove moći žudnje… Ta potreba se tiče </a:t>
            </a:r>
            <a:r>
              <a:rPr i="1"/>
              <a:t>materije</a:t>
            </a:r>
            <a:r>
              <a:t> njegove moći žudnje, to jest nečega što se odnosi na osećanje zadovoljstva ili nezadovoljstva“(KPV 5.25; KPU 47–48)</a:t>
            </a:r>
          </a:p>
          <a:p>
            <a:pPr marL="221742" indent="-221742" defTabSz="886968">
              <a:lnSpc>
                <a:spcPct val="72000"/>
              </a:lnSpc>
              <a:spcBef>
                <a:spcPts val="900"/>
              </a:spcBef>
              <a:defRPr i="1" sz="1455"/>
            </a:pPr>
            <a:r>
              <a:t>Sreća </a:t>
            </a:r>
            <a:r>
              <a:rPr i="0"/>
              <a:t>je stanje umnog bića u svetu kome u celini njegove egzistencije </a:t>
            </a:r>
            <a:r>
              <a:t>sve ide po želji i volji </a:t>
            </a:r>
            <a:r>
              <a:rPr i="0"/>
              <a:t>(KPV 5:124; KPU 143).</a:t>
            </a:r>
          </a:p>
          <a:p>
            <a:pPr marL="221742" indent="-221742" defTabSz="886968">
              <a:lnSpc>
                <a:spcPct val="72000"/>
              </a:lnSpc>
              <a:spcBef>
                <a:spcPts val="900"/>
              </a:spcBef>
              <a:defRPr sz="1455"/>
            </a:pPr>
            <a:r>
              <a:t>Sreća: </a:t>
            </a:r>
            <a:r>
              <a:rPr i="1"/>
              <a:t>empirijska</a:t>
            </a:r>
            <a:r>
              <a:t> stvar koju je nemoguće odrediti. Zasnovana je na </a:t>
            </a:r>
            <a:r>
              <a:rPr i="1"/>
              <a:t>kontingentnim</a:t>
            </a:r>
            <a:r>
              <a:t> </a:t>
            </a:r>
            <a:r>
              <a:rPr i="1"/>
              <a:t>željama</a:t>
            </a:r>
            <a:r>
              <a:t>.</a:t>
            </a:r>
          </a:p>
          <a:p>
            <a:pPr marL="221742" indent="-221742" defTabSz="886968">
              <a:lnSpc>
                <a:spcPct val="72000"/>
              </a:lnSpc>
              <a:spcBef>
                <a:spcPts val="900"/>
              </a:spcBef>
              <a:defRPr i="1" sz="1455"/>
            </a:pPr>
            <a:r>
              <a:t>Neodređenost</a:t>
            </a:r>
            <a:r>
              <a:rPr i="0"/>
              <a:t>: iako svaki čovek želi da do sreće dospe, on ipak nikada ne može da „kaže određeno i u saglasnosti </a:t>
            </a:r>
            <a:r>
              <a:t>sa samim sobom š</a:t>
            </a:r>
            <a:r>
              <a:rPr i="0"/>
              <a:t>ta on zapravo time želi i hoće.“ Uzrok: svi elementi, koji pripadaju pojmu sreće, su bez izuzetka empirijski, a za ideju sreće potrebna </a:t>
            </a:r>
            <a:r>
              <a:t>apsolutna celina </a:t>
            </a:r>
            <a:r>
              <a:rPr i="0"/>
              <a:t>(G 4.418; ZMM 55). (Da li je ovo </a:t>
            </a:r>
            <a:r>
              <a:t>aristotelovski</a:t>
            </a:r>
            <a:r>
              <a:rPr i="0"/>
              <a:t>?) Za različite ljude, ostvarenje </a:t>
            </a:r>
            <a:r>
              <a:t>različitih</a:t>
            </a:r>
            <a:r>
              <a:rPr i="0"/>
              <a:t> </a:t>
            </a:r>
            <a:r>
              <a:t>želja</a:t>
            </a:r>
            <a:r>
              <a:rPr i="0"/>
              <a:t> predstavlja sreću. Međutim, želje se mogu sukobljavati: bogatstvo može postati izvor zavisti, znanje može opteretiti uvidom u zlo i nesreću, želja sa dugovečnošću se može pretvoriti u dugotrajnu patnju. Sve ovo je empirijski nepredvidljivo: čovek bi morao biti </a:t>
            </a:r>
            <a:r>
              <a:t>sveznajući. </a:t>
            </a:r>
            <a:r>
              <a:rPr i="0"/>
              <a:t>U sreći nema praktičke nužnosti koju pojam morala zahteva. (G 4.418; ZMM 55–56). „Sreća“ ne može biti  konzistentan skup želja jer su one promenljive i zavise od trenutnih okolnosti.</a:t>
            </a:r>
          </a:p>
          <a:p>
            <a:pPr marL="221742" indent="-221742" defTabSz="886968">
              <a:lnSpc>
                <a:spcPct val="72000"/>
              </a:lnSpc>
              <a:spcBef>
                <a:spcPts val="900"/>
              </a:spcBef>
              <a:defRPr sz="1455"/>
            </a:pPr>
            <a:r>
              <a:t>Ponovo obratiti pažnju: Kant smatra da se moral odnosi isključivo na ono što je „opšte i nužno“ – </a:t>
            </a:r>
            <a:r>
              <a:rPr i="1"/>
              <a:t>važi bez izuzetaka</a:t>
            </a:r>
            <a:r>
              <a:t>. Sreća kao kriterijum ne može to da pruži. (Uticaj okolnosti i želja [sklonosti] koje se menjaju.)</a:t>
            </a:r>
          </a:p>
          <a:p>
            <a:pPr marL="221742" indent="-221742" defTabSz="886968">
              <a:lnSpc>
                <a:spcPct val="72000"/>
              </a:lnSpc>
              <a:spcBef>
                <a:spcPts val="900"/>
              </a:spcBef>
              <a:defRPr i="1" sz="1455"/>
            </a:pPr>
            <a:r>
              <a:t>Princip vlastite sreće</a:t>
            </a:r>
            <a:r>
              <a:rPr i="0"/>
              <a:t> (u smislu </a:t>
            </a:r>
            <a:r>
              <a:t>moralnog</a:t>
            </a:r>
            <a:r>
              <a:rPr i="0"/>
              <a:t> kriterijuma) je ipak „za najvišu osudu“, iako je sreća legitiman cilj ljudskog delanja „Jedno je čoveka učiniti srećnim, drugo dobrim“ (G 4.442; ZMM 95) Kako je moguće da je sreća istovremeno i „prirodna svrha“ i za „osudu“?</a:t>
            </a:r>
          </a:p>
          <a:p>
            <a:pPr marL="221742" indent="-221742" defTabSz="886968">
              <a:lnSpc>
                <a:spcPct val="72000"/>
              </a:lnSpc>
              <a:spcBef>
                <a:spcPts val="900"/>
              </a:spcBef>
              <a:defRPr sz="1455"/>
            </a:pPr>
            <a:r>
              <a:t>Preliminarni odgovor: princip sreće je za osudu kada vodi zapostavljanju </a:t>
            </a:r>
            <a:r>
              <a:rPr i="1"/>
              <a:t>umskih</a:t>
            </a:r>
            <a:r>
              <a:t> zahteva. Ipak, u KPU – uz moral (Kant kaže „vrlinu“, shvatiti metaforički, jer on nije etičar vrline), sreća je „deo savršenog [celokupnog, kompletnog] dobra“(KPV 5.110; KPU 130). </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Naslov 1"/>
          <p:cNvSpPr txBox="1"/>
          <p:nvPr>
            <p:ph type="title"/>
          </p:nvPr>
        </p:nvSpPr>
        <p:spPr>
          <a:xfrm>
            <a:off x="838200" y="365125"/>
            <a:ext cx="10515600" cy="1325563"/>
          </a:xfrm>
          <a:prstGeom prst="rect">
            <a:avLst/>
          </a:prstGeom>
        </p:spPr>
        <p:txBody>
          <a:bodyPr/>
          <a:lstStyle/>
          <a:p>
            <a:pPr/>
            <a:r>
              <a:t>Preliminarno određenje dužnosti</a:t>
            </a:r>
          </a:p>
        </p:txBody>
      </p:sp>
      <p:sp>
        <p:nvSpPr>
          <p:cNvPr id="113" name="Čuvar mesta za sadržaj 2"/>
          <p:cNvSpPr txBox="1"/>
          <p:nvPr>
            <p:ph type="body" idx="1"/>
          </p:nvPr>
        </p:nvSpPr>
        <p:spPr>
          <a:xfrm>
            <a:off x="838200" y="1825625"/>
            <a:ext cx="10515600" cy="4351338"/>
          </a:xfrm>
          <a:prstGeom prst="rect">
            <a:avLst/>
          </a:prstGeom>
        </p:spPr>
        <p:txBody>
          <a:bodyPr/>
          <a:lstStyle/>
          <a:p>
            <a:pPr marL="212597" indent="-212597" defTabSz="850391">
              <a:lnSpc>
                <a:spcPct val="72000"/>
              </a:lnSpc>
              <a:spcBef>
                <a:spcPts val="900"/>
              </a:spcBef>
              <a:defRPr sz="1395"/>
            </a:pPr>
            <a:r>
              <a:t>Pojam dužnosti u sebi sadrži nužnost koju nosi </a:t>
            </a:r>
            <a:r>
              <a:rPr i="1"/>
              <a:t>zakonitost</a:t>
            </a:r>
            <a:r>
              <a:t> – „Nemoj lagati“ važi za sva umna bića (G. 4.389, ZMM 8). Opštost, nužnost=bezizuetnost=univerzalnost. (Kant smatra da se niko ne bi suprotstavio ovim intuicijama o moralu.)</a:t>
            </a:r>
          </a:p>
          <a:p>
            <a:pPr marL="212597" indent="-212597" defTabSz="850391">
              <a:lnSpc>
                <a:spcPct val="72000"/>
              </a:lnSpc>
              <a:spcBef>
                <a:spcPts val="900"/>
              </a:spcBef>
              <a:defRPr sz="1395"/>
            </a:pPr>
            <a:r>
              <a:t>Pojam dužnosti zatičemo u „prirodnom zdravom razumu“ (nije nam tu potrebna metafizika) i on „u sebi sadrži pojam dobre volje“ (G 4.397; ZMM 21).</a:t>
            </a:r>
          </a:p>
          <a:p>
            <a:pPr marL="212597" indent="-212597" defTabSz="850391">
              <a:lnSpc>
                <a:spcPct val="72000"/>
              </a:lnSpc>
              <a:spcBef>
                <a:spcPts val="900"/>
              </a:spcBef>
              <a:defRPr b="1" sz="1395" u="sng"/>
            </a:pPr>
            <a:r>
              <a:t>ODREĐENJE DUŽNOSTI:</a:t>
            </a:r>
            <a:r>
              <a:rPr b="0" i="1" u="none"/>
              <a:t> Dužnost jeste nužnost jedne radnje </a:t>
            </a:r>
            <a:r>
              <a:rPr b="0" u="none"/>
              <a:t>[</a:t>
            </a:r>
            <a:r>
              <a:rPr b="0" i="1" u="none"/>
              <a:t>postupka</a:t>
            </a:r>
            <a:r>
              <a:rPr b="0" u="none"/>
              <a:t>]</a:t>
            </a:r>
            <a:r>
              <a:rPr b="0" i="1" u="none"/>
              <a:t> iz poštovanja prema zakonu</a:t>
            </a:r>
            <a:r>
              <a:rPr b="0" u="none"/>
              <a:t>. (V. G 4.400, ZMM 27) „Zakon“= opštost+nužnost. Opštost i nužnost su „forma zakona“, itd. Obratiti pažnju, česta greška: u određenju </a:t>
            </a:r>
            <a:r>
              <a:rPr b="0" i="1" u="none"/>
              <a:t>ne</a:t>
            </a:r>
            <a:r>
              <a:rPr b="0" u="none"/>
              <a:t> stoji </a:t>
            </a:r>
            <a:r>
              <a:rPr b="0" i="1" u="none"/>
              <a:t>moralnog</a:t>
            </a:r>
            <a:r>
              <a:rPr b="0" u="none"/>
              <a:t> </a:t>
            </a:r>
            <a:r>
              <a:rPr b="0" i="1" u="none"/>
              <a:t>zakona</a:t>
            </a:r>
            <a:r>
              <a:rPr b="0" u="none"/>
              <a:t> već samo „zakona“. „Praktička, neuslovljena nužnost radnje [postupka].“ (G 4.425; ZMM 67).</a:t>
            </a:r>
          </a:p>
          <a:p>
            <a:pPr marL="212597" indent="-212597" defTabSz="850391">
              <a:lnSpc>
                <a:spcPct val="72000"/>
              </a:lnSpc>
              <a:spcBef>
                <a:spcPts val="900"/>
              </a:spcBef>
              <a:defRPr sz="1395"/>
            </a:pPr>
            <a:r>
              <a:t>Zamisao dužnosti „sadržana je“ u dobroj volji.</a:t>
            </a:r>
          </a:p>
          <a:p>
            <a:pPr marL="212597" indent="-212597" defTabSz="850391">
              <a:lnSpc>
                <a:spcPct val="72000"/>
              </a:lnSpc>
              <a:spcBef>
                <a:spcPts val="900"/>
              </a:spcBef>
              <a:defRPr sz="1395"/>
            </a:pPr>
            <a:r>
              <a:t>Kant „istražuje mogućnost </a:t>
            </a:r>
            <a:r>
              <a:rPr i="1"/>
              <a:t>čiste</a:t>
            </a:r>
            <a:r>
              <a:t> volje“, a ne „njene [psihološke] uslove“ (G 4.390; ZMM 10) – dužnost je </a:t>
            </a:r>
            <a:r>
              <a:rPr i="1"/>
              <a:t>apriorna</a:t>
            </a:r>
            <a:r>
              <a:t>.</a:t>
            </a:r>
          </a:p>
          <a:p>
            <a:pPr marL="212597" indent="-212597" defTabSz="850391">
              <a:lnSpc>
                <a:spcPct val="72000"/>
              </a:lnSpc>
              <a:spcBef>
                <a:spcPts val="900"/>
              </a:spcBef>
              <a:defRPr sz="1395"/>
            </a:pPr>
            <a:r>
              <a:t>Dužnost se najlakše uočava kada je neposredno suprotstavljena nekoj sklonosti.</a:t>
            </a:r>
          </a:p>
          <a:p>
            <a:pPr marL="212597" indent="-212597" defTabSz="850391">
              <a:lnSpc>
                <a:spcPct val="72000"/>
              </a:lnSpc>
              <a:spcBef>
                <a:spcPts val="900"/>
              </a:spcBef>
              <a:defRPr sz="1395"/>
            </a:pPr>
            <a:r>
              <a:t>Prema „objektu“ (nekoj svrsi) mogu imati „sklonost“ („naklonost“), ali ne i „poštovanje“.</a:t>
            </a:r>
          </a:p>
          <a:p>
            <a:pPr marL="212597" indent="-212597" defTabSz="850391">
              <a:lnSpc>
                <a:spcPct val="72000"/>
              </a:lnSpc>
              <a:spcBef>
                <a:spcPts val="900"/>
              </a:spcBef>
              <a:defRPr sz="1395"/>
            </a:pPr>
            <a:r>
              <a:t>Razlikovati: „iz [poštovanja prema] dužnosti“ i „shodno dužnosti“. Radnja iz dužnosti svoju vrednost crpi iz (valjane, </a:t>
            </a:r>
            <a:r>
              <a:rPr i="1"/>
              <a:t>zakonite</a:t>
            </a:r>
            <a:r>
              <a:t>) </a:t>
            </a:r>
            <a:r>
              <a:rPr i="1"/>
              <a:t>maksime – </a:t>
            </a:r>
            <a:r>
              <a:t>„principa htenja“. (G 4.400; ZMM 26)</a:t>
            </a:r>
          </a:p>
          <a:p>
            <a:pPr marL="212597" indent="-212597" defTabSz="850391">
              <a:lnSpc>
                <a:spcPct val="72000"/>
              </a:lnSpc>
              <a:spcBef>
                <a:spcPts val="900"/>
              </a:spcBef>
              <a:defRPr sz="1395"/>
            </a:pPr>
            <a:r>
              <a:t>Poštovanje, iako jeste osećanje, ne pripada „osećaju“ (delu čulnosti koji se oslanja na „receptitivitet“). Njega sam (delatni) subjekt proizvodi „pojmom uma“.</a:t>
            </a:r>
          </a:p>
          <a:p>
            <a:pPr marL="212597" indent="-212597" defTabSz="850391">
              <a:lnSpc>
                <a:spcPct val="72000"/>
              </a:lnSpc>
              <a:spcBef>
                <a:spcPts val="900"/>
              </a:spcBef>
              <a:defRPr sz="1395"/>
            </a:pPr>
            <a:r>
              <a:t>Predmet poštovanja je predstava o zakonu po sebi (njegova </a:t>
            </a:r>
            <a:r>
              <a:rPr i="1"/>
              <a:t>forma</a:t>
            </a:r>
            <a:r>
              <a:t>, opštost i nužnost), </a:t>
            </a:r>
            <a:r>
              <a:rPr i="1"/>
              <a:t>maksima</a:t>
            </a:r>
            <a:r>
              <a:t> koja nalaže da se „takvom [praktičkom] zakonu treba pokoravati </a:t>
            </a:r>
            <a:r>
              <a:rPr i="1"/>
              <a:t>i</a:t>
            </a:r>
            <a:r>
              <a:t> </a:t>
            </a:r>
            <a:r>
              <a:rPr i="1"/>
              <a:t>na štetu svojih sklonosti“ </a:t>
            </a:r>
            <a:r>
              <a:t>(G 4.401; ZMM 28 – 29).  </a:t>
            </a:r>
            <a:r>
              <a:rPr i="1"/>
              <a:t>Zakon</a:t>
            </a:r>
            <a:r>
              <a:t> se uvek priznaje </a:t>
            </a:r>
            <a:r>
              <a:rPr i="1"/>
              <a:t>sa poštovanjem.</a:t>
            </a:r>
            <a:r>
              <a:t> Čovek neposredno (slobodno!) određuje svoju volju </a:t>
            </a:r>
            <a:r>
              <a:rPr i="1"/>
              <a:t>zakonom</a:t>
            </a:r>
            <a:r>
              <a:t> (njegovom formom) i </a:t>
            </a:r>
            <a:r>
              <a:rPr i="1"/>
              <a:t>biva svestan toga</a:t>
            </a:r>
            <a:r>
              <a:t>. Poštovanje utiče na čoveka, ali ne u smislu uzročnosti: „šteti samoljublju“. I poštovanje prema tuđoj ličnosti (npr. čestitosti) jeste poštovanje prema </a:t>
            </a:r>
            <a:r>
              <a:rPr i="1"/>
              <a:t>zakonu</a:t>
            </a:r>
            <a:r>
              <a:t>.</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Tema Office">
  <a:themeElements>
    <a:clrScheme name="Tema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Office">
      <a:majorFont>
        <a:latin typeface="Helvetica"/>
        <a:ea typeface="Helvetica"/>
        <a:cs typeface="Helvetica"/>
      </a:majorFont>
      <a:minorFont>
        <a:latin typeface="Calibri"/>
        <a:ea typeface="Calibri"/>
        <a:cs typeface="Calibri"/>
      </a:minorFont>
    </a:fontScheme>
    <a:fmtScheme name="Tema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Tema Office">
  <a:themeElements>
    <a:clrScheme name="Tema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Office">
      <a:majorFont>
        <a:latin typeface="Helvetica"/>
        <a:ea typeface="Helvetica"/>
        <a:cs typeface="Helvetica"/>
      </a:majorFont>
      <a:minorFont>
        <a:latin typeface="Calibri"/>
        <a:ea typeface="Calibri"/>
        <a:cs typeface="Calibri"/>
      </a:minorFont>
    </a:fontScheme>
    <a:fmtScheme name="Tema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