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8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07DB7-A945-45F7-A2A2-5B173A74469C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D9185-13A3-451C-9027-7E3D9C67A1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07DB7-A945-45F7-A2A2-5B173A74469C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D9185-13A3-451C-9027-7E3D9C67A1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07DB7-A945-45F7-A2A2-5B173A74469C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D9185-13A3-451C-9027-7E3D9C67A1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07DB7-A945-45F7-A2A2-5B173A74469C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D9185-13A3-451C-9027-7E3D9C67A1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07DB7-A945-45F7-A2A2-5B173A74469C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D9185-13A3-451C-9027-7E3D9C67A1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07DB7-A945-45F7-A2A2-5B173A74469C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D9185-13A3-451C-9027-7E3D9C67A1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07DB7-A945-45F7-A2A2-5B173A74469C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D9185-13A3-451C-9027-7E3D9C67A1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07DB7-A945-45F7-A2A2-5B173A74469C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D9185-13A3-451C-9027-7E3D9C67A1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07DB7-A945-45F7-A2A2-5B173A74469C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D9185-13A3-451C-9027-7E3D9C67A1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07DB7-A945-45F7-A2A2-5B173A74469C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D9185-13A3-451C-9027-7E3D9C67A1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07DB7-A945-45F7-A2A2-5B173A74469C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D9185-13A3-451C-9027-7E3D9C67A1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07DB7-A945-45F7-A2A2-5B173A74469C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8D9185-13A3-451C-9027-7E3D9C67A13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mycourses.aalto.fi/pluginfile.php/374986/mod_resource/content/1/osborne-peter--anywhere-or-not-at-all-philosophy-of-contemporary-art.pdf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nadasgupta.com/notes.asp?note_id=34" TargetMode="External"/><Relationship Id="rId2" Type="http://schemas.openxmlformats.org/officeDocument/2006/relationships/hyperlink" Target="http://www.marginalutility.org/wp-content/uploads/2010/07/Claire-Bishop_%20Antagonism-and-Relational-Aesthetics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idsskrift.dk/nja/article/view/23320/20367" TargetMode="External"/><Relationship Id="rId4" Type="http://schemas.openxmlformats.org/officeDocument/2006/relationships/hyperlink" Target="http://www.e-flux.com/journal/11/61342/what-is-contemporary-art-issue-one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sr-Latn-CS" dirty="0"/>
              <a:t>savremena </a:t>
            </a:r>
            <a:r>
              <a:rPr lang="sr-Latn-CS" dirty="0" smtClean="0"/>
              <a:t>umetnost_1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sr-Latn-CS"/>
              <a:t>teme, tendencije, teorijski koncepti</a:t>
            </a:r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Image result for herbert read contemporary british ar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838200"/>
            <a:ext cx="3505200" cy="5444745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4267200" y="76200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sr-Latn-CS" dirty="0" smtClean="0">
                <a:latin typeface="Calibri" pitchFamily="34" charset="0"/>
              </a:rPr>
              <a:t>fraza savremena umetnost počinje da se koristi 40-ih i 50-ih  u britanskoj kritičkoj teoriji umetnosti na “sasvim modernu umetnost” (Herbert Rid, </a:t>
            </a:r>
            <a:r>
              <a:rPr lang="sr-Latn-CS" i="1" dirty="0" smtClean="0">
                <a:latin typeface="Calibri" pitchFamily="34" charset="0"/>
              </a:rPr>
              <a:t>Savremena britanska umetnost</a:t>
            </a:r>
            <a:r>
              <a:rPr lang="sr-Latn-CS" dirty="0" smtClean="0">
                <a:latin typeface="Calibri" pitchFamily="34" charset="0"/>
              </a:rPr>
              <a:t>, 1951)</a:t>
            </a:r>
            <a:endParaRPr lang="en-US" sz="24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 idx="4294967295"/>
          </p:nvPr>
        </p:nvSpPr>
        <p:spPr>
          <a:xfrm>
            <a:off x="609600" y="304800"/>
            <a:ext cx="8229600" cy="868362"/>
          </a:xfrm>
        </p:spPr>
        <p:txBody>
          <a:bodyPr/>
          <a:lstStyle/>
          <a:p>
            <a:r>
              <a:rPr lang="sr-Latn-CS" dirty="0"/>
              <a:t>pojmovi – savremena umetnost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33400" y="1600200"/>
            <a:ext cx="7696200" cy="452596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sr-Latn-CS" sz="2400" dirty="0">
                <a:latin typeface="Calibri" pitchFamily="34" charset="0"/>
              </a:rPr>
              <a:t>Pojam savremeno se danas u literaturi koja se na temeljima različitih ili sličnih metodoloških pristupa bavi sagledavanjem, sistematizovanjem i interpretacijom globalne umetničke prakse, uz male varijacije, objašnjava i vremenski postavlja: od 1980 (Brandon Taylor, </a:t>
            </a:r>
            <a:r>
              <a:rPr lang="sr-Latn-CS" sz="2400" i="1" dirty="0">
                <a:latin typeface="Calibri" pitchFamily="34" charset="0"/>
              </a:rPr>
              <a:t>Contemporary Art Since 1970</a:t>
            </a:r>
            <a:r>
              <a:rPr lang="sr-Latn-CS" sz="2400" dirty="0">
                <a:latin typeface="Calibri" pitchFamily="34" charset="0"/>
              </a:rPr>
              <a:t>), osamdesetih (Gill Perry, Paul Wood, </a:t>
            </a:r>
            <a:r>
              <a:rPr lang="sr-Latn-CS" sz="2400" i="1" dirty="0">
                <a:latin typeface="Calibri" pitchFamily="34" charset="0"/>
              </a:rPr>
              <a:t>Themes in Contemporary Art</a:t>
            </a:r>
            <a:r>
              <a:rPr lang="sr-Latn-CS" sz="2400" dirty="0">
                <a:latin typeface="Calibri" pitchFamily="34" charset="0"/>
              </a:rPr>
              <a:t>), 1985. (Kocur, </a:t>
            </a:r>
            <a:r>
              <a:rPr lang="en-US" sz="2400" i="1" dirty="0">
                <a:latin typeface="Calibri" pitchFamily="34" charset="0"/>
              </a:rPr>
              <a:t>Theory in Contemporary Art since 1985</a:t>
            </a:r>
            <a:r>
              <a:rPr lang="en-US" sz="2400" dirty="0">
                <a:latin typeface="Calibri" pitchFamily="34" charset="0"/>
              </a:rPr>
              <a:t> </a:t>
            </a:r>
            <a:r>
              <a:rPr lang="sr-Latn-CS" sz="2400" dirty="0">
                <a:latin typeface="Calibri" pitchFamily="34" charset="0"/>
              </a:rPr>
              <a:t>), </a:t>
            </a:r>
            <a:r>
              <a:rPr lang="sr-Latn-CS" sz="2400" dirty="0" smtClean="0">
                <a:latin typeface="Calibri" pitchFamily="34" charset="0"/>
              </a:rPr>
              <a:t>ili se vezuje za </a:t>
            </a:r>
            <a:r>
              <a:rPr lang="sr-Latn-CS" sz="2400" dirty="0">
                <a:latin typeface="Calibri" pitchFamily="34" charset="0"/>
              </a:rPr>
              <a:t>pad Berlinskog zida 1989;</a:t>
            </a:r>
          </a:p>
          <a:p>
            <a:pPr>
              <a:lnSpc>
                <a:spcPct val="90000"/>
              </a:lnSpc>
            </a:pPr>
            <a:endParaRPr lang="sr-Latn-CS" sz="2400" dirty="0">
              <a:latin typeface="Calibri" pitchFamily="34" charset="0"/>
            </a:endParaRPr>
          </a:p>
          <a:p>
            <a:pPr>
              <a:lnSpc>
                <a:spcPct val="90000"/>
              </a:lnSpc>
            </a:pPr>
            <a:r>
              <a:rPr lang="sr-Latn-CS" sz="2400" dirty="0">
                <a:latin typeface="Calibri" pitchFamily="34" charset="0"/>
              </a:rPr>
              <a:t>umetnost u vremenu globalizma, tranzicije i ekonomske krize na početku novog veka (Terry Smith) - </a:t>
            </a:r>
            <a:r>
              <a:rPr lang="sr-Latn-CS" sz="2300" dirty="0">
                <a:latin typeface="Calibri" pitchFamily="34" charset="0"/>
              </a:rPr>
              <a:t>Savremena umetnost nema više odnos prema istoriji i istoriji umetnosti (postmodernizam) već prema </a:t>
            </a:r>
            <a:r>
              <a:rPr lang="sr-Latn-CS" sz="2300" dirty="0" smtClean="0">
                <a:latin typeface="Calibri" pitchFamily="34" charset="0"/>
              </a:rPr>
              <a:t>kulturnim </a:t>
            </a:r>
            <a:r>
              <a:rPr lang="sr-Latn-CS" sz="2300" dirty="0">
                <a:latin typeface="Calibri" pitchFamily="34" charset="0"/>
              </a:rPr>
              <a:t>kontekstima i geografskim situacijama (geopolitičkim toposima lociranja i dislociranja)</a:t>
            </a:r>
            <a:endParaRPr lang="en-US" sz="24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https://www.tate.org.uk/art/images/work/AR/AR01164_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457200"/>
            <a:ext cx="7162800" cy="541407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524000" y="6019800"/>
            <a:ext cx="6248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RS" dirty="0" smtClean="0">
                <a:latin typeface="Calibri" pitchFamily="34" charset="0"/>
              </a:rPr>
              <a:t>Anselm Kifer, Zvezdano nebo nad nama, moralni zakon u nama,</a:t>
            </a:r>
            <a:endParaRPr lang="en-US" dirty="0" smtClean="0">
              <a:latin typeface="Calibri" pitchFamily="34" charset="0"/>
            </a:endParaRPr>
          </a:p>
          <a:p>
            <a:pPr algn="ctr"/>
            <a:r>
              <a:rPr lang="en-US" dirty="0" smtClean="0">
                <a:latin typeface="Calibri" pitchFamily="34" charset="0"/>
              </a:rPr>
              <a:t>1969–2010</a:t>
            </a:r>
            <a:r>
              <a:rPr lang="sr-Latn-RS" dirty="0" smtClean="0">
                <a:latin typeface="Calibri" pitchFamily="34" charset="0"/>
              </a:rPr>
              <a:t>, bojena crno-bela fotografija, </a:t>
            </a:r>
            <a:r>
              <a:rPr lang="en-US" dirty="0" smtClean="0">
                <a:latin typeface="Calibri" pitchFamily="34" charset="0"/>
              </a:rPr>
              <a:t>63.00 x 83.20 cm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http://www.moussemagazine.it/app/uploads/Tobias-Zielony_Installation_DP2015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52400"/>
            <a:ext cx="5029200" cy="33528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5565200" y="4953000"/>
            <a:ext cx="30496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Tobias </a:t>
            </a:r>
            <a:r>
              <a:rPr lang="en-US" dirty="0" err="1" smtClean="0"/>
              <a:t>Zielony</a:t>
            </a:r>
            <a:r>
              <a:rPr lang="en-US" dirty="0" smtClean="0"/>
              <a:t>, </a:t>
            </a:r>
            <a:r>
              <a:rPr lang="sr-Latn-RS" i="1" dirty="0" smtClean="0"/>
              <a:t>Građanin</a:t>
            </a:r>
            <a:r>
              <a:rPr lang="en-US" i="1" dirty="0" smtClean="0"/>
              <a:t>, </a:t>
            </a:r>
            <a:r>
              <a:rPr lang="en-US" dirty="0" smtClean="0"/>
              <a:t>2015</a:t>
            </a:r>
            <a:endParaRPr lang="en-US" dirty="0"/>
          </a:p>
        </p:txBody>
      </p:sp>
      <p:sp>
        <p:nvSpPr>
          <p:cNvPr id="50178" name="AutoShape 2" descr="data:image/gif;base64,R0lGODlhAQABAIAAAAAAAP///yH5BAEAAAAALAAAAAABAAEAAAIBRAA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180" name="AutoShape 4" descr="data:image/gif;base64,R0lGODlhAQABAIAAAAAAAP///yH5BAEAAAAALAAAAAABAAEAAAIBRAA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0181" name="Picture 5" descr="C:\Users\User\Documents\JASMINA SVE\FILOZOFSKI FAKULTET_predavanja\SAVREMENA 2020\03_the-citizen-2015_kow.1850x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152400"/>
            <a:ext cx="3352800" cy="4626249"/>
          </a:xfrm>
          <a:prstGeom prst="rect">
            <a:avLst/>
          </a:prstGeom>
          <a:noFill/>
        </p:spPr>
      </p:pic>
      <p:pic>
        <p:nvPicPr>
          <p:cNvPr id="50182" name="Picture 6" descr="C:\Users\User\Documents\JASMINA SVE\FILOZOFSKI FAKULTET_predavanja\SAVREMENA 2020\16_the-citizen-2015_kow.360x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3886200"/>
            <a:ext cx="3886200" cy="2590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 idx="4294967295"/>
          </p:nvPr>
        </p:nvSpPr>
        <p:spPr>
          <a:xfrm>
            <a:off x="457200" y="304800"/>
            <a:ext cx="8229600" cy="792162"/>
          </a:xfrm>
        </p:spPr>
        <p:txBody>
          <a:bodyPr/>
          <a:lstStyle/>
          <a:p>
            <a:r>
              <a:rPr lang="sr-Latn-CS" dirty="0"/>
              <a:t>pojmovi – savremena umetnost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85800" y="1371600"/>
            <a:ext cx="7772400" cy="50292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sr-Latn-CS" sz="2300" dirty="0">
                <a:latin typeface="Calibri" pitchFamily="34" charset="0"/>
              </a:rPr>
              <a:t>“Savremena umetnost zaslužuje to ime ako  manifestuje sopstvenu savremenost – a ne samo time ako je u tekućem vremenu načinjena ili izložena. Tako pitanje “Šta je savremena umetnost?” pokreće pitanje “Šta je savremenost?” i “Kako savremena umetnost kao takva može biti pokazana?” – T. Smith</a:t>
            </a:r>
          </a:p>
          <a:p>
            <a:pPr>
              <a:lnSpc>
                <a:spcPct val="80000"/>
              </a:lnSpc>
              <a:buFontTx/>
              <a:buNone/>
            </a:pPr>
            <a:endParaRPr lang="sr-Latn-CS" sz="2300" dirty="0">
              <a:latin typeface="Calibri" pitchFamily="34" charset="0"/>
            </a:endParaRPr>
          </a:p>
          <a:p>
            <a:pPr>
              <a:lnSpc>
                <a:spcPct val="80000"/>
              </a:lnSpc>
            </a:pPr>
            <a:r>
              <a:rPr lang="sr-Latn-CS" sz="2300" dirty="0">
                <a:latin typeface="Calibri" pitchFamily="34" charset="0"/>
              </a:rPr>
              <a:t>savremeno za Grojsa znači </a:t>
            </a:r>
            <a:r>
              <a:rPr lang="sr-Latn-CS" sz="2300" b="1" i="1" dirty="0">
                <a:latin typeface="Calibri" pitchFamily="34" charset="0"/>
              </a:rPr>
              <a:t>biti sa vremenom</a:t>
            </a:r>
            <a:r>
              <a:rPr lang="sr-Latn-CS" sz="2300" dirty="0">
                <a:latin typeface="Calibri" pitchFamily="34" charset="0"/>
              </a:rPr>
              <a:t> (“Comrades of Time”) – eliminiše se uvođenje diksursa o istoriji, zamisao istorijskog vremena i eliminiše se i liberalno poverenje u geografiju kao zamenu istorijske kontekstualizacije u modernoj i modernističkoj umetnosti</a:t>
            </a:r>
          </a:p>
          <a:p>
            <a:pPr>
              <a:lnSpc>
                <a:spcPct val="80000"/>
              </a:lnSpc>
            </a:pPr>
            <a:endParaRPr lang="sr-Latn-CS" sz="2300" dirty="0">
              <a:latin typeface="Calibri" pitchFamily="34" charset="0"/>
            </a:endParaRPr>
          </a:p>
          <a:p>
            <a:pPr>
              <a:lnSpc>
                <a:spcPct val="80000"/>
              </a:lnSpc>
            </a:pPr>
            <a:r>
              <a:rPr lang="sr-Latn-CS" sz="2300" dirty="0">
                <a:latin typeface="Calibri" pitchFamily="34" charset="0"/>
              </a:rPr>
              <a:t>“osnovna ideja savremenog jeste živeti, postojati ili skupa se dešavati ‘u’ vremenu” Peter Osborne, </a:t>
            </a:r>
            <a:r>
              <a:rPr lang="sr-Latn-CS" sz="2300" i="1" dirty="0">
                <a:latin typeface="Calibri" pitchFamily="34" charset="0"/>
              </a:rPr>
              <a:t>Anywhere or Not at All, Philosophy of Contemporary Art</a:t>
            </a:r>
            <a:r>
              <a:rPr lang="sr-Latn-CS" sz="2300" dirty="0">
                <a:latin typeface="Calibri" pitchFamily="34" charset="0"/>
              </a:rPr>
              <a:t>, 2013</a:t>
            </a:r>
            <a:endParaRPr lang="en-US" sz="23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sr-Latn-CS" sz="3000" dirty="0">
                <a:latin typeface="Calibri" pitchFamily="34" charset="0"/>
              </a:rPr>
              <a:t>pojmovi – savremena umetnost/t. smith: umetnost je savremena na beskonačni broj načina</a:t>
            </a:r>
            <a:endParaRPr lang="en-US" sz="3000" dirty="0">
              <a:latin typeface="Calibri" pitchFamily="34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219200"/>
            <a:ext cx="8229600" cy="5029200"/>
          </a:xfrm>
        </p:spPr>
        <p:txBody>
          <a:bodyPr/>
          <a:lstStyle/>
          <a:p>
            <a:pPr marL="609600" indent="-609600">
              <a:buFontTx/>
              <a:buAutoNum type="arabicPeriod"/>
            </a:pPr>
            <a:r>
              <a:rPr lang="sr-Latn-CS" sz="2000" b="1" dirty="0">
                <a:latin typeface="Calibri" pitchFamily="34" charset="0"/>
              </a:rPr>
              <a:t>istorijska transformacija moderne u savremenu umetnost u toku je od 70-ih godina 20. veka</a:t>
            </a:r>
            <a:r>
              <a:rPr lang="sr-Latn-CS" sz="2000" dirty="0">
                <a:latin typeface="Calibri" pitchFamily="34" charset="0"/>
              </a:rPr>
              <a:t>; savremeno: ‘sada’, ‘novo’, ‘danas’; savremeno: iskustvo življenja u svetu koje karakteriše savremenost </a:t>
            </a:r>
            <a:r>
              <a:rPr lang="sr-Latn-CS" sz="2000" dirty="0" smtClean="0">
                <a:latin typeface="Calibri" pitchFamily="34" charset="0"/>
              </a:rPr>
              <a:t>mnoštva </a:t>
            </a:r>
            <a:r>
              <a:rPr lang="sr-Latn-CS" sz="2000" dirty="0">
                <a:latin typeface="Calibri" pitchFamily="34" charset="0"/>
              </a:rPr>
              <a:t>načina bivstvovanja u vremenu, nužno s drugima; </a:t>
            </a:r>
            <a:r>
              <a:rPr lang="sr-Latn-CS" sz="2000" dirty="0" smtClean="0">
                <a:latin typeface="Calibri" pitchFamily="34" charset="0"/>
              </a:rPr>
              <a:t>pitanje </a:t>
            </a:r>
            <a:r>
              <a:rPr lang="sr-Latn-CS" sz="2000" b="1" u="sng" dirty="0">
                <a:latin typeface="Calibri" pitchFamily="34" charset="0"/>
              </a:rPr>
              <a:t>‘šta znači živeti u stanju savremenosti?’</a:t>
            </a:r>
            <a:r>
              <a:rPr lang="sr-Latn-CS" sz="2000" dirty="0">
                <a:latin typeface="Calibri" pitchFamily="34" charset="0"/>
              </a:rPr>
              <a:t> </a:t>
            </a:r>
            <a:r>
              <a:rPr lang="sr-Latn-CS" sz="2000" dirty="0" smtClean="0">
                <a:latin typeface="Calibri" pitchFamily="34" charset="0"/>
              </a:rPr>
              <a:t>Smit određuje kao ključno koje neku </a:t>
            </a:r>
            <a:r>
              <a:rPr lang="sr-Latn-CS" sz="2000" dirty="0">
                <a:latin typeface="Calibri" pitchFamily="34" charset="0"/>
              </a:rPr>
              <a:t>umetnost čini savremenom – VEĆI DEO UMETNOSTI KOJI SE DANAS STVARA NIJE SAVREMENA UMETNOST</a:t>
            </a:r>
          </a:p>
          <a:p>
            <a:pPr marL="609600" indent="-609600">
              <a:buFontTx/>
              <a:buAutoNum type="arabicPeriod"/>
            </a:pPr>
            <a:r>
              <a:rPr lang="sr-Latn-CS" sz="2000" b="1" dirty="0">
                <a:latin typeface="Calibri" pitchFamily="34" charset="0"/>
              </a:rPr>
              <a:t>ova transformacija </a:t>
            </a:r>
            <a:r>
              <a:rPr lang="sr-Latn-CS" sz="2000" b="1" dirty="0" smtClean="0">
                <a:latin typeface="Calibri" pitchFamily="34" charset="0"/>
              </a:rPr>
              <a:t>najavljena je u </a:t>
            </a:r>
            <a:r>
              <a:rPr lang="sr-Latn-CS" sz="2000" b="1" dirty="0">
                <a:latin typeface="Calibri" pitchFamily="34" charset="0"/>
              </a:rPr>
              <a:t>neoavangardnim </a:t>
            </a:r>
            <a:r>
              <a:rPr lang="sr-Latn-CS" sz="2000" b="1" dirty="0" smtClean="0">
                <a:latin typeface="Calibri" pitchFamily="34" charset="0"/>
              </a:rPr>
              <a:t>incijativama </a:t>
            </a:r>
            <a:r>
              <a:rPr lang="sr-Latn-CS" sz="2000" b="1" dirty="0">
                <a:latin typeface="Calibri" pitchFamily="34" charset="0"/>
              </a:rPr>
              <a:t>50-ih i 60-ih godina </a:t>
            </a:r>
            <a:r>
              <a:rPr lang="sr-Latn-CS" sz="2000" dirty="0">
                <a:latin typeface="Calibri" pitchFamily="34" charset="0"/>
              </a:rPr>
              <a:t>– tada su to bili samo umetnički pokreti u okviru veće moderne celine, danas se uviđa da su to bili pokreti koji su se svaki na svoj način bavili savremenošću; dva opšta ekonomsko-društvena-kulturalna okvira: modernost (moderna umetnost do poznomoderne umetnosti) i postmodernost (postmodernizam, remiks, relaciona umetnost, savremena umetnost</a:t>
            </a:r>
            <a:r>
              <a:rPr lang="sr-Latn-CS" sz="2000" dirty="0" smtClean="0">
                <a:latin typeface="Calibri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82562"/>
          </a:xfrm>
        </p:spPr>
        <p:txBody>
          <a:bodyPr>
            <a:normAutofit fontScale="90000"/>
          </a:bodyPr>
          <a:lstStyle/>
          <a:p>
            <a:endParaRPr lang="en-US" sz="4000"/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609600"/>
            <a:ext cx="8229600" cy="5897563"/>
          </a:xfrm>
        </p:spPr>
        <p:txBody>
          <a:bodyPr/>
          <a:lstStyle/>
          <a:p>
            <a:pPr marL="609600" indent="-609600">
              <a:buNone/>
            </a:pPr>
            <a:r>
              <a:rPr lang="sr-Latn-CS" sz="2000" dirty="0" smtClean="0">
                <a:latin typeface="Calibri" pitchFamily="34" charset="0"/>
              </a:rPr>
              <a:t>Savremena umetnost eksplicitno ‘globalna’ - lišena geografskih određenja na način na koji su ona postojala u modernizmu i postmodernizmu; </a:t>
            </a:r>
            <a:endParaRPr lang="en-US" sz="2000" dirty="0" smtClean="0">
              <a:latin typeface="Calibri" pitchFamily="34" charset="0"/>
            </a:endParaRPr>
          </a:p>
          <a:p>
            <a:pPr marL="381000" indent="-381000">
              <a:lnSpc>
                <a:spcPct val="80000"/>
              </a:lnSpc>
              <a:buFontTx/>
              <a:buNone/>
            </a:pPr>
            <a:r>
              <a:rPr lang="sr-Latn-CS" sz="2000" dirty="0" smtClean="0">
                <a:latin typeface="Calibri" pitchFamily="34" charset="0"/>
              </a:rPr>
              <a:t> lokalnost/regionalnost/komparativnost</a:t>
            </a:r>
            <a:r>
              <a:rPr lang="sr-Latn-CS" sz="2000" dirty="0">
                <a:latin typeface="Calibri" pitchFamily="34" charset="0"/>
              </a:rPr>
              <a:t>, savremenost razlike; promena sa moderne na savremenu ne odigrava na isti način svuda u svetu, niti u isto vreme niti sličnom brzinom; redefiniše ranija razmišljanja o provincijalizmu naspram metropolitanizma, o centrima naspram kulturnim periferijama</a:t>
            </a:r>
          </a:p>
          <a:p>
            <a:pPr marL="381000" indent="-381000">
              <a:lnSpc>
                <a:spcPct val="80000"/>
              </a:lnSpc>
              <a:buFontTx/>
              <a:buNone/>
            </a:pPr>
            <a:r>
              <a:rPr lang="sr-Latn-CS" sz="2000" dirty="0" smtClean="0">
                <a:latin typeface="Calibri" pitchFamily="34" charset="0"/>
              </a:rPr>
              <a:t>stav </a:t>
            </a:r>
            <a:r>
              <a:rPr lang="sr-Latn-CS" sz="2000" dirty="0">
                <a:latin typeface="Calibri" pitchFamily="34" charset="0"/>
              </a:rPr>
              <a:t>da ‘sve ide’ je neadekvatan – (živeti u stanju savremenosti je) oblikovati implicirani relativizam, etičke pozicije unutar umetnosti i društvenih svetova u kojima postojimo prepoznajući njihovu nestabilnost</a:t>
            </a:r>
          </a:p>
          <a:p>
            <a:pPr marL="381000" indent="-381000">
              <a:lnSpc>
                <a:spcPct val="80000"/>
              </a:lnSpc>
              <a:buFontTx/>
              <a:buNone/>
            </a:pPr>
            <a:r>
              <a:rPr lang="sr-Latn-CS" sz="2000" dirty="0" smtClean="0">
                <a:latin typeface="Calibri" pitchFamily="34" charset="0"/>
              </a:rPr>
              <a:t>tri </a:t>
            </a:r>
            <a:r>
              <a:rPr lang="sr-Latn-CS" sz="2000" dirty="0">
                <a:latin typeface="Calibri" pitchFamily="34" charset="0"/>
              </a:rPr>
              <a:t>struje:</a:t>
            </a:r>
          </a:p>
          <a:p>
            <a:pPr marL="381000" indent="-381000">
              <a:lnSpc>
                <a:spcPct val="80000"/>
              </a:lnSpc>
              <a:buFontTx/>
              <a:buAutoNum type="alphaLcParenR"/>
            </a:pPr>
            <a:r>
              <a:rPr lang="sr-Latn-CS" sz="2000" dirty="0">
                <a:latin typeface="Calibri" pitchFamily="34" charset="0"/>
              </a:rPr>
              <a:t>institucionalizovana savremena umetnost (svodi se na estetiku globalizacije, povezana s neoliberalnom ekonomijom i institucijama </a:t>
            </a:r>
            <a:r>
              <a:rPr lang="sr-Latn-CS" sz="2000" dirty="0" smtClean="0">
                <a:latin typeface="Calibri" pitchFamily="34" charset="0"/>
              </a:rPr>
              <a:t>umetnosti)</a:t>
            </a:r>
            <a:endParaRPr lang="sr-Latn-CS" sz="2000" dirty="0">
              <a:latin typeface="Calibri" pitchFamily="34" charset="0"/>
            </a:endParaRPr>
          </a:p>
          <a:p>
            <a:pPr marL="381000" indent="-381000">
              <a:lnSpc>
                <a:spcPct val="80000"/>
              </a:lnSpc>
              <a:buFontTx/>
              <a:buAutoNum type="alphaLcParenR"/>
            </a:pPr>
            <a:r>
              <a:rPr lang="sr-Latn-CS" sz="2000" dirty="0">
                <a:latin typeface="Calibri" pitchFamily="34" charset="0"/>
              </a:rPr>
              <a:t>umetnost proizvod dekolonizacije i uključuje uticaje i prisutnost u bivšem Prvom svetu – </a:t>
            </a:r>
            <a:r>
              <a:rPr lang="sr-Latn-CS" sz="2000" dirty="0" smtClean="0">
                <a:latin typeface="Calibri" pitchFamily="34" charset="0"/>
              </a:rPr>
              <a:t>transnacionalna </a:t>
            </a:r>
            <a:r>
              <a:rPr lang="sr-Latn-CS" sz="2000" dirty="0">
                <a:latin typeface="Calibri" pitchFamily="34" charset="0"/>
              </a:rPr>
              <a:t>tranzicija, oblikovana lokalnim, </a:t>
            </a:r>
            <a:r>
              <a:rPr lang="sr-Latn-CS" sz="2000" dirty="0" smtClean="0">
                <a:latin typeface="Calibri" pitchFamily="34" charset="0"/>
              </a:rPr>
              <a:t>antikolonijalnim</a:t>
            </a:r>
            <a:r>
              <a:rPr lang="sr-Latn-CS" sz="2000" dirty="0">
                <a:latin typeface="Calibri" pitchFamily="34" charset="0"/>
              </a:rPr>
              <a:t>, nezavisnim vrednostima poput </a:t>
            </a:r>
            <a:r>
              <a:rPr lang="sr-Latn-CS" sz="2000" dirty="0" smtClean="0">
                <a:latin typeface="Calibri" pitchFamily="34" charset="0"/>
              </a:rPr>
              <a:t>identiteta</a:t>
            </a:r>
            <a:r>
              <a:rPr lang="sr-Latn-CS" sz="2000" dirty="0">
                <a:latin typeface="Calibri" pitchFamily="34" charset="0"/>
              </a:rPr>
              <a:t>, raznolikosti</a:t>
            </a:r>
          </a:p>
          <a:p>
            <a:pPr marL="381000" indent="-381000">
              <a:lnSpc>
                <a:spcPct val="80000"/>
              </a:lnSpc>
              <a:buFontTx/>
              <a:buAutoNum type="alphaLcParenR"/>
            </a:pPr>
            <a:r>
              <a:rPr lang="sr-Latn-CS" sz="2000" dirty="0">
                <a:latin typeface="Calibri" pitchFamily="34" charset="0"/>
              </a:rPr>
              <a:t>ishod generacijske promene, prikazivanje sveta, politizacija umetnosti, ekologija, katastrofe, afekti doba (pre nego efekti), o prirodi temporalnosti danas, mogućnosti stvaranja mesta naspram dislokacije</a:t>
            </a:r>
            <a:endParaRPr lang="en-US" sz="20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sr-Latn-CS" dirty="0" smtClean="0"/>
              <a:t>pojmovi, koncepti </a:t>
            </a:r>
            <a:r>
              <a:rPr lang="sr-Latn-CS" dirty="0"/>
              <a:t>i paradigme</a:t>
            </a:r>
            <a:endParaRPr lang="en-US" dirty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endParaRPr lang="en-US" sz="4000"/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229600" cy="5257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sr-Latn-CS" sz="2400" dirty="0">
                <a:latin typeface="Calibri" pitchFamily="34" charset="0"/>
              </a:rPr>
              <a:t>savremeno: iskustvo življenja u svetu koje karakteriše savremenost mnoštvenih načina bivstvovanja u vremenu, nužno s drugima; “postavljanje pitanja ‘šta znači živeti u stanju savremenosti?’</a:t>
            </a:r>
          </a:p>
          <a:p>
            <a:pPr>
              <a:lnSpc>
                <a:spcPct val="80000"/>
              </a:lnSpc>
            </a:pPr>
            <a:r>
              <a:rPr lang="sr-Latn-CS" sz="2400" dirty="0">
                <a:latin typeface="Calibri" pitchFamily="34" charset="0"/>
              </a:rPr>
              <a:t>savremeno (u strukturalnom smislu) kao ideja, problem, fikcija i zadatak</a:t>
            </a:r>
          </a:p>
          <a:p>
            <a:pPr>
              <a:lnSpc>
                <a:spcPct val="80000"/>
              </a:lnSpc>
            </a:pPr>
            <a:r>
              <a:rPr lang="sr-Latn-CS" sz="2400" dirty="0" smtClean="0">
                <a:latin typeface="Calibri" pitchFamily="34" charset="0"/>
              </a:rPr>
              <a:t>Savremeno: globalno </a:t>
            </a:r>
            <a:r>
              <a:rPr lang="sr-Latn-CS" sz="2400" dirty="0">
                <a:latin typeface="Calibri" pitchFamily="34" charset="0"/>
              </a:rPr>
              <a:t>transnacionalno </a:t>
            </a:r>
            <a:r>
              <a:rPr lang="sr-Latn-CS" sz="2400" dirty="0" smtClean="0">
                <a:latin typeface="Calibri" pitchFamily="34" charset="0"/>
              </a:rPr>
              <a:t>vreme - različita </a:t>
            </a:r>
            <a:r>
              <a:rPr lang="sr-Latn-CS" sz="2400" dirty="0">
                <a:latin typeface="Calibri" pitchFamily="34" charset="0"/>
              </a:rPr>
              <a:t>vremena koja konstituišu savremeno i odnosi među društvenim prostorima u kojima su ova vremena artikulisana – posledica: inter- i transnacionalne karakteristike umetničkih prostora postale su primarni znakovi njihove savremenosti </a:t>
            </a:r>
          </a:p>
          <a:p>
            <a:pPr>
              <a:lnSpc>
                <a:spcPct val="80000"/>
              </a:lnSpc>
            </a:pPr>
            <a:r>
              <a:rPr lang="sr-Latn-CS" sz="2400" u="sng" dirty="0">
                <a:latin typeface="Calibri" pitchFamily="34" charset="0"/>
              </a:rPr>
              <a:t>sadašnjost nije isto što i savremenost</a:t>
            </a:r>
            <a:r>
              <a:rPr lang="sr-Latn-CS" sz="2400" dirty="0">
                <a:latin typeface="Calibri" pitchFamily="34" charset="0"/>
              </a:rPr>
              <a:t> – savremenost u umetnosti: umetnik živi u okolnostima koje mu sadašnjost nudi, problematizuje ili ‘transformiše’ kontekst u kojem živi (u materijalnom tj fizičkom i u idejnom smislu)</a:t>
            </a:r>
          </a:p>
          <a:p>
            <a:pPr>
              <a:lnSpc>
                <a:spcPct val="80000"/>
              </a:lnSpc>
            </a:pPr>
            <a:r>
              <a:rPr lang="sr-Latn-CS" sz="2400" dirty="0" smtClean="0">
                <a:latin typeface="Calibri" pitchFamily="34" charset="0"/>
              </a:rPr>
              <a:t>umetničko </a:t>
            </a:r>
            <a:r>
              <a:rPr lang="sr-Latn-CS" sz="2400" dirty="0">
                <a:latin typeface="Calibri" pitchFamily="34" charset="0"/>
              </a:rPr>
              <a:t>delo – predlog </a:t>
            </a:r>
            <a:r>
              <a:rPr lang="sr-Latn-CS" sz="2400" dirty="0" smtClean="0">
                <a:latin typeface="Calibri" pitchFamily="34" charset="0"/>
              </a:rPr>
              <a:t>kako da </a:t>
            </a:r>
            <a:r>
              <a:rPr lang="sr-Latn-CS" sz="2400" dirty="0">
                <a:latin typeface="Calibri" pitchFamily="34" charset="0"/>
              </a:rPr>
              <a:t>se živi u svetu koji delimo</a:t>
            </a:r>
            <a:endParaRPr lang="en-US" sz="24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100707_1904_tiravanij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352925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 descr="Last course! Rikrit Tiravanija's thai curry performance art, and its unlikely link to Cooking Mam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714750"/>
            <a:ext cx="6096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419600" y="76200"/>
            <a:ext cx="4572000" cy="430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sr-Latn-CS" dirty="0" smtClean="0"/>
              <a:t>model relacione estetike (Nicolas Bourriaud) formulisan u izmenjenim okolnostima prelaska s robne proizvodnje na proizvodnju usluga</a:t>
            </a:r>
          </a:p>
          <a:p>
            <a:pPr>
              <a:lnSpc>
                <a:spcPct val="80000"/>
              </a:lnSpc>
            </a:pPr>
            <a:endParaRPr lang="sr-Latn-CS" dirty="0" smtClean="0"/>
          </a:p>
          <a:p>
            <a:pPr>
              <a:lnSpc>
                <a:spcPct val="80000"/>
              </a:lnSpc>
            </a:pPr>
            <a:r>
              <a:rPr lang="sr-Latn-CS" dirty="0" smtClean="0"/>
              <a:t>nasleđe konceptualne umetnosti i generalno na primere participativnih umetničkih praksi umetnosti druge polovine 20. veka; </a:t>
            </a:r>
          </a:p>
          <a:p>
            <a:pPr>
              <a:lnSpc>
                <a:spcPct val="80000"/>
              </a:lnSpc>
            </a:pPr>
            <a:endParaRPr lang="sr-Latn-CS" dirty="0" smtClean="0"/>
          </a:p>
          <a:p>
            <a:pPr>
              <a:lnSpc>
                <a:spcPct val="80000"/>
              </a:lnSpc>
            </a:pPr>
            <a:r>
              <a:rPr lang="sr-Latn-CS" dirty="0" smtClean="0"/>
              <a:t>interaktivnost, intersubjektivnost, interakcija</a:t>
            </a:r>
          </a:p>
          <a:p>
            <a:pPr>
              <a:lnSpc>
                <a:spcPct val="80000"/>
              </a:lnSpc>
            </a:pPr>
            <a:endParaRPr lang="sr-Latn-CS" dirty="0" smtClean="0"/>
          </a:p>
          <a:p>
            <a:pPr>
              <a:lnSpc>
                <a:spcPct val="80000"/>
              </a:lnSpc>
            </a:pPr>
            <a:r>
              <a:rPr lang="sr-Latn-CS" dirty="0" smtClean="0"/>
              <a:t>umetničko delo je predstavljeno kao društvena pukotina u okviru koje je moguće uspostaviti nove životne mogućnosti ali na mikroplanu </a:t>
            </a:r>
          </a:p>
          <a:p>
            <a:pPr>
              <a:lnSpc>
                <a:spcPct val="80000"/>
              </a:lnSpc>
            </a:pPr>
            <a:r>
              <a:rPr lang="sr-Latn-CS" dirty="0" smtClean="0"/>
              <a:t>mikroutopije sada a ne utopije budućeg trenutka</a:t>
            </a:r>
            <a:endParaRPr lang="sr-Latn-CS" dirty="0"/>
          </a:p>
        </p:txBody>
      </p:sp>
      <p:sp>
        <p:nvSpPr>
          <p:cNvPr id="6" name="Rectangle 5"/>
          <p:cNvSpPr/>
          <p:nvPr/>
        </p:nvSpPr>
        <p:spPr>
          <a:xfrm>
            <a:off x="1143000" y="3124200"/>
            <a:ext cx="18160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latin typeface="Calibri" pitchFamily="34" charset="0"/>
              </a:rPr>
              <a:t>Rirkrit</a:t>
            </a:r>
            <a:r>
              <a:rPr lang="en-US" b="1" dirty="0" smtClean="0">
                <a:latin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</a:rPr>
              <a:t>Tiravanija</a:t>
            </a:r>
            <a:r>
              <a:rPr lang="en-US" dirty="0" smtClean="0">
                <a:latin typeface="Calibri" pitchFamily="34" charset="0"/>
              </a:rPr>
              <a:t> 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800" b="1" dirty="0">
                <a:latin typeface="Calibri" pitchFamily="34" charset="0"/>
              </a:rPr>
              <a:t>o</a:t>
            </a:r>
            <a:r>
              <a:rPr lang="hr-HR" sz="2800" b="1" dirty="0" smtClean="0">
                <a:latin typeface="Calibri" pitchFamily="34" charset="0"/>
              </a:rPr>
              <a:t>bavezna literatura: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 smtClean="0">
                <a:latin typeface="Calibri" pitchFamily="34" charset="0"/>
              </a:rPr>
              <a:t>T. Smith, Contemporary</a:t>
            </a:r>
            <a:r>
              <a:rPr lang="sr-Latn-RS" sz="2400" dirty="0" smtClean="0">
                <a:latin typeface="Calibri" pitchFamily="34" charset="0"/>
              </a:rPr>
              <a:t> Art World Currents, London, 2011, pp. 256-325.</a:t>
            </a:r>
          </a:p>
          <a:p>
            <a:pPr>
              <a:lnSpc>
                <a:spcPct val="80000"/>
              </a:lnSpc>
            </a:pPr>
            <a:r>
              <a:rPr lang="sv-SE" sz="2400" dirty="0" smtClean="0">
                <a:latin typeface="Calibri" pitchFamily="34" charset="0"/>
              </a:rPr>
              <a:t>T</a:t>
            </a:r>
            <a:r>
              <a:rPr lang="hr-HR" sz="2400" dirty="0" smtClean="0">
                <a:latin typeface="Calibri" pitchFamily="34" charset="0"/>
              </a:rPr>
              <a:t>. </a:t>
            </a:r>
            <a:r>
              <a:rPr lang="sv-SE" sz="2400" dirty="0" smtClean="0">
                <a:latin typeface="Calibri" pitchFamily="34" charset="0"/>
              </a:rPr>
              <a:t>Smit</a:t>
            </a:r>
            <a:r>
              <a:rPr lang="hr-HR" sz="2400" dirty="0" smtClean="0">
                <a:latin typeface="Calibri" pitchFamily="34" charset="0"/>
              </a:rPr>
              <a:t>, </a:t>
            </a:r>
            <a:r>
              <a:rPr lang="sv-SE" sz="2400" i="1" dirty="0" smtClean="0">
                <a:latin typeface="Calibri" pitchFamily="34" charset="0"/>
              </a:rPr>
              <a:t>Savremena umetn</a:t>
            </a:r>
            <a:r>
              <a:rPr lang="sr-Latn-CS" sz="2400" i="1" dirty="0" smtClean="0">
                <a:latin typeface="Calibri" pitchFamily="34" charset="0"/>
              </a:rPr>
              <a:t>o</a:t>
            </a:r>
            <a:r>
              <a:rPr lang="sv-SE" sz="2400" i="1" dirty="0" smtClean="0">
                <a:latin typeface="Calibri" pitchFamily="34" charset="0"/>
              </a:rPr>
              <a:t>st i savremenost</a:t>
            </a:r>
            <a:r>
              <a:rPr lang="hr-HR" sz="2400" dirty="0" smtClean="0">
                <a:latin typeface="Calibri" pitchFamily="34" charset="0"/>
              </a:rPr>
              <a:t>, </a:t>
            </a:r>
            <a:r>
              <a:rPr lang="sv-SE" sz="2400" dirty="0" smtClean="0">
                <a:latin typeface="Calibri" pitchFamily="34" charset="0"/>
              </a:rPr>
              <a:t>Beograd</a:t>
            </a:r>
            <a:r>
              <a:rPr lang="hr-HR" sz="2400" dirty="0" smtClean="0">
                <a:latin typeface="Calibri" pitchFamily="34" charset="0"/>
              </a:rPr>
              <a:t>, 2014</a:t>
            </a:r>
            <a:endParaRPr lang="en-US" sz="2400" dirty="0" smtClean="0">
              <a:latin typeface="Calibri" pitchFamily="34" charset="0"/>
            </a:endParaRPr>
          </a:p>
          <a:p>
            <a:pPr>
              <a:lnSpc>
                <a:spcPct val="80000"/>
              </a:lnSpc>
            </a:pPr>
            <a:r>
              <a:rPr lang="sr-Latn-CS" sz="2400" dirty="0" smtClean="0">
                <a:latin typeface="Calibri" pitchFamily="34" charset="0"/>
              </a:rPr>
              <a:t>P. Osborne, </a:t>
            </a:r>
            <a:r>
              <a:rPr lang="en-US" sz="2400" i="1" dirty="0" smtClean="0">
                <a:latin typeface="Calibri" pitchFamily="34" charset="0"/>
              </a:rPr>
              <a:t>Anywhere or Not at All: Philosophy of Contemporary Art</a:t>
            </a:r>
            <a:r>
              <a:rPr lang="sr-Latn-CS" sz="2400" i="1" dirty="0" smtClean="0">
                <a:latin typeface="Calibri" pitchFamily="34" charset="0"/>
              </a:rPr>
              <a:t>, London</a:t>
            </a:r>
            <a:r>
              <a:rPr lang="sr-Latn-CS" sz="2400" dirty="0" smtClean="0">
                <a:latin typeface="Calibri" pitchFamily="34" charset="0"/>
              </a:rPr>
              <a:t>, New York, 2013, introduction; 1st chapter (dostupno na: </a:t>
            </a:r>
            <a:r>
              <a:rPr lang="sr-Latn-CS" sz="2400" dirty="0" smtClean="0">
                <a:latin typeface="Calibri" pitchFamily="34" charset="0"/>
                <a:hlinkClick r:id="rId2"/>
              </a:rPr>
              <a:t>https://mycourses.aalto.fi/pluginfile.php/374986/mod_resource/content/1/osborne-peter--anywhere-or-not-at-all-philosophy-of-contemporary-art.pdf</a:t>
            </a:r>
            <a:r>
              <a:rPr lang="sr-Latn-CS" sz="2400" dirty="0" smtClean="0">
                <a:latin typeface="Calibri" pitchFamily="34" charset="0"/>
              </a:rPr>
              <a:t>)</a:t>
            </a:r>
          </a:p>
          <a:p>
            <a:pPr>
              <a:lnSpc>
                <a:spcPct val="80000"/>
              </a:lnSpc>
            </a:pPr>
            <a:r>
              <a:rPr lang="sr-Latn-RS" sz="2400" dirty="0" smtClean="0">
                <a:latin typeface="Calibri" pitchFamily="34" charset="0"/>
              </a:rPr>
              <a:t>Piotr Piotrowski, </a:t>
            </a:r>
            <a:r>
              <a:rPr lang="en-US" sz="2400" dirty="0" smtClean="0">
                <a:latin typeface="Calibri" pitchFamily="34" charset="0"/>
              </a:rPr>
              <a:t>Art and Democracy in Post-Communist Europe</a:t>
            </a:r>
            <a:r>
              <a:rPr lang="sr-Latn-RS" sz="2400" dirty="0" smtClean="0">
                <a:latin typeface="Calibri" pitchFamily="34" charset="0"/>
              </a:rPr>
              <a:t>, </a:t>
            </a:r>
            <a:r>
              <a:rPr lang="en-US" sz="2400" dirty="0" err="1" smtClean="0">
                <a:latin typeface="Calibri" pitchFamily="34" charset="0"/>
              </a:rPr>
              <a:t>Reaktion</a:t>
            </a:r>
            <a:r>
              <a:rPr lang="en-US" sz="2400" dirty="0" smtClean="0">
                <a:latin typeface="Calibri" pitchFamily="34" charset="0"/>
              </a:rPr>
              <a:t> Books, 2012</a:t>
            </a:r>
          </a:p>
          <a:p>
            <a:pPr>
              <a:lnSpc>
                <a:spcPct val="80000"/>
              </a:lnSpc>
              <a:buNone/>
            </a:pPr>
            <a:endParaRPr lang="en-US" sz="2400" dirty="0" smtClean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Image result for gabriel orozc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762000"/>
            <a:ext cx="7934325" cy="5487988"/>
          </a:xfrm>
          <a:prstGeom prst="rect">
            <a:avLst/>
          </a:prstGeom>
          <a:noFill/>
        </p:spPr>
      </p:pic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2514600" y="228600"/>
            <a:ext cx="4298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/>
              <a:t>Gabriel Orozco, Ping Pong Table, 1998,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Image result for gabriel orozco working tabl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6700" y="304800"/>
            <a:ext cx="4762500" cy="2257425"/>
          </a:xfrm>
          <a:prstGeom prst="rect">
            <a:avLst/>
          </a:prstGeom>
          <a:noFill/>
        </p:spPr>
      </p:pic>
      <p:pic>
        <p:nvPicPr>
          <p:cNvPr id="47107" name="Picture 3" descr="Related ima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62300" y="3490913"/>
            <a:ext cx="5981700" cy="3367087"/>
          </a:xfrm>
          <a:prstGeom prst="rect">
            <a:avLst/>
          </a:prstGeom>
          <a:noFill/>
        </p:spPr>
      </p:pic>
      <p:pic>
        <p:nvPicPr>
          <p:cNvPr id="47108" name="Picture 4" descr="Related imag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304800"/>
            <a:ext cx="3505200" cy="2614613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28600" y="3505200"/>
            <a:ext cx="2667000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sr-Latn-CS" dirty="0" smtClean="0"/>
              <a:t>relaciona estetika je teorija o empatičnom društvenom konstituisanju savremene umetnosti, o stepenu u kojem umetnost postaje stvar svog društvenog konstituisanja – </a:t>
            </a:r>
            <a:r>
              <a:rPr lang="sr-Latn-CS" u="sng" dirty="0" smtClean="0"/>
              <a:t>umetnost je forma (neposredovane i neposredne) društvene razmene</a:t>
            </a:r>
            <a:r>
              <a:rPr lang="sr-Latn-CS" dirty="0" smtClean="0"/>
              <a:t>; kolektivna senzibilnost</a:t>
            </a:r>
            <a:endParaRPr lang="sr-Latn-C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DGF%20Splendide%20Hotel%2C%20Madrid%2C%202014_3%4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238750" cy="3495675"/>
          </a:xfrm>
          <a:prstGeom prst="rect">
            <a:avLst/>
          </a:prstGeom>
          <a:noFill/>
        </p:spPr>
      </p:pic>
      <p:pic>
        <p:nvPicPr>
          <p:cNvPr id="48131" name="Picture 3" descr="DGF%20Splendide%20Hotel%2C%20Madrid%2C%202014_1%4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0400" y="3438525"/>
            <a:ext cx="5238750" cy="3419475"/>
          </a:xfrm>
          <a:prstGeom prst="rect">
            <a:avLst/>
          </a:prstGeom>
          <a:noFill/>
        </p:spPr>
      </p:pic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533400" y="5486400"/>
            <a:ext cx="26670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/>
              <a:t>Dominique Gonzalez-Foerster, </a:t>
            </a:r>
            <a:r>
              <a:rPr lang="en-US" i="1"/>
              <a:t>Splendide Hotel,</a:t>
            </a:r>
            <a:r>
              <a:rPr lang="en-US"/>
              <a:t> 2014 </a:t>
            </a:r>
          </a:p>
        </p:txBody>
      </p:sp>
      <p:pic>
        <p:nvPicPr>
          <p:cNvPr id="48133" name="Picture 5" descr="Image result for splendid hotel dominique foerst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37300" y="0"/>
            <a:ext cx="2806700" cy="4570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1394722176_752382_1394722483_noticia_normal-201406102428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0" y="2876550"/>
            <a:ext cx="5334000" cy="3981450"/>
          </a:xfrm>
          <a:prstGeom prst="rect">
            <a:avLst/>
          </a:prstGeom>
          <a:noFill/>
        </p:spPr>
      </p:pic>
      <p:pic>
        <p:nvPicPr>
          <p:cNvPr id="49155" name="Picture 3" descr="04-splendide_hotel-2014061037280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505450" cy="4124325"/>
          </a:xfrm>
          <a:prstGeom prst="rect">
            <a:avLst/>
          </a:prstGeom>
          <a:noFill/>
        </p:spPr>
      </p:pic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5867400" y="304800"/>
            <a:ext cx="25146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/>
              <a:t>“a stage or an aquarium, a literarium / it’s full of ghosts and guests.”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Dominique Gonzalez-Foerster, &quot;Pynchon Park,&quot; installation view at MAAT, Lisbon (2016).  Courtesy the Artist. Photography by Bruno Lopes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648200" cy="3098800"/>
          </a:xfrm>
          <a:prstGeom prst="rect">
            <a:avLst/>
          </a:prstGeom>
          <a:noFill/>
        </p:spPr>
      </p:pic>
      <p:pic>
        <p:nvPicPr>
          <p:cNvPr id="50179" name="Picture 3" descr="Dominique Gonzalez-Foerster, &quot;Pynchon Park,&quot; installation view at MAAT, Lisbon (2016).  Courtesy the Artist. Photography by Bruno Lopes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708400"/>
            <a:ext cx="4724400" cy="3149600"/>
          </a:xfrm>
          <a:prstGeom prst="rect">
            <a:avLst/>
          </a:prstGeom>
          <a:noFill/>
        </p:spPr>
      </p:pic>
      <p:sp>
        <p:nvSpPr>
          <p:cNvPr id="50180" name="Rectangle 4"/>
          <p:cNvSpPr>
            <a:spLocks noChangeArrowheads="1"/>
          </p:cNvSpPr>
          <p:nvPr/>
        </p:nvSpPr>
        <p:spPr bwMode="auto">
          <a:xfrm>
            <a:off x="5181600" y="228600"/>
            <a:ext cx="3810000" cy="120032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dirty="0"/>
              <a:t>Dominique Gonzalez-</a:t>
            </a:r>
            <a:r>
              <a:rPr lang="en-US" dirty="0" err="1"/>
              <a:t>Foerster</a:t>
            </a:r>
            <a:r>
              <a:rPr lang="en-US" dirty="0"/>
              <a:t>, “Pynchon Park,” installation view at MAAT, Lisbon (2016)</a:t>
            </a:r>
            <a:endParaRPr lang="sr-Latn-CS" dirty="0"/>
          </a:p>
          <a:p>
            <a:r>
              <a:rPr lang="en-US" dirty="0"/>
              <a:t>sculpture, sound, light, performance </a:t>
            </a:r>
            <a:r>
              <a:rPr lang="en-US" dirty="0" smtClean="0"/>
              <a:t> </a:t>
            </a:r>
            <a:endParaRPr lang="sr-Latn-RS" dirty="0" smtClean="0"/>
          </a:p>
        </p:txBody>
      </p:sp>
      <p:pic>
        <p:nvPicPr>
          <p:cNvPr id="50181" name="Picture 5" descr="Related imag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3733800"/>
            <a:ext cx="4114800" cy="2736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5029200" y="304800"/>
            <a:ext cx="3590727" cy="27699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r>
              <a:rPr lang="en-US" dirty="0" smtClean="0"/>
              <a:t>Felix Gonzalez-Torres </a:t>
            </a:r>
            <a:r>
              <a:rPr lang="en-US" i="1" dirty="0" smtClean="0"/>
              <a:t>"</a:t>
            </a:r>
            <a:r>
              <a:rPr lang="en-US" i="1" dirty="0"/>
              <a:t>Untitled"</a:t>
            </a:r>
            <a:r>
              <a:rPr lang="en-US" dirty="0"/>
              <a:t>, 1991 </a:t>
            </a:r>
          </a:p>
        </p:txBody>
      </p:sp>
      <p:sp>
        <p:nvSpPr>
          <p:cNvPr id="36867" name="AutoShape 3" descr="Image result for &quot;Untitled&quot;, 199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36868" name="AutoShape 4" descr="Image result for &quot;Untitled&quot;, 199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pic>
        <p:nvPicPr>
          <p:cNvPr id="36869" name="Picture 5" descr="Image result for &quot;Untitled&quot;, 199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762500" cy="2743200"/>
          </a:xfrm>
          <a:prstGeom prst="rect">
            <a:avLst/>
          </a:prstGeom>
          <a:noFill/>
        </p:spPr>
      </p:pic>
      <p:pic>
        <p:nvPicPr>
          <p:cNvPr id="36870" name="Picture 6" descr="Image result for &quot;Untitled&quot;, 199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276600"/>
            <a:ext cx="3829050" cy="2800350"/>
          </a:xfrm>
          <a:prstGeom prst="rect">
            <a:avLst/>
          </a:prstGeom>
          <a:noFill/>
        </p:spPr>
      </p:pic>
      <p:pic>
        <p:nvPicPr>
          <p:cNvPr id="36871" name="Picture 7" descr="Related imag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60775" y="2773363"/>
            <a:ext cx="5483225" cy="40846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304800" y="3994150"/>
            <a:ext cx="34290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dirty="0" smtClean="0"/>
              <a:t>Felix Gonzalez-Torres</a:t>
            </a:r>
            <a:r>
              <a:rPr lang="sr-Latn-RS" dirty="0" smtClean="0"/>
              <a:t>,</a:t>
            </a:r>
            <a:r>
              <a:rPr lang="en-US" dirty="0" smtClean="0"/>
              <a:t> </a:t>
            </a:r>
            <a:r>
              <a:rPr lang="en-US" i="1" dirty="0" smtClean="0"/>
              <a:t>"</a:t>
            </a:r>
            <a:r>
              <a:rPr lang="en-US" i="1" dirty="0"/>
              <a:t>Untitled" (Portrait of Ross in L.A.)</a:t>
            </a:r>
            <a:r>
              <a:rPr lang="en-US" dirty="0"/>
              <a:t>, 1991 </a:t>
            </a:r>
            <a:endParaRPr lang="sr-Latn-CS" dirty="0"/>
          </a:p>
          <a:p>
            <a:r>
              <a:rPr lang="sr-Latn-CS" dirty="0"/>
              <a:t>(</a:t>
            </a:r>
            <a:r>
              <a:rPr lang="sr-Latn-CS" dirty="0" smtClean="0"/>
              <a:t>formalini </a:t>
            </a:r>
            <a:r>
              <a:rPr lang="sr-Latn-CS" dirty="0"/>
              <a:t>jezik anti-form umetnosti</a:t>
            </a:r>
            <a:r>
              <a:rPr lang="sr-Latn-CS" dirty="0" smtClean="0"/>
              <a:t>)</a:t>
            </a:r>
          </a:p>
          <a:p>
            <a:endParaRPr lang="en-US" dirty="0"/>
          </a:p>
        </p:txBody>
      </p:sp>
      <p:pic>
        <p:nvPicPr>
          <p:cNvPr id="39939" name="Picture 3" descr="“Untitled” (Portrait of Ross in L.A.), 1991 - Felix Gonzalez-Torr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495800" cy="3544888"/>
          </a:xfrm>
          <a:prstGeom prst="rect">
            <a:avLst/>
          </a:prstGeom>
          <a:noFill/>
        </p:spPr>
      </p:pic>
      <p:pic>
        <p:nvPicPr>
          <p:cNvPr id="39940" name="Picture 4" descr="Image result for Untitled (Portrait of Ross in L.A.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0" y="228600"/>
            <a:ext cx="4857750" cy="64293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image_13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28600"/>
            <a:ext cx="3048000" cy="2733675"/>
          </a:xfrm>
          <a:prstGeom prst="rect">
            <a:avLst/>
          </a:prstGeom>
          <a:noFill/>
        </p:spPr>
      </p:pic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3505200" y="168275"/>
            <a:ext cx="53340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dirty="0" smtClean="0"/>
              <a:t>Felix Gonzalez-Torres</a:t>
            </a:r>
            <a:r>
              <a:rPr lang="sr-Latn-RS" dirty="0" smtClean="0"/>
              <a:t>,</a:t>
            </a:r>
            <a:r>
              <a:rPr lang="en-US" dirty="0" smtClean="0"/>
              <a:t> </a:t>
            </a:r>
            <a:r>
              <a:rPr lang="en-US" i="1" dirty="0" smtClean="0"/>
              <a:t>"</a:t>
            </a:r>
            <a:r>
              <a:rPr lang="en-US" i="1" dirty="0"/>
              <a:t>Untitled" (Passport)</a:t>
            </a:r>
            <a:r>
              <a:rPr lang="en-US" dirty="0"/>
              <a:t>, 1991. White paper (endless copies), 4 (at ideal height) x 23 5/8 x 23 5/8 inches. </a:t>
            </a:r>
            <a:r>
              <a:rPr lang="en-US" dirty="0" err="1"/>
              <a:t>Marieluise</a:t>
            </a:r>
            <a:r>
              <a:rPr lang="en-US" dirty="0"/>
              <a:t> </a:t>
            </a:r>
            <a:r>
              <a:rPr lang="en-US" dirty="0" err="1"/>
              <a:t>Hessel</a:t>
            </a:r>
            <a:r>
              <a:rPr lang="en-US" dirty="0"/>
              <a:t> Collection on permanent loan to the Center for Curatorial Studies, Bard College, Annandale-on-Hudson, New York. </a:t>
            </a:r>
            <a:r>
              <a:rPr lang="sr-Latn-CS" dirty="0"/>
              <a:t>(formalni jezik minimalizma)</a:t>
            </a:r>
            <a:endParaRPr lang="en-US" dirty="0"/>
          </a:p>
        </p:txBody>
      </p:sp>
      <p:pic>
        <p:nvPicPr>
          <p:cNvPr id="41988" name="Picture 4" descr="#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048000"/>
            <a:ext cx="7143750" cy="3810000"/>
          </a:xfrm>
          <a:prstGeom prst="rect">
            <a:avLst/>
          </a:prstGeom>
          <a:noFill/>
        </p:spPr>
      </p:pic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7162800" y="4038600"/>
            <a:ext cx="1752600" cy="258532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sr-Latn-RS" dirty="0" smtClean="0"/>
              <a:t>Tanja Ostojić,</a:t>
            </a:r>
            <a:r>
              <a:rPr lang="sr-Latn-RS" b="1" i="1" dirty="0" smtClean="0"/>
              <a:t> </a:t>
            </a:r>
            <a:r>
              <a:rPr lang="en-US" b="1" i="1" dirty="0" smtClean="0"/>
              <a:t>Looking </a:t>
            </a:r>
            <a:r>
              <a:rPr lang="en-US" b="1" i="1" dirty="0"/>
              <a:t>for a Husband with EU Passport</a:t>
            </a:r>
            <a:r>
              <a:rPr lang="en-US" b="1" dirty="0"/>
              <a:t>, 2000-2005</a:t>
            </a:r>
            <a:endParaRPr lang="en-US" dirty="0"/>
          </a:p>
          <a:p>
            <a:pPr algn="ctr"/>
            <a:r>
              <a:rPr lang="en-US" dirty="0"/>
              <a:t>participatory web project, combined media installation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Related 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</p:spPr>
      </p:pic>
      <p:pic>
        <p:nvPicPr>
          <p:cNvPr id="43011" name="Picture 3" descr="Image result for felix gonzalez torres blood cell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228600"/>
            <a:ext cx="3362325" cy="4572000"/>
          </a:xfrm>
          <a:prstGeom prst="rect">
            <a:avLst/>
          </a:prstGeom>
          <a:noFill/>
        </p:spPr>
      </p:pic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4876800" y="5486400"/>
            <a:ext cx="39560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dirty="0"/>
              <a:t>Felix Gonzalez-Torres</a:t>
            </a:r>
            <a:br>
              <a:rPr lang="en-US" dirty="0"/>
            </a:br>
            <a:r>
              <a:rPr lang="en-US" dirty="0"/>
              <a:t>“Untitled” (Blood), 1992</a:t>
            </a:r>
            <a:br>
              <a:rPr lang="en-US" dirty="0"/>
            </a:br>
            <a:r>
              <a:rPr lang="en-US" dirty="0"/>
              <a:t>Strands of beads and hanging device</a:t>
            </a:r>
            <a:br>
              <a:rPr lang="en-US" dirty="0"/>
            </a:br>
            <a:r>
              <a:rPr lang="en-US" dirty="0"/>
              <a:t>Dimensions vary with installation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Image result for “Untitled” (Chemo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895600"/>
            <a:ext cx="2857500" cy="3619500"/>
          </a:xfrm>
          <a:prstGeom prst="rect">
            <a:avLst/>
          </a:prstGeom>
          <a:noFill/>
        </p:spPr>
      </p:pic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228600" y="2057400"/>
            <a:ext cx="2667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en-US" dirty="0"/>
              <a:t> </a:t>
            </a:r>
            <a:r>
              <a:rPr lang="en-US" dirty="0" smtClean="0"/>
              <a:t> Felix Gonzalez-Torres "</a:t>
            </a:r>
            <a:r>
              <a:rPr lang="en-US" dirty="0"/>
              <a:t>Untitled" (Chemo), 1991 </a:t>
            </a:r>
          </a:p>
        </p:txBody>
      </p:sp>
      <p:pic>
        <p:nvPicPr>
          <p:cNvPr id="44036" name="Picture 4" descr="Related ima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304800"/>
            <a:ext cx="5448300" cy="3998913"/>
          </a:xfrm>
          <a:prstGeom prst="rect">
            <a:avLst/>
          </a:prstGeom>
          <a:noFill/>
        </p:spPr>
      </p:pic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3733800" y="4572000"/>
            <a:ext cx="51292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/>
              <a:t>Museum of the Galleria d'Arte Moderna Bologna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487362"/>
          </a:xfrm>
        </p:spPr>
        <p:txBody>
          <a:bodyPr/>
          <a:lstStyle/>
          <a:p>
            <a:r>
              <a:rPr lang="hr-HR" sz="2400" b="1" dirty="0">
                <a:latin typeface="Calibri" pitchFamily="34" charset="0"/>
              </a:rPr>
              <a:t>d</a:t>
            </a:r>
            <a:r>
              <a:rPr lang="hr-HR" sz="2400" b="1" dirty="0" smtClean="0">
                <a:latin typeface="Calibri" pitchFamily="34" charset="0"/>
              </a:rPr>
              <a:t>opunska/izborna literatura: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638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fr-FR" sz="2000" dirty="0" smtClean="0">
                <a:latin typeface="Calibri" pitchFamily="34" charset="0"/>
              </a:rPr>
              <a:t>N. </a:t>
            </a:r>
            <a:r>
              <a:rPr lang="fr-FR" sz="2000" dirty="0" err="1" smtClean="0">
                <a:latin typeface="Calibri" pitchFamily="34" charset="0"/>
              </a:rPr>
              <a:t>Bourriaud</a:t>
            </a:r>
            <a:r>
              <a:rPr lang="fr-FR" sz="2000" dirty="0" smtClean="0">
                <a:latin typeface="Calibri" pitchFamily="34" charset="0"/>
              </a:rPr>
              <a:t>, </a:t>
            </a:r>
            <a:r>
              <a:rPr lang="fr-FR" sz="2000" i="1" dirty="0" smtClean="0">
                <a:latin typeface="Calibri" pitchFamily="34" charset="0"/>
              </a:rPr>
              <a:t>Esthétique relationnelle</a:t>
            </a:r>
            <a:r>
              <a:rPr lang="fr-FR" sz="2000" dirty="0" smtClean="0">
                <a:latin typeface="Calibri" pitchFamily="34" charset="0"/>
              </a:rPr>
              <a:t>, Dijon, Les Presses du réel, 2001</a:t>
            </a:r>
            <a:r>
              <a:rPr lang="sr-Latn-CS" sz="2000" dirty="0" smtClean="0">
                <a:latin typeface="Calibri" pitchFamily="34" charset="0"/>
              </a:rPr>
              <a:t>. ILI </a:t>
            </a:r>
            <a:r>
              <a:rPr lang="fr-FR" sz="2000" dirty="0" smtClean="0">
                <a:latin typeface="Calibri" pitchFamily="34" charset="0"/>
              </a:rPr>
              <a:t>N. </a:t>
            </a:r>
            <a:r>
              <a:rPr lang="fr-FR" sz="2000" dirty="0" err="1" smtClean="0">
                <a:latin typeface="Calibri" pitchFamily="34" charset="0"/>
              </a:rPr>
              <a:t>Bourriaud</a:t>
            </a:r>
            <a:r>
              <a:rPr lang="fr-FR" sz="2000" dirty="0" smtClean="0">
                <a:latin typeface="Calibri" pitchFamily="34" charset="0"/>
              </a:rPr>
              <a:t>, </a:t>
            </a:r>
            <a:r>
              <a:rPr lang="fr-FR" sz="2000" i="1" dirty="0" smtClean="0">
                <a:latin typeface="Calibri" pitchFamily="34" charset="0"/>
              </a:rPr>
              <a:t>Postproduction</a:t>
            </a:r>
            <a:r>
              <a:rPr lang="fr-FR" sz="2000" dirty="0" smtClean="0">
                <a:latin typeface="Calibri" pitchFamily="34" charset="0"/>
              </a:rPr>
              <a:t>, Dijon, Les Presses du réel, 2003</a:t>
            </a:r>
            <a:r>
              <a:rPr lang="sr-Latn-CS" sz="2000" dirty="0" smtClean="0">
                <a:latin typeface="Calibri" pitchFamily="34" charset="0"/>
              </a:rPr>
              <a:t>.</a:t>
            </a:r>
            <a:endParaRPr lang="en-US" sz="2000" dirty="0" smtClean="0">
              <a:latin typeface="Calibri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2000" dirty="0" smtClean="0">
                <a:latin typeface="Calibri" pitchFamily="34" charset="0"/>
              </a:rPr>
              <a:t>C. Bishop, Claire Bishop, “Antagonism and Relational Aesthetics”, u </a:t>
            </a:r>
            <a:r>
              <a:rPr lang="en-US" sz="2000" i="1" dirty="0" smtClean="0">
                <a:latin typeface="Calibri" pitchFamily="34" charset="0"/>
              </a:rPr>
              <a:t>October</a:t>
            </a:r>
            <a:r>
              <a:rPr lang="en-US" sz="2000" dirty="0" smtClean="0">
                <a:latin typeface="Calibri" pitchFamily="34" charset="0"/>
              </a:rPr>
              <a:t> No. 110, The MIT Press, Cambridge MA, 2004, str. 51-79. </a:t>
            </a:r>
            <a:r>
              <a:rPr lang="en-US" sz="2000" dirty="0" err="1" smtClean="0">
                <a:latin typeface="Calibri" pitchFamily="34" charset="0"/>
              </a:rPr>
              <a:t>Tekst</a:t>
            </a:r>
            <a:r>
              <a:rPr lang="en-US" sz="2000" dirty="0" smtClean="0">
                <a:latin typeface="Calibri" pitchFamily="34" charset="0"/>
              </a:rPr>
              <a:t> </a:t>
            </a:r>
            <a:r>
              <a:rPr lang="en-US" sz="2000" dirty="0" err="1" smtClean="0">
                <a:latin typeface="Calibri" pitchFamily="34" charset="0"/>
              </a:rPr>
              <a:t>dostupan</a:t>
            </a:r>
            <a:r>
              <a:rPr lang="en-US" sz="2000" dirty="0" smtClean="0">
                <a:latin typeface="Calibri" pitchFamily="34" charset="0"/>
              </a:rPr>
              <a:t> </a:t>
            </a:r>
            <a:r>
              <a:rPr lang="en-US" sz="2000" dirty="0" err="1" smtClean="0">
                <a:latin typeface="Calibri" pitchFamily="34" charset="0"/>
              </a:rPr>
              <a:t>i</a:t>
            </a:r>
            <a:r>
              <a:rPr lang="en-US" sz="2000" dirty="0" smtClean="0">
                <a:latin typeface="Calibri" pitchFamily="34" charset="0"/>
              </a:rPr>
              <a:t> </a:t>
            </a:r>
            <a:r>
              <a:rPr lang="en-US" sz="2000" dirty="0" err="1" smtClean="0">
                <a:latin typeface="Calibri" pitchFamily="34" charset="0"/>
              </a:rPr>
              <a:t>na</a:t>
            </a:r>
            <a:r>
              <a:rPr lang="en-US" sz="2000" dirty="0" smtClean="0">
                <a:latin typeface="Calibri" pitchFamily="34" charset="0"/>
              </a:rPr>
              <a:t>: </a:t>
            </a:r>
            <a:r>
              <a:rPr lang="en-US" sz="2000" dirty="0" smtClean="0">
                <a:latin typeface="Calibri" pitchFamily="34" charset="0"/>
                <a:hlinkClick r:id="rId2"/>
              </a:rPr>
              <a:t>http://www.marginalutility.org/wp-content/uploads/2010/07/Claire-Bishop_ Antagonism-and-Relational-Aesthetics.pdf</a:t>
            </a:r>
            <a:endParaRPr lang="en-US" sz="2000" dirty="0" smtClean="0">
              <a:latin typeface="Calibri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2000" dirty="0" err="1" smtClean="0">
                <a:latin typeface="Calibri" pitchFamily="34" charset="0"/>
              </a:rPr>
              <a:t>B.Groys</a:t>
            </a:r>
            <a:r>
              <a:rPr lang="en-US" sz="2000" dirty="0" smtClean="0">
                <a:latin typeface="Calibri" pitchFamily="34" charset="0"/>
              </a:rPr>
              <a:t>,</a:t>
            </a:r>
            <a:r>
              <a:rPr lang="sr-Latn-CS" sz="2000" dirty="0" smtClean="0">
                <a:latin typeface="Calibri" pitchFamily="34" charset="0"/>
              </a:rPr>
              <a:t> “</a:t>
            </a:r>
            <a:r>
              <a:rPr lang="en-US" sz="2000" dirty="0" smtClean="0">
                <a:latin typeface="Calibri" pitchFamily="34" charset="0"/>
              </a:rPr>
              <a:t>Art in the Age of </a:t>
            </a:r>
            <a:r>
              <a:rPr lang="en-US" sz="2000" dirty="0" err="1" smtClean="0">
                <a:latin typeface="Calibri" pitchFamily="34" charset="0"/>
              </a:rPr>
              <a:t>Biopolitics</a:t>
            </a:r>
            <a:r>
              <a:rPr lang="en-US" sz="2000" dirty="0" smtClean="0">
                <a:latin typeface="Calibri" pitchFamily="34" charset="0"/>
              </a:rPr>
              <a:t>: From Artwork to Art Documentation </a:t>
            </a:r>
            <a:r>
              <a:rPr lang="sr-Latn-CS" sz="2000" dirty="0" smtClean="0">
                <a:latin typeface="Calibri" pitchFamily="34" charset="0"/>
              </a:rPr>
              <a:t>“, </a:t>
            </a:r>
            <a:r>
              <a:rPr lang="en-US" sz="2000" dirty="0" smtClean="0">
                <a:latin typeface="Calibri" pitchFamily="34" charset="0"/>
              </a:rPr>
              <a:t>Catalogue to </a:t>
            </a:r>
            <a:r>
              <a:rPr lang="en-US" sz="2000" dirty="0" err="1" smtClean="0">
                <a:latin typeface="Calibri" pitchFamily="34" charset="0"/>
              </a:rPr>
              <a:t>Documenta</a:t>
            </a:r>
            <a:r>
              <a:rPr lang="en-US" sz="2000" dirty="0" smtClean="0">
                <a:latin typeface="Calibri" pitchFamily="34" charset="0"/>
              </a:rPr>
              <a:t> 11</a:t>
            </a:r>
            <a:r>
              <a:rPr lang="sr-Latn-CS" sz="2000" dirty="0" smtClean="0">
                <a:latin typeface="Calibri" pitchFamily="34" charset="0"/>
              </a:rPr>
              <a:t>, </a:t>
            </a:r>
            <a:r>
              <a:rPr lang="en-US" sz="2000" dirty="0" err="1" smtClean="0">
                <a:latin typeface="Calibri" pitchFamily="34" charset="0"/>
              </a:rPr>
              <a:t>Ostfildern-Ruit</a:t>
            </a:r>
            <a:r>
              <a:rPr lang="en-US" sz="2000" dirty="0" smtClean="0">
                <a:latin typeface="Calibri" pitchFamily="34" charset="0"/>
              </a:rPr>
              <a:t>: </a:t>
            </a:r>
            <a:r>
              <a:rPr lang="en-US" sz="2000" dirty="0" err="1" smtClean="0">
                <a:latin typeface="Calibri" pitchFamily="34" charset="0"/>
              </a:rPr>
              <a:t>Hatje</a:t>
            </a:r>
            <a:r>
              <a:rPr lang="en-US" sz="2000" dirty="0" smtClean="0">
                <a:latin typeface="Calibri" pitchFamily="34" charset="0"/>
              </a:rPr>
              <a:t> </a:t>
            </a:r>
            <a:r>
              <a:rPr lang="en-US" sz="2000" dirty="0" err="1" smtClean="0">
                <a:latin typeface="Calibri" pitchFamily="34" charset="0"/>
              </a:rPr>
              <a:t>Cantz</a:t>
            </a:r>
            <a:r>
              <a:rPr lang="en-US" sz="2000" dirty="0" smtClean="0">
                <a:latin typeface="Calibri" pitchFamily="34" charset="0"/>
              </a:rPr>
              <a:t>, 2002, </a:t>
            </a:r>
            <a:r>
              <a:rPr lang="sr-Latn-CS" sz="2000" dirty="0" smtClean="0">
                <a:latin typeface="Calibri" pitchFamily="34" charset="0"/>
              </a:rPr>
              <a:t>str.</a:t>
            </a:r>
            <a:r>
              <a:rPr lang="en-US" sz="2000" dirty="0" smtClean="0">
                <a:latin typeface="Calibri" pitchFamily="34" charset="0"/>
              </a:rPr>
              <a:t> 108-114</a:t>
            </a:r>
            <a:r>
              <a:rPr lang="sr-Latn-CS" sz="2000" dirty="0" smtClean="0">
                <a:latin typeface="Calibri" pitchFamily="34" charset="0"/>
              </a:rPr>
              <a:t>. tekst dostupan na: </a:t>
            </a:r>
            <a:r>
              <a:rPr lang="en-US" sz="2000" dirty="0" smtClean="0">
                <a:latin typeface="Calibri" pitchFamily="34" charset="0"/>
                <a:hlinkClick r:id="rId3"/>
              </a:rPr>
              <a:t>http://www.ranadasgupta.com/notes.asp?note_id=34</a:t>
            </a:r>
            <a:r>
              <a:rPr lang="sr-Latn-CS" sz="2000" dirty="0" smtClean="0">
                <a:latin typeface="Calibri" pitchFamily="34" charset="0"/>
              </a:rPr>
              <a:t> </a:t>
            </a:r>
            <a:endParaRPr lang="en-US" sz="2000" dirty="0" smtClean="0">
              <a:latin typeface="Calibri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2000" dirty="0" smtClean="0">
                <a:latin typeface="Calibri" pitchFamily="34" charset="0"/>
              </a:rPr>
              <a:t>e-flux journal, what is contemporary art? </a:t>
            </a:r>
            <a:r>
              <a:rPr lang="en-US" sz="2000" dirty="0" smtClean="0">
                <a:latin typeface="Calibri" pitchFamily="34" charset="0"/>
                <a:hlinkClick r:id="rId4"/>
              </a:rPr>
              <a:t>http://www.e-flux.com/journal/11/61342/what-is-contemporary-art-issue-one/</a:t>
            </a:r>
            <a:r>
              <a:rPr lang="en-US" sz="2000" dirty="0" smtClean="0">
                <a:latin typeface="Calibri" pitchFamily="34" charset="0"/>
              </a:rPr>
              <a:t> </a:t>
            </a:r>
            <a:r>
              <a:rPr lang="en-US" sz="2000" dirty="0" err="1" smtClean="0">
                <a:latin typeface="Calibri" pitchFamily="34" charset="0"/>
              </a:rPr>
              <a:t>i</a:t>
            </a:r>
            <a:r>
              <a:rPr lang="en-US" sz="2000" dirty="0" smtClean="0">
                <a:latin typeface="Calibri" pitchFamily="34" charset="0"/>
              </a:rPr>
              <a:t> http://www.e-flux.com/journal/12/61332/what-is-contemporary-art-issue-two/ </a:t>
            </a:r>
            <a:endParaRPr lang="sr-Latn-CS" sz="2000" dirty="0" smtClean="0">
              <a:latin typeface="Calibri" pitchFamily="34" charset="0"/>
            </a:endParaRPr>
          </a:p>
          <a:p>
            <a:pPr>
              <a:lnSpc>
                <a:spcPct val="80000"/>
              </a:lnSpc>
            </a:pPr>
            <a:r>
              <a:rPr lang="sr-Latn-CS" sz="2000" dirty="0" smtClean="0">
                <a:latin typeface="Calibri" pitchFamily="34" charset="0"/>
              </a:rPr>
              <a:t>H. Foster, “Umetnik kao etnograf”, u: </a:t>
            </a:r>
            <a:r>
              <a:rPr lang="sr-Latn-CS" sz="2000" i="1" dirty="0" smtClean="0">
                <a:latin typeface="Calibri" pitchFamily="34" charset="0"/>
              </a:rPr>
              <a:t>Povratak realnog</a:t>
            </a:r>
            <a:r>
              <a:rPr lang="sr-Latn-CS" sz="2000" dirty="0" smtClean="0">
                <a:latin typeface="Calibri" pitchFamily="34" charset="0"/>
              </a:rPr>
              <a:t>, Beograd, 2012, str. 181-213</a:t>
            </a:r>
          </a:p>
          <a:p>
            <a:pPr>
              <a:lnSpc>
                <a:spcPct val="80000"/>
              </a:lnSpc>
            </a:pPr>
            <a:r>
              <a:rPr lang="sr-Latn-RS" sz="2000" dirty="0" smtClean="0">
                <a:solidFill>
                  <a:schemeClr val="tx1"/>
                </a:solidFill>
                <a:latin typeface="Calibri" pitchFamily="34" charset="0"/>
              </a:rPr>
              <a:t>T. Smith, “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Defining </a:t>
            </a:r>
            <a:r>
              <a:rPr lang="en-US" sz="2000" dirty="0" err="1" smtClean="0">
                <a:solidFill>
                  <a:schemeClr val="tx1"/>
                </a:solidFill>
                <a:latin typeface="Calibri" pitchFamily="34" charset="0"/>
              </a:rPr>
              <a:t>Contemporaneity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:</a:t>
            </a:r>
            <a:r>
              <a:rPr lang="sr-Latn-RS" sz="20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Imagining </a:t>
            </a:r>
            <a:r>
              <a:rPr lang="en-US" sz="2000" dirty="0" err="1" smtClean="0">
                <a:solidFill>
                  <a:schemeClr val="tx1"/>
                </a:solidFill>
                <a:latin typeface="Calibri" pitchFamily="34" charset="0"/>
              </a:rPr>
              <a:t>Planetarity</a:t>
            </a:r>
            <a:r>
              <a:rPr lang="sr-Latn-RS" sz="2000" dirty="0" smtClean="0">
                <a:solidFill>
                  <a:schemeClr val="tx1"/>
                </a:solidFill>
                <a:latin typeface="Calibri" pitchFamily="34" charset="0"/>
              </a:rPr>
              <a:t>”, </a:t>
            </a:r>
            <a:r>
              <a:rPr lang="en-US" sz="2000" i="1" dirty="0" smtClean="0">
                <a:latin typeface="Calibri" pitchFamily="34" charset="0"/>
              </a:rPr>
              <a:t>The Nordic Journal of Aesthetics</a:t>
            </a:r>
            <a:r>
              <a:rPr lang="en-US" sz="2000" dirty="0" smtClean="0">
                <a:latin typeface="Calibri" pitchFamily="34" charset="0"/>
              </a:rPr>
              <a:t> No. 49–50 (2015), pp.156-174 </a:t>
            </a:r>
            <a:r>
              <a:rPr lang="en-US" sz="2000" dirty="0" smtClean="0">
                <a:latin typeface="Calibri" pitchFamily="34" charset="0"/>
                <a:hlinkClick r:id="rId5"/>
              </a:rPr>
              <a:t>https://tidsskrift.dk/nja/article/view/23320/20367</a:t>
            </a:r>
            <a:r>
              <a:rPr lang="sr-Latn-RS" sz="2000" dirty="0" smtClean="0">
                <a:latin typeface="Calibri" pitchFamily="34" charset="0"/>
              </a:rPr>
              <a:t> </a:t>
            </a:r>
            <a:endParaRPr lang="en-US" sz="2000" dirty="0" smtClean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7" name="Picture 5" descr="Image result for the square movi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2725"/>
            <a:ext cx="4800600" cy="2454275"/>
          </a:xfrm>
          <a:prstGeom prst="rect">
            <a:avLst/>
          </a:prstGeom>
          <a:noFill/>
        </p:spPr>
      </p:pic>
      <p:pic>
        <p:nvPicPr>
          <p:cNvPr id="64521" name="Picture 9" descr="Related ima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200400"/>
            <a:ext cx="4800600" cy="3371850"/>
          </a:xfrm>
          <a:prstGeom prst="rect">
            <a:avLst/>
          </a:prstGeom>
          <a:noFill/>
        </p:spPr>
      </p:pic>
      <p:sp>
        <p:nvSpPr>
          <p:cNvPr id="64523" name="AutoShape 11" descr="Related image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64525" name="AutoShape 13" descr="Image result for the square movie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pic>
        <p:nvPicPr>
          <p:cNvPr id="64527" name="Picture 15" descr="Related imag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1803400"/>
            <a:ext cx="4343400" cy="2901950"/>
          </a:xfrm>
          <a:prstGeom prst="rect">
            <a:avLst/>
          </a:prstGeom>
          <a:noFill/>
        </p:spPr>
      </p:pic>
      <p:sp>
        <p:nvSpPr>
          <p:cNvPr id="64528" name="Rectangle 16"/>
          <p:cNvSpPr>
            <a:spLocks noChangeArrowheads="1"/>
          </p:cNvSpPr>
          <p:nvPr/>
        </p:nvSpPr>
        <p:spPr bwMode="auto">
          <a:xfrm>
            <a:off x="4953000" y="228600"/>
            <a:ext cx="3962400" cy="6413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i="1"/>
              <a:t>Ruben Östlund, The Square, 2017, film still.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92075" y="244475"/>
            <a:ext cx="8896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/>
              <a:t>‘The square is a zone of trust, within its bounds we share equal rights and obligations.’</a:t>
            </a:r>
            <a:endParaRPr lang="sr-Latn-CS"/>
          </a:p>
          <a:p>
            <a:pPr algn="ctr"/>
            <a:r>
              <a:rPr lang="sr-Latn-CS"/>
              <a:t>(</a:t>
            </a:r>
            <a:r>
              <a:rPr lang="en-US"/>
              <a:t>Lola Arias</a:t>
            </a:r>
            <a:r>
              <a:rPr lang="sr-Latn-CS"/>
              <a:t>)</a:t>
            </a:r>
            <a:r>
              <a:rPr lang="en-US"/>
              <a:t> </a:t>
            </a:r>
          </a:p>
        </p:txBody>
      </p:sp>
      <p:pic>
        <p:nvPicPr>
          <p:cNvPr id="65542" name="Picture 6" descr="_jn_0060_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1219200"/>
            <a:ext cx="5562600" cy="3708400"/>
          </a:xfrm>
          <a:prstGeom prst="rect">
            <a:avLst/>
          </a:prstGeom>
          <a:noFill/>
        </p:spPr>
      </p:pic>
      <p:sp>
        <p:nvSpPr>
          <p:cNvPr id="65543" name="Rectangle 7"/>
          <p:cNvSpPr>
            <a:spLocks noChangeArrowheads="1"/>
          </p:cNvSpPr>
          <p:nvPr/>
        </p:nvSpPr>
        <p:spPr bwMode="auto">
          <a:xfrm>
            <a:off x="228600" y="5273675"/>
            <a:ext cx="8915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US"/>
              <a:t>Ruben Östlun</a:t>
            </a:r>
            <a:r>
              <a:rPr lang="sr-Latn-CS"/>
              <a:t>d i</a:t>
            </a:r>
            <a:r>
              <a:rPr lang="en-US"/>
              <a:t> Kalle Boman</a:t>
            </a:r>
            <a:r>
              <a:rPr lang="sr-Latn-CS"/>
              <a:t>, </a:t>
            </a:r>
            <a:r>
              <a:rPr lang="en-US"/>
              <a:t>Museum Vandalorum in Värnamo, April 18 – June 21, 2015 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3" name="AutoShape 5" descr="Image result for square movie 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68615" name="AutoShape 7" descr="Image result for square movie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pic>
        <p:nvPicPr>
          <p:cNvPr id="68617" name="Picture 9" descr="Related 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1143000"/>
            <a:ext cx="7651750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5" name="Picture 5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2800" y="0"/>
            <a:ext cx="5791200" cy="3130550"/>
          </a:xfrm>
          <a:prstGeom prst="rect">
            <a:avLst/>
          </a:prstGeom>
          <a:noFill/>
        </p:spPr>
      </p:pic>
      <p:pic>
        <p:nvPicPr>
          <p:cNvPr id="66567" name="Picture 7" descr="Related ima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365500"/>
            <a:ext cx="7315200" cy="3492500"/>
          </a:xfrm>
          <a:prstGeom prst="rect">
            <a:avLst/>
          </a:prstGeom>
          <a:noFill/>
        </p:spPr>
      </p:pic>
      <p:sp>
        <p:nvSpPr>
          <p:cNvPr id="66568" name="Rectangle 8"/>
          <p:cNvSpPr>
            <a:spLocks noChangeArrowheads="1"/>
          </p:cNvSpPr>
          <p:nvPr/>
        </p:nvSpPr>
        <p:spPr bwMode="auto">
          <a:xfrm>
            <a:off x="304800" y="196850"/>
            <a:ext cx="2514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/>
              <a:t>Terry Notary</a:t>
            </a:r>
            <a:r>
              <a:rPr lang="sr-Latn-CS"/>
              <a:t> as </a:t>
            </a:r>
            <a:r>
              <a:rPr lang="en-US"/>
              <a:t>Oleg Rogozijn  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7" name="Picture 5" descr="Related 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410200" cy="3611563"/>
          </a:xfrm>
          <a:prstGeom prst="rect">
            <a:avLst/>
          </a:prstGeom>
          <a:noFill/>
        </p:spPr>
      </p:pic>
      <p:sp>
        <p:nvSpPr>
          <p:cNvPr id="69638" name="Rectangle 6"/>
          <p:cNvSpPr>
            <a:spLocks noChangeArrowheads="1"/>
          </p:cNvSpPr>
          <p:nvPr/>
        </p:nvSpPr>
        <p:spPr bwMode="auto">
          <a:xfrm>
            <a:off x="5632450" y="98425"/>
            <a:ext cx="3054350" cy="6635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tIns="68241" anchor="ctr">
            <a:spAutoFit/>
          </a:bodyPr>
          <a:lstStyle/>
          <a:p>
            <a:r>
              <a:rPr lang="sr-Latn-RS" dirty="0" smtClean="0"/>
              <a:t>Oleg Kulik, </a:t>
            </a:r>
            <a:r>
              <a:rPr lang="en-US" dirty="0" smtClean="0"/>
              <a:t>I </a:t>
            </a:r>
            <a:r>
              <a:rPr lang="en-US" dirty="0"/>
              <a:t>BITE AMERICA AND AMERICA BITES ME</a:t>
            </a:r>
            <a:r>
              <a:rPr lang="sr-Latn-CS" dirty="0"/>
              <a:t>, 1997</a:t>
            </a:r>
            <a:endParaRPr lang="en-US" dirty="0"/>
          </a:p>
        </p:txBody>
      </p:sp>
      <p:pic>
        <p:nvPicPr>
          <p:cNvPr id="69640" name="Picture 8" descr="Oleg Kulik. &quot;Dog House&quot;, performance, Farkfabriken, Stockholm, 199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30888" y="1905000"/>
            <a:ext cx="3271837" cy="4953000"/>
          </a:xfrm>
          <a:prstGeom prst="rect">
            <a:avLst/>
          </a:prstGeom>
          <a:noFill/>
        </p:spPr>
      </p:pic>
      <p:sp>
        <p:nvSpPr>
          <p:cNvPr id="69641" name="Rectangle 9"/>
          <p:cNvSpPr>
            <a:spLocks noChangeArrowheads="1"/>
          </p:cNvSpPr>
          <p:nvPr/>
        </p:nvSpPr>
        <p:spPr bwMode="auto">
          <a:xfrm>
            <a:off x="1122363" y="5988050"/>
            <a:ext cx="44402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/>
            <a:r>
              <a:rPr lang="en-US"/>
              <a:t>Oleg Kulik. "Dog House", performance, Farkfabriken, Stockholm, 1996 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2590800" y="5943600"/>
            <a:ext cx="45763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dirty="0" smtClean="0"/>
              <a:t>Ruby Anemic</a:t>
            </a:r>
            <a:r>
              <a:rPr lang="sr-Latn-RS" dirty="0" smtClean="0"/>
              <a:t>, </a:t>
            </a:r>
            <a:r>
              <a:rPr lang="en-US" i="1" dirty="0" smtClean="0"/>
              <a:t>You </a:t>
            </a:r>
            <a:r>
              <a:rPr lang="en-US" i="1" dirty="0"/>
              <a:t>Have </a:t>
            </a:r>
            <a:r>
              <a:rPr lang="en-US" i="1" dirty="0" smtClean="0"/>
              <a:t>Nothing</a:t>
            </a:r>
            <a:r>
              <a:rPr lang="sr-Latn-RS" dirty="0" smtClean="0"/>
              <a:t> (film Square)</a:t>
            </a:r>
            <a:endParaRPr lang="en-US" dirty="0"/>
          </a:p>
        </p:txBody>
      </p:sp>
      <p:sp>
        <p:nvSpPr>
          <p:cNvPr id="67590" name="AutoShape 6" descr="Image result for square movie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67592" name="AutoShape 8" descr="Related image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pic>
        <p:nvPicPr>
          <p:cNvPr id="67594" name="Picture 10" descr="Related 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25" y="1524000"/>
            <a:ext cx="7143750" cy="381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Image result for azil marina marković šriba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3429000"/>
            <a:ext cx="3022600" cy="3048000"/>
          </a:xfrm>
          <a:prstGeom prst="rect">
            <a:avLst/>
          </a:prstGeom>
          <a:noFill/>
        </p:spPr>
      </p:pic>
      <p:pic>
        <p:nvPicPr>
          <p:cNvPr id="35843" name="Picture 3" descr="Image result for azil marina marković šriba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3327400"/>
            <a:ext cx="4419600" cy="3530600"/>
          </a:xfrm>
          <a:prstGeom prst="rect">
            <a:avLst/>
          </a:prstGeom>
          <a:noFill/>
        </p:spPr>
      </p:pic>
      <p:pic>
        <p:nvPicPr>
          <p:cNvPr id="35844" name="Picture 4" descr="Image result for azil marina marković šriba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228600"/>
            <a:ext cx="3810000" cy="2857500"/>
          </a:xfrm>
          <a:prstGeom prst="rect">
            <a:avLst/>
          </a:prstGeom>
          <a:noFill/>
        </p:spPr>
      </p:pic>
      <p:pic>
        <p:nvPicPr>
          <p:cNvPr id="35845" name="Picture 5" descr="Image result for azil marina marković šriba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28600"/>
            <a:ext cx="4724400" cy="2657475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52400" y="2971800"/>
            <a:ext cx="41892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/>
              <a:t>Marina Marković </a:t>
            </a:r>
            <a:r>
              <a:rPr lang="sr-Latn-RS" dirty="0" smtClean="0"/>
              <a:t>i</a:t>
            </a:r>
            <a:r>
              <a:rPr lang="sv-SE" dirty="0" smtClean="0"/>
              <a:t> </a:t>
            </a:r>
            <a:r>
              <a:rPr lang="sv-SE" dirty="0"/>
              <a:t>Boris </a:t>
            </a:r>
            <a:r>
              <a:rPr lang="sv-SE" dirty="0" smtClean="0"/>
              <a:t>Šribar</a:t>
            </a:r>
            <a:r>
              <a:rPr lang="sr-Latn-RS" dirty="0" smtClean="0"/>
              <a:t>, </a:t>
            </a:r>
            <a:r>
              <a:rPr lang="sr-Latn-RS" i="1" dirty="0" smtClean="0"/>
              <a:t>Azil</a:t>
            </a:r>
            <a:r>
              <a:rPr lang="sr-Latn-RS" i="1" dirty="0"/>
              <a:t> </a:t>
            </a:r>
            <a:r>
              <a:rPr lang="sr-Latn-RS" dirty="0" smtClean="0"/>
              <a:t>(2012-)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stone breaker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733800"/>
            <a:ext cx="4373111" cy="2667000"/>
          </a:xfrm>
          <a:prstGeom prst="rect">
            <a:avLst/>
          </a:prstGeom>
          <a:noFill/>
        </p:spPr>
      </p:pic>
      <p:sp>
        <p:nvSpPr>
          <p:cNvPr id="1028" name="AutoShape 4" descr="Image result for manet old musici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Image result for manet old musici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2400" y="6412468"/>
            <a:ext cx="33907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dirty="0" smtClean="0"/>
              <a:t>Courbet, </a:t>
            </a:r>
            <a:r>
              <a:rPr lang="en-US" dirty="0" smtClean="0"/>
              <a:t>1849</a:t>
            </a:r>
            <a:r>
              <a:rPr lang="sr-Latn-RS" dirty="0" smtClean="0"/>
              <a:t>, Tucači kamena</a:t>
            </a:r>
            <a:r>
              <a:rPr lang="en-US" dirty="0" smtClean="0"/>
              <a:t> </a:t>
            </a:r>
            <a:endParaRPr lang="en-US" dirty="0"/>
          </a:p>
        </p:txBody>
      </p:sp>
      <p:pic>
        <p:nvPicPr>
          <p:cNvPr id="1034" name="Picture 10" descr="https://upload.wikimedia.org/wikipedia/commons/thumb/9/9e/Honor%C3%A9_Daumier_-_The_Third-class_Carriage_-_WGA5964.jpg/1024px-Honor%C3%A9_Daumier_-_The_Third-class_Carriage_-_WGA596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52400"/>
            <a:ext cx="4162959" cy="297180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38455" y="3212068"/>
            <a:ext cx="39763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dirty="0" smtClean="0"/>
              <a:t>Daumier, 1862-64, </a:t>
            </a:r>
            <a:r>
              <a:rPr lang="en-US" dirty="0" err="1" smtClean="0"/>
              <a:t>Vagon</a:t>
            </a:r>
            <a:r>
              <a:rPr lang="en-US" dirty="0" smtClean="0"/>
              <a:t> </a:t>
            </a:r>
            <a:r>
              <a:rPr lang="en-US" dirty="0" err="1" smtClean="0"/>
              <a:t>treće</a:t>
            </a:r>
            <a:r>
              <a:rPr lang="en-US" dirty="0" smtClean="0"/>
              <a:t> </a:t>
            </a:r>
            <a:r>
              <a:rPr lang="en-US" dirty="0" err="1" smtClean="0"/>
              <a:t>klase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194960" y="6324600"/>
            <a:ext cx="33394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Meissonier</a:t>
            </a:r>
            <a:r>
              <a:rPr lang="sr-Latn-RS" dirty="0" smtClean="0"/>
              <a:t>, 1848, </a:t>
            </a:r>
            <a:r>
              <a:rPr lang="en-US" dirty="0" smtClean="0"/>
              <a:t>La barricade</a:t>
            </a:r>
            <a:endParaRPr lang="en-US" dirty="0"/>
          </a:p>
        </p:txBody>
      </p:sp>
      <p:pic>
        <p:nvPicPr>
          <p:cNvPr id="12" name="Picture 2" descr="Image result for meissonier barricad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381000"/>
            <a:ext cx="4204270" cy="5773255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371600" y="152400"/>
            <a:ext cx="29023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</a:rPr>
              <a:t>'II</a:t>
            </a:r>
            <a:r>
              <a:rPr lang="sr-Latn-RS" sz="20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Calibri" pitchFamily="34" charset="0"/>
              </a:rPr>
              <a:t>faut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Calibri" pitchFamily="34" charset="0"/>
              </a:rPr>
              <a:t>être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</a:rPr>
              <a:t> de so</a:t>
            </a:r>
            <a:r>
              <a:rPr lang="sr-Latn-RS" sz="2000" dirty="0" smtClean="0">
                <a:solidFill>
                  <a:schemeClr val="bg1"/>
                </a:solidFill>
                <a:latin typeface="Calibri" pitchFamily="34" charset="0"/>
              </a:rPr>
              <a:t>n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</a:rPr>
              <a:t> temps</a:t>
            </a:r>
            <a:r>
              <a:rPr lang="en-US" sz="2000" dirty="0" smtClean="0">
                <a:latin typeface="Calibri" pitchFamily="34" charset="0"/>
              </a:rPr>
              <a:t>' </a:t>
            </a:r>
            <a:endParaRPr lang="en-US" sz="2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Ãdouard Manet - Le Vieux Musicie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81400"/>
            <a:ext cx="3886199" cy="2940558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962400" y="0"/>
            <a:ext cx="50292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CS" dirty="0" smtClean="0">
                <a:latin typeface="Calibri" pitchFamily="34" charset="0"/>
              </a:rPr>
              <a:t>L. Nochlin, Realism, 1971 – “</a:t>
            </a:r>
            <a:r>
              <a:rPr lang="en-US" dirty="0" smtClean="0">
                <a:latin typeface="Calibri" pitchFamily="34" charset="0"/>
              </a:rPr>
              <a:t>'II</a:t>
            </a:r>
            <a:r>
              <a:rPr lang="sr-Latn-R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faut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être</a:t>
            </a:r>
            <a:r>
              <a:rPr lang="en-US" dirty="0" smtClean="0">
                <a:latin typeface="Calibri" pitchFamily="34" charset="0"/>
              </a:rPr>
              <a:t> de so</a:t>
            </a:r>
            <a:r>
              <a:rPr lang="sr-Latn-RS" dirty="0" smtClean="0">
                <a:latin typeface="Calibri" pitchFamily="34" charset="0"/>
              </a:rPr>
              <a:t>n</a:t>
            </a:r>
            <a:r>
              <a:rPr lang="en-US" dirty="0" smtClean="0">
                <a:latin typeface="Calibri" pitchFamily="34" charset="0"/>
              </a:rPr>
              <a:t> temps' : Realism and the Demand for </a:t>
            </a:r>
            <a:r>
              <a:rPr lang="en-US" dirty="0" err="1" smtClean="0">
                <a:latin typeface="Calibri" pitchFamily="34" charset="0"/>
              </a:rPr>
              <a:t>Contemporaneity</a:t>
            </a:r>
            <a:r>
              <a:rPr lang="sr-Latn-RS" dirty="0" smtClean="0">
                <a:latin typeface="Calibri" pitchFamily="34" charset="0"/>
              </a:rPr>
              <a:t>”: </a:t>
            </a:r>
            <a:r>
              <a:rPr lang="sr-Latn-CS" dirty="0" smtClean="0">
                <a:latin typeface="Calibri" pitchFamily="34" charset="0"/>
              </a:rPr>
              <a:t> “biti u svom vremenu i prostoru” – upotreba termina u uobičajenom značenju ‘sadašnjosti’ u smislu koji je imao na početku modernog doba u umetnosti;</a:t>
            </a:r>
          </a:p>
          <a:p>
            <a:r>
              <a:rPr lang="en-US" dirty="0" smtClean="0">
                <a:latin typeface="Calibri" pitchFamily="34" charset="0"/>
              </a:rPr>
              <a:t>M</a:t>
            </a:r>
            <a:r>
              <a:rPr lang="sr-Latn-CS" dirty="0" smtClean="0">
                <a:latin typeface="Calibri" pitchFamily="34" charset="0"/>
              </a:rPr>
              <a:t>oderno </a:t>
            </a:r>
            <a:r>
              <a:rPr lang="en-US" dirty="0" smtClean="0">
                <a:latin typeface="Calibri" pitchFamily="34" charset="0"/>
              </a:rPr>
              <a:t>je </a:t>
            </a:r>
            <a:r>
              <a:rPr lang="en-US" dirty="0" err="1" smtClean="0">
                <a:latin typeface="Calibri" pitchFamily="34" charset="0"/>
              </a:rPr>
              <a:t>sino</a:t>
            </a:r>
            <a:r>
              <a:rPr lang="sr-Latn-CS" dirty="0" smtClean="0">
                <a:latin typeface="Calibri" pitchFamily="34" charset="0"/>
              </a:rPr>
              <a:t>nim za savremeno (19. vek)</a:t>
            </a:r>
            <a:endParaRPr lang="sr-Latn-CS" dirty="0">
              <a:latin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200" y="6488668"/>
            <a:ext cx="27222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Calibri" pitchFamily="34" charset="0"/>
              </a:rPr>
              <a:t>Manet</a:t>
            </a:r>
            <a:r>
              <a:rPr lang="sr-Latn-RS" b="1" dirty="0" smtClean="0">
                <a:latin typeface="Calibri" pitchFamily="34" charset="0"/>
              </a:rPr>
              <a:t>,</a:t>
            </a:r>
            <a:r>
              <a:rPr lang="en-US" dirty="0" smtClean="0">
                <a:latin typeface="Calibri" pitchFamily="34" charset="0"/>
              </a:rPr>
              <a:t>1862 , </a:t>
            </a:r>
            <a:r>
              <a:rPr lang="en-US" dirty="0" err="1" smtClean="0">
                <a:latin typeface="Calibri" pitchFamily="34" charset="0"/>
              </a:rPr>
              <a:t>Stari</a:t>
            </a:r>
            <a:r>
              <a:rPr lang="en-US" dirty="0" smtClean="0">
                <a:latin typeface="Calibri" pitchFamily="34" charset="0"/>
              </a:rPr>
              <a:t> mu</a:t>
            </a:r>
            <a:r>
              <a:rPr lang="sr-Latn-RS" dirty="0" smtClean="0">
                <a:latin typeface="Calibri" pitchFamily="34" charset="0"/>
              </a:rPr>
              <a:t>z</a:t>
            </a:r>
            <a:r>
              <a:rPr lang="en-US" dirty="0" err="1" smtClean="0">
                <a:latin typeface="Calibri" pitchFamily="34" charset="0"/>
              </a:rPr>
              <a:t>i</a:t>
            </a:r>
            <a:r>
              <a:rPr lang="sr-Latn-RS" dirty="0" smtClean="0">
                <a:latin typeface="Calibri" pitchFamily="34" charset="0"/>
              </a:rPr>
              <a:t>č</a:t>
            </a:r>
            <a:r>
              <a:rPr lang="en-US" dirty="0" err="1" smtClean="0">
                <a:latin typeface="Calibri" pitchFamily="34" charset="0"/>
              </a:rPr>
              <a:t>ar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70660" name="Picture 4" descr="Image result for manet maximilia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779999" cy="320040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0" y="3200400"/>
            <a:ext cx="457200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dirty="0" err="1" smtClean="0">
                <a:latin typeface="Calibri" pitchFamily="34" charset="0"/>
              </a:rPr>
              <a:t>Manet</a:t>
            </a:r>
            <a:r>
              <a:rPr lang="en-US" sz="1700" dirty="0" smtClean="0">
                <a:latin typeface="Calibri" pitchFamily="34" charset="0"/>
              </a:rPr>
              <a:t>, </a:t>
            </a:r>
            <a:r>
              <a:rPr lang="sr-Latn-RS" sz="1700" i="1" dirty="0" smtClean="0">
                <a:latin typeface="Calibri" pitchFamily="34" charset="0"/>
              </a:rPr>
              <a:t>Streljanje cara Maksimilijana</a:t>
            </a:r>
            <a:r>
              <a:rPr lang="en-US" sz="1700" i="1" dirty="0" smtClean="0">
                <a:latin typeface="Calibri" pitchFamily="34" charset="0"/>
              </a:rPr>
              <a:t> </a:t>
            </a:r>
            <a:r>
              <a:rPr lang="en-US" sz="1700" i="1" dirty="0">
                <a:latin typeface="Calibri" pitchFamily="34" charset="0"/>
              </a:rPr>
              <a:t>,</a:t>
            </a:r>
            <a:r>
              <a:rPr lang="en-US" sz="1700" dirty="0" smtClean="0">
                <a:latin typeface="Calibri" pitchFamily="34" charset="0"/>
              </a:rPr>
              <a:t>1868–69</a:t>
            </a:r>
            <a:r>
              <a:rPr lang="sr-Latn-RS" sz="1700" dirty="0" smtClean="0">
                <a:latin typeface="Calibri" pitchFamily="34" charset="0"/>
              </a:rPr>
              <a:t>)</a:t>
            </a:r>
            <a:endParaRPr lang="en-US" sz="1700" dirty="0">
              <a:latin typeface="Calibri" pitchFamily="34" charset="0"/>
            </a:endParaRPr>
          </a:p>
        </p:txBody>
      </p:sp>
      <p:pic>
        <p:nvPicPr>
          <p:cNvPr id="70662" name="Picture 6" descr="Image result for manet lola de valenc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2133600"/>
            <a:ext cx="3373580" cy="457200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8001000" y="5486400"/>
            <a:ext cx="1143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latin typeface="Calibri" pitchFamily="34" charset="0"/>
              </a:rPr>
              <a:t>Manet</a:t>
            </a:r>
            <a:r>
              <a:rPr lang="en-US" dirty="0" smtClean="0">
                <a:latin typeface="Calibri" pitchFamily="34" charset="0"/>
              </a:rPr>
              <a:t>, Lola de Valence</a:t>
            </a:r>
            <a:r>
              <a:rPr lang="sr-Latn-RS" dirty="0" smtClean="0">
                <a:latin typeface="Calibri" pitchFamily="34" charset="0"/>
              </a:rPr>
              <a:t>, 1862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1000" y="4343400"/>
            <a:ext cx="48768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latin typeface="Calibri" pitchFamily="34" charset="0"/>
              </a:rPr>
              <a:t>Termin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savremeno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sr-Latn-RS" dirty="0" smtClean="0">
                <a:latin typeface="Calibri" pitchFamily="34" charset="0"/>
              </a:rPr>
              <a:t>e</a:t>
            </a:r>
            <a:r>
              <a:rPr lang="sr-Latn-CS" dirty="0" smtClean="0">
                <a:latin typeface="Calibri" pitchFamily="34" charset="0"/>
              </a:rPr>
              <a:t>ksplicitno se institucionalizuje početkom 20. veka: pokrovitelji, pisci i kolekcionari povezani s grupom </a:t>
            </a:r>
            <a:r>
              <a:rPr lang="en-US" dirty="0" smtClean="0">
                <a:latin typeface="Calibri" pitchFamily="34" charset="0"/>
              </a:rPr>
              <a:t>Bloomsbury</a:t>
            </a:r>
            <a:r>
              <a:rPr lang="sr-Latn-CS" dirty="0" smtClean="0">
                <a:latin typeface="Calibri" pitchFamily="34" charset="0"/>
              </a:rPr>
              <a:t> osnovali su 1910. Contemporary Art Society sa namerom pribavljanja sredstava za otkupe savremenih umetničkih dela i njihovog predstavljanja u galerijama i muzejima</a:t>
            </a:r>
            <a:endParaRPr lang="sr-Latn-CS" dirty="0">
              <a:latin typeface="Calibri" pitchFamily="34" charset="0"/>
            </a:endParaRPr>
          </a:p>
        </p:txBody>
      </p:sp>
      <p:pic>
        <p:nvPicPr>
          <p:cNvPr id="71684" name="Picture 4" descr="Catalogue for London Group Retrospective Exhibition, 1928 Â© Tate Archiv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8800" y="228600"/>
            <a:ext cx="3238500" cy="5000625"/>
          </a:xfrm>
          <a:prstGeom prst="rect">
            <a:avLst/>
          </a:prstGeom>
          <a:noFill/>
        </p:spPr>
      </p:pic>
      <p:pic>
        <p:nvPicPr>
          <p:cNvPr id="71686" name="Picture 6" descr="Photograph of family and friends of Vanessa Bell in the walled garden of her home, Charleston farmhouse, in Firle, Sussex. Â© Tat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228600"/>
            <a:ext cx="5179608" cy="3962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05400" y="304800"/>
            <a:ext cx="37338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CS" dirty="0" smtClean="0">
                <a:latin typeface="Calibri" pitchFamily="34" charset="0"/>
              </a:rPr>
              <a:t>Alfred H. Barr, kurs Art 305:Tradition and Revolt in Modern Painting; Wellesley College, 1927-1929: “Contemporary painting in relation to sculpture, the graphic arts, architecture, the stage, music, literature, commercial and decorative arts. Fashionable aesthetics: fetish and taboo. Painting and modern life. The Future.” (kolokvijalno, u korespondenciji, o kursu piše kao o kursu iz Contemporary art)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72708" name="Picture 4" descr="Image result for barr schem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5892"/>
            <a:ext cx="4860244" cy="62449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Image result for barr schem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067256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5334000" y="152400"/>
            <a:ext cx="3429000" cy="358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sr-Latn-CS" dirty="0" smtClean="0">
                <a:latin typeface="Calibri" pitchFamily="34" charset="0"/>
              </a:rPr>
              <a:t>“termin ‘Moderno’ ima vrednost jer semantički sugeriše pre ono što je progresivno, originalno i što predstavlja izazov, nego ono što je sigurno i akademsko što bi prirodno bilo uključeno u neodređenu neutralnost termina savremeno” 1929, Barrovo pismo Paulu Sachsu</a:t>
            </a:r>
          </a:p>
          <a:p>
            <a:pPr>
              <a:lnSpc>
                <a:spcPct val="90000"/>
              </a:lnSpc>
            </a:pPr>
            <a:endParaRPr lang="sr-Latn-CS" dirty="0" smtClean="0">
              <a:latin typeface="Calibri" pitchFamily="34" charset="0"/>
            </a:endParaRPr>
          </a:p>
          <a:p>
            <a:pPr>
              <a:lnSpc>
                <a:spcPct val="90000"/>
              </a:lnSpc>
            </a:pPr>
            <a:r>
              <a:rPr lang="sr-Latn-CS" dirty="0" smtClean="0">
                <a:latin typeface="Calibri" pitchFamily="34" charset="0"/>
              </a:rPr>
              <a:t>savremeno za Barra – stanje rasprostranjenosti ili koegzistencije bez obzira na umetničku formu, sadržaj ili senzibilnost</a:t>
            </a:r>
            <a:endParaRPr lang="sr-Latn-C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Image result for modern art and the american public ic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143000"/>
            <a:ext cx="3333750" cy="4371975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4648200" y="228600"/>
            <a:ext cx="3962400" cy="2336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sr-Latn-CS" dirty="0" smtClean="0">
                <a:latin typeface="Calibri" pitchFamily="34" charset="0"/>
              </a:rPr>
              <a:t>1948 – bostonski ogranak MoMA-e se distancira od onoga što se smatralo uskim, frankofilnim fokusom na apstrakciju i zalaže se da se da prostor nemačkom ekspresionizmu, američkoj sceni i drugim vrstama figuralne umetnosti – Institut moderne umetnosti preimenovan u Institut za savremenu umetnost</a:t>
            </a:r>
            <a:endParaRPr lang="sr-Latn-C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1555</Words>
  <Application>Microsoft Office PowerPoint</Application>
  <PresentationFormat>On-screen Show (4:3)</PresentationFormat>
  <Paragraphs>92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savremena umetnost_1</vt:lpstr>
      <vt:lpstr>obavezna literatura:</vt:lpstr>
      <vt:lpstr>dopunska/izborna literatura:</vt:lpstr>
      <vt:lpstr>Slide 4</vt:lpstr>
      <vt:lpstr>Slide 5</vt:lpstr>
      <vt:lpstr>Slide 6</vt:lpstr>
      <vt:lpstr>Slide 7</vt:lpstr>
      <vt:lpstr>Slide 8</vt:lpstr>
      <vt:lpstr>Slide 9</vt:lpstr>
      <vt:lpstr>Slide 10</vt:lpstr>
      <vt:lpstr>pojmovi – savremena umetnost</vt:lpstr>
      <vt:lpstr>Slide 12</vt:lpstr>
      <vt:lpstr>Slide 13</vt:lpstr>
      <vt:lpstr>pojmovi – savremena umetnost</vt:lpstr>
      <vt:lpstr>pojmovi – savremena umetnost/t. smith: umetnost je savremena na beskonačni broj načina</vt:lpstr>
      <vt:lpstr>Slide 16</vt:lpstr>
      <vt:lpstr>pojmovi, koncepti i paradigme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savremena umetnost_1</dc:title>
  <dc:creator>User</dc:creator>
  <cp:lastModifiedBy>User</cp:lastModifiedBy>
  <cp:revision>1</cp:revision>
  <dcterms:created xsi:type="dcterms:W3CDTF">2020-04-24T23:06:05Z</dcterms:created>
  <dcterms:modified xsi:type="dcterms:W3CDTF">2020-04-24T23:08:05Z</dcterms:modified>
</cp:coreProperties>
</file>