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83" r:id="rId3"/>
    <p:sldId id="284" r:id="rId4"/>
    <p:sldId id="285" r:id="rId5"/>
    <p:sldId id="266" r:id="rId6"/>
    <p:sldId id="267" r:id="rId7"/>
    <p:sldId id="280" r:id="rId8"/>
    <p:sldId id="281" r:id="rId9"/>
    <p:sldId id="279" r:id="rId10"/>
    <p:sldId id="271" r:id="rId11"/>
    <p:sldId id="269" r:id="rId12"/>
    <p:sldId id="270" r:id="rId13"/>
    <p:sldId id="272" r:id="rId14"/>
    <p:sldId id="273" r:id="rId15"/>
    <p:sldId id="274" r:id="rId16"/>
    <p:sldId id="275" r:id="rId17"/>
    <p:sldId id="278" r:id="rId18"/>
    <p:sldId id="286" r:id="rId19"/>
    <p:sldId id="287" r:id="rId20"/>
    <p:sldId id="28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6" d="100"/>
          <a:sy n="86" d="100"/>
        </p:scale>
        <p:origin x="-108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74DEA2-A7BA-4120-A802-BC9D4F23952D}" type="datetimeFigureOut">
              <a:rPr lang="en-US" smtClean="0"/>
              <a:pPr/>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E1E347-96FE-41E3-8847-2D4F95DBE04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74DEA2-A7BA-4120-A802-BC9D4F23952D}" type="datetimeFigureOut">
              <a:rPr lang="en-US" smtClean="0"/>
              <a:pPr/>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E1E347-96FE-41E3-8847-2D4F95DBE04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74DEA2-A7BA-4120-A802-BC9D4F23952D}" type="datetimeFigureOut">
              <a:rPr lang="en-US" smtClean="0"/>
              <a:pPr/>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E1E347-96FE-41E3-8847-2D4F95DBE04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74DEA2-A7BA-4120-A802-BC9D4F23952D}" type="datetimeFigureOut">
              <a:rPr lang="en-US" smtClean="0"/>
              <a:pPr/>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E1E347-96FE-41E3-8847-2D4F95DBE04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74DEA2-A7BA-4120-A802-BC9D4F23952D}" type="datetimeFigureOut">
              <a:rPr lang="en-US" smtClean="0"/>
              <a:pPr/>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E1E347-96FE-41E3-8847-2D4F95DBE04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74DEA2-A7BA-4120-A802-BC9D4F23952D}" type="datetimeFigureOut">
              <a:rPr lang="en-US" smtClean="0"/>
              <a:pPr/>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E1E347-96FE-41E3-8847-2D4F95DBE04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74DEA2-A7BA-4120-A802-BC9D4F23952D}" type="datetimeFigureOut">
              <a:rPr lang="en-US" smtClean="0"/>
              <a:pPr/>
              <a:t>4/27/2020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E1E347-96FE-41E3-8847-2D4F95DBE04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74DEA2-A7BA-4120-A802-BC9D4F23952D}" type="datetimeFigureOut">
              <a:rPr lang="en-US" smtClean="0"/>
              <a:pPr/>
              <a:t>4/27/2020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E1E347-96FE-41E3-8847-2D4F95DBE04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74DEA2-A7BA-4120-A802-BC9D4F23952D}" type="datetimeFigureOut">
              <a:rPr lang="en-US" smtClean="0"/>
              <a:pPr/>
              <a:t>4/27/2020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E1E347-96FE-41E3-8847-2D4F95DBE04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74DEA2-A7BA-4120-A802-BC9D4F23952D}" type="datetimeFigureOut">
              <a:rPr lang="en-US" smtClean="0"/>
              <a:pPr/>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E1E347-96FE-41E3-8847-2D4F95DBE04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74DEA2-A7BA-4120-A802-BC9D4F23952D}" type="datetimeFigureOut">
              <a:rPr lang="en-US" smtClean="0"/>
              <a:pPr/>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E1E347-96FE-41E3-8847-2D4F95DBE04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74DEA2-A7BA-4120-A802-BC9D4F23952D}" type="datetimeFigureOut">
              <a:rPr lang="en-US" smtClean="0"/>
              <a:pPr/>
              <a:t>4/27/2020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E1E347-96FE-41E3-8847-2D4F95DBE04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ptNczdY-qvo" TargetMode="External"/><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hyperlink" Target="https://www.moca.org/exhibition/hito-steyerl-factory-of-the-sun"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youtube.com/watch?v=WY5gnHV5dBE"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artforum.com/video/hito-steyerl-how-not-to-be-seen-a-fucking-didactic-educational-mov-file-2013-51651"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vimeo.com/19208916" TargetMode="External"/><Relationship Id="rId2" Type="http://schemas.openxmlformats.org/officeDocument/2006/relationships/hyperlink" Target="https://vimeo.com/user5395533" TargetMode="Externa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vimeo.com/tadar" TargetMode="Externa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hyperlink" Target="https://www.zorantodorovic.com/portfolio_page/several-panoramas-for-one-phenomenology-of-the-irrational/" TargetMode="External"/><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nemanjaladjic.com/squares.html" TargetMode="External"/><Relationship Id="rId2" Type="http://schemas.openxmlformats.org/officeDocument/2006/relationships/hyperlink" Target="http://www.nemanjaladjic.com/papierschnitzel.html" TargetMode="Externa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hyperlink" Target="https://www.tate.org.uk/whats-on/tate-modern/exhibition/unilever-series/unilever-series-olafur-eliasson-weather-project-0" TargetMode="External"/><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msub.org.rs/nacrt-orijentisanje-u-savremenoj-novomedijskoj-umetnosti-salon-msub" TargetMode="External"/><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hyperlink" Target="http://www.supervizuelna.com/nacrt/"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draganilic.org/" TargetMode="External"/><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ekac.org/nat.hist.enig.html" TargetMode="Externa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hyperlink" Target="http://www.ekac.org/geninfo.html" TargetMode="External"/><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hyperlink" Target="http://2006.01sj.org/content/view/650/49/index.html"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sr-Latn-RS" sz="3200" dirty="0" smtClean="0"/>
              <a:t>postmedijska/novomedijska/transmedijska umetnost</a:t>
            </a:r>
            <a:endParaRPr lang="en-US" sz="3200"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s://kunsthalcharlottenborg.dk/wp-content/uploads/2016/09/HS-fots2-ws-karussel-2.jpg"/>
          <p:cNvPicPr>
            <a:picLocks noChangeAspect="1" noChangeArrowheads="1"/>
          </p:cNvPicPr>
          <p:nvPr/>
        </p:nvPicPr>
        <p:blipFill>
          <a:blip r:embed="rId2"/>
          <a:srcRect/>
          <a:stretch>
            <a:fillRect/>
          </a:stretch>
        </p:blipFill>
        <p:spPr bwMode="auto">
          <a:xfrm>
            <a:off x="1066800" y="1981200"/>
            <a:ext cx="6667500" cy="4448175"/>
          </a:xfrm>
          <a:prstGeom prst="rect">
            <a:avLst/>
          </a:prstGeom>
          <a:noFill/>
        </p:spPr>
      </p:pic>
      <p:sp>
        <p:nvSpPr>
          <p:cNvPr id="3" name="Rectangle 2"/>
          <p:cNvSpPr/>
          <p:nvPr/>
        </p:nvSpPr>
        <p:spPr>
          <a:xfrm>
            <a:off x="1066800" y="152400"/>
            <a:ext cx="5486400" cy="1754326"/>
          </a:xfrm>
          <a:prstGeom prst="rect">
            <a:avLst/>
          </a:prstGeom>
        </p:spPr>
        <p:txBody>
          <a:bodyPr wrap="square">
            <a:spAutoFit/>
          </a:bodyPr>
          <a:lstStyle/>
          <a:p>
            <a:pPr fontAlgn="base"/>
            <a:r>
              <a:rPr lang="en-US" b="1" cap="all" dirty="0" smtClean="0"/>
              <a:t>HITO STEYERL</a:t>
            </a:r>
          </a:p>
          <a:p>
            <a:pPr fontAlgn="base"/>
            <a:r>
              <a:rPr lang="en-US" b="1" dirty="0" smtClean="0"/>
              <a:t>Factory of the Sun</a:t>
            </a:r>
            <a:r>
              <a:rPr lang="sr-Latn-RS" b="1" dirty="0" smtClean="0"/>
              <a:t> (2015)</a:t>
            </a:r>
          </a:p>
          <a:p>
            <a:pPr fontAlgn="base"/>
            <a:r>
              <a:rPr lang="en-US" b="1" dirty="0" smtClean="0"/>
              <a:t>V</a:t>
            </a:r>
            <a:r>
              <a:rPr lang="sr-Latn-RS" b="1" dirty="0" smtClean="0"/>
              <a:t>ideti na: </a:t>
            </a:r>
            <a:r>
              <a:rPr lang="en-US" dirty="0" smtClean="0">
                <a:hlinkClick r:id="rId3"/>
              </a:rPr>
              <a:t>https://www.youtube.com/watch?v=ptNczdY-qvo</a:t>
            </a:r>
            <a:endParaRPr lang="sr-Latn-RS" dirty="0" smtClean="0"/>
          </a:p>
          <a:p>
            <a:pPr fontAlgn="base"/>
            <a:r>
              <a:rPr lang="en-US" dirty="0" smtClean="0">
                <a:hlinkClick r:id="rId4"/>
              </a:rPr>
              <a:t>https://www.moca.org/exhibition/hito-steyerl-factory-of-the-sun</a:t>
            </a:r>
            <a:endParaRPr lang="en-US"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6029407" cy="646331"/>
          </a:xfrm>
          <a:prstGeom prst="rect">
            <a:avLst/>
          </a:prstGeom>
        </p:spPr>
        <p:txBody>
          <a:bodyPr wrap="none">
            <a:spAutoFit/>
          </a:bodyPr>
          <a:lstStyle/>
          <a:p>
            <a:r>
              <a:rPr lang="en-US" dirty="0" err="1" smtClean="0"/>
              <a:t>Hito</a:t>
            </a:r>
            <a:r>
              <a:rPr lang="en-US" dirty="0" smtClean="0"/>
              <a:t> </a:t>
            </a:r>
            <a:r>
              <a:rPr lang="en-US" dirty="0" err="1" smtClean="0"/>
              <a:t>Steyerl</a:t>
            </a:r>
            <a:r>
              <a:rPr lang="en-US" dirty="0" smtClean="0"/>
              <a:t>: Power Plants</a:t>
            </a:r>
            <a:endParaRPr lang="sr-Latn-RS" dirty="0" smtClean="0"/>
          </a:p>
          <a:p>
            <a:r>
              <a:rPr lang="en-US" dirty="0" smtClean="0"/>
              <a:t>V</a:t>
            </a:r>
            <a:r>
              <a:rPr lang="sr-Latn-RS" dirty="0" smtClean="0"/>
              <a:t>ideti na: </a:t>
            </a:r>
            <a:r>
              <a:rPr lang="en-US" dirty="0" smtClean="0">
                <a:hlinkClick r:id="rId2"/>
              </a:rPr>
              <a:t>https://www.youtube.com/watch?v=WY5gnHV5dBE</a:t>
            </a:r>
            <a:endParaRPr lang="en-US" dirty="0"/>
          </a:p>
        </p:txBody>
      </p:sp>
      <p:pic>
        <p:nvPicPr>
          <p:cNvPr id="1026" name="Picture 2" descr="Hito Steyerl: How To Build a Sustainable Art World | Ocula"/>
          <p:cNvPicPr>
            <a:picLocks noChangeAspect="1" noChangeArrowheads="1"/>
          </p:cNvPicPr>
          <p:nvPr/>
        </p:nvPicPr>
        <p:blipFill>
          <a:blip r:embed="rId3"/>
          <a:srcRect/>
          <a:stretch>
            <a:fillRect/>
          </a:stretch>
        </p:blipFill>
        <p:spPr bwMode="auto">
          <a:xfrm>
            <a:off x="1066800" y="1295400"/>
            <a:ext cx="6858000" cy="458152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152400"/>
            <a:ext cx="5410200" cy="1477328"/>
          </a:xfrm>
          <a:prstGeom prst="rect">
            <a:avLst/>
          </a:prstGeom>
        </p:spPr>
        <p:txBody>
          <a:bodyPr wrap="square">
            <a:spAutoFit/>
          </a:bodyPr>
          <a:lstStyle/>
          <a:p>
            <a:r>
              <a:rPr lang="en-US" dirty="0" err="1" smtClean="0"/>
              <a:t>Hito</a:t>
            </a:r>
            <a:r>
              <a:rPr lang="en-US" dirty="0" smtClean="0"/>
              <a:t> </a:t>
            </a:r>
            <a:r>
              <a:rPr lang="en-US" dirty="0" err="1" smtClean="0"/>
              <a:t>Steyerl</a:t>
            </a:r>
            <a:r>
              <a:rPr lang="en-US" dirty="0" smtClean="0"/>
              <a:t>, </a:t>
            </a:r>
            <a:r>
              <a:rPr lang="en-US" i="1" dirty="0" smtClean="0"/>
              <a:t>How Not to be Seen: A Fucking Didactic Educational .MOV File</a:t>
            </a:r>
            <a:r>
              <a:rPr lang="en-US" dirty="0" smtClean="0"/>
              <a:t>, 201</a:t>
            </a:r>
            <a:r>
              <a:rPr lang="sr-Latn-RS" dirty="0" smtClean="0"/>
              <a:t>3</a:t>
            </a:r>
            <a:endParaRPr lang="sr-Latn-RS" dirty="0" smtClean="0">
              <a:hlinkClick r:id="rId2"/>
            </a:endParaRPr>
          </a:p>
          <a:p>
            <a:r>
              <a:rPr lang="en-US" dirty="0" smtClean="0">
                <a:hlinkClick r:id="rId2"/>
              </a:rPr>
              <a:t>https://www.artforum.com/video/hito-steyerl-how-not-to-be-seen-a-fucking-didactic-educational-mov-file-2013-51651</a:t>
            </a:r>
            <a:endParaRPr lang="en-US" dirty="0"/>
          </a:p>
        </p:txBody>
      </p:sp>
      <p:pic>
        <p:nvPicPr>
          <p:cNvPr id="25602" name="Picture 2" descr="Hito Steyerl – 'Being Invisible Can Be Deadly' | TateShots - YouTube"/>
          <p:cNvPicPr>
            <a:picLocks noChangeAspect="1" noChangeArrowheads="1"/>
          </p:cNvPicPr>
          <p:nvPr/>
        </p:nvPicPr>
        <p:blipFill>
          <a:blip r:embed="rId3"/>
          <a:srcRect/>
          <a:stretch>
            <a:fillRect/>
          </a:stretch>
        </p:blipFill>
        <p:spPr bwMode="auto">
          <a:xfrm>
            <a:off x="457200" y="1828800"/>
            <a:ext cx="8229600" cy="462915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33400"/>
            <a:ext cx="3261983" cy="369332"/>
          </a:xfrm>
          <a:prstGeom prst="rect">
            <a:avLst/>
          </a:prstGeom>
        </p:spPr>
        <p:txBody>
          <a:bodyPr wrap="none">
            <a:spAutoFit/>
          </a:bodyPr>
          <a:lstStyle/>
          <a:p>
            <a:r>
              <a:rPr lang="en-US" dirty="0" smtClean="0">
                <a:hlinkClick r:id="rId2"/>
              </a:rPr>
              <a:t>https://vimeo.com/user5395533</a:t>
            </a:r>
            <a:endParaRPr lang="en-US" dirty="0"/>
          </a:p>
        </p:txBody>
      </p:sp>
      <p:sp>
        <p:nvSpPr>
          <p:cNvPr id="3" name="Rectangle 2"/>
          <p:cNvSpPr/>
          <p:nvPr/>
        </p:nvSpPr>
        <p:spPr>
          <a:xfrm>
            <a:off x="4419600" y="533400"/>
            <a:ext cx="4162806" cy="369332"/>
          </a:xfrm>
          <a:prstGeom prst="rect">
            <a:avLst/>
          </a:prstGeom>
        </p:spPr>
        <p:txBody>
          <a:bodyPr wrap="none">
            <a:spAutoFit/>
          </a:bodyPr>
          <a:lstStyle/>
          <a:p>
            <a:r>
              <a:rPr lang="en-US" b="1" dirty="0" err="1" smtClean="0"/>
              <a:t>natasa</a:t>
            </a:r>
            <a:r>
              <a:rPr lang="en-US" b="1" dirty="0" smtClean="0"/>
              <a:t> </a:t>
            </a:r>
            <a:r>
              <a:rPr lang="en-US" b="1" dirty="0" err="1" smtClean="0"/>
              <a:t>teofilovic</a:t>
            </a:r>
            <a:r>
              <a:rPr lang="sr-Latn-RS" dirty="0" smtClean="0"/>
              <a:t>, </a:t>
            </a:r>
            <a:r>
              <a:rPr lang="en-US" dirty="0" err="1" smtClean="0">
                <a:hlinkClick r:id="rId3"/>
              </a:rPr>
              <a:t>s.h.e</a:t>
            </a:r>
            <a:r>
              <a:rPr lang="en-US" dirty="0" smtClean="0">
                <a:hlinkClick r:id="rId3"/>
              </a:rPr>
              <a:t>. - </a:t>
            </a:r>
            <a:r>
              <a:rPr lang="en-US" dirty="0" err="1" smtClean="0">
                <a:hlinkClick r:id="rId3"/>
              </a:rPr>
              <a:t>videotour</a:t>
            </a:r>
            <a:r>
              <a:rPr lang="en-US" dirty="0" smtClean="0">
                <a:hlinkClick r:id="rId3"/>
              </a:rPr>
              <a:t> [2006]</a:t>
            </a:r>
            <a:endParaRPr lang="en-US" dirty="0">
              <a:hlinkClick r:id="rId3"/>
            </a:endParaRPr>
          </a:p>
        </p:txBody>
      </p:sp>
      <p:pic>
        <p:nvPicPr>
          <p:cNvPr id="27650" name="Picture 2" descr="Nataša Teofilović: Distance :: MSUV"/>
          <p:cNvPicPr>
            <a:picLocks noChangeAspect="1" noChangeArrowheads="1"/>
          </p:cNvPicPr>
          <p:nvPr/>
        </p:nvPicPr>
        <p:blipFill>
          <a:blip r:embed="rId4"/>
          <a:srcRect/>
          <a:stretch>
            <a:fillRect/>
          </a:stretch>
        </p:blipFill>
        <p:spPr bwMode="auto">
          <a:xfrm>
            <a:off x="914400" y="1066800"/>
            <a:ext cx="6858000" cy="54864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152400"/>
            <a:ext cx="3276600" cy="1200329"/>
          </a:xfrm>
          <a:prstGeom prst="rect">
            <a:avLst/>
          </a:prstGeom>
        </p:spPr>
        <p:txBody>
          <a:bodyPr wrap="square">
            <a:spAutoFit/>
          </a:bodyPr>
          <a:lstStyle/>
          <a:p>
            <a:r>
              <a:rPr lang="en-US" dirty="0" smtClean="0"/>
              <a:t>Vladimir </a:t>
            </a:r>
            <a:r>
              <a:rPr lang="en-US" dirty="0" err="1" smtClean="0"/>
              <a:t>Todorovic</a:t>
            </a:r>
            <a:r>
              <a:rPr lang="sr-Latn-RS" dirty="0" smtClean="0"/>
              <a:t>, </a:t>
            </a:r>
            <a:r>
              <a:rPr lang="sr-Latn-RS" i="1" dirty="0" smtClean="0"/>
              <a:t>The Running Nude</a:t>
            </a:r>
            <a:r>
              <a:rPr lang="sr-Latn-RS" dirty="0" smtClean="0"/>
              <a:t> (generative VR experience)</a:t>
            </a:r>
          </a:p>
          <a:p>
            <a:endParaRPr lang="sr-Latn-RS" b="1" dirty="0" smtClean="0"/>
          </a:p>
          <a:p>
            <a:r>
              <a:rPr lang="en-US" dirty="0" smtClean="0">
                <a:hlinkClick r:id="rId2"/>
              </a:rPr>
              <a:t>https://vimeo.com/tadar</a:t>
            </a:r>
            <a:endParaRPr lang="en-US" dirty="0" smtClean="0"/>
          </a:p>
        </p:txBody>
      </p:sp>
      <p:pic>
        <p:nvPicPr>
          <p:cNvPr id="28674" name="Picture 2" descr="Events for 16.11.2018. – 16.11.2018. – CGA Belgrade"/>
          <p:cNvPicPr>
            <a:picLocks noChangeAspect="1" noChangeArrowheads="1"/>
          </p:cNvPicPr>
          <p:nvPr/>
        </p:nvPicPr>
        <p:blipFill>
          <a:blip r:embed="rId3"/>
          <a:srcRect/>
          <a:stretch>
            <a:fillRect/>
          </a:stretch>
        </p:blipFill>
        <p:spPr bwMode="auto">
          <a:xfrm>
            <a:off x="3810000" y="0"/>
            <a:ext cx="5334000" cy="3002085"/>
          </a:xfrm>
          <a:prstGeom prst="rect">
            <a:avLst/>
          </a:prstGeom>
          <a:noFill/>
        </p:spPr>
      </p:pic>
      <p:pic>
        <p:nvPicPr>
          <p:cNvPr id="28676" name="Picture 4" descr="Limestone Coast Video Art Festival | Artlink Magazine"/>
          <p:cNvPicPr>
            <a:picLocks noChangeAspect="1" noChangeArrowheads="1"/>
          </p:cNvPicPr>
          <p:nvPr/>
        </p:nvPicPr>
        <p:blipFill>
          <a:blip r:embed="rId4"/>
          <a:srcRect/>
          <a:stretch>
            <a:fillRect/>
          </a:stretch>
        </p:blipFill>
        <p:spPr bwMode="auto">
          <a:xfrm>
            <a:off x="0" y="2819400"/>
            <a:ext cx="6096000" cy="40386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descr="https://www.zorantodorovic.com/wp-content/uploads/2018/02/za-sajt-nekoliko-panorama-u-formatu-.jpg"/>
          <p:cNvPicPr>
            <a:picLocks noChangeAspect="1" noChangeArrowheads="1"/>
          </p:cNvPicPr>
          <p:nvPr/>
        </p:nvPicPr>
        <p:blipFill>
          <a:blip r:embed="rId2"/>
          <a:srcRect/>
          <a:stretch>
            <a:fillRect/>
          </a:stretch>
        </p:blipFill>
        <p:spPr bwMode="auto">
          <a:xfrm>
            <a:off x="0" y="2514600"/>
            <a:ext cx="9144000" cy="2951018"/>
          </a:xfrm>
          <a:prstGeom prst="rect">
            <a:avLst/>
          </a:prstGeom>
          <a:noFill/>
        </p:spPr>
      </p:pic>
      <p:sp>
        <p:nvSpPr>
          <p:cNvPr id="5" name="Rectangle 4"/>
          <p:cNvSpPr/>
          <p:nvPr/>
        </p:nvSpPr>
        <p:spPr>
          <a:xfrm>
            <a:off x="228600" y="228600"/>
            <a:ext cx="8534400" cy="1200329"/>
          </a:xfrm>
          <a:prstGeom prst="rect">
            <a:avLst/>
          </a:prstGeom>
        </p:spPr>
        <p:txBody>
          <a:bodyPr wrap="square">
            <a:spAutoFit/>
          </a:bodyPr>
          <a:lstStyle/>
          <a:p>
            <a:r>
              <a:rPr lang="en-US" dirty="0" err="1" smtClean="0"/>
              <a:t>Zoran</a:t>
            </a:r>
            <a:r>
              <a:rPr lang="en-US" dirty="0" smtClean="0"/>
              <a:t> </a:t>
            </a:r>
            <a:r>
              <a:rPr lang="en-US" dirty="0" err="1" smtClean="0"/>
              <a:t>Todorovic</a:t>
            </a:r>
            <a:r>
              <a:rPr lang="sr-Latn-RS" dirty="0" smtClean="0"/>
              <a:t>, Nekoliko panorama za jednu fenomenologiju iracionalnog</a:t>
            </a:r>
          </a:p>
          <a:p>
            <a:r>
              <a:rPr lang="en-US" dirty="0" smtClean="0"/>
              <a:t>V</a:t>
            </a:r>
            <a:r>
              <a:rPr lang="sr-Latn-RS" dirty="0" smtClean="0"/>
              <a:t>ideti na:</a:t>
            </a:r>
          </a:p>
          <a:p>
            <a:r>
              <a:rPr lang="en-US" dirty="0" smtClean="0">
                <a:hlinkClick r:id="rId3"/>
              </a:rPr>
              <a:t>https://www.zorantodorovic.com/portfolio_page/several-panoramas-for-one-phenomenology-of-the-irrational/</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152400"/>
            <a:ext cx="2895600" cy="1477328"/>
          </a:xfrm>
          <a:prstGeom prst="rect">
            <a:avLst/>
          </a:prstGeom>
        </p:spPr>
        <p:txBody>
          <a:bodyPr wrap="square">
            <a:spAutoFit/>
          </a:bodyPr>
          <a:lstStyle/>
          <a:p>
            <a:r>
              <a:rPr lang="sr-Latn-RS" dirty="0" smtClean="0"/>
              <a:t>Nemanja Lađić, </a:t>
            </a:r>
            <a:r>
              <a:rPr lang="en-US" dirty="0" err="1" smtClean="0"/>
              <a:t>Papierschnitzel</a:t>
            </a:r>
            <a:r>
              <a:rPr lang="sr-Latn-RS" dirty="0" smtClean="0"/>
              <a:t>, </a:t>
            </a:r>
            <a:r>
              <a:rPr lang="en-US" dirty="0" smtClean="0"/>
              <a:t>2013</a:t>
            </a:r>
            <a:endParaRPr lang="sr-Latn-RS" dirty="0" smtClean="0"/>
          </a:p>
          <a:p>
            <a:r>
              <a:rPr lang="en-US" dirty="0" smtClean="0"/>
              <a:t>V</a:t>
            </a:r>
            <a:r>
              <a:rPr lang="sr-Latn-RS" dirty="0" smtClean="0"/>
              <a:t>ideti na: </a:t>
            </a:r>
            <a:r>
              <a:rPr lang="en-US" dirty="0" smtClean="0">
                <a:hlinkClick r:id="rId2"/>
              </a:rPr>
              <a:t>http://www.nemanjaladjic.com/papierschnitzel.html</a:t>
            </a:r>
            <a:endParaRPr lang="en-US" dirty="0"/>
          </a:p>
        </p:txBody>
      </p:sp>
      <p:sp>
        <p:nvSpPr>
          <p:cNvPr id="5" name="Rectangle 4"/>
          <p:cNvSpPr/>
          <p:nvPr/>
        </p:nvSpPr>
        <p:spPr>
          <a:xfrm>
            <a:off x="228600" y="5410200"/>
            <a:ext cx="2819400" cy="1200329"/>
          </a:xfrm>
          <a:prstGeom prst="rect">
            <a:avLst/>
          </a:prstGeom>
        </p:spPr>
        <p:txBody>
          <a:bodyPr wrap="square">
            <a:spAutoFit/>
          </a:bodyPr>
          <a:lstStyle/>
          <a:p>
            <a:r>
              <a:rPr lang="sr-Latn-RS" dirty="0" smtClean="0"/>
              <a:t>Nemanja Lađić, Squares, 2016</a:t>
            </a:r>
            <a:endParaRPr lang="sr-Latn-RS" dirty="0" smtClean="0">
              <a:hlinkClick r:id="rId3"/>
            </a:endParaRPr>
          </a:p>
          <a:p>
            <a:r>
              <a:rPr lang="en-US" dirty="0" smtClean="0">
                <a:hlinkClick r:id="rId3"/>
              </a:rPr>
              <a:t>http://www.nemanjaladjic.com/squares.html</a:t>
            </a:r>
            <a:endParaRPr lang="en-US" dirty="0"/>
          </a:p>
        </p:txBody>
      </p:sp>
      <p:pic>
        <p:nvPicPr>
          <p:cNvPr id="30726" name="Picture 6" descr="Nemanja Lađić | UMETNIK kao PUBLIKA"/>
          <p:cNvPicPr>
            <a:picLocks noChangeAspect="1" noChangeArrowheads="1"/>
          </p:cNvPicPr>
          <p:nvPr/>
        </p:nvPicPr>
        <p:blipFill>
          <a:blip r:embed="rId4" cstate="print"/>
          <a:srcRect/>
          <a:stretch>
            <a:fillRect/>
          </a:stretch>
        </p:blipFill>
        <p:spPr bwMode="auto">
          <a:xfrm>
            <a:off x="3276600" y="0"/>
            <a:ext cx="5867400" cy="3300413"/>
          </a:xfrm>
          <a:prstGeom prst="rect">
            <a:avLst/>
          </a:prstGeom>
          <a:noFill/>
        </p:spPr>
      </p:pic>
      <p:sp>
        <p:nvSpPr>
          <p:cNvPr id="30728" name="AutoShape 8" descr="PROSIRENI PREDEO Nemanja Ladjic | Kulturni centar Beogr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730" name="Picture 10" descr="Nemanja Ladjic on Vimeo"/>
          <p:cNvPicPr>
            <a:picLocks noChangeAspect="1" noChangeArrowheads="1"/>
          </p:cNvPicPr>
          <p:nvPr/>
        </p:nvPicPr>
        <p:blipFill>
          <a:blip r:embed="rId5"/>
          <a:srcRect/>
          <a:stretch>
            <a:fillRect/>
          </a:stretch>
        </p:blipFill>
        <p:spPr bwMode="auto">
          <a:xfrm>
            <a:off x="3276600" y="3429000"/>
            <a:ext cx="5867400" cy="3294772"/>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lafur Eliasson The Weather Project in the Turbine Hall, Tate Modern 16 October 2003 - 21 March 2004"/>
          <p:cNvPicPr>
            <a:picLocks noChangeAspect="1" noChangeArrowheads="1"/>
          </p:cNvPicPr>
          <p:nvPr/>
        </p:nvPicPr>
        <p:blipFill>
          <a:blip r:embed="rId2"/>
          <a:srcRect/>
          <a:stretch>
            <a:fillRect/>
          </a:stretch>
        </p:blipFill>
        <p:spPr bwMode="auto">
          <a:xfrm>
            <a:off x="762000" y="228600"/>
            <a:ext cx="7202168" cy="5410200"/>
          </a:xfrm>
          <a:prstGeom prst="rect">
            <a:avLst/>
          </a:prstGeom>
          <a:noFill/>
        </p:spPr>
      </p:pic>
      <p:sp>
        <p:nvSpPr>
          <p:cNvPr id="3" name="Rectangle 2"/>
          <p:cNvSpPr/>
          <p:nvPr/>
        </p:nvSpPr>
        <p:spPr>
          <a:xfrm>
            <a:off x="762000" y="5791200"/>
            <a:ext cx="7162800" cy="923330"/>
          </a:xfrm>
          <a:prstGeom prst="rect">
            <a:avLst/>
          </a:prstGeom>
        </p:spPr>
        <p:txBody>
          <a:bodyPr wrap="square">
            <a:spAutoFit/>
          </a:bodyPr>
          <a:lstStyle/>
          <a:p>
            <a:r>
              <a:rPr lang="en-US" dirty="0" err="1" smtClean="0"/>
              <a:t>Olafur</a:t>
            </a:r>
            <a:r>
              <a:rPr lang="en-US" dirty="0" smtClean="0"/>
              <a:t> </a:t>
            </a:r>
            <a:r>
              <a:rPr lang="en-US" dirty="0" err="1" smtClean="0"/>
              <a:t>Eliasson</a:t>
            </a:r>
            <a:r>
              <a:rPr lang="sr-Latn-RS" dirty="0" smtClean="0"/>
              <a:t>,</a:t>
            </a:r>
            <a:r>
              <a:rPr lang="en-US" dirty="0" smtClean="0"/>
              <a:t> </a:t>
            </a:r>
            <a:r>
              <a:rPr lang="sr-Latn-RS" dirty="0" smtClean="0"/>
              <a:t>T</a:t>
            </a:r>
            <a:r>
              <a:rPr lang="en-US" dirty="0" smtClean="0"/>
              <a:t>he Weather Project</a:t>
            </a:r>
            <a:r>
              <a:rPr lang="sr-Latn-RS" dirty="0" smtClean="0"/>
              <a:t>, Tate, 2003</a:t>
            </a:r>
          </a:p>
          <a:p>
            <a:r>
              <a:rPr lang="en-US" dirty="0" smtClean="0">
                <a:hlinkClick r:id="rId3"/>
              </a:rPr>
              <a:t>https://www.tate.org.uk/whats-on/tate-modern/exhibition/unilever-series/unilever-series-olafur-eliasson-weather-project-0</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sub.org.rs/galerijaPrograma/341/_MG_3479.jpg"/>
          <p:cNvPicPr>
            <a:picLocks noChangeAspect="1" noChangeArrowheads="1"/>
          </p:cNvPicPr>
          <p:nvPr/>
        </p:nvPicPr>
        <p:blipFill>
          <a:blip r:embed="rId2"/>
          <a:srcRect/>
          <a:stretch>
            <a:fillRect/>
          </a:stretch>
        </p:blipFill>
        <p:spPr bwMode="auto">
          <a:xfrm>
            <a:off x="1219200" y="838200"/>
            <a:ext cx="6762750" cy="4705351"/>
          </a:xfrm>
          <a:prstGeom prst="rect">
            <a:avLst/>
          </a:prstGeom>
          <a:noFill/>
        </p:spPr>
      </p:pic>
      <p:sp>
        <p:nvSpPr>
          <p:cNvPr id="3" name="Rectangle 2"/>
          <p:cNvSpPr/>
          <p:nvPr/>
        </p:nvSpPr>
        <p:spPr>
          <a:xfrm>
            <a:off x="914400" y="152400"/>
            <a:ext cx="7543800" cy="646331"/>
          </a:xfrm>
          <a:prstGeom prst="rect">
            <a:avLst/>
          </a:prstGeom>
        </p:spPr>
        <p:txBody>
          <a:bodyPr wrap="square">
            <a:spAutoFit/>
          </a:bodyPr>
          <a:lstStyle/>
          <a:p>
            <a:pPr algn="ctr"/>
            <a:r>
              <a:rPr lang="en-US" dirty="0" smtClean="0"/>
              <a:t> </a:t>
            </a:r>
            <a:r>
              <a:rPr lang="en-US" dirty="0" err="1" smtClean="0"/>
              <a:t>Dejan</a:t>
            </a:r>
            <a:r>
              <a:rPr lang="en-US" dirty="0" smtClean="0"/>
              <a:t> </a:t>
            </a:r>
            <a:r>
              <a:rPr lang="en-US" dirty="0" err="1" smtClean="0"/>
              <a:t>Grba</a:t>
            </a:r>
            <a:r>
              <a:rPr lang="en-US" dirty="0" smtClean="0"/>
              <a:t>, </a:t>
            </a:r>
            <a:r>
              <a:rPr lang="en-US" i="1" dirty="0" err="1" smtClean="0"/>
              <a:t>Studija</a:t>
            </a:r>
            <a:r>
              <a:rPr lang="en-US" i="1" dirty="0" smtClean="0"/>
              <a:t> 7/0</a:t>
            </a:r>
            <a:r>
              <a:rPr lang="sr-Latn-RS" i="1" dirty="0" smtClean="0"/>
              <a:t> </a:t>
            </a:r>
            <a:r>
              <a:rPr lang="sr-Latn-RS" dirty="0" smtClean="0"/>
              <a:t>(trag softverske greške gps koji beleži kretanje telefona u stanju mirovanja: “</a:t>
            </a:r>
            <a:r>
              <a:rPr lang="en-US" dirty="0" err="1" smtClean="0"/>
              <a:t>animiranja</a:t>
            </a:r>
            <a:r>
              <a:rPr lang="en-US" dirty="0" smtClean="0"/>
              <a:t> </a:t>
            </a:r>
            <a:r>
              <a:rPr lang="en-US" dirty="0" err="1" smtClean="0"/>
              <a:t>nepreciznosti</a:t>
            </a:r>
            <a:r>
              <a:rPr lang="en-US" dirty="0" smtClean="0"/>
              <a:t> </a:t>
            </a:r>
            <a:r>
              <a:rPr lang="en-US" dirty="0" err="1" smtClean="0"/>
              <a:t>globalnog</a:t>
            </a:r>
            <a:r>
              <a:rPr lang="en-US" dirty="0" smtClean="0"/>
              <a:t> </a:t>
            </a:r>
            <a:r>
              <a:rPr lang="en-US" dirty="0" err="1" smtClean="0"/>
              <a:t>pozicioniranja</a:t>
            </a:r>
            <a:r>
              <a:rPr lang="sr-Latn-RS" dirty="0" smtClean="0"/>
              <a:t>”)</a:t>
            </a:r>
            <a:endParaRPr lang="en-US" dirty="0"/>
          </a:p>
        </p:txBody>
      </p:sp>
      <p:sp>
        <p:nvSpPr>
          <p:cNvPr id="4" name="Rectangle 3"/>
          <p:cNvSpPr/>
          <p:nvPr/>
        </p:nvSpPr>
        <p:spPr>
          <a:xfrm>
            <a:off x="1219200" y="5638800"/>
            <a:ext cx="7315200" cy="1200329"/>
          </a:xfrm>
          <a:prstGeom prst="rect">
            <a:avLst/>
          </a:prstGeom>
        </p:spPr>
        <p:txBody>
          <a:bodyPr wrap="square">
            <a:spAutoFit/>
          </a:bodyPr>
          <a:lstStyle/>
          <a:p>
            <a:r>
              <a:rPr lang="en-US" dirty="0" smtClean="0">
                <a:hlinkClick r:id="rId3"/>
              </a:rPr>
              <a:t>https://msub.org.rs/nacrt-orijentisanje-u-savremenoj-novomedijskoj-umetnosti-salon-msub</a:t>
            </a:r>
            <a:endParaRPr lang="sr-Latn-RS" dirty="0" smtClean="0"/>
          </a:p>
          <a:p>
            <a:r>
              <a:rPr lang="en-US" dirty="0" smtClean="0"/>
              <a:t>I</a:t>
            </a:r>
            <a:r>
              <a:rPr lang="sr-Latn-RS" dirty="0" smtClean="0"/>
              <a:t>li</a:t>
            </a:r>
          </a:p>
          <a:p>
            <a:r>
              <a:rPr lang="en-US" dirty="0" smtClean="0">
                <a:hlinkClick r:id="rId4"/>
              </a:rPr>
              <a:t>http://www.supervizuelna.com/nacrt/</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s://msub.org.rs/galerijaPrograma/341/_MG_3459.jpg"/>
          <p:cNvPicPr>
            <a:picLocks noChangeAspect="1" noChangeArrowheads="1"/>
          </p:cNvPicPr>
          <p:nvPr/>
        </p:nvPicPr>
        <p:blipFill>
          <a:blip r:embed="rId2"/>
          <a:srcRect/>
          <a:stretch>
            <a:fillRect/>
          </a:stretch>
        </p:blipFill>
        <p:spPr bwMode="auto">
          <a:xfrm>
            <a:off x="1066800" y="914400"/>
            <a:ext cx="6762750" cy="4505325"/>
          </a:xfrm>
          <a:prstGeom prst="rect">
            <a:avLst/>
          </a:prstGeom>
          <a:noFill/>
        </p:spPr>
      </p:pic>
      <p:sp>
        <p:nvSpPr>
          <p:cNvPr id="3" name="Rectangle 2"/>
          <p:cNvSpPr/>
          <p:nvPr/>
        </p:nvSpPr>
        <p:spPr>
          <a:xfrm>
            <a:off x="1905000" y="5715000"/>
            <a:ext cx="5867400" cy="369332"/>
          </a:xfrm>
          <a:prstGeom prst="rect">
            <a:avLst/>
          </a:prstGeom>
        </p:spPr>
        <p:txBody>
          <a:bodyPr wrap="square">
            <a:spAutoFit/>
          </a:bodyPr>
          <a:lstStyle/>
          <a:p>
            <a:r>
              <a:rPr lang="en-US" dirty="0" err="1" smtClean="0"/>
              <a:t>Sintfarm</a:t>
            </a:r>
            <a:r>
              <a:rPr lang="en-US" dirty="0" smtClean="0"/>
              <a:t>, </a:t>
            </a:r>
            <a:r>
              <a:rPr lang="en-US" i="1" dirty="0" err="1" smtClean="0"/>
              <a:t>Formacije</a:t>
            </a:r>
            <a:r>
              <a:rPr lang="en-US" dirty="0" smtClean="0"/>
              <a:t> </a:t>
            </a:r>
            <a:r>
              <a:rPr lang="sr-Latn-RS" dirty="0" smtClean="0"/>
              <a:t>(</a:t>
            </a:r>
            <a:r>
              <a:rPr lang="en-US" dirty="0" err="1" smtClean="0"/>
              <a:t>generativnog</a:t>
            </a:r>
            <a:r>
              <a:rPr lang="en-US" dirty="0" smtClean="0"/>
              <a:t> </a:t>
            </a:r>
            <a:r>
              <a:rPr lang="en-US" dirty="0" err="1" smtClean="0"/>
              <a:t>satelitsko</a:t>
            </a:r>
            <a:r>
              <a:rPr lang="en-US" dirty="0" smtClean="0"/>
              <a:t> </a:t>
            </a:r>
            <a:r>
              <a:rPr lang="en-US" dirty="0" err="1" smtClean="0"/>
              <a:t>mapiranj</a:t>
            </a:r>
            <a:r>
              <a:rPr lang="sr-Latn-RS" dirty="0" smtClean="0"/>
              <a:t>e)</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endParaRPr lang="en-US" dirty="0"/>
          </a:p>
        </p:txBody>
      </p:sp>
      <p:sp>
        <p:nvSpPr>
          <p:cNvPr id="3" name="Content Placeholder 2"/>
          <p:cNvSpPr>
            <a:spLocks noGrp="1"/>
          </p:cNvSpPr>
          <p:nvPr>
            <p:ph idx="1"/>
          </p:nvPr>
        </p:nvSpPr>
        <p:spPr>
          <a:xfrm>
            <a:off x="457200" y="1295400"/>
            <a:ext cx="8229600" cy="5181600"/>
          </a:xfrm>
        </p:spPr>
        <p:txBody>
          <a:bodyPr>
            <a:normAutofit fontScale="55000" lnSpcReduction="20000"/>
          </a:bodyPr>
          <a:lstStyle/>
          <a:p>
            <a:r>
              <a:rPr lang="sr-Latn-CS" sz="3500" dirty="0" smtClean="0">
                <a:latin typeface="Calibri" pitchFamily="34" charset="0"/>
              </a:rPr>
              <a:t>Medij je u najširem smislu posrednik, ’nešto između’: nalazi se između ideje i njene realizacije, između stvari i njene reprodukcije, agent operacije, nešto što razvija odnos između tehnologije, pojma umetnosti i specifičnog senzibiliteta.</a:t>
            </a:r>
          </a:p>
          <a:p>
            <a:r>
              <a:rPr lang="sr-Latn-CS" sz="3500" dirty="0" smtClean="0">
                <a:latin typeface="Calibri" pitchFamily="34" charset="0"/>
              </a:rPr>
              <a:t>Mediji u našoj kulturi, kako kažu Dejvid Bolter (David Bolter) i Ričard Grusin (Richard Grusin), američki odnosno australijski teoretičar novih medija, ne funkcionišu izolovano jedni od drugih, jedan medij je u stalnom odnosu uvažavanja i suparništva sa drugim medijima, a njegovu reprezentacijsku moć možemo da prepoznamo samo preko reference sa nekim drugim medijem/medijima (D. Bolter, R. Grusin, </a:t>
            </a:r>
            <a:r>
              <a:rPr lang="sr-Latn-CS" sz="3500" i="1" dirty="0" smtClean="0">
                <a:latin typeface="Calibri" pitchFamily="34" charset="0"/>
              </a:rPr>
              <a:t>Remediation, Understanding New Media</a:t>
            </a:r>
            <a:r>
              <a:rPr lang="sr-Latn-CS" sz="3500" dirty="0" smtClean="0">
                <a:latin typeface="Calibri" pitchFamily="34" charset="0"/>
              </a:rPr>
              <a:t>, Cambridge MA 2000, 65)</a:t>
            </a:r>
          </a:p>
          <a:p>
            <a:r>
              <a:rPr lang="sr-Latn-CS" sz="3500" dirty="0" smtClean="0">
                <a:latin typeface="Calibri" pitchFamily="34" charset="0"/>
              </a:rPr>
              <a:t>Ne postoji konsenzus oko značenja termina novomedijska umetnost a njegovom izostanku doprinosi i dvosmislenost samog pojma medij koji se može odnositi na: 1) umetnički medij (u Grinbergovom </a:t>
            </a:r>
            <a:r>
              <a:rPr lang="en-US" sz="3500" dirty="0" err="1" smtClean="0">
                <a:latin typeface="Calibri" pitchFamily="34" charset="0"/>
              </a:rPr>
              <a:t>redukovanom</a:t>
            </a:r>
            <a:r>
              <a:rPr lang="en-US" sz="3500" dirty="0" smtClean="0">
                <a:latin typeface="Calibri" pitchFamily="34" charset="0"/>
              </a:rPr>
              <a:t> </a:t>
            </a:r>
            <a:r>
              <a:rPr lang="sr-Latn-CS" sz="3500" dirty="0" smtClean="0">
                <a:latin typeface="Calibri" pitchFamily="34" charset="0"/>
              </a:rPr>
              <a:t>smislu kao</a:t>
            </a:r>
            <a:r>
              <a:rPr lang="sr-Latn-RS" sz="3500" dirty="0" smtClean="0">
                <a:latin typeface="Calibri" pitchFamily="34" charset="0"/>
              </a:rPr>
              <a:t> materijalna podloga</a:t>
            </a:r>
            <a:r>
              <a:rPr lang="sr-Latn-CS" sz="3500" dirty="0" smtClean="0">
                <a:latin typeface="Calibri" pitchFamily="34" charset="0"/>
              </a:rPr>
              <a:t> i potonjim revizijama u pravcu proširenja ovog značenja) i 2) bilo koja ekstenzija ljudskog tela u smislu teorije medija Maršala Mekluana a pre svega kao elektronski kanali komunikacije koji su tokom druge polovine 20. veka pretvorili svet u globalno selo a medij izjednačili sa porukom pri čemu im se pripisuje performativni potencijal kao supstancijalna karakteristika</a:t>
            </a:r>
          </a:p>
          <a:p>
            <a:r>
              <a:rPr lang="sr-Latn-CS" sz="3500" dirty="0" smtClean="0">
                <a:latin typeface="Calibri" pitchFamily="34" charset="0"/>
              </a:rPr>
              <a:t>(Pregledno o nekim dilemama u vezi termina novomedijska umetnost videti u tekstu Domenoco Quarante u prilogu)</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sub.org.rs/folder/natasa/Javne%20nabavke/2019/710-ilic.png"/>
          <p:cNvPicPr>
            <a:picLocks noChangeAspect="1" noChangeArrowheads="1"/>
          </p:cNvPicPr>
          <p:nvPr/>
        </p:nvPicPr>
        <p:blipFill>
          <a:blip r:embed="rId2"/>
          <a:srcRect/>
          <a:stretch>
            <a:fillRect/>
          </a:stretch>
        </p:blipFill>
        <p:spPr bwMode="auto">
          <a:xfrm>
            <a:off x="1371600" y="1066800"/>
            <a:ext cx="6762750" cy="3562351"/>
          </a:xfrm>
          <a:prstGeom prst="rect">
            <a:avLst/>
          </a:prstGeom>
          <a:noFill/>
        </p:spPr>
      </p:pic>
      <p:sp>
        <p:nvSpPr>
          <p:cNvPr id="3" name="Rectangle 2"/>
          <p:cNvSpPr/>
          <p:nvPr/>
        </p:nvSpPr>
        <p:spPr>
          <a:xfrm>
            <a:off x="1371600" y="5029200"/>
            <a:ext cx="7423892" cy="1200329"/>
          </a:xfrm>
          <a:prstGeom prst="rect">
            <a:avLst/>
          </a:prstGeom>
        </p:spPr>
        <p:txBody>
          <a:bodyPr wrap="none">
            <a:spAutoFit/>
          </a:bodyPr>
          <a:lstStyle/>
          <a:p>
            <a:r>
              <a:rPr lang="en-US" dirty="0" err="1" smtClean="0"/>
              <a:t>Dragan</a:t>
            </a:r>
            <a:r>
              <a:rPr lang="en-US" dirty="0" smtClean="0"/>
              <a:t> </a:t>
            </a:r>
            <a:r>
              <a:rPr lang="en-US" dirty="0" err="1" smtClean="0"/>
              <a:t>Ilic</a:t>
            </a:r>
            <a:r>
              <a:rPr lang="sr-Latn-RS" dirty="0" smtClean="0"/>
              <a:t>, </a:t>
            </a:r>
            <a:r>
              <a:rPr lang="en-US" dirty="0" err="1" smtClean="0"/>
              <a:t>Roboaction</a:t>
            </a:r>
            <a:r>
              <a:rPr lang="en-US" dirty="0" smtClean="0"/>
              <a:t>(s</a:t>
            </a:r>
            <a:r>
              <a:rPr lang="en-US" dirty="0" smtClean="0"/>
              <a:t>) A1 </a:t>
            </a:r>
            <a:r>
              <a:rPr lang="en-US" dirty="0" smtClean="0"/>
              <a:t>K1</a:t>
            </a:r>
            <a:endParaRPr lang="sr-Latn-RS" dirty="0" smtClean="0"/>
          </a:p>
          <a:p>
            <a:r>
              <a:rPr lang="sr-Latn-RS" dirty="0" smtClean="0"/>
              <a:t>videti:</a:t>
            </a:r>
          </a:p>
          <a:p>
            <a:r>
              <a:rPr lang="en-US" dirty="0" smtClean="0">
                <a:hlinkClick r:id="rId3"/>
              </a:rPr>
              <a:t>http://www.draganilic.org</a:t>
            </a:r>
            <a:r>
              <a:rPr lang="en-US" dirty="0" smtClean="0">
                <a:hlinkClick r:id="rId3"/>
              </a:rPr>
              <a:t>/</a:t>
            </a:r>
            <a:endParaRPr lang="sr-Latn-RS" dirty="0" smtClean="0"/>
          </a:p>
          <a:p>
            <a:r>
              <a:rPr lang="en-US" dirty="0" smtClean="0"/>
              <a:t>I</a:t>
            </a:r>
            <a:r>
              <a:rPr lang="sr-Latn-RS" dirty="0" smtClean="0"/>
              <a:t> katalog retrospektivne iložbe u Muzeju savremene umetnosti Beograd 2019</a:t>
            </a:r>
            <a:r>
              <a:rPr lang="en-US" dirty="0" smtClean="0"/>
              <a:t>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endParaRPr lang="en-US" dirty="0"/>
          </a:p>
        </p:txBody>
      </p:sp>
      <p:sp>
        <p:nvSpPr>
          <p:cNvPr id="3" name="Content Placeholder 2"/>
          <p:cNvSpPr>
            <a:spLocks noGrp="1"/>
          </p:cNvSpPr>
          <p:nvPr>
            <p:ph idx="1"/>
          </p:nvPr>
        </p:nvSpPr>
        <p:spPr>
          <a:xfrm>
            <a:off x="457200" y="914400"/>
            <a:ext cx="8229600" cy="5638800"/>
          </a:xfrm>
        </p:spPr>
        <p:txBody>
          <a:bodyPr>
            <a:normAutofit fontScale="62500" lnSpcReduction="20000"/>
          </a:bodyPr>
          <a:lstStyle/>
          <a:p>
            <a:r>
              <a:rPr lang="sr-Latn-CS" dirty="0" smtClean="0"/>
              <a:t>Za Leva Manoviča (Lev Manovich) novi mediji pretstavljaju ukrštanje dve zasebne istorijske putanje: kompjutera i medijske tehnologije. Po njegovom mišljenju mediji su postali novi zahvaljujući numeričkoj reprezentaciji koja pretvara medije u kompjuterske podatke čime postaje moguće da budu programirani, a to, kako kaže Manovič, radikalno menja prirodu medija.</a:t>
            </a:r>
          </a:p>
          <a:p>
            <a:r>
              <a:rPr lang="sr-Latn-CS" dirty="0" smtClean="0"/>
              <a:t>Manovič uspostavlja listu osnovnih principa na kojima počivaju novi mediji i ona obuhvata principe numeričke reprezentacije (odnosno da su sastavljeni od digitalnih kodova) koji je najpresudniji, modularnosti (imaju modularnu strukturu, sastoje se od medijskih elemenata, reprezentovanih kao niz skupova diskretnih semplova koji mogu da se sklapaju u krupne objekte čuvajući pri tom svoje zasebne identitete), automatizacije (numeričko kodiranje i modularna struktura dozvoljavaju automatizaciju mnogih operacija uključenih u kreiranje, manipulaciju i pristup medijima), nefiksiranosti i/ili varijabilnosti (potencijalno beskonačno mnogo verzija opet kao posledica numeričkog kodiranja medija i njegove modularne strukture) i principa transkodiranja (konvertovanja jedne kodirane reprezentacije u drugu). Proširena lista obuhvata one principe koji su već prisutni u drugim kulturnim formama i medijskim tehnologijama te kao takvi takođe učestvuju u uspostavljanju razlike između starih i novih medija. L. Manovich</a:t>
            </a:r>
            <a:r>
              <a:rPr lang="sr-Latn-CS" i="1" dirty="0" smtClean="0"/>
              <a:t> The Language of New Media</a:t>
            </a:r>
            <a:r>
              <a:rPr lang="sr-Latn-CS" dirty="0" smtClean="0"/>
              <a:t>, Cambridge MA, London 2001, 19-61.</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endParaRPr lang="en-US" dirty="0"/>
          </a:p>
        </p:txBody>
      </p:sp>
      <p:sp>
        <p:nvSpPr>
          <p:cNvPr id="3" name="Content Placeholder 2"/>
          <p:cNvSpPr>
            <a:spLocks noGrp="1"/>
          </p:cNvSpPr>
          <p:nvPr>
            <p:ph idx="1"/>
          </p:nvPr>
        </p:nvSpPr>
        <p:spPr>
          <a:xfrm>
            <a:off x="457200" y="1143000"/>
            <a:ext cx="8229600" cy="5105400"/>
          </a:xfrm>
        </p:spPr>
        <p:txBody>
          <a:bodyPr>
            <a:normAutofit fontScale="70000" lnSpcReduction="20000"/>
          </a:bodyPr>
          <a:lstStyle/>
          <a:p>
            <a:r>
              <a:rPr lang="sr-Latn-CS" dirty="0" smtClean="0"/>
              <a:t>Brzi razvoj digitalne tehnologije i njena dostupnost su tokom prethodnih decenija kao što s preoblikovali iskustvo svakodnevnog života tako su otvorili nove mogućnosti u umetnosti a zahvaljujući Manoviču, Piteru Vajblu i mnogim drugim teoretičarima ali i umetnicima i njihovim praksama, novomedijska umetnost je određena prevashodno upotrebom ili istraživanjem ovih tehnologija. </a:t>
            </a:r>
          </a:p>
          <a:p>
            <a:endParaRPr lang="sr-Latn-CS" dirty="0" smtClean="0"/>
          </a:p>
          <a:p>
            <a:r>
              <a:rPr lang="sr-Latn-CS" dirty="0" smtClean="0"/>
              <a:t>Ovaj pojam postaje sveobuhvatan i širi od pojmova koji u svom nazivu direktno upućuju na svoju vezu sa novim tehnologijama poput digitalne umetnosti, sajber umetnosti, netart-a...  </a:t>
            </a:r>
            <a:r>
              <a:rPr lang="en-US" dirty="0" smtClean="0"/>
              <a:t>N</a:t>
            </a:r>
            <a:r>
              <a:rPr lang="sr-Latn-RS" dirty="0" smtClean="0"/>
              <a:t>ovomedijska umetnost predstavlja specifičan korpus umetničkih praksi i produkcija </a:t>
            </a:r>
            <a:r>
              <a:rPr lang="en-US" dirty="0" err="1" smtClean="0"/>
              <a:t>reali</a:t>
            </a:r>
            <a:r>
              <a:rPr lang="sr-Latn-RS" dirty="0" smtClean="0"/>
              <a:t>zovanih korišćenjem novih medijskih tehnologija (interneta, mobiln</a:t>
            </a:r>
            <a:r>
              <a:rPr lang="en-US" dirty="0" smtClean="0"/>
              <a:t>e</a:t>
            </a:r>
            <a:r>
              <a:rPr lang="sr-Latn-RS" dirty="0" smtClean="0"/>
              <a:t> telefonije, bežičnih sistema, virtuelne realnosti, robotike, biotehnologije) i obuhvata digitalnu umetnost, net art/internet umetnost, kompujtersku animaciju, video-igre, bio-art, interaktivne i multimedijalne umetničke instalacija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endParaRPr lang="en-US" dirty="0"/>
          </a:p>
        </p:txBody>
      </p:sp>
      <p:sp>
        <p:nvSpPr>
          <p:cNvPr id="3" name="Content Placeholder 2"/>
          <p:cNvSpPr>
            <a:spLocks noGrp="1"/>
          </p:cNvSpPr>
          <p:nvPr>
            <p:ph idx="1"/>
          </p:nvPr>
        </p:nvSpPr>
        <p:spPr>
          <a:xfrm>
            <a:off x="457200" y="1066800"/>
            <a:ext cx="8229600" cy="5059363"/>
          </a:xfrm>
        </p:spPr>
        <p:txBody>
          <a:bodyPr>
            <a:normAutofit fontScale="62500" lnSpcReduction="20000"/>
          </a:bodyPr>
          <a:lstStyle/>
          <a:p>
            <a:r>
              <a:rPr lang="en-US" dirty="0" smtClean="0"/>
              <a:t>N</a:t>
            </a:r>
            <a:r>
              <a:rPr lang="sr-Latn-RS" dirty="0" smtClean="0"/>
              <a:t>ovomedijsku umetnost ne određuju samo alati koje umetnici koriste za realizaciju dela, već i mediji odnosno postupci i umetničke pozicije koji postavljaju brojna kulturna, društvena, politička, pravna, etička, estetička pitanja koja su se otvorila upotrebom novih tehnologija. </a:t>
            </a:r>
          </a:p>
          <a:p>
            <a:r>
              <a:rPr lang="sr-Latn-RS" dirty="0" smtClean="0"/>
              <a:t>Ima primera kada novomedijski umetnici uključuju tradicionalne medije (analogni/manuelni crtež, slikarstvo, skulpturu, fotografiju itd) u svoju praksu ali je u tim slučajevima uloga tradicionalnih medija uglavnom konceptualizovana logikom novih digitalnih tehnologija. Važi i suprotno, kada savremeni umetnici koriste potencijale digitalnih tehnologija za istraživanja i redefinisanja prirode i granica tradicionalnih medija.</a:t>
            </a:r>
          </a:p>
          <a:p>
            <a:r>
              <a:rPr lang="sr-Latn-CS" dirty="0" smtClean="0"/>
              <a:t>Digitalizacija je radikalno povećala mogućnosti manipulacije – recimo fotografija i film su se transformisali od hemijskog u elektronski medij, što znači da je slika od one vidljive na fotografskom filmu ili filmskoj traci transformisana u numeričke kodove i postala ‘nevidljiva’. Suštinska karakteristika digitalizacije je transformativnost medija: video, fotografija, film, interaktivni mediji pa čak i video-igre integrišu se u jedinstvenu digitalnu platformu čime neke od materijalnih razlika koje su razdvajale primera radi fotografiju od videa postaju sve irelevantnije</a:t>
            </a:r>
            <a:endParaRPr lang="sr-Latn-RS"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endParaRPr lang="en-US" dirty="0"/>
          </a:p>
        </p:txBody>
      </p:sp>
      <p:sp>
        <p:nvSpPr>
          <p:cNvPr id="3" name="Content Placeholder 2"/>
          <p:cNvSpPr>
            <a:spLocks noGrp="1"/>
          </p:cNvSpPr>
          <p:nvPr>
            <p:ph idx="1"/>
          </p:nvPr>
        </p:nvSpPr>
        <p:spPr>
          <a:xfrm>
            <a:off x="457200" y="1219200"/>
            <a:ext cx="8229600" cy="5029200"/>
          </a:xfrm>
        </p:spPr>
        <p:txBody>
          <a:bodyPr>
            <a:normAutofit fontScale="32500" lnSpcReduction="20000"/>
          </a:bodyPr>
          <a:lstStyle/>
          <a:p>
            <a:r>
              <a:rPr lang="sr-Latn-RS" sz="5200" dirty="0" smtClean="0">
                <a:latin typeface="Calibri" pitchFamily="34" charset="0"/>
              </a:rPr>
              <a:t>Odlike novomedijske umetnosti su nematerijalnost, interaktivnost, prolaznost, nestabilnost, procesualnost, participativnost, kolaboracija, proizvodnja društvenosti – aktivira i redefiniše pojam dematerijalizacije umetničkog dela</a:t>
            </a:r>
          </a:p>
          <a:p>
            <a:r>
              <a:rPr lang="en-US" sz="5200" dirty="0" smtClean="0">
                <a:latin typeface="Calibri" pitchFamily="34" charset="0"/>
              </a:rPr>
              <a:t>N</a:t>
            </a:r>
            <a:r>
              <a:rPr lang="sr-Latn-RS" sz="5200" dirty="0" smtClean="0">
                <a:latin typeface="Calibri" pitchFamily="34" charset="0"/>
              </a:rPr>
              <a:t>ovomedijska umetnost po svojim strategijama, polju i metodologiji umetničkog delovanja i prakse, kao i po svom supstancijalnom istraživanju izražajnih i performativnih mogućnosti softverskog okruženja i digitalne tehnologije temelji se na poukama istorijskih avangardi, neoavangardi, konceptualne umetnosti, postdišanovske/postmedijske ‘nekonvencionalnosti’</a:t>
            </a:r>
          </a:p>
          <a:p>
            <a:endParaRPr lang="sr-Latn-RS" sz="5200" dirty="0" smtClean="0">
              <a:latin typeface="Calibri" pitchFamily="34" charset="0"/>
            </a:endParaRPr>
          </a:p>
          <a:p>
            <a:r>
              <a:rPr lang="sr-Latn-RS" sz="5200" dirty="0" smtClean="0">
                <a:latin typeface="Calibri" pitchFamily="34" charset="0"/>
              </a:rPr>
              <a:t>Umetnost novih medija kritički problematizuje različite aspekte tehnologije i njenih upotreba, preispituje i interveniše u okruženju i kulturi koji su oblikovani upotrebom digitalnih tehnologija ili ‘iznutra’, unutar samih digitalnih tehnologija</a:t>
            </a:r>
          </a:p>
          <a:p>
            <a:r>
              <a:rPr lang="sr-Latn-RS" sz="5200" dirty="0" smtClean="0">
                <a:latin typeface="Calibri" pitchFamily="34" charset="0"/>
              </a:rPr>
              <a:t>na tom tragu umetnost novih medija spada u korpus društveno angažovanih praksi, i vrlo često predtsvalja oblike institucionalne kritike</a:t>
            </a:r>
          </a:p>
          <a:p>
            <a:pPr>
              <a:buNone/>
            </a:pPr>
            <a:endParaRPr lang="sr-Latn-RS" sz="5200" dirty="0" smtClean="0">
              <a:latin typeface="Calibri" pitchFamily="34" charset="0"/>
            </a:endParaRPr>
          </a:p>
          <a:p>
            <a:endParaRPr lang="sr-Latn-RS" sz="5200" dirty="0" smtClean="0">
              <a:latin typeface="Calibri" pitchFamily="34" charset="0"/>
            </a:endParaRPr>
          </a:p>
          <a:p>
            <a:r>
              <a:rPr lang="sr-Latn-CS" sz="5200" dirty="0" smtClean="0">
                <a:latin typeface="Calibri" pitchFamily="34" charset="0"/>
              </a:rPr>
              <a:t>ideja postmedijske umetnosti koja nužno ne mora da bude u suprotnosti sa novomedijskom kulturom i umetnošću a to je ona o pluralnosti medija, zamisao koja bi podrazumevala, kako je to Filip Dibua (Philippe Dubois) predložio, da se jedan medij razumeva u svetlu drugog, kroz taj drugi ili u drugom mediju (Dubois, “Photography Mise-en-Film. Autobiographical (Hi)stories and Psychic Apparatuses” u: P. Petro, </a:t>
            </a:r>
            <a:r>
              <a:rPr lang="sr-Latn-CS" sz="5200" i="1" dirty="0" smtClean="0">
                <a:latin typeface="Calibri" pitchFamily="34" charset="0"/>
              </a:rPr>
              <a:t>Fugitive Images</a:t>
            </a:r>
            <a:r>
              <a:rPr lang="fr-FR" sz="5200" i="1" dirty="0" smtClean="0">
                <a:latin typeface="Calibri" pitchFamily="34" charset="0"/>
              </a:rPr>
              <a:t>, </a:t>
            </a:r>
            <a:r>
              <a:rPr lang="fr-FR" sz="5200" i="1" dirty="0" err="1" smtClean="0">
                <a:latin typeface="Calibri" pitchFamily="34" charset="0"/>
              </a:rPr>
              <a:t>From</a:t>
            </a:r>
            <a:r>
              <a:rPr lang="fr-FR" sz="5200" i="1" dirty="0" smtClean="0">
                <a:latin typeface="Calibri" pitchFamily="34" charset="0"/>
              </a:rPr>
              <a:t> </a:t>
            </a:r>
            <a:r>
              <a:rPr lang="fr-FR" sz="5200" i="1" dirty="0" err="1" smtClean="0">
                <a:latin typeface="Calibri" pitchFamily="34" charset="0"/>
              </a:rPr>
              <a:t>Photography</a:t>
            </a:r>
            <a:r>
              <a:rPr lang="fr-FR" sz="5200" i="1" dirty="0" smtClean="0">
                <a:latin typeface="Calibri" pitchFamily="34" charset="0"/>
              </a:rPr>
              <a:t> to </a:t>
            </a:r>
            <a:r>
              <a:rPr lang="fr-FR" sz="5200" i="1" dirty="0" err="1" smtClean="0">
                <a:latin typeface="Calibri" pitchFamily="34" charset="0"/>
              </a:rPr>
              <a:t>Video</a:t>
            </a:r>
            <a:r>
              <a:rPr lang="fr-FR" sz="5200" dirty="0" smtClean="0">
                <a:latin typeface="Calibri" pitchFamily="34" charset="0"/>
              </a:rPr>
              <a:t>, Bloomington 1995, 155</a:t>
            </a:r>
            <a:r>
              <a:rPr lang="sr-Latn-RS" sz="5200" dirty="0" smtClean="0">
                <a:latin typeface="Calibri" pitchFamily="34" charset="0"/>
              </a:rPr>
              <a:t>)</a:t>
            </a:r>
          </a:p>
          <a:p>
            <a:endParaRPr lang="sr-Latn-RS" dirty="0" smtClean="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Edunia"/>
          <p:cNvPicPr>
            <a:picLocks noChangeAspect="1" noChangeArrowheads="1"/>
          </p:cNvPicPr>
          <p:nvPr/>
        </p:nvPicPr>
        <p:blipFill>
          <a:blip r:embed="rId2"/>
          <a:srcRect/>
          <a:stretch>
            <a:fillRect/>
          </a:stretch>
        </p:blipFill>
        <p:spPr bwMode="auto">
          <a:xfrm>
            <a:off x="0" y="0"/>
            <a:ext cx="5596702" cy="3733800"/>
          </a:xfrm>
          <a:prstGeom prst="rect">
            <a:avLst/>
          </a:prstGeom>
          <a:noFill/>
        </p:spPr>
      </p:pic>
      <p:sp>
        <p:nvSpPr>
          <p:cNvPr id="3" name="Rectangle 2"/>
          <p:cNvSpPr/>
          <p:nvPr/>
        </p:nvSpPr>
        <p:spPr>
          <a:xfrm>
            <a:off x="152400" y="3886200"/>
            <a:ext cx="5029200" cy="1754326"/>
          </a:xfrm>
          <a:prstGeom prst="rect">
            <a:avLst/>
          </a:prstGeom>
        </p:spPr>
        <p:txBody>
          <a:bodyPr wrap="square">
            <a:spAutoFit/>
          </a:bodyPr>
          <a:lstStyle/>
          <a:p>
            <a:r>
              <a:rPr lang="en-US" b="1" dirty="0" smtClean="0"/>
              <a:t>BIO ART</a:t>
            </a:r>
            <a:r>
              <a:rPr lang="en-US" dirty="0" smtClean="0"/>
              <a:t/>
            </a:r>
            <a:br>
              <a:rPr lang="en-US" dirty="0" smtClean="0"/>
            </a:br>
            <a:r>
              <a:rPr lang="en-US" dirty="0" smtClean="0"/>
              <a:t>Transgenic works and other living pieces</a:t>
            </a:r>
            <a:r>
              <a:rPr lang="en-US" b="1" dirty="0" smtClean="0"/>
              <a:t/>
            </a:r>
            <a:br>
              <a:rPr lang="en-US" b="1" dirty="0" smtClean="0"/>
            </a:br>
            <a:endParaRPr lang="sr-Latn-RS" dirty="0" smtClean="0"/>
          </a:p>
          <a:p>
            <a:r>
              <a:rPr lang="en-US" dirty="0" smtClean="0"/>
              <a:t>Eduardo </a:t>
            </a:r>
            <a:r>
              <a:rPr lang="en-US" dirty="0" err="1" smtClean="0"/>
              <a:t>Kac</a:t>
            </a:r>
            <a:r>
              <a:rPr lang="sr-Latn-RS" dirty="0" smtClean="0"/>
              <a:t>, </a:t>
            </a:r>
            <a:r>
              <a:rPr lang="en-US" i="1" dirty="0" smtClean="0"/>
              <a:t>Natural History of the Enigma</a:t>
            </a:r>
            <a:r>
              <a:rPr lang="sr-Latn-RS" dirty="0" smtClean="0"/>
              <a:t>, 2003-2008</a:t>
            </a:r>
          </a:p>
          <a:p>
            <a:r>
              <a:rPr lang="en-US" dirty="0" smtClean="0"/>
              <a:t>V</a:t>
            </a:r>
            <a:r>
              <a:rPr lang="sr-Latn-RS" dirty="0" smtClean="0"/>
              <a:t>ideti na: </a:t>
            </a:r>
            <a:r>
              <a:rPr lang="en-US" dirty="0" smtClean="0">
                <a:hlinkClick r:id="rId3"/>
              </a:rPr>
              <a:t>http://www.ekac.org/nat.hist.enig.html</a:t>
            </a:r>
            <a:endParaRPr lang="en-US" dirty="0"/>
          </a:p>
        </p:txBody>
      </p:sp>
      <p:pic>
        <p:nvPicPr>
          <p:cNvPr id="35844" name="Picture 4" descr="Kac&#10;        waters edunia"/>
          <p:cNvPicPr>
            <a:picLocks noChangeAspect="1" noChangeArrowheads="1"/>
          </p:cNvPicPr>
          <p:nvPr/>
        </p:nvPicPr>
        <p:blipFill>
          <a:blip r:embed="rId4"/>
          <a:srcRect/>
          <a:stretch>
            <a:fillRect/>
          </a:stretch>
        </p:blipFill>
        <p:spPr bwMode="auto">
          <a:xfrm>
            <a:off x="5334000" y="1142999"/>
            <a:ext cx="3810000" cy="5715001"/>
          </a:xfrm>
          <a:prstGeom prst="rect">
            <a:avLst/>
          </a:prstGeom>
          <a:noFill/>
        </p:spPr>
      </p:pic>
      <p:sp>
        <p:nvSpPr>
          <p:cNvPr id="5" name="Rectangle 4"/>
          <p:cNvSpPr/>
          <p:nvPr/>
        </p:nvSpPr>
        <p:spPr>
          <a:xfrm>
            <a:off x="5638800" y="65782"/>
            <a:ext cx="3429000" cy="1077218"/>
          </a:xfrm>
          <a:prstGeom prst="rect">
            <a:avLst/>
          </a:prstGeom>
        </p:spPr>
        <p:txBody>
          <a:bodyPr wrap="square">
            <a:spAutoFit/>
          </a:bodyPr>
          <a:lstStyle/>
          <a:p>
            <a:pPr algn="r"/>
            <a:r>
              <a:rPr lang="en-US" sz="1600" dirty="0" smtClean="0">
                <a:latin typeface="Calibri" pitchFamily="34" charset="0"/>
              </a:rPr>
              <a:t>Eduardo </a:t>
            </a:r>
            <a:r>
              <a:rPr lang="en-US" sz="1600" dirty="0" err="1" smtClean="0">
                <a:latin typeface="Calibri" pitchFamily="34" charset="0"/>
              </a:rPr>
              <a:t>Kac</a:t>
            </a:r>
            <a:r>
              <a:rPr lang="en-US" sz="1600" dirty="0" smtClean="0">
                <a:latin typeface="Calibri" pitchFamily="34" charset="0"/>
              </a:rPr>
              <a:t> </a:t>
            </a:r>
            <a:r>
              <a:rPr lang="sr-Latn-RS" sz="1600" dirty="0" smtClean="0">
                <a:latin typeface="Calibri" pitchFamily="34" charset="0"/>
              </a:rPr>
              <a:t>zaliva</a:t>
            </a:r>
            <a:r>
              <a:rPr lang="en-US" sz="1600" dirty="0" smtClean="0">
                <a:latin typeface="Calibri" pitchFamily="34" charset="0"/>
              </a:rPr>
              <a:t> </a:t>
            </a:r>
            <a:r>
              <a:rPr lang="en-US" sz="1600" dirty="0" err="1" smtClean="0">
                <a:latin typeface="Calibri" pitchFamily="34" charset="0"/>
              </a:rPr>
              <a:t>Eduni</a:t>
            </a:r>
            <a:r>
              <a:rPr lang="sr-Latn-RS" sz="1600" dirty="0" smtClean="0">
                <a:latin typeface="Calibri" pitchFamily="34" charset="0"/>
              </a:rPr>
              <a:t>ju</a:t>
            </a:r>
            <a:r>
              <a:rPr lang="en-US" sz="1600" dirty="0" smtClean="0">
                <a:latin typeface="Calibri" pitchFamily="34" charset="0"/>
              </a:rPr>
              <a:t>, 2009</a:t>
            </a:r>
            <a:r>
              <a:rPr lang="sr-Latn-RS" sz="1600" dirty="0" smtClean="0">
                <a:latin typeface="Calibri" pitchFamily="34" charset="0"/>
              </a:rPr>
              <a:t> (biljka hibrid nastala mikrobiološkim ukrštanjem genetskog materijala umetnika i petunije)</a:t>
            </a:r>
            <a:endParaRPr lang="en-US" sz="1600" dirty="0">
              <a:latin typeface="Calibri"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descr="http://www.ekac.org/genesis.bh.2019.jpg"/>
          <p:cNvPicPr>
            <a:picLocks noChangeAspect="1" noChangeArrowheads="1"/>
          </p:cNvPicPr>
          <p:nvPr/>
        </p:nvPicPr>
        <p:blipFill>
          <a:blip r:embed="rId2" cstate="print"/>
          <a:srcRect/>
          <a:stretch>
            <a:fillRect/>
          </a:stretch>
        </p:blipFill>
        <p:spPr bwMode="auto">
          <a:xfrm>
            <a:off x="4038600" y="3028950"/>
            <a:ext cx="5105400" cy="3829050"/>
          </a:xfrm>
          <a:prstGeom prst="rect">
            <a:avLst/>
          </a:prstGeom>
          <a:noFill/>
        </p:spPr>
      </p:pic>
      <p:sp>
        <p:nvSpPr>
          <p:cNvPr id="4" name="Rectangle 3"/>
          <p:cNvSpPr/>
          <p:nvPr/>
        </p:nvSpPr>
        <p:spPr>
          <a:xfrm>
            <a:off x="6400800" y="228600"/>
            <a:ext cx="2743200" cy="1477328"/>
          </a:xfrm>
          <a:prstGeom prst="rect">
            <a:avLst/>
          </a:prstGeom>
        </p:spPr>
        <p:txBody>
          <a:bodyPr wrap="square">
            <a:spAutoFit/>
          </a:bodyPr>
          <a:lstStyle/>
          <a:p>
            <a:r>
              <a:rPr lang="en-US" dirty="0" smtClean="0"/>
              <a:t>Eduardo </a:t>
            </a:r>
            <a:r>
              <a:rPr lang="en-US" dirty="0" err="1" smtClean="0"/>
              <a:t>Kac</a:t>
            </a:r>
            <a:r>
              <a:rPr lang="en-US" dirty="0" smtClean="0"/>
              <a:t>, </a:t>
            </a:r>
            <a:r>
              <a:rPr lang="en-US" i="1" dirty="0" smtClean="0"/>
              <a:t>Genesis</a:t>
            </a:r>
            <a:r>
              <a:rPr lang="en-US" dirty="0" smtClean="0"/>
              <a:t>, transgenic artwork, 1999.</a:t>
            </a:r>
            <a:endParaRPr lang="sr-Latn-RS" dirty="0" smtClean="0"/>
          </a:p>
          <a:p>
            <a:r>
              <a:rPr lang="en-US" dirty="0" smtClean="0"/>
              <a:t>V</a:t>
            </a:r>
            <a:r>
              <a:rPr lang="sr-Latn-RS" dirty="0" smtClean="0"/>
              <a:t>ideti: </a:t>
            </a:r>
            <a:r>
              <a:rPr lang="en-US" dirty="0" smtClean="0">
                <a:hlinkClick r:id="rId3"/>
              </a:rPr>
              <a:t>http://www.ekac.org/geninfo.html</a:t>
            </a:r>
            <a:endParaRPr lang="en-US" dirty="0"/>
          </a:p>
        </p:txBody>
      </p:sp>
      <p:pic>
        <p:nvPicPr>
          <p:cNvPr id="36870" name="Picture 6" descr="IVAM - Institut Valencià d'Art Modern | EDUARDO KAC"/>
          <p:cNvPicPr>
            <a:picLocks noChangeAspect="1" noChangeArrowheads="1"/>
          </p:cNvPicPr>
          <p:nvPr/>
        </p:nvPicPr>
        <p:blipFill>
          <a:blip r:embed="rId4"/>
          <a:srcRect/>
          <a:stretch>
            <a:fillRect/>
          </a:stretch>
        </p:blipFill>
        <p:spPr bwMode="auto">
          <a:xfrm>
            <a:off x="0" y="0"/>
            <a:ext cx="6208889" cy="3406740"/>
          </a:xfrm>
          <a:prstGeom prst="rect">
            <a:avLst/>
          </a:prstGeom>
          <a:noFill/>
        </p:spPr>
      </p:pic>
      <p:sp>
        <p:nvSpPr>
          <p:cNvPr id="5" name="Rectangle 4"/>
          <p:cNvSpPr/>
          <p:nvPr/>
        </p:nvSpPr>
        <p:spPr>
          <a:xfrm>
            <a:off x="152400" y="3441680"/>
            <a:ext cx="3886200" cy="3293209"/>
          </a:xfrm>
          <a:prstGeom prst="rect">
            <a:avLst/>
          </a:prstGeom>
        </p:spPr>
        <p:txBody>
          <a:bodyPr wrap="square">
            <a:spAutoFit/>
          </a:bodyPr>
          <a:lstStyle/>
          <a:p>
            <a:r>
              <a:rPr lang="sr-Latn-RS" sz="1600" dirty="0" smtClean="0">
                <a:latin typeface="Calibri" pitchFamily="34" charset="0"/>
              </a:rPr>
              <a:t>(</a:t>
            </a:r>
            <a:r>
              <a:rPr lang="vi-VN" sz="1600" dirty="0" smtClean="0">
                <a:latin typeface="Calibri" pitchFamily="34" charset="0"/>
              </a:rPr>
              <a:t>na </a:t>
            </a:r>
            <a:r>
              <a:rPr lang="sr-Latn-RS" sz="1600" dirty="0" smtClean="0">
                <a:latin typeface="Calibri" pitchFamily="34" charset="0"/>
              </a:rPr>
              <a:t>postolju u izložbenom prostoru pod staklenim zvonom, izolovana, nalazi se Petrijeva posuda koja sadrži bakterije izložene UV zracima koji izazivaju mutaciju. Posetioci u izložbenom prostoru posmatraju proces kojim upravljaju korisnici veb sajta Genesis koji na daljinu mogu da uključivanjem i isključivanjem UV lampe mogu da kontrolišu proces.  Rad </a:t>
            </a:r>
            <a:r>
              <a:rPr lang="vi-VN" sz="1600" dirty="0" smtClean="0">
                <a:latin typeface="Calibri" pitchFamily="34" charset="0"/>
              </a:rPr>
              <a:t>proučava odnos između bio i informacione tehnologije, sistema verovanja, etike i interneta, koji </a:t>
            </a:r>
            <a:r>
              <a:rPr lang="sr-Latn-RS" sz="1600" dirty="0" smtClean="0">
                <a:latin typeface="Calibri" pitchFamily="34" charset="0"/>
              </a:rPr>
              <a:t>ovde doslovno</a:t>
            </a:r>
            <a:r>
              <a:rPr lang="vi-VN" sz="1600" dirty="0" smtClean="0">
                <a:latin typeface="Calibri" pitchFamily="34" charset="0"/>
              </a:rPr>
              <a:t> postaje životna sila</a:t>
            </a:r>
            <a:r>
              <a:rPr lang="sr-Latn-RS" sz="1600" dirty="0" smtClean="0">
                <a:latin typeface="Calibri" pitchFamily="34" charset="0"/>
              </a:rPr>
              <a:t>)</a:t>
            </a:r>
            <a:endParaRPr lang="en-US" sz="1600" dirty="0">
              <a:latin typeface="Calibri"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http://4.bp.blogspot.com/_9NbLx4Eal0c/SoNPGXe1LuI/AAAAAAAAAbs/XKxHTiKmO7M/s1600/ANTONI+MUNTADAS+On+Translation+Social+Network.png"/>
          <p:cNvPicPr>
            <a:picLocks noChangeAspect="1" noChangeArrowheads="1"/>
          </p:cNvPicPr>
          <p:nvPr/>
        </p:nvPicPr>
        <p:blipFill>
          <a:blip r:embed="rId2"/>
          <a:srcRect/>
          <a:stretch>
            <a:fillRect/>
          </a:stretch>
        </p:blipFill>
        <p:spPr bwMode="auto">
          <a:xfrm>
            <a:off x="1600200" y="838200"/>
            <a:ext cx="5715000" cy="3619500"/>
          </a:xfrm>
          <a:prstGeom prst="rect">
            <a:avLst/>
          </a:prstGeom>
          <a:noFill/>
        </p:spPr>
      </p:pic>
      <p:sp>
        <p:nvSpPr>
          <p:cNvPr id="4" name="Rectangle 3"/>
          <p:cNvSpPr/>
          <p:nvPr/>
        </p:nvSpPr>
        <p:spPr>
          <a:xfrm>
            <a:off x="1905000" y="4953000"/>
            <a:ext cx="5029200" cy="1477328"/>
          </a:xfrm>
          <a:prstGeom prst="rect">
            <a:avLst/>
          </a:prstGeom>
        </p:spPr>
        <p:txBody>
          <a:bodyPr wrap="square">
            <a:spAutoFit/>
          </a:bodyPr>
          <a:lstStyle/>
          <a:p>
            <a:r>
              <a:rPr lang="en-US" dirty="0" err="1" smtClean="0"/>
              <a:t>Antoni</a:t>
            </a:r>
            <a:r>
              <a:rPr lang="en-US" dirty="0" smtClean="0"/>
              <a:t> MUNTADAS, </a:t>
            </a:r>
            <a:r>
              <a:rPr lang="sr-Latn-RS" dirty="0" smtClean="0"/>
              <a:t> </a:t>
            </a:r>
            <a:r>
              <a:rPr lang="en-US" dirty="0" smtClean="0"/>
              <a:t>On Translation Social</a:t>
            </a:r>
            <a:r>
              <a:rPr lang="sr-Latn-RS" dirty="0" smtClean="0"/>
              <a:t>,</a:t>
            </a:r>
            <a:r>
              <a:rPr lang="en-US" dirty="0" smtClean="0"/>
              <a:t> </a:t>
            </a:r>
            <a:r>
              <a:rPr lang="sr-Latn-RS" dirty="0" smtClean="0"/>
              <a:t>2</a:t>
            </a:r>
            <a:r>
              <a:rPr lang="en-US" dirty="0" smtClean="0"/>
              <a:t>006</a:t>
            </a:r>
            <a:br>
              <a:rPr lang="en-US" dirty="0" smtClean="0"/>
            </a:br>
            <a:r>
              <a:rPr lang="en-US" dirty="0" smtClean="0"/>
              <a:t>Media: </a:t>
            </a:r>
            <a:r>
              <a:rPr lang="en-US" dirty="0" err="1" smtClean="0"/>
              <a:t>net.art</a:t>
            </a:r>
            <a:r>
              <a:rPr lang="en-US" dirty="0" smtClean="0"/>
              <a:t> </a:t>
            </a:r>
            <a:r>
              <a:rPr lang="en-US" dirty="0" err="1" smtClean="0"/>
              <a:t>databse</a:t>
            </a:r>
            <a:r>
              <a:rPr lang="en-US" dirty="0" smtClean="0"/>
              <a:t> linguistics network visualization digital projection map</a:t>
            </a:r>
            <a:endParaRPr lang="sr-Latn-RS" dirty="0" smtClean="0"/>
          </a:p>
          <a:p>
            <a:r>
              <a:rPr lang="en-US" dirty="0" smtClean="0">
                <a:hlinkClick r:id="rId3"/>
              </a:rPr>
              <a:t>http://2006.01sj.org/content/view/650/49/index.html</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1670</TotalTime>
  <Words>1253</Words>
  <Application>Microsoft Office PowerPoint</Application>
  <PresentationFormat>On-screen Show (4:3)</PresentationFormat>
  <Paragraphs>61</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postmedijska/novomedijska/transmedijska umetnost</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103</cp:revision>
  <dcterms:created xsi:type="dcterms:W3CDTF">2020-04-13T08:21:42Z</dcterms:created>
  <dcterms:modified xsi:type="dcterms:W3CDTF">2020-04-27T11:45:34Z</dcterms:modified>
</cp:coreProperties>
</file>