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8" r:id="rId2"/>
    <p:sldId id="335" r:id="rId3"/>
    <p:sldId id="351" r:id="rId4"/>
    <p:sldId id="336" r:id="rId5"/>
    <p:sldId id="359" r:id="rId6"/>
    <p:sldId id="358" r:id="rId7"/>
    <p:sldId id="337" r:id="rId8"/>
    <p:sldId id="356" r:id="rId9"/>
    <p:sldId id="354" r:id="rId10"/>
    <p:sldId id="355" r:id="rId11"/>
    <p:sldId id="35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eljka Manic" initials="ZM" lastIdx="1" clrIdx="0">
    <p:extLst>
      <p:ext uri="{19B8F6BF-5375-455C-9EA6-DF929625EA0E}">
        <p15:presenceInfo xmlns:p15="http://schemas.microsoft.com/office/powerpoint/2012/main" userId="Zeljka Man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F687A2F-1EBB-4DCD-A820-A1A8A11911DC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R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r-Latn-R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DBA95F0-E020-4DD6-B5F4-38E3250618A7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62729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7" name="Freeform 6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90600" y="1017588"/>
            <a:ext cx="7178675" cy="483076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90600" y="1009650"/>
            <a:ext cx="7180263" cy="4832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938" y="701675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4950" y="74930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88" y="5357813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E65B-F74C-48D6-A8CD-5CFAFABA7320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750" y="5357813"/>
            <a:ext cx="50339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475" y="5357813"/>
            <a:ext cx="554038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B39E0D73-CE09-4862-855C-8B53BD00AD0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33849-51A7-49A5-B860-3B16F1945F4E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210F-AD10-4A9C-BA60-9EE6AC9F232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25EBD-9F69-493D-8468-26D0EA9A3C6A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8A31-7B54-45D0-A895-9C8D16ACCE29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3A1E-BB2F-4A1D-BC4D-0773572FD7DE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53798-807C-406A-B986-358FCDBD658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BDD3F-55D9-40B3-8DFB-92263CBA86F4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ACD5F-C18A-4116-8423-EBE55D5860B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DA2C-FAB1-437B-924A-6AB3CAC3A7A9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915B4-9B47-4497-B5A7-71238B94B2B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BB97-335B-4FA3-A061-B1668A6E0555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B84F-84B8-4B3A-80BE-D29FC29F2CA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D0BDB-D7CB-4CA0-A8BE-BEAAF948ABC2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84E9C-F3B3-4EFB-AE3E-396A6AAC7C1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4A61F-E30B-49EC-9EF8-698288AF1824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078B9-AFDD-4DBF-BCEF-309262F6959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51EAA-4DC4-41AC-A4BE-5989354B9655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35B2-A99C-4B89-BBD8-9925AA53B88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4B04F-5A8A-474B-9D13-0512A092CBB1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E3132-EC04-4C00-B0EE-684D5EBA9ED2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54980D25-C280-4012-BB05-465DAEE3FA19}" type="datetimeFigureOut">
              <a:rPr lang="sr-Latn-RS"/>
              <a:pPr>
                <a:defRPr/>
              </a:pPr>
              <a:t>15.5.2020.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6B0A2387-4834-4B37-A716-C29B2D112B5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6" r:id="rId8"/>
    <p:sldLayoutId id="2147483697" r:id="rId9"/>
    <p:sldLayoutId id="2147483693" r:id="rId10"/>
    <p:sldLayoutId id="21474836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0531" y="1772816"/>
            <a:ext cx="5722938" cy="1944216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Izrada upitnika</a:t>
            </a:r>
            <a:endParaRPr lang="sr-Latn-R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Pilot istraživanje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sr-Latn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Pilot istraživanje predstavlja generalnu probu istraživanja primenom instrumenta na manjem uzorku ispitanika. Provera adekvatnosti upitnika je najznačajnija funkcija pilot istraživanja, ali pruža uvid i u: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adekvatnost uzoračkog okvira,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varijabilnost,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neodazivanje,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podesnost metoda za prikupljanje podataka,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efikasnost instruktaže,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iscrpnost alternativa u pitanjima zatvorenog tipa,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verovatne troškove i trajanje prikupljanja podataka,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efikasnost organizacije terena (Mozer, 1962). 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016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Literatura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ClrTx/>
              <a:buSzTx/>
              <a:buNone/>
              <a:defRPr/>
            </a:pPr>
            <a:r>
              <a:rPr lang="sr-Latn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Fajgelj, Stanislav, 2005.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Metode istraživanja ponašanja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Beograd: Centar za primenjenu psihologiju</a:t>
            </a:r>
          </a:p>
          <a:p>
            <a:pPr mar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Milić, Vojin, 1996.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Sociološki metod,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Beograd: ZUNS</a:t>
            </a:r>
          </a:p>
          <a:p>
            <a:pPr mar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Mozer, C. A. 1962.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Metodi anketiranja u istraživanju društvenih pojava,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Beograd: Kultura</a:t>
            </a:r>
          </a:p>
          <a:p>
            <a:pPr mar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Supek, Rudi, 1961.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Ispitivanje javnog mnijenja,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Zagreb, Naprijed</a:t>
            </a:r>
          </a:p>
          <a:p>
            <a:pPr mar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676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Upitnik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Upitnik predstavlja instrument za prikupljanje podataka u anketnim istraživanjima. </a:t>
            </a:r>
          </a:p>
          <a:p>
            <a:pPr marL="0" lvl="0" indent="0" algn="just">
              <a:buClrTx/>
              <a:buSzTx/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Njegova uloga je višestruka: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izražava predmet i ciljeve istraživanja,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omogućava prikupljanje potrebnih iskustvenih podataka,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pomaže anketaru da stupi u kontakt sa ispitanikom.</a:t>
            </a:r>
          </a:p>
          <a:p>
            <a:pPr marL="0" lvl="0" indent="0" algn="just">
              <a:buClrTx/>
              <a:buSzTx/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16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sr-Latn-RS" sz="2800">
                <a:latin typeface="Times New Roman" pitchFamily="18" charset="0"/>
                <a:cs typeface="Times New Roman" pitchFamily="18" charset="0"/>
              </a:rPr>
              <a:t>Značajni uslovi pri izradi upitnika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Prilikom sastavljanju upitnika treba voditi računa o sledećim uslovima: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ko popunjava upitnik,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koja je svrha upitnika,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broj pitanja, 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redosled pitanja,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smisaona formulacija pitanja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verbalna formulacija pitanja,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izgledu upitnika,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da li je upitnik „jednokratan“ ili treba voditi računa o uporedivosti sa drugim istraživanjima,</a:t>
            </a:r>
          </a:p>
          <a:p>
            <a:pPr lvl="0" algn="just">
              <a:buClrTx/>
              <a:buSzTx/>
              <a:buFontTx/>
              <a:buChar char="-"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načinu obrade podataka (Supek, 1961).</a:t>
            </a:r>
          </a:p>
          <a:p>
            <a:pPr marL="0" lvl="0" indent="0" algn="just">
              <a:buClrTx/>
              <a:buSzTx/>
              <a:buNone/>
              <a:defRPr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022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Vrste 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  <a:defRPr/>
            </a:pPr>
            <a:r>
              <a:rPr lang="sr-Latn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Pitanja u upitniku mogu biti sa slobodnim odgovorom (otvorena) i sa unapred utvrđenim odgovorima (zatvorena). </a:t>
            </a:r>
          </a:p>
          <a:p>
            <a:pPr marL="0" indent="0" algn="just" eaLnBrk="1" hangingPunct="1">
              <a:buFont typeface="Arial" charset="0"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Kod otvorenih pitanja ispitanik ima slobodu prilikom davanja odgovora po pitanju forme, dužine, detalja. Njihova upotreba zahteva naknadno kodiranje odgovora, odn. grupisanje u kategorije.</a:t>
            </a:r>
          </a:p>
          <a:p>
            <a:pPr marL="0" indent="0" algn="just" eaLnBrk="1" hangingPunct="1">
              <a:buFont typeface="Arial" charset="0"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Zatvorena pitanja sadrže ponuđene odgovore. Mogu biti dihotomna ili imati višestruk izbor. Njihova primena je jednostavnija, kako prilikom prikupljanja podataka, tako i prilikom obrade, odn. imaju prednosti tehničke prirode “i one su epistemološki od drugostepenog značaja u poređenju s brojnim podacima koji pokazuju da su pitanja ove vrste vrlo nepouzdana” (Milić, 1996: 503). </a:t>
            </a:r>
          </a:p>
          <a:p>
            <a:pPr marL="0" lvl="0" indent="0" algn="just">
              <a:buClrTx/>
              <a:buSzTx/>
              <a:buNone/>
              <a:defRPr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716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Smisaona formulacija 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Formulacija pitanja može uticati na shvatanje njegovog smisla, a neki od izvora poteškoća su: </a:t>
            </a:r>
            <a:endParaRPr lang="sr-Latn-RS" altLang="sr-Latn-R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Tx/>
              <a:buSzTx/>
              <a:buFontTx/>
              <a:buChar char="-"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pitanja koja se sadrže stereotipe ili predrasude: Koja nacija ima najviši nivo kulture? </a:t>
            </a:r>
          </a:p>
          <a:p>
            <a:pPr lvl="0" algn="just">
              <a:buClrTx/>
              <a:buSzTx/>
              <a:buFontTx/>
              <a:buChar char="-"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pitanja koja izazivaju stereotipne odgovore: Da li verujete u slobodu govora? Da li verujete u slobodu govora sve dotle da bi dopustili crkvama i verskim zajednicama da izraze svoje mišljenje o merama povećanja nataliteta u Vašoj zemlji?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pitanja čiji je sadržaj nedovoljno opisan: Koja je zemlja najnaprednija?</a:t>
            </a:r>
          </a:p>
          <a:p>
            <a:pPr marL="0" lvl="0" indent="0" algn="just">
              <a:buClrTx/>
              <a:buSzTx/>
              <a:buNone/>
              <a:defRPr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89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sr-Latn-RS" sz="2800">
                <a:latin typeface="Times New Roman" pitchFamily="18" charset="0"/>
                <a:cs typeface="Times New Roman" pitchFamily="18" charset="0"/>
              </a:rPr>
              <a:t>Izbor pitanja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lvl="0" indent="0" algn="just">
              <a:buClrTx/>
              <a:buSzTx/>
              <a:buNone/>
              <a:defRPr/>
            </a:pPr>
            <a:r>
              <a:rPr lang="sr-Latn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Izbor pitanja koja će biti uključena u upitnik treba da bude rukovođen sledećim načelima: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uključiti samo pitanja koja se neposredno odnose na predmet proučavanja,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izbeći pitanja na koja se odgovori mogu dobiti iz nekih drugih izvora,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postavljanje samo onih pitanja za koje se može pretpostaviti da većina ispitanika zna odgovore,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obezbediti uporedive podatke kad god je to moguće,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voditi računa o dužini upitnika, odn. o vremenu potrebnom za popunjavanje,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voditi računa o vremenskom periodu kada će istraživanje biti realizovano,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izbegavati pitanja koja zahtevaju previše napora ispitanika.</a:t>
            </a:r>
          </a:p>
          <a:p>
            <a:pPr marL="0" lvl="0" indent="0" algn="just">
              <a:buClrTx/>
              <a:buSzTx/>
              <a:buNone/>
              <a:defRPr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222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Redosled pitanja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  <a:defRPr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altLang="sr-Latn-R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Upitnik predstavlja celinu u čijem konstruisanju treba voditi računa o psihološkim i logičkim aspektima:</a:t>
            </a:r>
          </a:p>
          <a:p>
            <a:pPr marL="0" indent="0" algn="just" eaLnBrk="1" hangingPunct="1">
              <a:buFont typeface="Arial" charset="0"/>
              <a:buNone/>
              <a:defRPr/>
            </a:pPr>
            <a:endParaRPr lang="sr-Latn-RS" altLang="sr-Latn-RS" sz="2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Tx/>
              <a:buChar char="-"/>
              <a:defRPr/>
            </a:pPr>
            <a:r>
              <a:rPr lang="sr-Latn-RS" altLang="sr-Latn-R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početna pitanja ne smeju biti sporna, zahtevati značajne napore za davanje odgovora, </a:t>
            </a:r>
          </a:p>
          <a:p>
            <a:pPr algn="just" eaLnBrk="1" hangingPunct="1">
              <a:buFontTx/>
              <a:buChar char="-"/>
              <a:defRPr/>
            </a:pPr>
            <a:r>
              <a:rPr lang="sr-Latn-RS" altLang="sr-Latn-R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ispitanik se obično uvodi u prikupljanje podataka postavljanjem pitanja o osnovnim ličnim podacima,</a:t>
            </a:r>
          </a:p>
          <a:p>
            <a:pPr algn="just" eaLnBrk="1" hangingPunct="1">
              <a:buFontTx/>
              <a:buChar char="-"/>
              <a:defRPr/>
            </a:pPr>
            <a:r>
              <a:rPr lang="sr-Latn-RS" altLang="sr-Latn-R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pitanja se kreću od jednostavnijih ka kompleksnijim, a upitnik se završava jednostavnijim pitanjima,</a:t>
            </a:r>
          </a:p>
          <a:p>
            <a:pPr algn="just" eaLnBrk="1" hangingPunct="1">
              <a:buFontTx/>
              <a:buChar char="-"/>
              <a:defRPr/>
            </a:pPr>
            <a:r>
              <a:rPr lang="sr-Latn-RS" altLang="sr-Latn-R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treba povezati pitanja koja se odnose na istu problematiku da bi odgovaranje bilo olakšano. </a:t>
            </a:r>
          </a:p>
          <a:p>
            <a:pPr marL="0" lvl="0" indent="0" algn="just">
              <a:buClrTx/>
              <a:buSzTx/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Tx/>
              <a:buSzTx/>
              <a:buNone/>
              <a:defRPr/>
            </a:pPr>
            <a:endParaRPr lang="sr-Latn-CS" altLang="en-US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buNone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989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Strategije redosleda pitanja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  <a:defRPr/>
            </a:pPr>
            <a:r>
              <a:rPr lang="sr-Latn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Osnovne strategije redosleda pitanja u upitniku su: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levak: upitnik započinje najopštijim pitanjima pa se prelazi na sve specifičnija, a ova strategija se najčešće koristi u istraživanjima,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obrnuti levak: instrument počinje specifičnijim pitanjima pa se prelazi na opštija,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dijamant: kombinacija strategija levka i obrnutog levka, u kojoj se počinje sa specifičnijim pitanjima, prelazi na opštija, a zatim ponovo na specifična,</a:t>
            </a:r>
          </a:p>
          <a:p>
            <a:pPr marL="0" lvl="0" indent="0" algn="just">
              <a:buClrTx/>
              <a:buSz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tunel: sva pitanja u upitniku imaju isti stepen opštosti (Fajgelj, 2005).	</a:t>
            </a:r>
            <a:endParaRPr lang="en-US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Tx/>
              <a:buSzTx/>
              <a:buNone/>
              <a:defRPr/>
            </a:pPr>
            <a:endParaRPr lang="sr-Latn-CS" altLang="en-US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buNone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29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Izgled upitnika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sr-Latn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altLang="sr-Latn-RS" sz="2000" dirty="0">
                <a:latin typeface="Times New Roman" panose="02020603050405020304" pitchFamily="18" charset="0"/>
                <a:ea typeface="宋体" panose="02010600030101010101" pitchFamily="2" charset="-122"/>
              </a:rPr>
              <a:t>Izgled upitnika utiče na spremnost ispitanika da odgovara na pitanja:</a:t>
            </a:r>
          </a:p>
          <a:p>
            <a:pPr marL="0" indent="0" algn="just" eaLnBrk="1" hangingPunct="1">
              <a:buFontTx/>
              <a:buChar char="-"/>
            </a:pPr>
            <a:r>
              <a:rPr lang="en-US" altLang="sr-Latn-RS" sz="2000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pl-PL" altLang="sr-Latn-RS" sz="2000" dirty="0">
                <a:latin typeface="Times New Roman" panose="02020603050405020304" pitchFamily="18" charset="0"/>
                <a:ea typeface="宋体" panose="02010600030101010101" pitchFamily="2" charset="-122"/>
              </a:rPr>
              <a:t>poseduje zaglavlje u kom je objašnjeno šta se proučava, ko vrši istraživanje, apel da se iskreno odgovara, garanciju anonimnosti, kontakt istraživača ili ustanove,</a:t>
            </a:r>
          </a:p>
          <a:p>
            <a:pPr marL="0" indent="0" algn="just" eaLnBrk="1" hangingPunct="1">
              <a:buFontTx/>
              <a:buChar char="-"/>
            </a:pPr>
            <a:r>
              <a:rPr lang="en-US" altLang="sr-Latn-RS" sz="2000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pl-PL" altLang="sr-Latn-RS" sz="2000" dirty="0">
                <a:latin typeface="Times New Roman" panose="02020603050405020304" pitchFamily="18" charset="0"/>
                <a:ea typeface="宋体" panose="02010600030101010101" pitchFamily="2" charset="-122"/>
              </a:rPr>
              <a:t>pitanja su grupisana prema tematskim oblastima, uz uvodno obaveštenje koja oblast sledi,</a:t>
            </a:r>
          </a:p>
          <a:p>
            <a:pPr marL="0" indent="0" algn="just">
              <a:buFontTx/>
              <a:buChar char="-"/>
            </a:pPr>
            <a:r>
              <a:rPr lang="en-US" altLang="sr-Latn-RS" sz="2000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pl-PL" altLang="sr-Latn-RS" sz="2000" dirty="0">
                <a:latin typeface="Times New Roman" panose="02020603050405020304" pitchFamily="18" charset="0"/>
                <a:ea typeface="宋体" panose="02010600030101010101" pitchFamily="2" charset="-122"/>
              </a:rPr>
              <a:t>upitnik se završava zahvalnošću za učešće, koja treba da podseti anketara da se zahvali ispitaniku na doprinosu istraživanj</a:t>
            </a:r>
            <a:r>
              <a:rPr lang="en-US" altLang="sr-Latn-RS" sz="2000" dirty="0">
                <a:latin typeface="Times New Roman" panose="02020603050405020304" pitchFamily="18" charset="0"/>
                <a:ea typeface="宋体" panose="02010600030101010101" pitchFamily="2" charset="-122"/>
              </a:rPr>
              <a:t>u.</a:t>
            </a:r>
            <a:endParaRPr lang="pl-PL" altLang="sr-Latn-RS" sz="20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126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2272</TotalTime>
  <Words>826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Brush Script MT</vt:lpstr>
      <vt:lpstr>Calibri</vt:lpstr>
      <vt:lpstr>Constantia</vt:lpstr>
      <vt:lpstr>Franklin Gothic Book</vt:lpstr>
      <vt:lpstr>Rage Italic</vt:lpstr>
      <vt:lpstr>Times New Roman</vt:lpstr>
      <vt:lpstr>Pushpin</vt:lpstr>
      <vt:lpstr>Izrada upitnika</vt:lpstr>
      <vt:lpstr>Upitnik</vt:lpstr>
      <vt:lpstr>Značajni uslovi pri izradi upitnika</vt:lpstr>
      <vt:lpstr>Vrste pitanja</vt:lpstr>
      <vt:lpstr>Smisaona formulacija pitanja</vt:lpstr>
      <vt:lpstr>Izbor pitanja</vt:lpstr>
      <vt:lpstr>Redosled pitanja</vt:lpstr>
      <vt:lpstr>Strategije redosleda pitanja</vt:lpstr>
      <vt:lpstr>Izgled upitnika</vt:lpstr>
      <vt:lpstr>Pilot istraživanje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Društveni položaj poljoprivrednika u Srbiji</dc:title>
  <dc:creator>Irena</dc:creator>
  <cp:lastModifiedBy>Željka Manić</cp:lastModifiedBy>
  <cp:revision>366</cp:revision>
  <dcterms:created xsi:type="dcterms:W3CDTF">2015-09-17T19:38:07Z</dcterms:created>
  <dcterms:modified xsi:type="dcterms:W3CDTF">2020-05-15T12:22:49Z</dcterms:modified>
</cp:coreProperties>
</file>