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13"/>
  </p:notesMasterIdLst>
  <p:sldIdLst>
    <p:sldId id="258" r:id="rId2"/>
    <p:sldId id="335" r:id="rId3"/>
    <p:sldId id="351" r:id="rId4"/>
    <p:sldId id="336" r:id="rId5"/>
    <p:sldId id="359" r:id="rId6"/>
    <p:sldId id="358" r:id="rId7"/>
    <p:sldId id="337" r:id="rId8"/>
    <p:sldId id="356" r:id="rId9"/>
    <p:sldId id="354" r:id="rId10"/>
    <p:sldId id="355" r:id="rId11"/>
    <p:sldId id="350" r:id="rId12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Franklin Gothic Book" pitchFamily="34" charset="0"/>
        <a:ea typeface="+mn-ea"/>
        <a:cs typeface="Arial" pitchFamily="34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Franklin Gothic Book" pitchFamily="34" charset="0"/>
        <a:ea typeface="+mn-ea"/>
        <a:cs typeface="Arial" pitchFamily="34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Franklin Gothic Book" pitchFamily="34" charset="0"/>
        <a:ea typeface="+mn-ea"/>
        <a:cs typeface="Arial" pitchFamily="34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Franklin Gothic Book" pitchFamily="34" charset="0"/>
        <a:ea typeface="+mn-ea"/>
        <a:cs typeface="Arial" pitchFamily="34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Franklin Gothic Book" pitchFamily="34" charset="0"/>
        <a:ea typeface="+mn-ea"/>
        <a:cs typeface="Arial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Franklin Gothic Book" pitchFamily="34" charset="0"/>
        <a:ea typeface="+mn-ea"/>
        <a:cs typeface="Arial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Franklin Gothic Book" pitchFamily="34" charset="0"/>
        <a:ea typeface="+mn-ea"/>
        <a:cs typeface="Arial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Franklin Gothic Book" pitchFamily="34" charset="0"/>
        <a:ea typeface="+mn-ea"/>
        <a:cs typeface="Arial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Franklin Gothic Book" pitchFamily="34" charset="0"/>
        <a:ea typeface="+mn-ea"/>
        <a:cs typeface="Arial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Zeljka Manic" initials="ZM" lastIdx="1" clrIdx="0">
    <p:extLst>
      <p:ext uri="{19B8F6BF-5375-455C-9EA6-DF929625EA0E}">
        <p15:presenceInfo xmlns:p15="http://schemas.microsoft.com/office/powerpoint/2012/main" userId="Zeljka Manic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ED083AE6-46FA-4A59-8FB0-9F97EB10719F}" styleName="Light Style 3 - Accent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BDBED569-4797-4DF1-A0F4-6AAB3CD982D8}" styleName="Light Style 3 - Accent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5" d="100"/>
          <a:sy n="85" d="100"/>
        </p:scale>
        <p:origin x="1554" y="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commentAuthors" Target="commentAuthor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sr-Latn-R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cs typeface="+mn-cs"/>
              </a:defRPr>
            </a:lvl1pPr>
          </a:lstStyle>
          <a:p>
            <a:pPr>
              <a:defRPr/>
            </a:pPr>
            <a:fld id="{0F687A2F-1EBB-4DCD-A820-A1A8A11911DC}" type="datetimeFigureOut">
              <a:rPr lang="sr-Latn-RS"/>
              <a:pPr>
                <a:defRPr/>
              </a:pPr>
              <a:t>15.5.2020.</a:t>
            </a:fld>
            <a:endParaRPr lang="sr-Latn-R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sr-Latn-R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sr-Latn-RS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sr-Latn-R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cs typeface="+mn-cs"/>
              </a:defRPr>
            </a:lvl1pPr>
          </a:lstStyle>
          <a:p>
            <a:pPr>
              <a:defRPr/>
            </a:pPr>
            <a:fld id="{8DBA95F0-E020-4DD6-B5F4-38E3250618A7}" type="slidenum">
              <a:rPr lang="sr-Latn-RS"/>
              <a:pPr>
                <a:defRPr/>
              </a:pPr>
              <a:t>‹#›</a:t>
            </a:fld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val="176272900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15"/>
          <p:cNvGrpSpPr>
            <a:grpSpLocks/>
          </p:cNvGrpSpPr>
          <p:nvPr/>
        </p:nvGrpSpPr>
        <p:grpSpPr bwMode="auto"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5" name="Rectangle 4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/>
            </a:p>
          </p:txBody>
        </p:sp>
        <p:sp>
          <p:nvSpPr>
            <p:cNvPr id="6" name="Rectangle 5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/>
            </a:p>
          </p:txBody>
        </p:sp>
      </p:grpSp>
      <p:sp>
        <p:nvSpPr>
          <p:cNvPr id="7" name="Freeform 6"/>
          <p:cNvSpPr/>
          <p:nvPr/>
        </p:nvSpPr>
        <p:spPr>
          <a:xfrm rot="10800000">
            <a:off x="891821" y="5617774"/>
            <a:ext cx="7382935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990600" y="1017588"/>
            <a:ext cx="7178675" cy="4830762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990600" y="1009650"/>
            <a:ext cx="7180263" cy="4832350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pic>
        <p:nvPicPr>
          <p:cNvPr id="10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769938" y="701675"/>
            <a:ext cx="566737" cy="568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7854950" y="749300"/>
            <a:ext cx="566738" cy="566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27201" y="1794935"/>
            <a:ext cx="5723468" cy="1828090"/>
          </a:xfrm>
        </p:spPr>
        <p:txBody>
          <a:bodyPr anchor="b">
            <a:normAutofit/>
          </a:bodyPr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27200" y="3736622"/>
            <a:ext cx="5712179" cy="15240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12" name="Date Placeholder 3"/>
          <p:cNvSpPr>
            <a:spLocks noGrp="1"/>
          </p:cNvSpPr>
          <p:nvPr>
            <p:ph type="dt" sz="half" idx="10"/>
          </p:nvPr>
        </p:nvSpPr>
        <p:spPr>
          <a:xfrm>
            <a:off x="6770688" y="5357813"/>
            <a:ext cx="1214437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679E65B-F74C-48D6-A8CD-5CFAFABA7320}" type="datetimeFigureOut">
              <a:rPr lang="sr-Latn-RS"/>
              <a:pPr>
                <a:defRPr/>
              </a:pPr>
              <a:t>15.5.2020.</a:t>
            </a:fld>
            <a:endParaRPr lang="sr-Latn-RS"/>
          </a:p>
        </p:txBody>
      </p:sp>
      <p:sp>
        <p:nvSpPr>
          <p:cNvPr id="13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174750" y="5357813"/>
            <a:ext cx="5033963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r-Latn-RS"/>
          </a:p>
        </p:txBody>
      </p:sp>
      <p:sp>
        <p:nvSpPr>
          <p:cNvPr id="14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213475" y="5357813"/>
            <a:ext cx="554038" cy="365125"/>
          </a:xfrm>
        </p:spPr>
        <p:txBody>
          <a:bodyPr/>
          <a:lstStyle>
            <a:lvl1pPr algn="ctr">
              <a:defRPr smtClean="0"/>
            </a:lvl1pPr>
          </a:lstStyle>
          <a:p>
            <a:pPr>
              <a:defRPr/>
            </a:pPr>
            <a:fld id="{B39E0D73-CE09-4862-855C-8B53BD00AD0E}" type="slidenum">
              <a:rPr lang="sr-Latn-RS"/>
              <a:pPr>
                <a:defRPr/>
              </a:pPr>
              <a:t>‹#›</a:t>
            </a:fld>
            <a:endParaRPr lang="sr-Latn-R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8233849-51A7-49A5-B860-3B16F1945F4E}" type="datetimeFigureOut">
              <a:rPr lang="sr-Latn-RS"/>
              <a:pPr>
                <a:defRPr/>
              </a:pPr>
              <a:t>15.5.2020.</a:t>
            </a:fld>
            <a:endParaRPr lang="sr-Latn-R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r-Latn-R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70B210F-AD10-4A9C-BA60-9EE6AC9F232C}" type="slidenum">
              <a:rPr lang="sr-Latn-RS"/>
              <a:pPr>
                <a:defRPr/>
              </a:pPr>
              <a:t>‹#›</a:t>
            </a:fld>
            <a:endParaRPr lang="sr-Latn-R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1" y="925690"/>
            <a:ext cx="1430867" cy="4763911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8221" y="1106312"/>
            <a:ext cx="5178779" cy="440266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2A25EBD-9F69-493D-8468-26D0EA9A3C6A}" type="datetimeFigureOut">
              <a:rPr lang="sr-Latn-RS"/>
              <a:pPr>
                <a:defRPr/>
              </a:pPr>
              <a:t>15.5.2020.</a:t>
            </a:fld>
            <a:endParaRPr lang="sr-Latn-R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r-Latn-R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BC38A31-7B54-45D0-A895-9C8D16ACCE29}" type="slidenum">
              <a:rPr lang="sr-Latn-RS"/>
              <a:pPr>
                <a:defRPr/>
              </a:pPr>
              <a:t>‹#›</a:t>
            </a:fld>
            <a:endParaRPr lang="sr-Latn-R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C033A1E-BB2F-4A1D-BC4D-0773572FD7DE}" type="datetimeFigureOut">
              <a:rPr lang="sr-Latn-RS"/>
              <a:pPr>
                <a:defRPr/>
              </a:pPr>
              <a:t>15.5.2020.</a:t>
            </a:fld>
            <a:endParaRPr lang="sr-Latn-R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r-Latn-R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FD53798-807C-406A-B986-358FCDBD658C}" type="slidenum">
              <a:rPr lang="sr-Latn-RS"/>
              <a:pPr>
                <a:defRPr/>
              </a:pPr>
              <a:t>‹#›</a:t>
            </a:fld>
            <a:endParaRPr lang="sr-Latn-R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979" y="2239430"/>
            <a:ext cx="6254044" cy="1362075"/>
          </a:xfrm>
        </p:spPr>
        <p:txBody>
          <a:bodyPr anchor="b"/>
          <a:lstStyle>
            <a:lvl1pPr algn="ctr">
              <a:defRPr sz="4000" b="0" cap="none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6267" y="3725334"/>
            <a:ext cx="6231467" cy="1309511"/>
          </a:xfrm>
        </p:spPr>
        <p:txBody>
          <a:bodyPr/>
          <a:lstStyle>
            <a:lvl1pPr marL="0" indent="0" algn="ct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30BDD3F-55D9-40B3-8DFB-92263CBA86F4}" type="datetimeFigureOut">
              <a:rPr lang="sr-Latn-RS"/>
              <a:pPr>
                <a:defRPr/>
              </a:pPr>
              <a:t>15.5.2020.</a:t>
            </a:fld>
            <a:endParaRPr lang="sr-Latn-R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r-Latn-R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61ACD5F-C18A-4116-8423-EBE55D5860BE}" type="slidenum">
              <a:rPr lang="sr-Latn-RS"/>
              <a:pPr>
                <a:defRPr/>
              </a:pPr>
              <a:t>‹#›</a:t>
            </a:fld>
            <a:endParaRPr lang="sr-Latn-R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298448" y="2121407"/>
            <a:ext cx="3200400" cy="360273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63440" y="2119313"/>
            <a:ext cx="3200400" cy="360521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C03DA2C-FAB1-437B-924A-6AB3CAC3A7A9}" type="datetimeFigureOut">
              <a:rPr lang="sr-Latn-RS"/>
              <a:pPr>
                <a:defRPr/>
              </a:pPr>
              <a:t>15.5.2020.</a:t>
            </a:fld>
            <a:endParaRPr lang="sr-Latn-R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r-Latn-R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91915B4-9B47-4497-B5A7-71238B94B2B4}" type="slidenum">
              <a:rPr lang="sr-Latn-RS"/>
              <a:pPr>
                <a:defRPr/>
              </a:pPr>
              <a:t>‹#›</a:t>
            </a:fld>
            <a:endParaRPr lang="sr-Latn-R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57869" y="2122312"/>
            <a:ext cx="2939521" cy="820208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910669" y="2122311"/>
            <a:ext cx="2944368" cy="822960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1298448" y="2944368"/>
            <a:ext cx="3227832" cy="277977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45151" y="2944813"/>
            <a:ext cx="3227832" cy="277977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14CBB97-335B-4FA3-A061-B1668A6E0555}" type="datetimeFigureOut">
              <a:rPr lang="sr-Latn-RS"/>
              <a:pPr>
                <a:defRPr/>
              </a:pPr>
              <a:t>15.5.2020.</a:t>
            </a:fld>
            <a:endParaRPr lang="sr-Latn-R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r-Latn-R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671B84F-84B8-4B3A-80BE-D29FC29F2CAD}" type="slidenum">
              <a:rPr lang="sr-Latn-RS"/>
              <a:pPr>
                <a:defRPr/>
              </a:pPr>
              <a:t>‹#›</a:t>
            </a:fld>
            <a:endParaRPr lang="sr-Latn-R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A3D0BDB-D7CB-4CA0-A8BE-BEAAF948ABC2}" type="datetimeFigureOut">
              <a:rPr lang="sr-Latn-RS"/>
              <a:pPr>
                <a:defRPr/>
              </a:pPr>
              <a:t>15.5.2020.</a:t>
            </a:fld>
            <a:endParaRPr lang="sr-Latn-R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r-Latn-R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2684E9C-F3B3-4EFB-AE3E-396A6AAC7C10}" type="slidenum">
              <a:rPr lang="sr-Latn-RS"/>
              <a:pPr>
                <a:defRPr/>
              </a:pPr>
              <a:t>‹#›</a:t>
            </a:fld>
            <a:endParaRPr lang="sr-Latn-R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D24A61F-E30B-49EC-9EF8-698288AF1824}" type="datetimeFigureOut">
              <a:rPr lang="sr-Latn-RS"/>
              <a:pPr>
                <a:defRPr/>
              </a:pPr>
              <a:t>15.5.2020.</a:t>
            </a:fld>
            <a:endParaRPr lang="sr-Latn-R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r-Latn-R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CD078B9-AFDD-4DBF-BCEF-309262F6959D}" type="slidenum">
              <a:rPr lang="sr-Latn-RS"/>
              <a:pPr>
                <a:defRPr/>
              </a:pPr>
              <a:t>‹#›</a:t>
            </a:fld>
            <a:endParaRPr lang="sr-Latn-R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15"/>
          <p:cNvGrpSpPr>
            <a:grpSpLocks/>
          </p:cNvGrpSpPr>
          <p:nvPr/>
        </p:nvGrpSpPr>
        <p:grpSpPr bwMode="auto"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6" name="Rectangle 5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/>
            </a:p>
          </p:txBody>
        </p:sp>
        <p:sp>
          <p:nvSpPr>
            <p:cNvPr id="7" name="Rectangle 6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/>
            </a:p>
          </p:txBody>
        </p:sp>
      </p:grpSp>
      <p:sp>
        <p:nvSpPr>
          <p:cNvPr id="8" name="Freeform 7"/>
          <p:cNvSpPr/>
          <p:nvPr/>
        </p:nvSpPr>
        <p:spPr>
          <a:xfrm rot="10800000">
            <a:off x="632177" y="6058038"/>
            <a:ext cx="772160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 rot="60000">
            <a:off x="4468813" y="604838"/>
            <a:ext cx="3789362" cy="5722937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 rot="60000">
            <a:off x="4471988" y="603250"/>
            <a:ext cx="3787775" cy="5722938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1" name="Rectangle 10"/>
          <p:cNvSpPr/>
          <p:nvPr/>
        </p:nvSpPr>
        <p:spPr>
          <a:xfrm rot="21540000">
            <a:off x="749300" y="576263"/>
            <a:ext cx="3789363" cy="5722937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2" name="Rectangle 11"/>
          <p:cNvSpPr/>
          <p:nvPr/>
        </p:nvSpPr>
        <p:spPr>
          <a:xfrm rot="21540000">
            <a:off x="749300" y="576263"/>
            <a:ext cx="3789363" cy="5721350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pic>
        <p:nvPicPr>
          <p:cNvPr id="1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2371725" y="293688"/>
            <a:ext cx="566738" cy="568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6280150" y="333375"/>
            <a:ext cx="566738" cy="566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60000">
            <a:off x="1108976" y="2020042"/>
            <a:ext cx="3064827" cy="1503037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 rot="60000">
            <a:off x="4854291" y="1150993"/>
            <a:ext cx="3020792" cy="4625489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-60000">
            <a:off x="1148125" y="3623748"/>
            <a:ext cx="3048891" cy="21004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5" name="Date Placeholder 4"/>
          <p:cNvSpPr>
            <a:spLocks noGrp="1"/>
          </p:cNvSpPr>
          <p:nvPr>
            <p:ph type="dt" sz="half" idx="10"/>
          </p:nvPr>
        </p:nvSpPr>
        <p:spPr>
          <a:xfrm rot="60000">
            <a:off x="6342063" y="5886450"/>
            <a:ext cx="121285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DE51EAA-4DC4-41AC-A4BE-5989354B9655}" type="datetimeFigureOut">
              <a:rPr lang="sr-Latn-RS"/>
              <a:pPr>
                <a:defRPr/>
              </a:pPr>
              <a:t>15.5.2020.</a:t>
            </a:fld>
            <a:endParaRPr lang="sr-Latn-RS"/>
          </a:p>
        </p:txBody>
      </p:sp>
      <p:sp>
        <p:nvSpPr>
          <p:cNvPr id="16" name="Footer Placeholder 5"/>
          <p:cNvSpPr>
            <a:spLocks noGrp="1"/>
          </p:cNvSpPr>
          <p:nvPr>
            <p:ph type="ftr" sz="quarter" idx="11"/>
          </p:nvPr>
        </p:nvSpPr>
        <p:spPr>
          <a:xfrm rot="21540000">
            <a:off x="914400" y="5829300"/>
            <a:ext cx="3522663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r-Latn-RS"/>
          </a:p>
        </p:txBody>
      </p:sp>
      <p:sp>
        <p:nvSpPr>
          <p:cNvPr id="17" name="Slide Number Placeholder 6"/>
          <p:cNvSpPr>
            <a:spLocks noGrp="1"/>
          </p:cNvSpPr>
          <p:nvPr>
            <p:ph type="sldNum" sz="quarter" idx="12"/>
          </p:nvPr>
        </p:nvSpPr>
        <p:spPr>
          <a:xfrm rot="60000">
            <a:off x="7558088" y="5897563"/>
            <a:ext cx="554037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03635B2-A99C-4B89-BBD8-9925AA53B880}" type="slidenum">
              <a:rPr lang="sr-Latn-RS"/>
              <a:pPr>
                <a:defRPr/>
              </a:pPr>
              <a:t>‹#›</a:t>
            </a:fld>
            <a:endParaRPr lang="sr-Latn-R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15"/>
          <p:cNvGrpSpPr>
            <a:grpSpLocks/>
          </p:cNvGrpSpPr>
          <p:nvPr/>
        </p:nvGrpSpPr>
        <p:grpSpPr bwMode="auto"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6" name="Rectangle 5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/>
            </a:p>
          </p:txBody>
        </p:sp>
        <p:sp>
          <p:nvSpPr>
            <p:cNvPr id="7" name="Rectangle 6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/>
            </a:p>
          </p:txBody>
        </p:sp>
      </p:grpSp>
      <p:sp>
        <p:nvSpPr>
          <p:cNvPr id="8" name="Freeform 7"/>
          <p:cNvSpPr/>
          <p:nvPr/>
        </p:nvSpPr>
        <p:spPr>
          <a:xfrm rot="10800000">
            <a:off x="632177" y="6058038"/>
            <a:ext cx="772160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 rot="21540000">
            <a:off x="749300" y="576263"/>
            <a:ext cx="3789363" cy="5722937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 rot="21540000">
            <a:off x="744538" y="576263"/>
            <a:ext cx="3789362" cy="5721350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1" name="Rectangle 10"/>
          <p:cNvSpPr/>
          <p:nvPr/>
        </p:nvSpPr>
        <p:spPr>
          <a:xfrm rot="60000">
            <a:off x="4468813" y="604838"/>
            <a:ext cx="3789362" cy="5722937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2" name="Rectangle 11"/>
          <p:cNvSpPr/>
          <p:nvPr/>
        </p:nvSpPr>
        <p:spPr>
          <a:xfrm rot="60000">
            <a:off x="4464050" y="603250"/>
            <a:ext cx="3789363" cy="5722938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pic>
        <p:nvPicPr>
          <p:cNvPr id="1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2371725" y="293688"/>
            <a:ext cx="566738" cy="568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6280150" y="333375"/>
            <a:ext cx="566738" cy="566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60000">
            <a:off x="1106424" y="2020824"/>
            <a:ext cx="3063240" cy="1499616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60000">
            <a:off x="4898615" y="1207272"/>
            <a:ext cx="2913863" cy="4539412"/>
          </a:xfrm>
          <a:ln w="101600" cap="rnd">
            <a:solidFill>
              <a:srgbClr val="FFFFFF"/>
            </a:solidFill>
          </a:ln>
          <a:effectLst>
            <a:outerShdw blurRad="88900" dir="2700000" algn="tl" rotWithShape="0">
              <a:prstClr val="black">
                <a:alpha val="40000"/>
              </a:prstClr>
            </a:outerShdw>
          </a:effectLst>
        </p:spPr>
        <p:txBody>
          <a:bodyPr rtlCol="0"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dirty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-60000">
            <a:off x="1152144" y="3621024"/>
            <a:ext cx="3044952" cy="210312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5" name="Date Placeholder 4"/>
          <p:cNvSpPr>
            <a:spLocks noGrp="1"/>
          </p:cNvSpPr>
          <p:nvPr>
            <p:ph type="dt" sz="half" idx="10"/>
          </p:nvPr>
        </p:nvSpPr>
        <p:spPr>
          <a:xfrm rot="60000">
            <a:off x="6345238" y="5888038"/>
            <a:ext cx="1214437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D04B04F-5A8A-474B-9D13-0512A092CBB1}" type="datetimeFigureOut">
              <a:rPr lang="sr-Latn-RS"/>
              <a:pPr>
                <a:defRPr/>
              </a:pPr>
              <a:t>15.5.2020.</a:t>
            </a:fld>
            <a:endParaRPr lang="sr-Latn-RS"/>
          </a:p>
        </p:txBody>
      </p:sp>
      <p:sp>
        <p:nvSpPr>
          <p:cNvPr id="16" name="Footer Placeholder 5"/>
          <p:cNvSpPr>
            <a:spLocks noGrp="1"/>
          </p:cNvSpPr>
          <p:nvPr>
            <p:ph type="ftr" sz="quarter" idx="11"/>
          </p:nvPr>
        </p:nvSpPr>
        <p:spPr>
          <a:xfrm rot="21540000">
            <a:off x="914400" y="5830888"/>
            <a:ext cx="3319463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r-Latn-RS"/>
          </a:p>
        </p:txBody>
      </p:sp>
      <p:sp>
        <p:nvSpPr>
          <p:cNvPr id="17" name="Slide Number Placeholder 6"/>
          <p:cNvSpPr>
            <a:spLocks noGrp="1"/>
          </p:cNvSpPr>
          <p:nvPr>
            <p:ph type="sldNum" sz="quarter" idx="12"/>
          </p:nvPr>
        </p:nvSpPr>
        <p:spPr>
          <a:xfrm rot="60000">
            <a:off x="7562850" y="5900738"/>
            <a:ext cx="554038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59E3132-EC04-4C00-B0EE-684D5EBA9ED2}" type="slidenum">
              <a:rPr lang="sr-Latn-RS"/>
              <a:pPr>
                <a:defRPr/>
              </a:pPr>
              <a:t>‹#›</a:t>
            </a:fld>
            <a:endParaRPr lang="sr-Latn-R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3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4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15"/>
          <p:cNvGrpSpPr>
            <a:grpSpLocks/>
          </p:cNvGrpSpPr>
          <p:nvPr/>
        </p:nvGrpSpPr>
        <p:grpSpPr bwMode="auto"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/>
            </a:p>
          </p:txBody>
        </p:sp>
        <p:sp>
          <p:nvSpPr>
            <p:cNvPr id="9" name="Rectangle 8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/>
            </a:p>
          </p:txBody>
        </p:sp>
      </p:grpSp>
      <p:sp>
        <p:nvSpPr>
          <p:cNvPr id="10" name="Freeform 9"/>
          <p:cNvSpPr/>
          <p:nvPr/>
        </p:nvSpPr>
        <p:spPr>
          <a:xfrm rot="10800000">
            <a:off x="628650" y="6069330"/>
            <a:ext cx="792099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1" name="Rectangle 10"/>
          <p:cNvSpPr/>
          <p:nvPr/>
        </p:nvSpPr>
        <p:spPr>
          <a:xfrm>
            <a:off x="731838" y="574675"/>
            <a:ext cx="7696200" cy="5715000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2" name="Rectangle 11"/>
          <p:cNvSpPr/>
          <p:nvPr/>
        </p:nvSpPr>
        <p:spPr>
          <a:xfrm>
            <a:off x="731838" y="576263"/>
            <a:ext cx="7696200" cy="5715000"/>
          </a:xfrm>
          <a:prstGeom prst="rect">
            <a:avLst/>
          </a:prstGeom>
          <a:blipFill dpi="0" rotWithShape="1">
            <a:blip r:embed="rId13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pic>
        <p:nvPicPr>
          <p:cNvPr id="1032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 rot="1435684">
            <a:off x="544513" y="273050"/>
            <a:ext cx="566737" cy="568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3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 rot="4096196">
            <a:off x="8115300" y="298450"/>
            <a:ext cx="566738" cy="566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34" name="Title Placeholder 1"/>
          <p:cNvSpPr>
            <a:spLocks noGrp="1"/>
          </p:cNvSpPr>
          <p:nvPr>
            <p:ph type="title"/>
          </p:nvPr>
        </p:nvSpPr>
        <p:spPr bwMode="auto">
          <a:xfrm>
            <a:off x="1095375" y="817563"/>
            <a:ext cx="6964363" cy="12017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035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1463675" y="2119313"/>
            <a:ext cx="6196013" cy="3603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454775" y="5808663"/>
            <a:ext cx="1212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2"/>
                </a:solidFill>
                <a:latin typeface="Rage Italic" pitchFamily="66" charset="0"/>
                <a:cs typeface="+mn-cs"/>
              </a:defRPr>
            </a:lvl1pPr>
          </a:lstStyle>
          <a:p>
            <a:pPr>
              <a:defRPr/>
            </a:pPr>
            <a:fld id="{54980D25-C280-4012-BB05-465DAEE3FA19}" type="datetimeFigureOut">
              <a:rPr lang="sr-Latn-RS"/>
              <a:pPr>
                <a:defRPr/>
              </a:pPr>
              <a:t>15.5.2020.</a:t>
            </a:fld>
            <a:endParaRPr lang="sr-Latn-R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4400" y="5808663"/>
            <a:ext cx="55403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400">
                <a:solidFill>
                  <a:schemeClr val="tx2"/>
                </a:solidFill>
                <a:latin typeface="Rage Italic" pitchFamily="66" charset="0"/>
                <a:cs typeface="+mn-cs"/>
              </a:defRPr>
            </a:lvl1pPr>
          </a:lstStyle>
          <a:p>
            <a:pPr>
              <a:defRPr/>
            </a:pPr>
            <a:endParaRPr lang="sr-Latn-R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70800" y="5808663"/>
            <a:ext cx="55403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400" smtClean="0">
                <a:solidFill>
                  <a:schemeClr val="tx2"/>
                </a:solidFill>
                <a:latin typeface="Rage Italic" pitchFamily="66" charset="0"/>
                <a:cs typeface="+mn-cs"/>
              </a:defRPr>
            </a:lvl1pPr>
          </a:lstStyle>
          <a:p>
            <a:pPr>
              <a:defRPr/>
            </a:pPr>
            <a:fld id="{6B0A2387-4834-4B37-A716-C29B2D112B54}" type="slidenum">
              <a:rPr lang="sr-Latn-RS"/>
              <a:pPr>
                <a:defRPr/>
              </a:pPr>
              <a:t>‹#›</a:t>
            </a:fld>
            <a:endParaRPr lang="sr-Latn-R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5" r:id="rId1"/>
    <p:sldLayoutId id="2147483687" r:id="rId2"/>
    <p:sldLayoutId id="2147483688" r:id="rId3"/>
    <p:sldLayoutId id="2147483689" r:id="rId4"/>
    <p:sldLayoutId id="2147483690" r:id="rId5"/>
    <p:sldLayoutId id="2147483691" r:id="rId6"/>
    <p:sldLayoutId id="2147483692" r:id="rId7"/>
    <p:sldLayoutId id="2147483696" r:id="rId8"/>
    <p:sldLayoutId id="2147483697" r:id="rId9"/>
    <p:sldLayoutId id="2147483693" r:id="rId10"/>
    <p:sldLayoutId id="2147483694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onstantia" pitchFamily="18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onstantia" pitchFamily="18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onstantia" pitchFamily="18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onstantia" pitchFamily="18" charset="0"/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3050" indent="-273050" algn="l" rtl="0" fontAlgn="base">
        <a:spcBef>
          <a:spcPct val="20000"/>
        </a:spcBef>
        <a:spcAft>
          <a:spcPct val="0"/>
        </a:spcAft>
        <a:buClr>
          <a:schemeClr val="accent2"/>
        </a:buClr>
        <a:buSzPct val="85000"/>
        <a:buFont typeface="Brush Script MT" pitchFamily="66" charset="0"/>
        <a:buChar char="O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73050" algn="l" rtl="0" fontAlgn="base">
        <a:spcBef>
          <a:spcPct val="20000"/>
        </a:spcBef>
        <a:spcAft>
          <a:spcPct val="0"/>
        </a:spcAft>
        <a:buClr>
          <a:schemeClr val="accent2"/>
        </a:buClr>
        <a:buSzPct val="85000"/>
        <a:buFont typeface="Brush Script MT" pitchFamily="66" charset="0"/>
        <a:buChar char="O"/>
        <a:defRPr sz="22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rtl="0" fontAlgn="base">
        <a:spcBef>
          <a:spcPct val="20000"/>
        </a:spcBef>
        <a:spcAft>
          <a:spcPct val="0"/>
        </a:spcAft>
        <a:buClr>
          <a:schemeClr val="accent2"/>
        </a:buClr>
        <a:buSzPct val="85000"/>
        <a:buFont typeface="Brush Script MT" pitchFamily="66" charset="0"/>
        <a:buChar char="O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279525" indent="-228600" algn="l" rtl="0" fontAlgn="base">
        <a:spcBef>
          <a:spcPct val="20000"/>
        </a:spcBef>
        <a:spcAft>
          <a:spcPct val="0"/>
        </a:spcAft>
        <a:buClr>
          <a:schemeClr val="accent2"/>
        </a:buClr>
        <a:buSzPct val="85000"/>
        <a:buFont typeface="Brush Script MT" pitchFamily="66" charset="0"/>
        <a:buChar char="O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1644650" indent="-228600" algn="l" rtl="0" fontAlgn="base">
        <a:spcBef>
          <a:spcPct val="20000"/>
        </a:spcBef>
        <a:spcAft>
          <a:spcPct val="0"/>
        </a:spcAft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01168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74320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10896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10531" y="1772816"/>
            <a:ext cx="5722938" cy="1944216"/>
          </a:xfrm>
        </p:spPr>
        <p:txBody>
          <a:bodyPr rtlCol="0">
            <a:no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sz="4400" dirty="0">
                <a:latin typeface="Times New Roman" pitchFamily="18" charset="0"/>
                <a:cs typeface="Times New Roman" pitchFamily="18" charset="0"/>
              </a:rPr>
              <a:t>Izrada upitnika</a:t>
            </a:r>
            <a:endParaRPr lang="sr-Latn-RS" sz="4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5375" y="817563"/>
            <a:ext cx="6964363" cy="667221"/>
          </a:xfrm>
        </p:spPr>
        <p:txBody>
          <a:bodyPr/>
          <a:lstStyle/>
          <a:p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Pilot istraživanje</a:t>
            </a:r>
            <a:endParaRPr lang="sr-Latn-RS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71600" y="1484784"/>
            <a:ext cx="7200800" cy="4608512"/>
          </a:xfrm>
        </p:spPr>
        <p:txBody>
          <a:bodyPr/>
          <a:lstStyle/>
          <a:p>
            <a:pPr marL="0" indent="0" algn="just" eaLnBrk="1" hangingPunct="1">
              <a:buFont typeface="Arial" panose="020B0604020202020204" pitchFamily="34" charset="0"/>
              <a:buNone/>
            </a:pPr>
            <a:r>
              <a:rPr lang="sr-Latn-RS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Pilot istraživanje predstavlja generalnu probu istraživanja primenom instrumenta na manjem uzorku ispitanika. Provera adekvatnosti upitnika je najznačajnija funkcija pilot istraživanja, ali pruža uvid i u:</a:t>
            </a:r>
          </a:p>
          <a:p>
            <a:pPr marL="0" indent="0" algn="just" eaLnBrk="1" hangingPunct="1">
              <a:buFont typeface="Arial" panose="020B0604020202020204" pitchFamily="34" charset="0"/>
              <a:buNone/>
            </a:pP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- adekvatnost uzoračkog okvira,</a:t>
            </a:r>
          </a:p>
          <a:p>
            <a:pPr marL="0" indent="0" algn="just" eaLnBrk="1" hangingPunct="1">
              <a:buFont typeface="Arial" panose="020B0604020202020204" pitchFamily="34" charset="0"/>
              <a:buNone/>
            </a:pP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- varijabilnost,</a:t>
            </a:r>
          </a:p>
          <a:p>
            <a:pPr marL="0" indent="0" algn="just" eaLnBrk="1" hangingPunct="1">
              <a:buFont typeface="Arial" panose="020B0604020202020204" pitchFamily="34" charset="0"/>
              <a:buNone/>
            </a:pP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- neodazivanje,</a:t>
            </a:r>
          </a:p>
          <a:p>
            <a:pPr marL="0" indent="0" algn="just" eaLnBrk="1" hangingPunct="1">
              <a:buFont typeface="Arial" panose="020B0604020202020204" pitchFamily="34" charset="0"/>
              <a:buNone/>
            </a:pP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- podesnost metoda za prikupljanje podataka,</a:t>
            </a:r>
          </a:p>
          <a:p>
            <a:pPr marL="0" indent="0" algn="just" eaLnBrk="1" hangingPunct="1">
              <a:buFont typeface="Arial" panose="020B0604020202020204" pitchFamily="34" charset="0"/>
              <a:buNone/>
            </a:pP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- efikasnost instruktaže,</a:t>
            </a:r>
          </a:p>
          <a:p>
            <a:pPr marL="0" indent="0" algn="just" eaLnBrk="1" hangingPunct="1">
              <a:buFont typeface="Arial" panose="020B0604020202020204" pitchFamily="34" charset="0"/>
              <a:buNone/>
            </a:pP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- iscrpnost alternativa u pitanjima zatvorenog tipa,</a:t>
            </a:r>
          </a:p>
          <a:p>
            <a:pPr marL="0" indent="0" algn="just" eaLnBrk="1" hangingPunct="1">
              <a:buFont typeface="Arial" panose="020B0604020202020204" pitchFamily="34" charset="0"/>
              <a:buNone/>
            </a:pP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- verovatne troškove i trajanje prikupljanja podataka,</a:t>
            </a:r>
          </a:p>
          <a:p>
            <a:pPr marL="0" indent="0" algn="just" eaLnBrk="1" hangingPunct="1">
              <a:buFont typeface="Arial" panose="020B0604020202020204" pitchFamily="34" charset="0"/>
              <a:buNone/>
            </a:pP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- efikasnost organizacije terena (Mozer, 1962). </a:t>
            </a:r>
          </a:p>
          <a:p>
            <a:pPr marL="0" indent="0" algn="just" eaLnBrk="1" hangingPunct="1">
              <a:buFont typeface="Arial" panose="020B0604020202020204" pitchFamily="34" charset="0"/>
              <a:buNone/>
            </a:pPr>
            <a:endParaRPr lang="en-US" sz="2000" dirty="0">
              <a:latin typeface="Times New Roman" pitchFamily="18" charset="0"/>
              <a:cs typeface="Times New Roman" pitchFamily="18" charset="0"/>
            </a:endParaRPr>
          </a:p>
          <a:p>
            <a:pPr marL="0" indent="0" algn="just" eaLnBrk="1" hangingPunct="1">
              <a:buFont typeface="Arial" panose="020B0604020202020204" pitchFamily="34" charset="0"/>
              <a:buNone/>
            </a:pPr>
            <a:endParaRPr lang="en-US" sz="2000" dirty="0">
              <a:latin typeface="Times New Roman" pitchFamily="18" charset="0"/>
              <a:cs typeface="Times New Roman" pitchFamily="18" charset="0"/>
            </a:endParaRPr>
          </a:p>
          <a:p>
            <a:pPr marL="0" indent="0" algn="just" eaLnBrk="1" hangingPunct="1">
              <a:buFont typeface="Arial" panose="020B0604020202020204" pitchFamily="34" charset="0"/>
              <a:buNone/>
            </a:pPr>
            <a:endParaRPr lang="sr-Latn-RS" sz="20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9001698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5375" y="817563"/>
            <a:ext cx="6964363" cy="667221"/>
          </a:xfrm>
        </p:spPr>
        <p:txBody>
          <a:bodyPr/>
          <a:lstStyle/>
          <a:p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Literatura</a:t>
            </a:r>
            <a:endParaRPr lang="sr-Latn-RS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71600" y="1484784"/>
            <a:ext cx="7200800" cy="4608512"/>
          </a:xfrm>
        </p:spPr>
        <p:txBody>
          <a:bodyPr/>
          <a:lstStyle/>
          <a:p>
            <a:pPr marL="0" indent="0" algn="just">
              <a:buClrTx/>
              <a:buSzTx/>
              <a:buNone/>
              <a:defRPr/>
            </a:pPr>
            <a:r>
              <a:rPr lang="sr-Latn-RS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Fajgelj, Stanislav, 2005. </a:t>
            </a:r>
            <a:r>
              <a:rPr lang="en-US" sz="2000" i="1" dirty="0">
                <a:latin typeface="Times New Roman" pitchFamily="18" charset="0"/>
                <a:cs typeface="Times New Roman" pitchFamily="18" charset="0"/>
              </a:rPr>
              <a:t>Metode istraživanja ponašanja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, Beograd: Centar za primenjenu psihologiju</a:t>
            </a:r>
          </a:p>
          <a:p>
            <a:pPr marL="0" indent="0" algn="just">
              <a:buClrTx/>
              <a:buSzTx/>
              <a:buNone/>
              <a:defRPr/>
            </a:pP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	Milić, Vojin, 1996. </a:t>
            </a:r>
            <a:r>
              <a:rPr lang="en-US" sz="2000" i="1" dirty="0">
                <a:latin typeface="Times New Roman" pitchFamily="18" charset="0"/>
                <a:cs typeface="Times New Roman" pitchFamily="18" charset="0"/>
              </a:rPr>
              <a:t>Sociološki metod, 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Beograd: ZUNS</a:t>
            </a:r>
          </a:p>
          <a:p>
            <a:pPr marL="0" indent="0" algn="just">
              <a:buClrTx/>
              <a:buSzTx/>
              <a:buNone/>
              <a:defRPr/>
            </a:pP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	Mozer, C. A. 1962. </a:t>
            </a:r>
            <a:r>
              <a:rPr lang="en-US" sz="2000" i="1" dirty="0">
                <a:latin typeface="Times New Roman" pitchFamily="18" charset="0"/>
                <a:cs typeface="Times New Roman" pitchFamily="18" charset="0"/>
              </a:rPr>
              <a:t>Metodi anketiranja u istraživanju društvenih pojava,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Beograd: Kultura</a:t>
            </a:r>
          </a:p>
          <a:p>
            <a:pPr marL="0" indent="0" algn="just">
              <a:buClrTx/>
              <a:buSzTx/>
              <a:buNone/>
              <a:defRPr/>
            </a:pP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	Supek, Rudi, 1961. </a:t>
            </a:r>
            <a:r>
              <a:rPr lang="en-US" sz="2000" i="1" dirty="0">
                <a:latin typeface="Times New Roman" pitchFamily="18" charset="0"/>
                <a:cs typeface="Times New Roman" pitchFamily="18" charset="0"/>
              </a:rPr>
              <a:t>Ispitivanje javnog mnijenja, 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Zagreb, Naprijed</a:t>
            </a:r>
          </a:p>
          <a:p>
            <a:pPr marL="0" indent="0" algn="just">
              <a:buClrTx/>
              <a:buSzTx/>
              <a:buNone/>
              <a:defRPr/>
            </a:pP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	</a:t>
            </a:r>
            <a:endParaRPr lang="sr-Latn-RS" sz="20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6667661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5375" y="817563"/>
            <a:ext cx="6964363" cy="667221"/>
          </a:xfrm>
        </p:spPr>
        <p:txBody>
          <a:bodyPr/>
          <a:lstStyle/>
          <a:p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Upitnik</a:t>
            </a:r>
            <a:endParaRPr lang="sr-Latn-RS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71600" y="1484784"/>
            <a:ext cx="7200800" cy="4608512"/>
          </a:xfrm>
        </p:spPr>
        <p:txBody>
          <a:bodyPr/>
          <a:lstStyle/>
          <a:p>
            <a:pPr marL="0" lvl="0" indent="0" algn="just">
              <a:buClrTx/>
              <a:buSzTx/>
              <a:buNone/>
              <a:defRPr/>
            </a:pPr>
            <a:r>
              <a:rPr lang="en-US" altLang="en-US" sz="2000" dirty="0">
                <a:solidFill>
                  <a:prstClr val="black"/>
                </a:solidFill>
                <a:latin typeface="Times New Roman" panose="02020603050405020304" pitchFamily="18" charset="0"/>
                <a:ea typeface="SimSun" panose="02010600030101010101" pitchFamily="2" charset="-122"/>
              </a:rPr>
              <a:t>	Upitnik predstavlja instrument za prikupljanje podataka u anketnim istraživanjima. </a:t>
            </a:r>
          </a:p>
          <a:p>
            <a:pPr marL="0" lvl="0" indent="0" algn="just">
              <a:buClrTx/>
              <a:buSzTx/>
              <a:buNone/>
              <a:defRPr/>
            </a:pPr>
            <a:endParaRPr lang="en-US" altLang="en-US" sz="2000" dirty="0">
              <a:solidFill>
                <a:prstClr val="black"/>
              </a:solidFill>
              <a:latin typeface="Times New Roman" panose="02020603050405020304" pitchFamily="18" charset="0"/>
              <a:ea typeface="SimSun" panose="02010600030101010101" pitchFamily="2" charset="-122"/>
            </a:endParaRPr>
          </a:p>
          <a:p>
            <a:pPr marL="0" lvl="0" indent="0" algn="just">
              <a:buClrTx/>
              <a:buSzTx/>
              <a:buNone/>
              <a:defRPr/>
            </a:pPr>
            <a:r>
              <a:rPr lang="en-US" altLang="en-US" sz="2000" dirty="0">
                <a:solidFill>
                  <a:prstClr val="black"/>
                </a:solidFill>
                <a:latin typeface="Times New Roman" panose="02020603050405020304" pitchFamily="18" charset="0"/>
                <a:ea typeface="SimSun" panose="02010600030101010101" pitchFamily="2" charset="-122"/>
              </a:rPr>
              <a:t>	Njegova uloga je višestruka:</a:t>
            </a:r>
          </a:p>
          <a:p>
            <a:pPr marL="0" lvl="0" indent="0" algn="just">
              <a:buClrTx/>
              <a:buSzTx/>
              <a:buNone/>
              <a:defRPr/>
            </a:pPr>
            <a:r>
              <a:rPr lang="en-US" altLang="en-US" sz="2000" dirty="0">
                <a:solidFill>
                  <a:prstClr val="black"/>
                </a:solidFill>
                <a:latin typeface="Times New Roman" panose="02020603050405020304" pitchFamily="18" charset="0"/>
                <a:ea typeface="SimSun" panose="02010600030101010101" pitchFamily="2" charset="-122"/>
              </a:rPr>
              <a:t>- izražava predmet i ciljeve istraživanja,</a:t>
            </a:r>
          </a:p>
          <a:p>
            <a:pPr marL="0" lvl="0" indent="0" algn="just">
              <a:buClrTx/>
              <a:buSzTx/>
              <a:buNone/>
              <a:defRPr/>
            </a:pPr>
            <a:r>
              <a:rPr lang="en-US" altLang="en-US" sz="2000" dirty="0">
                <a:solidFill>
                  <a:prstClr val="black"/>
                </a:solidFill>
                <a:latin typeface="Times New Roman" panose="02020603050405020304" pitchFamily="18" charset="0"/>
                <a:ea typeface="SimSun" panose="02010600030101010101" pitchFamily="2" charset="-122"/>
              </a:rPr>
              <a:t>- omogućava prikupljanje potrebnih iskustvenih podataka,</a:t>
            </a:r>
          </a:p>
          <a:p>
            <a:pPr marL="0" lvl="0" indent="0" algn="just">
              <a:buClrTx/>
              <a:buSzTx/>
              <a:buNone/>
              <a:defRPr/>
            </a:pPr>
            <a:r>
              <a:rPr lang="en-US" altLang="en-US" sz="2000" dirty="0">
                <a:solidFill>
                  <a:prstClr val="black"/>
                </a:solidFill>
                <a:latin typeface="Times New Roman" panose="02020603050405020304" pitchFamily="18" charset="0"/>
                <a:ea typeface="SimSun" panose="02010600030101010101" pitchFamily="2" charset="-122"/>
              </a:rPr>
              <a:t>- pomaže anketaru da stupi u kontakt sa ispitanikom.</a:t>
            </a:r>
          </a:p>
          <a:p>
            <a:pPr marL="0" lvl="0" indent="0" algn="just">
              <a:buClrTx/>
              <a:buSzTx/>
              <a:buNone/>
              <a:defRPr/>
            </a:pPr>
            <a:endParaRPr lang="en-US" altLang="en-US" sz="2000" dirty="0">
              <a:solidFill>
                <a:prstClr val="black"/>
              </a:solidFill>
              <a:latin typeface="Times New Roman" panose="02020603050405020304" pitchFamily="18" charset="0"/>
              <a:ea typeface="SimSun" panose="02010600030101010101" pitchFamily="2" charset="-122"/>
            </a:endParaRPr>
          </a:p>
          <a:p>
            <a:pPr marL="0" lvl="0" indent="0" algn="just">
              <a:buClrTx/>
              <a:buSzTx/>
              <a:buNone/>
              <a:defRPr/>
            </a:pPr>
            <a:r>
              <a:rPr lang="en-US" altLang="en-US" sz="2000" dirty="0">
                <a:solidFill>
                  <a:prstClr val="black"/>
                </a:solidFill>
                <a:latin typeface="Times New Roman" panose="02020603050405020304" pitchFamily="18" charset="0"/>
                <a:ea typeface="SimSun" panose="02010600030101010101" pitchFamily="2" charset="-122"/>
              </a:rPr>
              <a:t>	</a:t>
            </a:r>
            <a:endParaRPr lang="sr-Latn-RS" sz="20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6631616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5375" y="817563"/>
            <a:ext cx="6964363" cy="667221"/>
          </a:xfrm>
        </p:spPr>
        <p:txBody>
          <a:bodyPr/>
          <a:lstStyle/>
          <a:p>
            <a:r>
              <a:rPr lang="sr-Latn-RS" sz="2800">
                <a:latin typeface="Times New Roman" pitchFamily="18" charset="0"/>
                <a:cs typeface="Times New Roman" pitchFamily="18" charset="0"/>
              </a:rPr>
              <a:t>Značajni uslovi pri izradi upitnika</a:t>
            </a:r>
            <a:endParaRPr lang="sr-Latn-RS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71600" y="1484784"/>
            <a:ext cx="7200800" cy="4608512"/>
          </a:xfrm>
        </p:spPr>
        <p:txBody>
          <a:bodyPr/>
          <a:lstStyle/>
          <a:p>
            <a:pPr marL="0" lvl="0" indent="0" algn="just">
              <a:buClrTx/>
              <a:buSzTx/>
              <a:buNone/>
              <a:defRPr/>
            </a:pPr>
            <a:r>
              <a:rPr lang="en-US" altLang="en-US" sz="2000" dirty="0">
                <a:solidFill>
                  <a:prstClr val="black"/>
                </a:solidFill>
                <a:latin typeface="Times New Roman" panose="02020603050405020304" pitchFamily="18" charset="0"/>
                <a:ea typeface="SimSun" panose="02010600030101010101" pitchFamily="2" charset="-122"/>
              </a:rPr>
              <a:t>	Prilikom sastavljanju upitnika treba voditi računa o sledećim uslovima:</a:t>
            </a:r>
          </a:p>
          <a:p>
            <a:pPr marL="0" lvl="0" indent="0" algn="just">
              <a:buClrTx/>
              <a:buSzTx/>
              <a:buNone/>
              <a:defRPr/>
            </a:pPr>
            <a:r>
              <a:rPr lang="en-US" altLang="en-US" sz="2000" dirty="0">
                <a:solidFill>
                  <a:prstClr val="black"/>
                </a:solidFill>
                <a:latin typeface="Times New Roman" panose="02020603050405020304" pitchFamily="18" charset="0"/>
                <a:ea typeface="SimSun" panose="02010600030101010101" pitchFamily="2" charset="-122"/>
              </a:rPr>
              <a:t>- ko popunjava upitnik,</a:t>
            </a:r>
          </a:p>
          <a:p>
            <a:pPr marL="0" lvl="0" indent="0" algn="just">
              <a:buClrTx/>
              <a:buSzTx/>
              <a:buNone/>
              <a:defRPr/>
            </a:pPr>
            <a:r>
              <a:rPr lang="en-US" altLang="en-US" sz="2000" dirty="0">
                <a:solidFill>
                  <a:prstClr val="black"/>
                </a:solidFill>
                <a:latin typeface="Times New Roman" panose="02020603050405020304" pitchFamily="18" charset="0"/>
                <a:ea typeface="SimSun" panose="02010600030101010101" pitchFamily="2" charset="-122"/>
              </a:rPr>
              <a:t>- koja je svrha upitnika,</a:t>
            </a:r>
          </a:p>
          <a:p>
            <a:pPr marL="0" lvl="0" indent="0" algn="just">
              <a:buClrTx/>
              <a:buSzTx/>
              <a:buNone/>
              <a:defRPr/>
            </a:pPr>
            <a:r>
              <a:rPr lang="en-US" altLang="en-US" sz="2000" dirty="0">
                <a:solidFill>
                  <a:prstClr val="black"/>
                </a:solidFill>
                <a:latin typeface="Times New Roman" panose="02020603050405020304" pitchFamily="18" charset="0"/>
                <a:ea typeface="SimSun" panose="02010600030101010101" pitchFamily="2" charset="-122"/>
              </a:rPr>
              <a:t>- broj pitanja, </a:t>
            </a:r>
          </a:p>
          <a:p>
            <a:pPr marL="0" lvl="0" indent="0" algn="just">
              <a:buClrTx/>
              <a:buSzTx/>
              <a:buNone/>
              <a:defRPr/>
            </a:pPr>
            <a:r>
              <a:rPr lang="en-US" altLang="en-US" sz="2000" dirty="0">
                <a:solidFill>
                  <a:prstClr val="black"/>
                </a:solidFill>
                <a:latin typeface="Times New Roman" panose="02020603050405020304" pitchFamily="18" charset="0"/>
                <a:ea typeface="SimSun" panose="02010600030101010101" pitchFamily="2" charset="-122"/>
              </a:rPr>
              <a:t>- redosled pitanja,</a:t>
            </a:r>
          </a:p>
          <a:p>
            <a:pPr marL="0" lvl="0" indent="0" algn="just">
              <a:buClrTx/>
              <a:buSzTx/>
              <a:buNone/>
              <a:defRPr/>
            </a:pPr>
            <a:r>
              <a:rPr lang="en-US" altLang="en-US" sz="2000" dirty="0">
                <a:solidFill>
                  <a:prstClr val="black"/>
                </a:solidFill>
                <a:latin typeface="Times New Roman" panose="02020603050405020304" pitchFamily="18" charset="0"/>
                <a:ea typeface="SimSun" panose="02010600030101010101" pitchFamily="2" charset="-122"/>
              </a:rPr>
              <a:t>- smisaona formulacija pitanja</a:t>
            </a:r>
          </a:p>
          <a:p>
            <a:pPr marL="0" lvl="0" indent="0" algn="just">
              <a:buClrTx/>
              <a:buSzTx/>
              <a:buNone/>
              <a:defRPr/>
            </a:pPr>
            <a:r>
              <a:rPr lang="en-US" altLang="en-US" sz="2000" dirty="0">
                <a:solidFill>
                  <a:prstClr val="black"/>
                </a:solidFill>
                <a:latin typeface="Times New Roman" panose="02020603050405020304" pitchFamily="18" charset="0"/>
                <a:ea typeface="SimSun" panose="02010600030101010101" pitchFamily="2" charset="-122"/>
              </a:rPr>
              <a:t>- verbalna formulacija pitanja,</a:t>
            </a:r>
          </a:p>
          <a:p>
            <a:pPr marL="0" lvl="0" indent="0" algn="just">
              <a:buClrTx/>
              <a:buSzTx/>
              <a:buNone/>
              <a:defRPr/>
            </a:pPr>
            <a:r>
              <a:rPr lang="en-US" altLang="en-US" sz="2000" dirty="0">
                <a:solidFill>
                  <a:prstClr val="black"/>
                </a:solidFill>
                <a:latin typeface="Times New Roman" panose="02020603050405020304" pitchFamily="18" charset="0"/>
                <a:ea typeface="SimSun" panose="02010600030101010101" pitchFamily="2" charset="-122"/>
              </a:rPr>
              <a:t>- izgledu upitnika,</a:t>
            </a:r>
          </a:p>
          <a:p>
            <a:pPr marL="0" lvl="0" indent="0" algn="just">
              <a:buClrTx/>
              <a:buSzTx/>
              <a:buNone/>
              <a:defRPr/>
            </a:pPr>
            <a:r>
              <a:rPr lang="en-US" altLang="en-US" sz="2000" dirty="0">
                <a:solidFill>
                  <a:prstClr val="black"/>
                </a:solidFill>
                <a:latin typeface="Times New Roman" panose="02020603050405020304" pitchFamily="18" charset="0"/>
                <a:ea typeface="SimSun" panose="02010600030101010101" pitchFamily="2" charset="-122"/>
              </a:rPr>
              <a:t>- da li je upitnik „jednokratan“ ili treba voditi računa o uporedivosti sa drugim istraživanjima,</a:t>
            </a:r>
          </a:p>
          <a:p>
            <a:pPr lvl="0" algn="just">
              <a:buClrTx/>
              <a:buSzTx/>
              <a:buFontTx/>
              <a:buChar char="-"/>
              <a:defRPr/>
            </a:pPr>
            <a:r>
              <a:rPr lang="en-US" altLang="en-US" sz="2000" dirty="0">
                <a:solidFill>
                  <a:prstClr val="black"/>
                </a:solidFill>
                <a:latin typeface="Times New Roman" panose="02020603050405020304" pitchFamily="18" charset="0"/>
                <a:ea typeface="SimSun" panose="02010600030101010101" pitchFamily="2" charset="-122"/>
              </a:rPr>
              <a:t>načinu obrade podataka (Supek, 1961).</a:t>
            </a:r>
          </a:p>
          <a:p>
            <a:pPr marL="0" lvl="0" indent="0" algn="just">
              <a:buClrTx/>
              <a:buSzTx/>
              <a:buNone/>
              <a:defRPr/>
            </a:pPr>
            <a:endParaRPr lang="sr-Latn-RS" sz="20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6302259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5375" y="817563"/>
            <a:ext cx="6964363" cy="667221"/>
          </a:xfrm>
        </p:spPr>
        <p:txBody>
          <a:bodyPr/>
          <a:lstStyle/>
          <a:p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Vrste </a:t>
            </a:r>
            <a:r>
              <a:rPr lang="sr-Latn-RS" sz="2800" dirty="0">
                <a:latin typeface="Times New Roman" pitchFamily="18" charset="0"/>
                <a:cs typeface="Times New Roman" pitchFamily="18" charset="0"/>
              </a:rPr>
              <a:t>pitanja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71600" y="1484784"/>
            <a:ext cx="7200800" cy="4608512"/>
          </a:xfrm>
        </p:spPr>
        <p:txBody>
          <a:bodyPr/>
          <a:lstStyle/>
          <a:p>
            <a:pPr marL="0" indent="0" algn="just" eaLnBrk="1" hangingPunct="1">
              <a:buFont typeface="Arial" charset="0"/>
              <a:buNone/>
              <a:defRPr/>
            </a:pPr>
            <a:r>
              <a:rPr lang="sr-Latn-RS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Pitanja u upitniku mogu biti sa slobodnim odgovorom (otvorena) i sa unapred utvrđenim odgovorima (zatvorena). </a:t>
            </a:r>
          </a:p>
          <a:p>
            <a:pPr marL="0" indent="0" algn="just" eaLnBrk="1" hangingPunct="1">
              <a:buFont typeface="Arial" charset="0"/>
              <a:buNone/>
              <a:defRPr/>
            </a:pP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	Kod otvorenih pitanja ispitanik ima slobodu prilikom davanja odgovora po pitanju forme, dužine, detalja. Njihova upotreba zahteva naknadno kodiranje odgovora, odn. grupisanje u kategorije.</a:t>
            </a:r>
          </a:p>
          <a:p>
            <a:pPr marL="0" indent="0" algn="just" eaLnBrk="1" hangingPunct="1">
              <a:buFont typeface="Arial" charset="0"/>
              <a:buNone/>
              <a:defRPr/>
            </a:pP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	Zatvorena pitanja sadrže ponuđene odgovore. Mogu biti dihotomna ili imati višestruk izbor. Njihova primena je jednostavnija, kako prilikom prikupljanja podataka, tako i prilikom obrade, odn. imaju prednosti tehničke prirode “i one su epistemološki od drugostepenog značaja u poređenju s brojnim podacima koji pokazuju da su pitanja ove vrste vrlo nepouzdana” (Milić, 1996: 503). </a:t>
            </a:r>
          </a:p>
          <a:p>
            <a:pPr marL="0" lvl="0" indent="0" algn="just">
              <a:buClrTx/>
              <a:buSzTx/>
              <a:buNone/>
              <a:defRPr/>
            </a:pPr>
            <a:endParaRPr lang="sr-Latn-RS" sz="20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1271649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5375" y="817563"/>
            <a:ext cx="6964363" cy="667221"/>
          </a:xfrm>
        </p:spPr>
        <p:txBody>
          <a:bodyPr/>
          <a:lstStyle/>
          <a:p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Smisaona formulacija </a:t>
            </a:r>
            <a:r>
              <a:rPr lang="sr-Latn-RS" sz="2800" dirty="0">
                <a:latin typeface="Times New Roman" pitchFamily="18" charset="0"/>
                <a:cs typeface="Times New Roman" pitchFamily="18" charset="0"/>
              </a:rPr>
              <a:t>pitanja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71600" y="1484784"/>
            <a:ext cx="7200800" cy="4608512"/>
          </a:xfrm>
        </p:spPr>
        <p:txBody>
          <a:bodyPr/>
          <a:lstStyle/>
          <a:p>
            <a:pPr marL="0" indent="0" algn="just" eaLnBrk="1" hangingPunct="1">
              <a:buFont typeface="Arial" panose="020B0604020202020204" pitchFamily="34" charset="0"/>
              <a:buNone/>
            </a:pP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Formulacija pitanja može uticati na shvatanje njegovog smisla, a neki od izvora poteškoća su: </a:t>
            </a:r>
            <a:endParaRPr lang="sr-Latn-RS" altLang="sr-Latn-RS" sz="20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>
              <a:buClrTx/>
              <a:buSzTx/>
              <a:buFontTx/>
              <a:buChar char="-"/>
              <a:defRPr/>
            </a:pPr>
            <a:r>
              <a:rPr lang="en-US" altLang="en-US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pitanja koja se sadrže stereotipe ili predrasude: Koja nacija ima najviši nivo kulture? </a:t>
            </a:r>
          </a:p>
          <a:p>
            <a:pPr lvl="0" algn="just">
              <a:buClrTx/>
              <a:buSzTx/>
              <a:buFontTx/>
              <a:buChar char="-"/>
              <a:defRPr/>
            </a:pPr>
            <a:r>
              <a:rPr lang="en-US" altLang="en-US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pitanja koja izazivaju stereotipne odgovore: Da li verujete u slobodu govora? Da li verujete u slobodu govora sve dotle da bi dopustili crkvama i verskim zajednicama da izraze svoje mišljenje o merama povećanja nataliteta u Vašoj zemlji?</a:t>
            </a:r>
          </a:p>
          <a:p>
            <a:pPr marL="0" lvl="0" indent="0" algn="just">
              <a:buClrTx/>
              <a:buSzTx/>
              <a:buNone/>
              <a:defRPr/>
            </a:pPr>
            <a:r>
              <a:rPr lang="en-US" altLang="en-US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pitanja čiji je sadržaj nedovoljno opisan: Koja je zemlja najnaprednija?</a:t>
            </a:r>
          </a:p>
          <a:p>
            <a:pPr marL="0" lvl="0" indent="0" algn="just">
              <a:buClrTx/>
              <a:buSzTx/>
              <a:buNone/>
              <a:defRPr/>
            </a:pPr>
            <a:endParaRPr lang="sr-Latn-RS" sz="20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4389327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5375" y="817563"/>
            <a:ext cx="6964363" cy="667221"/>
          </a:xfrm>
        </p:spPr>
        <p:txBody>
          <a:bodyPr/>
          <a:lstStyle/>
          <a:p>
            <a:r>
              <a:rPr lang="sr-Latn-RS" sz="2800">
                <a:latin typeface="Times New Roman" pitchFamily="18" charset="0"/>
                <a:cs typeface="Times New Roman" pitchFamily="18" charset="0"/>
              </a:rPr>
              <a:t>Izbor pitanja</a:t>
            </a:r>
            <a:endParaRPr lang="sr-Latn-RS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71600" y="1484784"/>
            <a:ext cx="7200800" cy="4608512"/>
          </a:xfrm>
        </p:spPr>
        <p:txBody>
          <a:bodyPr/>
          <a:lstStyle/>
          <a:p>
            <a:pPr marL="0" lvl="0" indent="0" algn="just">
              <a:buClrTx/>
              <a:buSzTx/>
              <a:buNone/>
              <a:defRPr/>
            </a:pPr>
            <a:r>
              <a:rPr lang="sr-Latn-RS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sr-Latn-RS" sz="2000" dirty="0">
                <a:latin typeface="Times New Roman" pitchFamily="18" charset="0"/>
                <a:cs typeface="Times New Roman" pitchFamily="18" charset="0"/>
              </a:rPr>
              <a:t>Izbor pitanja koja će biti uključena u upitnik treba da bude rukovođen sledećim načelima:</a:t>
            </a:r>
          </a:p>
          <a:p>
            <a:pPr marL="0" lvl="0" indent="0" algn="just">
              <a:buClrTx/>
              <a:buSzTx/>
              <a:buNone/>
              <a:defRPr/>
            </a:pP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sr-Latn-RS" sz="2000" dirty="0">
                <a:latin typeface="Times New Roman" pitchFamily="18" charset="0"/>
                <a:cs typeface="Times New Roman" pitchFamily="18" charset="0"/>
              </a:rPr>
              <a:t>uključiti samo pitanja koja se neposredno odnose na predmet proučavanja,</a:t>
            </a:r>
          </a:p>
          <a:p>
            <a:pPr marL="0" lvl="0" indent="0" algn="just">
              <a:buClrTx/>
              <a:buSzTx/>
              <a:buNone/>
              <a:defRPr/>
            </a:pP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sr-Latn-RS" sz="2000" dirty="0">
                <a:latin typeface="Times New Roman" pitchFamily="18" charset="0"/>
                <a:cs typeface="Times New Roman" pitchFamily="18" charset="0"/>
              </a:rPr>
              <a:t>izbeći pitanja na koja se odgovori mogu dobiti iz nekih drugih izvora,</a:t>
            </a:r>
          </a:p>
          <a:p>
            <a:pPr marL="0" lvl="0" indent="0" algn="just">
              <a:buClrTx/>
              <a:buSzTx/>
              <a:buNone/>
              <a:defRPr/>
            </a:pP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sr-Latn-RS" sz="2000" dirty="0">
                <a:latin typeface="Times New Roman" pitchFamily="18" charset="0"/>
                <a:cs typeface="Times New Roman" pitchFamily="18" charset="0"/>
              </a:rPr>
              <a:t>postavljanje samo onih pitanja za koje se može pretpostaviti da većina ispitanika zna odgovore,</a:t>
            </a:r>
          </a:p>
          <a:p>
            <a:pPr marL="0" lvl="0" indent="0" algn="just">
              <a:buClrTx/>
              <a:buSzTx/>
              <a:buNone/>
              <a:defRPr/>
            </a:pP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sr-Latn-RS" sz="2000" dirty="0">
                <a:latin typeface="Times New Roman" pitchFamily="18" charset="0"/>
                <a:cs typeface="Times New Roman" pitchFamily="18" charset="0"/>
              </a:rPr>
              <a:t>obezbediti uporedive podatke kad god je to moguće,</a:t>
            </a:r>
          </a:p>
          <a:p>
            <a:pPr marL="0" lvl="0" indent="0" algn="just">
              <a:buClrTx/>
              <a:buSzTx/>
              <a:buNone/>
              <a:defRPr/>
            </a:pP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sr-Latn-RS" sz="2000" dirty="0">
                <a:latin typeface="Times New Roman" pitchFamily="18" charset="0"/>
                <a:cs typeface="Times New Roman" pitchFamily="18" charset="0"/>
              </a:rPr>
              <a:t>voditi računa o dužini upitnika, odn. o vremenu potrebnom za popunjavanje,</a:t>
            </a:r>
          </a:p>
          <a:p>
            <a:pPr marL="0" lvl="0" indent="0" algn="just">
              <a:buClrTx/>
              <a:buSzTx/>
              <a:buNone/>
              <a:defRPr/>
            </a:pP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sr-Latn-RS" sz="2000" dirty="0">
                <a:latin typeface="Times New Roman" pitchFamily="18" charset="0"/>
                <a:cs typeface="Times New Roman" pitchFamily="18" charset="0"/>
              </a:rPr>
              <a:t>voditi računa o vremenskom periodu kada će istraživanje biti realizovano,</a:t>
            </a:r>
          </a:p>
          <a:p>
            <a:pPr marL="0" lvl="0" indent="0" algn="just">
              <a:buClrTx/>
              <a:buSzTx/>
              <a:buNone/>
              <a:defRPr/>
            </a:pP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sr-Latn-RS" sz="2000" dirty="0">
                <a:latin typeface="Times New Roman" pitchFamily="18" charset="0"/>
                <a:cs typeface="Times New Roman" pitchFamily="18" charset="0"/>
              </a:rPr>
              <a:t>izbegavati pitanja koja zahtevaju previše napora ispitanika.</a:t>
            </a:r>
          </a:p>
          <a:p>
            <a:pPr marL="0" lvl="0" indent="0" algn="just">
              <a:buClrTx/>
              <a:buSzTx/>
              <a:buNone/>
              <a:defRPr/>
            </a:pPr>
            <a:endParaRPr lang="sr-Latn-RS" sz="20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0722253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5375" y="817563"/>
            <a:ext cx="6964363" cy="667221"/>
          </a:xfrm>
        </p:spPr>
        <p:txBody>
          <a:bodyPr/>
          <a:lstStyle/>
          <a:p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Redosled pitanja</a:t>
            </a:r>
            <a:endParaRPr lang="sr-Latn-RS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71600" y="1484784"/>
            <a:ext cx="7200800" cy="4608512"/>
          </a:xfrm>
        </p:spPr>
        <p:txBody>
          <a:bodyPr/>
          <a:lstStyle/>
          <a:p>
            <a:pPr marL="0" indent="0" algn="just" eaLnBrk="1" hangingPunct="1">
              <a:buFont typeface="Arial" charset="0"/>
              <a:buNone/>
              <a:defRPr/>
            </a:pPr>
            <a:r>
              <a:rPr lang="sr-Latn-RS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sr-Latn-RS" altLang="sr-Latn-RS" sz="20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Upitnik predstavlja celinu u čijem konstruisanju treba voditi računa o psihološkim i logičkim aspektima:</a:t>
            </a:r>
          </a:p>
          <a:p>
            <a:pPr marL="0" indent="0" algn="just" eaLnBrk="1" hangingPunct="1">
              <a:buFont typeface="Arial" charset="0"/>
              <a:buNone/>
              <a:defRPr/>
            </a:pPr>
            <a:endParaRPr lang="sr-Latn-RS" altLang="sr-Latn-RS" sz="200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 eaLnBrk="1" hangingPunct="1">
              <a:buFontTx/>
              <a:buChar char="-"/>
              <a:defRPr/>
            </a:pPr>
            <a:r>
              <a:rPr lang="sr-Latn-RS" altLang="sr-Latn-RS" sz="20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početna pitanja ne smeju biti sporna, zahtevati značajne napore za davanje odgovora, </a:t>
            </a:r>
          </a:p>
          <a:p>
            <a:pPr algn="just" eaLnBrk="1" hangingPunct="1">
              <a:buFontTx/>
              <a:buChar char="-"/>
              <a:defRPr/>
            </a:pPr>
            <a:r>
              <a:rPr lang="sr-Latn-RS" altLang="sr-Latn-RS" sz="20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ispitanik se obično uvodi u prikupljanje podataka postavljanjem pitanja o osnovnim ličnim podacima,</a:t>
            </a:r>
          </a:p>
          <a:p>
            <a:pPr algn="just" eaLnBrk="1" hangingPunct="1">
              <a:buFontTx/>
              <a:buChar char="-"/>
              <a:defRPr/>
            </a:pPr>
            <a:r>
              <a:rPr lang="sr-Latn-RS" altLang="sr-Latn-RS" sz="20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pitanja se kreću od jednostavnijih ka kompleksnijim, a upitnik se završava jednostavnijim pitanjima,</a:t>
            </a:r>
          </a:p>
          <a:p>
            <a:pPr algn="just" eaLnBrk="1" hangingPunct="1">
              <a:buFontTx/>
              <a:buChar char="-"/>
              <a:defRPr/>
            </a:pPr>
            <a:r>
              <a:rPr lang="sr-Latn-RS" altLang="sr-Latn-RS" sz="20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treba povezati pitanja koja se odnose na istu problematiku da bi odgovaranje bilo olakšano. </a:t>
            </a:r>
          </a:p>
          <a:p>
            <a:pPr marL="0" lvl="0" indent="0" algn="just">
              <a:buClrTx/>
              <a:buSzTx/>
              <a:buNone/>
              <a:defRPr/>
            </a:pPr>
            <a:endParaRPr lang="en-US" altLang="en-US" sz="20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 algn="just">
              <a:buClrTx/>
              <a:buSzTx/>
              <a:buNone/>
              <a:defRPr/>
            </a:pPr>
            <a:r>
              <a:rPr lang="en-US" altLang="en-US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endParaRPr lang="en-US" altLang="en-US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 algn="just">
              <a:buClrTx/>
              <a:buSzTx/>
              <a:buNone/>
              <a:defRPr/>
            </a:pPr>
            <a:endParaRPr lang="sr-Latn-CS" altLang="en-US">
              <a:solidFill>
                <a:prstClr val="black"/>
              </a:solidFill>
              <a:latin typeface="Times New Roman" panose="02020603050405020304" pitchFamily="18" charset="0"/>
              <a:ea typeface="SimSun" panose="02010600030101010101" pitchFamily="2" charset="-122"/>
            </a:endParaRPr>
          </a:p>
          <a:p>
            <a:pPr marL="0" indent="0" algn="just">
              <a:buNone/>
            </a:pPr>
            <a:endParaRPr lang="sr-Latn-RS" sz="20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6998950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5375" y="817563"/>
            <a:ext cx="6964363" cy="667221"/>
          </a:xfrm>
        </p:spPr>
        <p:txBody>
          <a:bodyPr/>
          <a:lstStyle/>
          <a:p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Strategije redosleda pitanja</a:t>
            </a:r>
            <a:endParaRPr lang="sr-Latn-RS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71600" y="1484784"/>
            <a:ext cx="7200800" cy="4608512"/>
          </a:xfrm>
        </p:spPr>
        <p:txBody>
          <a:bodyPr/>
          <a:lstStyle/>
          <a:p>
            <a:pPr marL="0" indent="0" algn="just" eaLnBrk="1" hangingPunct="1">
              <a:buFont typeface="Arial" charset="0"/>
              <a:buNone/>
              <a:defRPr/>
            </a:pPr>
            <a:r>
              <a:rPr lang="sr-Latn-RS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Osnovne strategije redosleda pitanja u upitniku su:</a:t>
            </a:r>
          </a:p>
          <a:p>
            <a:pPr marL="0" lvl="0" indent="0" algn="just">
              <a:buClrTx/>
              <a:buSzTx/>
              <a:buNone/>
              <a:defRPr/>
            </a:pPr>
            <a:r>
              <a:rPr lang="en-US" altLang="en-US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levak: upitnik započinje najopštijim pitanjima pa se prelazi na sve specifičnija, a ova strategija se najčešće koristi u istraživanjima,</a:t>
            </a:r>
          </a:p>
          <a:p>
            <a:pPr marL="0" lvl="0" indent="0" algn="just">
              <a:buClrTx/>
              <a:buSzTx/>
              <a:buNone/>
              <a:defRPr/>
            </a:pPr>
            <a:r>
              <a:rPr lang="en-US" altLang="en-US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obrnuti levak: instrument počinje specifičnijim pitanjima pa se prelazi na opštija,</a:t>
            </a:r>
          </a:p>
          <a:p>
            <a:pPr marL="0" lvl="0" indent="0" algn="just">
              <a:buClrTx/>
              <a:buSzTx/>
              <a:buNone/>
              <a:defRPr/>
            </a:pPr>
            <a:r>
              <a:rPr lang="en-US" altLang="en-US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dijamant: kombinacija strategija levka i obrnutog levka, u kojoj se počinje sa specifičnijim pitanjima, prelazi na opštija, a zatim ponovo na specifična,</a:t>
            </a:r>
          </a:p>
          <a:p>
            <a:pPr marL="0" lvl="0" indent="0" algn="just">
              <a:buClrTx/>
              <a:buSzTx/>
              <a:buNone/>
              <a:defRPr/>
            </a:pPr>
            <a:r>
              <a:rPr lang="en-US" altLang="en-US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tunel: sva pitanja u upitniku imaju isti stepen opštosti (Fajgelj, 2005).	</a:t>
            </a:r>
            <a:endParaRPr lang="en-US" altLang="en-US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 algn="just">
              <a:buClrTx/>
              <a:buSzTx/>
              <a:buNone/>
              <a:defRPr/>
            </a:pPr>
            <a:endParaRPr lang="sr-Latn-CS" altLang="en-US" dirty="0">
              <a:solidFill>
                <a:prstClr val="black"/>
              </a:solidFill>
              <a:latin typeface="Times New Roman" panose="02020603050405020304" pitchFamily="18" charset="0"/>
              <a:ea typeface="SimSun" panose="02010600030101010101" pitchFamily="2" charset="-122"/>
            </a:endParaRPr>
          </a:p>
          <a:p>
            <a:pPr marL="0" indent="0" algn="just">
              <a:buNone/>
            </a:pPr>
            <a:endParaRPr lang="sr-Latn-RS" sz="20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6602932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5375" y="817563"/>
            <a:ext cx="6964363" cy="667221"/>
          </a:xfrm>
        </p:spPr>
        <p:txBody>
          <a:bodyPr/>
          <a:lstStyle/>
          <a:p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Izgled upitnika</a:t>
            </a:r>
            <a:endParaRPr lang="sr-Latn-RS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71600" y="1484784"/>
            <a:ext cx="7200800" cy="4608512"/>
          </a:xfrm>
        </p:spPr>
        <p:txBody>
          <a:bodyPr/>
          <a:lstStyle/>
          <a:p>
            <a:pPr marL="0" indent="0" algn="just" eaLnBrk="1" hangingPunct="1">
              <a:buFont typeface="Arial" panose="020B0604020202020204" pitchFamily="34" charset="0"/>
              <a:buNone/>
            </a:pPr>
            <a:r>
              <a:rPr lang="sr-Latn-RS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pl-PL" altLang="sr-Latn-RS" sz="2000" dirty="0">
                <a:latin typeface="Times New Roman" panose="02020603050405020304" pitchFamily="18" charset="0"/>
                <a:ea typeface="宋体" panose="02010600030101010101" pitchFamily="2" charset="-122"/>
              </a:rPr>
              <a:t>Izgled upitnika utiče na spremnost ispitanika da odgovara na pitanja:</a:t>
            </a:r>
          </a:p>
          <a:p>
            <a:pPr marL="0" indent="0" algn="just" eaLnBrk="1" hangingPunct="1">
              <a:buFontTx/>
              <a:buChar char="-"/>
            </a:pPr>
            <a:r>
              <a:rPr lang="en-US" altLang="sr-Latn-RS" sz="2000" dirty="0">
                <a:latin typeface="Times New Roman" panose="02020603050405020304" pitchFamily="18" charset="0"/>
                <a:ea typeface="宋体" panose="02010600030101010101" pitchFamily="2" charset="-122"/>
              </a:rPr>
              <a:t> </a:t>
            </a:r>
            <a:r>
              <a:rPr lang="pl-PL" altLang="sr-Latn-RS" sz="2000" dirty="0">
                <a:latin typeface="Times New Roman" panose="02020603050405020304" pitchFamily="18" charset="0"/>
                <a:ea typeface="宋体" panose="02010600030101010101" pitchFamily="2" charset="-122"/>
              </a:rPr>
              <a:t>poseduje zaglavlje u kom je objašnjeno šta se proučava, ko vrši istraživanje, apel da se iskreno odgovara, garanciju anonimnosti, kontakt istraživača ili ustanove,</a:t>
            </a:r>
          </a:p>
          <a:p>
            <a:pPr marL="0" indent="0" algn="just" eaLnBrk="1" hangingPunct="1">
              <a:buFontTx/>
              <a:buChar char="-"/>
            </a:pPr>
            <a:r>
              <a:rPr lang="en-US" altLang="sr-Latn-RS" sz="2000" dirty="0">
                <a:latin typeface="Times New Roman" panose="02020603050405020304" pitchFamily="18" charset="0"/>
                <a:ea typeface="宋体" panose="02010600030101010101" pitchFamily="2" charset="-122"/>
              </a:rPr>
              <a:t> </a:t>
            </a:r>
            <a:r>
              <a:rPr lang="pl-PL" altLang="sr-Latn-RS" sz="2000" dirty="0">
                <a:latin typeface="Times New Roman" panose="02020603050405020304" pitchFamily="18" charset="0"/>
                <a:ea typeface="宋体" panose="02010600030101010101" pitchFamily="2" charset="-122"/>
              </a:rPr>
              <a:t>pitanja su grupisana prema tematskim oblastima, uz uvodno obaveštenje koja oblast sledi,</a:t>
            </a:r>
          </a:p>
          <a:p>
            <a:pPr marL="0" indent="0" algn="just">
              <a:buFontTx/>
              <a:buChar char="-"/>
            </a:pPr>
            <a:r>
              <a:rPr lang="en-US" altLang="sr-Latn-RS" sz="2000" dirty="0">
                <a:latin typeface="Times New Roman" panose="02020603050405020304" pitchFamily="18" charset="0"/>
                <a:ea typeface="宋体" panose="02010600030101010101" pitchFamily="2" charset="-122"/>
              </a:rPr>
              <a:t> </a:t>
            </a:r>
            <a:r>
              <a:rPr lang="pl-PL" altLang="sr-Latn-RS" sz="2000" dirty="0">
                <a:latin typeface="Times New Roman" panose="02020603050405020304" pitchFamily="18" charset="0"/>
                <a:ea typeface="宋体" panose="02010600030101010101" pitchFamily="2" charset="-122"/>
              </a:rPr>
              <a:t>upitnik se završava zahvalnošću za učešće, koja treba da podseti anketara da se zahvali ispitaniku na doprinosu istraživanj</a:t>
            </a:r>
            <a:r>
              <a:rPr lang="en-US" altLang="sr-Latn-RS" sz="2000" dirty="0">
                <a:latin typeface="Times New Roman" panose="02020603050405020304" pitchFamily="18" charset="0"/>
                <a:ea typeface="宋体" panose="02010600030101010101" pitchFamily="2" charset="-122"/>
              </a:rPr>
              <a:t>u.</a:t>
            </a:r>
            <a:endParaRPr lang="pl-PL" altLang="sr-Latn-RS" sz="2000" dirty="0">
              <a:latin typeface="Times New Roman" panose="02020603050405020304" pitchFamily="18" charset="0"/>
              <a:ea typeface="宋体" panose="02010600030101010101" pitchFamily="2" charset="-122"/>
            </a:endParaRPr>
          </a:p>
          <a:p>
            <a:pPr marL="0" indent="0" algn="just" eaLnBrk="1" hangingPunct="1">
              <a:buFont typeface="Arial" panose="020B0604020202020204" pitchFamily="34" charset="0"/>
              <a:buNone/>
            </a:pPr>
            <a:endParaRPr lang="sr-Latn-RS" sz="20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25126301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Pushpin">
  <a:themeElements>
    <a:clrScheme name="Pushpin">
      <a:dk1>
        <a:sysClr val="windowText" lastClr="000000"/>
      </a:dk1>
      <a:lt1>
        <a:sysClr val="window" lastClr="FFFFFF"/>
      </a:lt1>
      <a:dk2>
        <a:srgbClr val="465E9C"/>
      </a:dk2>
      <a:lt2>
        <a:srgbClr val="CCDDEA"/>
      </a:lt2>
      <a:accent1>
        <a:srgbClr val="FDA023"/>
      </a:accent1>
      <a:accent2>
        <a:srgbClr val="AA2B1E"/>
      </a:accent2>
      <a:accent3>
        <a:srgbClr val="71685C"/>
      </a:accent3>
      <a:accent4>
        <a:srgbClr val="64A73B"/>
      </a:accent4>
      <a:accent5>
        <a:srgbClr val="EB5605"/>
      </a:accent5>
      <a:accent6>
        <a:srgbClr val="B9CA1A"/>
      </a:accent6>
      <a:hlink>
        <a:srgbClr val="D83E2C"/>
      </a:hlink>
      <a:folHlink>
        <a:srgbClr val="ED7D27"/>
      </a:folHlink>
    </a:clrScheme>
    <a:fontScheme name="Pushpin">
      <a:majorFont>
        <a:latin typeface="Constantia"/>
        <a:ea typeface=""/>
        <a:cs typeface=""/>
        <a:font script="Jpan" typeface="HGS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Grek" typeface="Arial"/>
        <a:font script="Cyrl" typeface="Arial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ushpin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  <a:lumMod val="100000"/>
              </a:schemeClr>
            </a:gs>
            <a:gs pos="40000">
              <a:schemeClr val="phClr">
                <a:tint val="60000"/>
                <a:satMod val="130000"/>
                <a:lumMod val="100000"/>
              </a:schemeClr>
            </a:gs>
            <a:gs pos="100000">
              <a:schemeClr val="phClr">
                <a:tint val="96000"/>
                <a:lumMod val="108000"/>
              </a:schemeClr>
            </a:gs>
          </a:gsLst>
          <a:lin ang="5400000" scaled="0"/>
        </a:gradFill>
        <a:gradFill rotWithShape="1">
          <a:gsLst>
            <a:gs pos="0">
              <a:schemeClr val="phClr"/>
            </a:gs>
            <a:gs pos="100000">
              <a:schemeClr val="phClr">
                <a:shade val="76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80000"/>
              <a:lumMod val="9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38100" dir="4800000" sx="98000" sy="98000" rotWithShape="0">
              <a:srgbClr val="000000">
                <a:alpha val="32000"/>
              </a:srgbClr>
            </a:outerShdw>
          </a:effectLst>
        </a:effectStyle>
        <a:effectStyle>
          <a:effectLst>
            <a:outerShdw blurRad="38100" dist="38100" dir="4800000" sx="96000" sy="96000" rotWithShape="0">
              <a:srgbClr val="000000">
                <a:alpha val="4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3240000"/>
            </a:lightRig>
          </a:scene3d>
          <a:sp3d>
            <a:bevelT w="28575" h="28575"/>
          </a:sp3d>
        </a:effectStyle>
      </a:effectStyleLst>
      <a:bgFillStyleLst>
        <a:solidFill>
          <a:schemeClr val="phClr">
            <a:tint val="93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shade val="80000"/>
                <a:satMod val="140000"/>
                <a:lumMod val="50000"/>
              </a:schemeClr>
              <a:schemeClr val="phClr">
                <a:tint val="95000"/>
                <a:satMod val="180000"/>
                <a:lumMod val="160000"/>
              </a:schemeClr>
            </a:duotone>
          </a:blip>
          <a:stretch/>
        </a:blipFill>
        <a:blipFill rotWithShape="1">
          <a:blip xmlns:r="http://schemas.openxmlformats.org/officeDocument/2006/relationships" r:embed="rId2">
            <a:duotone>
              <a:schemeClr val="phClr">
                <a:tint val="98000"/>
                <a:shade val="90000"/>
                <a:satMod val="120000"/>
                <a:lumMod val="54000"/>
              </a:schemeClr>
              <a:schemeClr val="phClr">
                <a:tint val="80000"/>
                <a:satMod val="160000"/>
                <a:lumMod val="14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Equity</Template>
  <TotalTime>2272</TotalTime>
  <Words>826</Words>
  <Application>Microsoft Office PowerPoint</Application>
  <PresentationFormat>On-screen Show (4:3)</PresentationFormat>
  <Paragraphs>76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9" baseType="lpstr">
      <vt:lpstr>Arial</vt:lpstr>
      <vt:lpstr>Brush Script MT</vt:lpstr>
      <vt:lpstr>Calibri</vt:lpstr>
      <vt:lpstr>Constantia</vt:lpstr>
      <vt:lpstr>Franklin Gothic Book</vt:lpstr>
      <vt:lpstr>Rage Italic</vt:lpstr>
      <vt:lpstr>Times New Roman</vt:lpstr>
      <vt:lpstr>Pushpin</vt:lpstr>
      <vt:lpstr>Izrada upitnika</vt:lpstr>
      <vt:lpstr>Upitnik</vt:lpstr>
      <vt:lpstr>Značajni uslovi pri izradi upitnika</vt:lpstr>
      <vt:lpstr>Vrste pitanja</vt:lpstr>
      <vt:lpstr>Smisaona formulacija pitanja</vt:lpstr>
      <vt:lpstr>Izbor pitanja</vt:lpstr>
      <vt:lpstr>Redosled pitanja</vt:lpstr>
      <vt:lpstr>Strategije redosleda pitanja</vt:lpstr>
      <vt:lpstr>Izgled upitnika</vt:lpstr>
      <vt:lpstr>Pilot istraživanje</vt:lpstr>
      <vt:lpstr>Literatura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Društveni položaj poljoprivrednika u Srbiji</dc:title>
  <dc:creator>Irena</dc:creator>
  <cp:lastModifiedBy>Željka Manić</cp:lastModifiedBy>
  <cp:revision>366</cp:revision>
  <dcterms:created xsi:type="dcterms:W3CDTF">2015-09-17T19:38:07Z</dcterms:created>
  <dcterms:modified xsi:type="dcterms:W3CDTF">2020-05-15T12:22:49Z</dcterms:modified>
</cp:coreProperties>
</file>