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0" r:id="rId3"/>
    <p:sldId id="278" r:id="rId4"/>
    <p:sldId id="281" r:id="rId5"/>
    <p:sldId id="279" r:id="rId6"/>
    <p:sldId id="282" r:id="rId7"/>
    <p:sldId id="259" r:id="rId8"/>
    <p:sldId id="260" r:id="rId9"/>
    <p:sldId id="261" r:id="rId10"/>
    <p:sldId id="262" r:id="rId11"/>
    <p:sldId id="276" r:id="rId12"/>
    <p:sldId id="277" r:id="rId13"/>
    <p:sldId id="263" r:id="rId14"/>
    <p:sldId id="264" r:id="rId15"/>
    <p:sldId id="265" r:id="rId16"/>
    <p:sldId id="283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84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6" d="100"/>
          <a:sy n="76" d="100"/>
        </p:scale>
        <p:origin x="-1068" y="-3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0ABA041-C728-4D44-B304-96639D9132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700908C2-0273-4722-846B-BD4C3880E4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0CE6E83-B6F5-4D24-A934-1974BE53C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037E3-3CB8-498A-BFB5-E49CBA3F5E09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5EFC227-D38F-4E82-B24B-D559B7720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C3F6A97-DE83-43F2-A7A6-6B17FDDE5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B9C33-FF45-461B-8069-F3356FB65C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606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20BE374-0FC5-4CB0-9511-DE865FB8C1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5734E597-C3D9-47D9-AE99-C2532BD27B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F25BA2C-85E3-482C-88D6-90260221F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037E3-3CB8-498A-BFB5-E49CBA3F5E09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A50AEDA-B7AB-4ED4-9175-E709D1049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64AF028-B1CE-4701-A330-807F4F2EF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B9C33-FF45-461B-8069-F3356FB65C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907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3F6FAB31-53EE-4A36-B037-5F0860C5BB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53A8E341-27BC-476E-B7B5-C04B4763D1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D550930-AE49-4EBB-B94C-65F914F19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037E3-3CB8-498A-BFB5-E49CBA3F5E09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619F86D-5726-4653-9261-B06DD7EFA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6EC95BF-D53D-4748-842B-6C9BBB6C9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B9C33-FF45-461B-8069-F3356FB65C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563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630120E-CC50-47AE-A67C-42C526818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D3DC2D7-174D-4372-B6C9-D655D98E2A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37B2802-28EB-47EF-94CB-DD30539DB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037E3-3CB8-498A-BFB5-E49CBA3F5E09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F502561-539B-4553-8D22-9209FF319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EA3FEBA-C8E5-4BA0-A938-F36B695EF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B9C33-FF45-461B-8069-F3356FB65C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864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94345ED-F24A-4AAC-B355-44C90768D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12A34707-B0A1-4926-B695-A815113278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76EB394-FB0B-4902-8D5F-ECFF9A167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037E3-3CB8-498A-BFB5-E49CBA3F5E09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D2DFCD9-F7CA-4FE6-B64B-8B039C677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8202301-7355-468A-95D9-C210A411D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B9C33-FF45-461B-8069-F3356FB65C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96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7CE8E0E-58B4-4D3D-8669-6C803514C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C7F273C-FD8B-4A0F-BCED-A5CDDBD1CA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C8C91541-9AA6-43BC-AFEF-1BA2C1765E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833DC600-79A8-4FE2-9DD5-1A8CEE5C2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037E3-3CB8-498A-BFB5-E49CBA3F5E09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18441EE3-BD68-4A4A-9A38-902F63162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26F14D7-7AC7-4C83-AFBA-DD939C39B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B9C33-FF45-461B-8069-F3356FB65C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892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CBD24ED-6E15-4F76-9B64-44DFB25FBB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29DF5EE-E89C-4EE8-9930-E25D4F4F53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73BFB0A9-AB2D-4EB6-85A0-8E875C6ECB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C54DD5FC-5F1B-46CF-9092-159BE613C1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C29659F5-9374-4B16-BC9E-BD54670730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2A7BED90-DA3C-4DF6-A7C0-C2A121C70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037E3-3CB8-498A-BFB5-E49CBA3F5E09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96179291-5862-4DDA-BF08-2AAC6B0A4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F276E109-88BE-4D32-97A1-00BA43284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B9C33-FF45-461B-8069-F3356FB65C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585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2B3ADAE-9A61-468C-904E-12974457C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AA2A0FCE-7D50-47E4-A6D8-F73454388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037E3-3CB8-498A-BFB5-E49CBA3F5E09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1FBCD58C-27EF-491F-A355-0D648126C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960371A6-C197-43E5-AD9B-D1593521F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B9C33-FF45-461B-8069-F3356FB65C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318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3E72575F-F52C-4EDA-8CFA-556905958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037E3-3CB8-498A-BFB5-E49CBA3F5E09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2DEEFA95-B782-4924-8D8A-6783CC491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1B3D5578-B49B-4397-A679-0AF6A8A49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B9C33-FF45-461B-8069-F3356FB65C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731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440B270-E556-462C-9654-1A13D76B8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FE92F51-727A-4352-A4D0-245445BA73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3A9F3203-BC1F-43A7-B247-2EA2EA7D5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A27D7839-5DF8-4508-9EE0-C509ACDC7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037E3-3CB8-498A-BFB5-E49CBA3F5E09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0CE4AEF9-0FCA-4814-A09F-3311FCB6D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FED5C8E7-0204-4B74-8448-35B21FE84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B9C33-FF45-461B-8069-F3356FB65C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457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F1E6A36-C1D7-4752-AD41-355EF3E25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F4767F1C-4BC2-449C-8E5A-DB63641EBF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2E59607B-33EB-494B-8861-C2A380D886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E599C3F7-0E69-4205-B912-C1B31195E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037E3-3CB8-498A-BFB5-E49CBA3F5E09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33D7BBD3-8751-4171-8EAD-FC948247FC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BCD62FA6-CAB8-4BFC-B4D0-E1091F675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B9C33-FF45-461B-8069-F3356FB65C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820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246A5382-66BC-4FED-8092-94BACF658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0FDEFCE2-FB78-4240-A3DA-33EB7FB1EB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5E73690-32A0-4711-8BC9-2E37C37687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4037E3-3CB8-498A-BFB5-E49CBA3F5E09}" type="datetimeFigureOut">
              <a:rPr lang="en-US" smtClean="0"/>
              <a:t>1/16/2021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9157D36-DD65-40BB-9230-6722FF0AA1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C59223F-001A-4E14-BE81-56EF1A4EC7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B9C33-FF45-461B-8069-F3356FB65C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658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D1FC554-6FB7-460C-B9D6-251A8EB97A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sr-Latn-RS" sz="2400" dirty="0">
                <a:latin typeface="Cambria" panose="02040503050406030204" pitchFamily="18" charset="0"/>
                <a:ea typeface="Cambria" panose="02040503050406030204" pitchFamily="18" charset="0"/>
              </a:rPr>
              <a:t/>
            </a:r>
            <a:br>
              <a:rPr lang="sr-Latn-RS" sz="24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sr-Latn-RS" sz="2400" dirty="0">
                <a:latin typeface="Cambria" panose="02040503050406030204" pitchFamily="18" charset="0"/>
                <a:ea typeface="Cambria" panose="02040503050406030204" pitchFamily="18" charset="0"/>
              </a:rPr>
              <a:t/>
            </a:r>
            <a:br>
              <a:rPr lang="sr-Latn-RS" sz="24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sr-Latn-RS" sz="2400" b="1" dirty="0">
                <a:latin typeface="Cambria" panose="02040503050406030204" pitchFamily="18" charset="0"/>
                <a:ea typeface="Cambria" panose="02040503050406030204" pitchFamily="18" charset="0"/>
              </a:rPr>
              <a:t>Tokom </a:t>
            </a:r>
            <a:r>
              <a:rPr lang="sr-Latn-RS" sz="24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istraživanja</a:t>
            </a:r>
            <a:endParaRPr lang="en-US" sz="2400" b="1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113CEFE6-D20F-4373-A9E4-E306B569E3F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 dirty="0" smtClean="0"/>
              <a:t>Opšta metodologiaj etnologije i antropologije</a:t>
            </a:r>
            <a:endParaRPr lang="sr-Latn-RS" dirty="0"/>
          </a:p>
          <a:p>
            <a:r>
              <a:rPr lang="sr-Latn-RS" dirty="0">
                <a:latin typeface="Cambria" panose="02040503050406030204" pitchFamily="18" charset="0"/>
                <a:ea typeface="Cambria" panose="02040503050406030204" pitchFamily="18" charset="0"/>
              </a:rPr>
              <a:t>Prof. dr Miloš </a:t>
            </a:r>
            <a:r>
              <a:rPr lang="sr-Latn-RS" dirty="0" smtClean="0">
                <a:latin typeface="Cambria" panose="02040503050406030204" pitchFamily="18" charset="0"/>
                <a:ea typeface="Cambria" panose="02040503050406030204" pitchFamily="18" charset="0"/>
              </a:rPr>
              <a:t>Milenković</a:t>
            </a:r>
            <a:endParaRPr lang="sr-Latn-R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3677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9E190AF-A5C3-481C-8BBF-6C13488A9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>
              <a:defRPr/>
            </a:pPr>
            <a:r>
              <a:rPr lang="en-US" sz="3200" dirty="0">
                <a:latin typeface="Cambria" pitchFamily="18" charset="0"/>
              </a:rPr>
              <a:t>R</a:t>
            </a:r>
            <a:r>
              <a:rPr lang="sr-Latn-RS" sz="3200" dirty="0">
                <a:latin typeface="Cambria" pitchFamily="18" charset="0"/>
              </a:rPr>
              <a:t>azum i osećajnost – zamke “razumevanja”</a:t>
            </a:r>
            <a:endParaRPr lang="en-US" sz="3200" dirty="0">
              <a:latin typeface="Cambria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83065D1-C273-447A-8041-51E0817897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55000" lnSpcReduction="2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N</a:t>
            </a:r>
            <a:r>
              <a:rPr lang="sr-Latn-RS" dirty="0">
                <a:latin typeface="Cambria" pitchFamily="18" charset="0"/>
              </a:rPr>
              <a:t>ajvažniji kvaliteti našeg metoda su istovremeno i njegove slabosti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Razumevanje: semantičko/empatičko/situaciono/istorijsko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O</a:t>
            </a:r>
            <a:r>
              <a:rPr lang="sr-Latn-RS" dirty="0">
                <a:latin typeface="Cambria" pitchFamily="18" charset="0"/>
              </a:rPr>
              <a:t>pravdanje u kontekstu – pre časa o etici istraživanja u užem smislu razmislite šta znate iz vanistraživačkog života o razumevanju kao opravdanju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Refleksivno preispitivanje lične liste predrasuda je vaša a) privatna i b) profesionalna stvar –ono ne treba da bude javno, niti da se događa tokom istraživanja u užem smislu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Deljenje dilema s proučavanima ostavlja utisak nekompetentnosti – istraživač je ona/j “ko/ja zna” (setite se predavanja o nužnosti kreiranja pozitivističkog imidža radi </a:t>
            </a:r>
            <a:r>
              <a:rPr lang="sr-Latn-RS" dirty="0" smtClean="0">
                <a:latin typeface="Cambria" pitchFamily="18" charset="0"/>
              </a:rPr>
              <a:t>održanja javne </a:t>
            </a:r>
            <a:r>
              <a:rPr lang="sr-Latn-RS" dirty="0">
                <a:latin typeface="Cambria" pitchFamily="18" charset="0"/>
              </a:rPr>
              <a:t>reputacije nauke i na njoj zasnovanog obrazovanja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ovežite ovo s uvodnim predavanjima (pozitivizam kao “prirodni epistemološki stav” samih proučavanih)</a:t>
            </a:r>
            <a:endParaRPr lang="en-US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="" xmlns:a16="http://schemas.microsoft.com/office/drawing/2014/main" id="{029D412F-AA2B-412F-8E5E-D6E8D165B3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RS" altLang="en-US" sz="3600" dirty="0">
                <a:latin typeface="Cambria" panose="02040503050406030204" pitchFamily="18" charset="0"/>
              </a:rPr>
              <a:t>I istraživači su ljudi...</a:t>
            </a:r>
            <a:endParaRPr lang="en-US" altLang="en-US" sz="3600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7694A8B-27B6-4F45-A0F9-3DF95E7814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O</a:t>
            </a:r>
            <a:r>
              <a:rPr lang="sr-Latn-RS" dirty="0">
                <a:latin typeface="Cambria" pitchFamily="18" charset="0"/>
              </a:rPr>
              <a:t>pšta i posebna regulativa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B</a:t>
            </a:r>
            <a:r>
              <a:rPr lang="sr-Latn-RS" dirty="0">
                <a:latin typeface="Cambria" pitchFamily="18" charset="0"/>
              </a:rPr>
              <a:t>liskost i poverenje – kada povećavaju a kada smanjuju kvalitet istraživanja (distorzija nalaza i kontraintuitivnost bliskosti)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B</a:t>
            </a:r>
            <a:r>
              <a:rPr lang="sr-Latn-RS" dirty="0">
                <a:latin typeface="Cambria" pitchFamily="18" charset="0"/>
              </a:rPr>
              <a:t>liski odnosi s informantima su privatna stvar (pod uslovom da obe strane to tako doživljavaju)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U</a:t>
            </a:r>
            <a:r>
              <a:rPr lang="sr-Latn-RS" dirty="0">
                <a:latin typeface="Cambria" pitchFamily="18" charset="0"/>
              </a:rPr>
              <a:t>koliko u njih stupite, u bilo kom obliku prisnosti, nastojte da se to u vašem istraživačkom izveštaju ne vidi – metodski netrenirana populacija nije sposobna da razume kada nešto kontaminira nauku a kada </a:t>
            </a:r>
            <a:r>
              <a:rPr lang="sr-Latn-RS" dirty="0" smtClean="0">
                <a:latin typeface="Cambria" pitchFamily="18" charset="0"/>
              </a:rPr>
              <a:t>ne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 smtClean="0">
                <a:latin typeface="Cambria" pitchFamily="18" charset="0"/>
              </a:rPr>
              <a:t>Pozitivizam: prisnost=pristrasnost (posebno relevantno za razumevanje etnologije)</a:t>
            </a:r>
            <a:endParaRPr lang="sr-Latn-RS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C6DE283-EDD7-4F23-A611-23EC22F1F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>
              <a:defRPr/>
            </a:pPr>
            <a:r>
              <a:rPr lang="en-US" sz="3200" dirty="0">
                <a:latin typeface="Cambria" pitchFamily="18" charset="0"/>
              </a:rPr>
              <a:t>R</a:t>
            </a:r>
            <a:r>
              <a:rPr lang="sr-Latn-RS" sz="3200" dirty="0">
                <a:latin typeface="Cambria" pitchFamily="18" charset="0"/>
              </a:rPr>
              <a:t>eligija, ideologija i poštovanje tradicija proučavanih</a:t>
            </a:r>
            <a:endParaRPr lang="en-US" sz="3200" dirty="0">
              <a:latin typeface="Cambria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030A561-A9AA-45AB-8A08-542EFA4EE9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R</a:t>
            </a:r>
            <a:r>
              <a:rPr lang="sr-Latn-RS" dirty="0">
                <a:latin typeface="Cambria" pitchFamily="18" charset="0"/>
              </a:rPr>
              <a:t>azlika između nauke i etnoeksplikacije odn. između naučnih tumačenja i folklornih verovanja, nigde nije toliko velika kao u slučaju religijskih tradicija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I</a:t>
            </a:r>
            <a:r>
              <a:rPr lang="sr-Latn-RS" dirty="0">
                <a:latin typeface="Cambria" pitchFamily="18" charset="0"/>
              </a:rPr>
              <a:t>straživanja ovog tipa mogu biti posebno osetljiva po integritet proučavanih, istraživača i profesije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S</a:t>
            </a:r>
            <a:r>
              <a:rPr lang="sr-Latn-RS" dirty="0">
                <a:latin typeface="Cambria" pitchFamily="18" charset="0"/>
              </a:rPr>
              <a:t>lično je i s ideološkim vernicima – </a:t>
            </a:r>
            <a:r>
              <a:rPr lang="sr-Latn-RS" dirty="0" smtClean="0">
                <a:latin typeface="Cambria" pitchFamily="18" charset="0"/>
              </a:rPr>
              <a:t>kvalifikacije poput “iracionalnost</a:t>
            </a:r>
            <a:r>
              <a:rPr lang="sr-Latn-RS" dirty="0">
                <a:latin typeface="Cambria" pitchFamily="18" charset="0"/>
              </a:rPr>
              <a:t>”, “kontraproduktivnost”, “zatucanost” i “iluzornost” zadržite za sebe – za sledbenike ideologija njihove ideje imaju status svetih istina i neupitnih smernica za delovanje pa ih nemojte javno vrednosno etiketirati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I</a:t>
            </a:r>
            <a:r>
              <a:rPr lang="sr-Latn-RS" dirty="0">
                <a:latin typeface="Cambria" pitchFamily="18" charset="0"/>
              </a:rPr>
              <a:t>straživanje religije/ideologije može biti osetljivije čak i od istraživanja “normalnosti” seksualnosti ili “realnosti” etničkog identiteta, pa primenite sve što smo učili o etičkim i bezbednosnim aspektima </a:t>
            </a:r>
            <a:r>
              <a:rPr lang="sr-Latn-RS" dirty="0" smtClean="0">
                <a:latin typeface="Cambria" pitchFamily="18" charset="0"/>
              </a:rPr>
              <a:t>istraživanja</a:t>
            </a:r>
            <a:endParaRPr lang="sr-Latn-RS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="" xmlns:a16="http://schemas.microsoft.com/office/drawing/2014/main" id="{B0FCEBB7-9170-4E48-A745-DF20E8F3E8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en-US" sz="3200" dirty="0">
                <a:latin typeface="Cambria" panose="02040503050406030204" pitchFamily="18" charset="0"/>
              </a:rPr>
              <a:t>N</a:t>
            </a:r>
            <a:r>
              <a:rPr lang="sr-Latn-RS" altLang="en-US" sz="3200" dirty="0">
                <a:latin typeface="Cambria" panose="02040503050406030204" pitchFamily="18" charset="0"/>
              </a:rPr>
              <a:t>aivnost – “cena” otkrića</a:t>
            </a:r>
            <a:endParaRPr lang="en-US" altLang="en-US" sz="3200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E7A52FE-49AC-40E8-AE72-8A4AEE36A0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>
              <a:buNone/>
              <a:defRPr/>
            </a:pPr>
            <a:r>
              <a:rPr lang="sr-Latn-RS" dirty="0">
                <a:latin typeface="Cambria" pitchFamily="18" charset="0"/>
              </a:rPr>
              <a:t>Kvalitativnim istraživanjima se često zamera naivnost, ali ona je nužna ukoliko ne želimo da ispustimo raznovrsnost života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K</a:t>
            </a:r>
            <a:r>
              <a:rPr lang="sr-Latn-RS" dirty="0">
                <a:latin typeface="Cambria" pitchFamily="18" charset="0"/>
              </a:rPr>
              <a:t>ako izvagati strah od propuštanja bitnog i sramotu da ispadnete nekompetentni?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b="1" dirty="0">
                <a:latin typeface="Cambria" pitchFamily="18" charset="0"/>
              </a:rPr>
              <a:t>N</a:t>
            </a:r>
            <a:r>
              <a:rPr lang="sr-Latn-RS" b="1" dirty="0" smtClean="0">
                <a:latin typeface="Cambria" pitchFamily="18" charset="0"/>
              </a:rPr>
              <a:t>aivnost = otvorenost </a:t>
            </a:r>
            <a:r>
              <a:rPr lang="sr-Latn-RS" b="1" dirty="0">
                <a:latin typeface="Cambria" pitchFamily="18" charset="0"/>
              </a:rPr>
              <a:t>a ne nekompetentnost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 smtClean="0">
                <a:latin typeface="Cambria" pitchFamily="18" charset="0"/>
              </a:rPr>
              <a:t>„Istraživač </a:t>
            </a:r>
            <a:r>
              <a:rPr lang="sr-Latn-RS" dirty="0">
                <a:latin typeface="Cambria" pitchFamily="18" charset="0"/>
              </a:rPr>
              <a:t>koji sve </a:t>
            </a:r>
            <a:r>
              <a:rPr lang="sr-Latn-RS" dirty="0" smtClean="0">
                <a:latin typeface="Cambria" pitchFamily="18" charset="0"/>
              </a:rPr>
              <a:t>zna“ </a:t>
            </a:r>
            <a:r>
              <a:rPr lang="sr-Latn-RS" dirty="0">
                <a:latin typeface="Cambria" pitchFamily="18" charset="0"/>
              </a:rPr>
              <a:t>iz perspektive informanata manje je korisna pozicija od </a:t>
            </a:r>
            <a:r>
              <a:rPr lang="sr-Latn-RS" dirty="0" smtClean="0">
                <a:latin typeface="Cambria" pitchFamily="18" charset="0"/>
              </a:rPr>
              <a:t>„istraživača </a:t>
            </a:r>
            <a:r>
              <a:rPr lang="sr-Latn-RS" dirty="0">
                <a:latin typeface="Cambria" pitchFamily="18" charset="0"/>
              </a:rPr>
              <a:t>koga će informanti da </a:t>
            </a:r>
            <a:r>
              <a:rPr lang="sr-Latn-RS" dirty="0" smtClean="0">
                <a:latin typeface="Cambria" pitchFamily="18" charset="0"/>
              </a:rPr>
              <a:t>nauče“</a:t>
            </a:r>
            <a:endParaRPr lang="sr-Latn-RS" dirty="0">
              <a:latin typeface="Cambria" pitchFamily="18" charset="0"/>
            </a:endParaRP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I</a:t>
            </a:r>
            <a:r>
              <a:rPr lang="sr-Latn-RS" dirty="0">
                <a:latin typeface="Cambria" pitchFamily="18" charset="0"/>
              </a:rPr>
              <a:t>pak, određena doza ozbiljnosti je neophodna, radi postizanja efekta kompetentnosti (legitimacija istraživačkog autoriteta)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b="1" dirty="0">
                <a:latin typeface="Cambria" pitchFamily="18" charset="0"/>
              </a:rPr>
              <a:t>Ozbiljnost se demonstrira – predznanjem, titulama i dozvolama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379CFCA-6C56-41EE-9AFB-28115B6C0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>
              <a:defRPr/>
            </a:pPr>
            <a:r>
              <a:rPr lang="sr-Latn-RS" sz="3200" dirty="0" smtClean="0">
                <a:latin typeface="Cambria" pitchFamily="18" charset="0"/>
              </a:rPr>
              <a:t>„Ključni </a:t>
            </a:r>
            <a:r>
              <a:rPr lang="sr-Latn-RS" sz="3200" dirty="0">
                <a:latin typeface="Cambria" pitchFamily="18" charset="0"/>
              </a:rPr>
              <a:t>informant(i</a:t>
            </a:r>
            <a:r>
              <a:rPr lang="sr-Latn-RS" sz="3200" dirty="0" smtClean="0">
                <a:latin typeface="Cambria" pitchFamily="18" charset="0"/>
              </a:rPr>
              <a:t>)“ </a:t>
            </a:r>
            <a:r>
              <a:rPr lang="sr-Latn-RS" sz="3200" dirty="0">
                <a:latin typeface="Cambria" pitchFamily="18" charset="0"/>
              </a:rPr>
              <a:t>– prednosti i mane</a:t>
            </a:r>
            <a:endParaRPr lang="en-US" sz="3200" dirty="0">
              <a:latin typeface="Cambria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E299213-BB5F-4E0F-B238-36D65442ED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>
              <a:buNone/>
              <a:defRPr/>
            </a:pPr>
            <a:r>
              <a:rPr lang="en-US" dirty="0">
                <a:latin typeface="Cambria" pitchFamily="18" charset="0"/>
              </a:rPr>
              <a:t>I</a:t>
            </a:r>
            <a:r>
              <a:rPr lang="sr-Latn-RS" dirty="0">
                <a:latin typeface="Cambria" pitchFamily="18" charset="0"/>
              </a:rPr>
              <a:t>straživači su skloni da se, brzine radi, oslone na ključne informante, koji ih lako uvedu u zajednicu i usmere na tipske odgovore. To otvara izvesne tipske probleme: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roblem preterane istraženosti teme/zajednice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roblem preterano informisanog informanta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roblem prethodno usaglašenih informanata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roblem </a:t>
            </a:r>
            <a:r>
              <a:rPr lang="sr-Latn-RS" dirty="0" smtClean="0">
                <a:latin typeface="Cambria" pitchFamily="18" charset="0"/>
              </a:rPr>
              <a:t>„profesionalnih“ </a:t>
            </a:r>
            <a:r>
              <a:rPr lang="sr-Latn-RS" dirty="0">
                <a:latin typeface="Cambria" pitchFamily="18" charset="0"/>
              </a:rPr>
              <a:t>informanata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 marL="0" indent="0">
              <a:buNone/>
              <a:defRPr/>
            </a:pPr>
            <a:r>
              <a:rPr lang="en-US" dirty="0">
                <a:latin typeface="Cambria" pitchFamily="18" charset="0"/>
              </a:rPr>
              <a:t>N</a:t>
            </a:r>
            <a:r>
              <a:rPr lang="sr-Latn-RS" dirty="0">
                <a:latin typeface="Cambria" pitchFamily="18" charset="0"/>
              </a:rPr>
              <a:t>a </a:t>
            </a:r>
            <a:r>
              <a:rPr lang="sr-Latn-RS" dirty="0" smtClean="0">
                <a:latin typeface="Cambria" pitchFamily="18" charset="0"/>
              </a:rPr>
              <a:t>ovom </a:t>
            </a:r>
            <a:r>
              <a:rPr lang="sr-Latn-RS" dirty="0">
                <a:latin typeface="Cambria" pitchFamily="18" charset="0"/>
              </a:rPr>
              <a:t>nivou izbegavajte redukciju na ličnu priču/životnu istoriju samo jednog informanta (akademski cilj </a:t>
            </a:r>
            <a:r>
              <a:rPr lang="sr-Latn-RS" dirty="0" smtClean="0">
                <a:latin typeface="Cambria" pitchFamily="18" charset="0"/>
              </a:rPr>
              <a:t>diplomskog rada jeste </a:t>
            </a:r>
            <a:r>
              <a:rPr lang="sr-Latn-RS" dirty="0">
                <a:latin typeface="Cambria" pitchFamily="18" charset="0"/>
              </a:rPr>
              <a:t>da demonstrirate da ste osposobljeni da primenite neki od osnovnih tipova analize, što biografski metod svakako nije) </a:t>
            </a:r>
            <a:endParaRPr lang="en-US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="" xmlns:a16="http://schemas.microsoft.com/office/drawing/2014/main" id="{B1208C9D-2BFA-4763-93DB-3153725BA1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3200" dirty="0">
                <a:latin typeface="Cambria" panose="02040503050406030204" pitchFamily="18" charset="0"/>
              </a:rPr>
              <a:t>Z</a:t>
            </a:r>
            <a:r>
              <a:rPr lang="sr-Latn-RS" altLang="en-US" sz="3200" dirty="0">
                <a:latin typeface="Cambria" panose="02040503050406030204" pitchFamily="18" charset="0"/>
              </a:rPr>
              <a:t>amke profesije – istraživači pronalazači, novinari, detektivi, socijalni radnici...</a:t>
            </a:r>
            <a:endParaRPr lang="en-US" altLang="en-US" sz="3200" dirty="0">
              <a:latin typeface="Cambria" panose="02040503050406030204" pitchFamily="18" charset="0"/>
            </a:endParaRPr>
          </a:p>
        </p:txBody>
      </p:sp>
      <p:sp>
        <p:nvSpPr>
          <p:cNvPr id="16387" name="Content Placeholder 2">
            <a:extLst>
              <a:ext uri="{FF2B5EF4-FFF2-40B4-BE49-F238E27FC236}">
                <a16:creationId xmlns="" xmlns:a16="http://schemas.microsoft.com/office/drawing/2014/main" id="{77CC3328-F012-4FB6-8A93-535C353B374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sr-Latn-RS" altLang="en-US" dirty="0">
                <a:latin typeface="Cambria" panose="02040503050406030204" pitchFamily="18" charset="0"/>
              </a:rPr>
              <a:t>Kvalitativno istraživanje vs. pronalazaštvo</a:t>
            </a:r>
          </a:p>
          <a:p>
            <a:endParaRPr lang="sr-Latn-RS" altLang="en-US" dirty="0">
              <a:latin typeface="Cambria" panose="02040503050406030204" pitchFamily="18" charset="0"/>
            </a:endParaRPr>
          </a:p>
          <a:p>
            <a:r>
              <a:rPr lang="sr-Latn-RS" altLang="en-US" dirty="0">
                <a:latin typeface="Cambria" panose="02040503050406030204" pitchFamily="18" charset="0"/>
              </a:rPr>
              <a:t>Kvalitativno istraživanje vs. istraživačko novinarstvo</a:t>
            </a:r>
          </a:p>
          <a:p>
            <a:endParaRPr lang="sr-Latn-RS" altLang="en-US" dirty="0">
              <a:latin typeface="Cambria" panose="02040503050406030204" pitchFamily="18" charset="0"/>
            </a:endParaRPr>
          </a:p>
          <a:p>
            <a:r>
              <a:rPr lang="sr-Latn-RS" altLang="en-US" dirty="0">
                <a:latin typeface="Cambria" panose="02040503050406030204" pitchFamily="18" charset="0"/>
              </a:rPr>
              <a:t>Kvalitativno istraživanje vs. detektivski rad</a:t>
            </a:r>
          </a:p>
          <a:p>
            <a:endParaRPr lang="sr-Latn-RS" altLang="en-US" dirty="0">
              <a:latin typeface="Cambria" panose="02040503050406030204" pitchFamily="18" charset="0"/>
            </a:endParaRPr>
          </a:p>
          <a:p>
            <a:r>
              <a:rPr lang="sr-Latn-RS" altLang="en-US" dirty="0">
                <a:latin typeface="Cambria" panose="02040503050406030204" pitchFamily="18" charset="0"/>
              </a:rPr>
              <a:t>Kvalitativno istraživanje vs. socijalni rad</a:t>
            </a:r>
          </a:p>
          <a:p>
            <a:endParaRPr lang="sr-Latn-RS" altLang="en-US" dirty="0"/>
          </a:p>
          <a:p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D400B99-C1B7-4C32-80C2-5934F8D2F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dirty="0"/>
              <a:t>Kvalitativno istraživanje i pronalazaštvo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4C733BE-FDD9-4346-B404-81A2D5F0C2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r-Latn-RS" dirty="0"/>
              <a:t>Istraživači nisu pronalazači (to ne znači da istraživanje nema odlike avanture)</a:t>
            </a:r>
          </a:p>
          <a:p>
            <a:endParaRPr lang="sr-Latn-RS" dirty="0"/>
          </a:p>
          <a:p>
            <a:r>
              <a:rPr lang="sr-Latn-RS" dirty="0"/>
              <a:t>Iako i mi ponekad „usput“ otkrijemo nešto što do sada nije bilo poznato/nije postojalo, mi istražujemo unapred definisane istraživačke probleme</a:t>
            </a:r>
          </a:p>
          <a:p>
            <a:endParaRPr lang="sr-Latn-RS" dirty="0"/>
          </a:p>
          <a:p>
            <a:r>
              <a:rPr lang="sr-Latn-RS" dirty="0"/>
              <a:t>Ti problemi su se kvalifikovali za istraživanje svojom relevantnošću</a:t>
            </a:r>
          </a:p>
          <a:p>
            <a:endParaRPr lang="sr-Latn-RS" dirty="0"/>
          </a:p>
          <a:p>
            <a:r>
              <a:rPr lang="sr-Latn-RS" dirty="0"/>
              <a:t>Relevancija – naučna i društvena</a:t>
            </a:r>
          </a:p>
          <a:p>
            <a:endParaRPr lang="sr-Latn-RS" dirty="0"/>
          </a:p>
          <a:p>
            <a:r>
              <a:rPr lang="sr-Latn-RS" dirty="0"/>
              <a:t>Relevanciju definiše naučna zajednica, a prevashodno </a:t>
            </a:r>
            <a:r>
              <a:rPr lang="sr-Latn-RS" dirty="0" smtClean="0"/>
              <a:t>mentor, mada su mnogi istraživački problemi istovremeno i druptveno/medijski aktuelni</a:t>
            </a:r>
            <a:endParaRPr lang="sr-Latn-RS" dirty="0"/>
          </a:p>
          <a:p>
            <a:endParaRPr lang="sr-Latn-R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589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85A7618-03D3-4A8B-BE8F-19724FD11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ctr">
              <a:defRPr/>
            </a:pPr>
            <a:r>
              <a:rPr lang="sr-Latn-RS" sz="3100" dirty="0">
                <a:latin typeface="Cambria" pitchFamily="18" charset="0"/>
              </a:rPr>
              <a:t/>
            </a:r>
            <a:br>
              <a:rPr lang="sr-Latn-RS" sz="3100" dirty="0">
                <a:latin typeface="Cambria" pitchFamily="18" charset="0"/>
              </a:rPr>
            </a:br>
            <a:r>
              <a:rPr lang="sr-Latn-RS" sz="3100" dirty="0">
                <a:latin typeface="Cambria" pitchFamily="18" charset="0"/>
              </a:rPr>
              <a:t>Istraživanje i istraživačko novinarstvo</a:t>
            </a:r>
            <a:r>
              <a:rPr lang="sr-Latn-RS" dirty="0">
                <a:latin typeface="Cambria" pitchFamily="18" charset="0"/>
              </a:rPr>
              <a:t/>
            </a:r>
            <a:br>
              <a:rPr lang="sr-Latn-RS" dirty="0">
                <a:latin typeface="Cambria" pitchFamily="18" charset="0"/>
              </a:rPr>
            </a:br>
            <a:endParaRPr lang="en-US" dirty="0">
              <a:latin typeface="Cambria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5A52354-4593-49B9-8541-60EFA8E879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marL="514350" indent="-514350">
              <a:buNone/>
              <a:defRPr/>
            </a:pPr>
            <a:r>
              <a:rPr lang="en-US" dirty="0"/>
              <a:t>R</a:t>
            </a:r>
            <a:r>
              <a:rPr lang="sr-Latn-RS" dirty="0"/>
              <a:t>adoznalost – graniči se s nespristojnošću</a:t>
            </a:r>
          </a:p>
          <a:p>
            <a:pPr marL="514350" indent="-514350">
              <a:buNone/>
              <a:defRPr/>
            </a:pPr>
            <a:endParaRPr lang="sr-Latn-RS" dirty="0"/>
          </a:p>
          <a:p>
            <a:pPr marL="514350" indent="-514350">
              <a:buNone/>
              <a:defRPr/>
            </a:pPr>
            <a:r>
              <a:rPr lang="en-US" dirty="0"/>
              <a:t>U</a:t>
            </a:r>
            <a:r>
              <a:rPr lang="sr-Latn-RS" dirty="0"/>
              <a:t>pornost – graniči se s dosađivanjem</a:t>
            </a:r>
          </a:p>
          <a:p>
            <a:pPr marL="514350" indent="-514350">
              <a:buNone/>
              <a:defRPr/>
            </a:pPr>
            <a:endParaRPr lang="sr-Latn-RS" dirty="0"/>
          </a:p>
          <a:p>
            <a:pPr marL="514350" indent="-514350">
              <a:buNone/>
              <a:defRPr/>
            </a:pPr>
            <a:r>
              <a:rPr lang="en-US" dirty="0"/>
              <a:t>B</a:t>
            </a:r>
            <a:r>
              <a:rPr lang="sr-Latn-RS" dirty="0"/>
              <a:t>eskompromisnost – u koliziji s etičkim standardima odn. predefinisanošću dozvoljenih odnosa</a:t>
            </a:r>
          </a:p>
          <a:p>
            <a:pPr marL="514350" indent="-514350">
              <a:buNone/>
              <a:defRPr/>
            </a:pPr>
            <a:endParaRPr lang="sr-Latn-RS" dirty="0"/>
          </a:p>
          <a:p>
            <a:pPr marL="514350" indent="-514350">
              <a:buNone/>
              <a:defRPr/>
            </a:pPr>
            <a:r>
              <a:rPr lang="en-US" dirty="0"/>
              <a:t>O</a:t>
            </a:r>
            <a:r>
              <a:rPr lang="sr-Latn-RS" dirty="0"/>
              <a:t>belodanjivanje nepoznatog – kome nepoznatog?</a:t>
            </a:r>
          </a:p>
          <a:p>
            <a:pPr marL="514350" indent="-514350">
              <a:buNone/>
              <a:defRPr/>
            </a:pPr>
            <a:endParaRPr lang="sr-Latn-RS" dirty="0"/>
          </a:p>
          <a:p>
            <a:pPr marL="514350" indent="-514350">
              <a:buNone/>
              <a:defRPr/>
            </a:pPr>
            <a:r>
              <a:rPr lang="sr-Latn-RS" dirty="0" smtClean="0"/>
              <a:t>„Javnost </a:t>
            </a:r>
            <a:r>
              <a:rPr lang="sr-Latn-RS" dirty="0"/>
              <a:t>ima pravo da </a:t>
            </a:r>
            <a:r>
              <a:rPr lang="sr-Latn-RS" dirty="0" smtClean="0"/>
              <a:t>zna“ </a:t>
            </a:r>
            <a:r>
              <a:rPr lang="sr-Latn-RS" dirty="0"/>
              <a:t>– koja javnost? Da li se naučna istina konstituiše javnim konsenzusom?</a:t>
            </a:r>
          </a:p>
          <a:p>
            <a:pPr marL="514350" indent="-514350">
              <a:buNone/>
              <a:defRPr/>
            </a:pPr>
            <a:endParaRPr lang="sr-Latn-RS" dirty="0"/>
          </a:p>
          <a:p>
            <a:pPr marL="514350" indent="-514350">
              <a:buNone/>
              <a:defRPr/>
            </a:pPr>
            <a:r>
              <a:rPr lang="sr-Latn-RS" dirty="0"/>
              <a:t>Različiti pojmovi i opseg uzročnosti - mi dozvoljavamo dijalektiku tj. cirkularno konstitutisanje, novinarstvu je neophodan pozitivizam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="" xmlns:a16="http://schemas.microsoft.com/office/drawing/2014/main" id="{02FC2A37-2ACD-48F7-9597-F905FB6844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altLang="en-US" sz="2800" dirty="0">
                <a:latin typeface="Cambria" panose="02040503050406030204" pitchFamily="18" charset="0"/>
              </a:rPr>
              <a:t/>
            </a:r>
            <a:br>
              <a:rPr lang="sr-Latn-RS" altLang="en-US" sz="2800" dirty="0">
                <a:latin typeface="Cambria" panose="02040503050406030204" pitchFamily="18" charset="0"/>
              </a:rPr>
            </a:br>
            <a:r>
              <a:rPr lang="sr-Latn-RS" altLang="en-US" sz="2800" dirty="0">
                <a:latin typeface="Cambria" panose="02040503050406030204" pitchFamily="18" charset="0"/>
              </a:rPr>
              <a:t>Istraživanje i detektivski rad</a:t>
            </a:r>
            <a:br>
              <a:rPr lang="sr-Latn-RS" altLang="en-US" sz="2800" dirty="0">
                <a:latin typeface="Cambria" panose="02040503050406030204" pitchFamily="18" charset="0"/>
              </a:rPr>
            </a:br>
            <a:endParaRPr lang="en-US" altLang="en-US" sz="2800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45BD68D-1788-4CC4-A70B-84FD5596D5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M</a:t>
            </a:r>
            <a:r>
              <a:rPr lang="sr-Latn-RS" dirty="0">
                <a:latin typeface="Cambria" pitchFamily="18" charset="0"/>
              </a:rPr>
              <a:t>inucioznost, uz izbegavanje redukcionizma (fokus na detaljima služi kreiranju celine objašnjenja)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Misterioznost – tipska zamka (sklonost otkrivanju </a:t>
            </a:r>
            <a:r>
              <a:rPr lang="sr-Latn-RS" dirty="0" smtClean="0">
                <a:latin typeface="Cambria" pitchFamily="18" charset="0"/>
              </a:rPr>
              <a:t>„onog što </a:t>
            </a:r>
            <a:r>
              <a:rPr lang="sr-Latn-RS" dirty="0">
                <a:latin typeface="Cambria" pitchFamily="18" charset="0"/>
              </a:rPr>
              <a:t>je </a:t>
            </a:r>
            <a:r>
              <a:rPr lang="sr-Latn-RS" dirty="0" smtClean="0">
                <a:latin typeface="Cambria" pitchFamily="18" charset="0"/>
              </a:rPr>
              <a:t>skriveno“)</a:t>
            </a:r>
            <a:endParaRPr lang="sr-Latn-RS" dirty="0">
              <a:latin typeface="Cambria" pitchFamily="18" charset="0"/>
            </a:endParaRP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I</a:t>
            </a:r>
            <a:r>
              <a:rPr lang="sr-Latn-RS" dirty="0">
                <a:latin typeface="Cambria" pitchFamily="18" charset="0"/>
              </a:rPr>
              <a:t>ntruzivnost – uvek imajte na umu da je učešće informanata dobrovoljno i da su oni ti koji kontrolišu svoje vreme i prostor!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D</a:t>
            </a:r>
            <a:r>
              <a:rPr lang="sr-Latn-RS" dirty="0">
                <a:latin typeface="Cambria" pitchFamily="18" charset="0"/>
              </a:rPr>
              <a:t>eterminizam – tipska zamka (sklonost otkrivanju </a:t>
            </a:r>
            <a:r>
              <a:rPr lang="sr-Latn-RS" dirty="0" smtClean="0">
                <a:latin typeface="Cambria" pitchFamily="18" charset="0"/>
              </a:rPr>
              <a:t>„jednog uzroka“)</a:t>
            </a:r>
            <a:endParaRPr lang="sr-Latn-RS" dirty="0">
              <a:latin typeface="Cambria" pitchFamily="18" charset="0"/>
            </a:endParaRP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Moralizacija – mi nismo tamo da bismo ih „uhvatili u laži“ </a:t>
            </a:r>
            <a:endParaRPr lang="en-US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="" xmlns:a16="http://schemas.microsoft.com/office/drawing/2014/main" id="{7C192738-5DB1-4C20-9E48-5CF6B36C10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altLang="en-US" sz="3100" dirty="0">
                <a:latin typeface="Cambria" panose="02040503050406030204" pitchFamily="18" charset="0"/>
              </a:rPr>
              <a:t>Istraživanje i socijalni rad</a:t>
            </a:r>
            <a:endParaRPr lang="en-US" altLang="en-US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9EB63A8-79FA-4572-867D-AF14C697A2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62500" lnSpcReduction="2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R</a:t>
            </a:r>
            <a:r>
              <a:rPr lang="sr-Latn-RS" dirty="0">
                <a:latin typeface="Cambria" pitchFamily="18" charset="0"/>
              </a:rPr>
              <a:t>azumevanje/opravdanje – teškoće razlikovanja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P</a:t>
            </a:r>
            <a:r>
              <a:rPr lang="sr-Latn-RS" dirty="0" smtClean="0">
                <a:latin typeface="Cambria" pitchFamily="18" charset="0"/>
              </a:rPr>
              <a:t>osvećivanje i zastupanje </a:t>
            </a:r>
            <a:r>
              <a:rPr lang="sr-Latn-RS" dirty="0">
                <a:latin typeface="Cambria" pitchFamily="18" charset="0"/>
              </a:rPr>
              <a:t>– prednosti i mane po istraživanje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Z</a:t>
            </a:r>
            <a:r>
              <a:rPr lang="sr-Latn-RS" dirty="0">
                <a:latin typeface="Cambria" pitchFamily="18" charset="0"/>
              </a:rPr>
              <a:t>amka terapijskog poriva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Z</a:t>
            </a:r>
            <a:r>
              <a:rPr lang="sr-Latn-RS" dirty="0">
                <a:latin typeface="Cambria" pitchFamily="18" charset="0"/>
              </a:rPr>
              <a:t>amka analitičke redukcije kulture na socijalne probleme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S</a:t>
            </a:r>
            <a:r>
              <a:rPr lang="sr-Latn-RS" dirty="0">
                <a:latin typeface="Cambria" pitchFamily="18" charset="0"/>
              </a:rPr>
              <a:t>klonost brkanju etnoeksplikacija i </a:t>
            </a:r>
            <a:r>
              <a:rPr lang="sr-Latn-RS" dirty="0" smtClean="0">
                <a:latin typeface="Cambria" pitchFamily="18" charset="0"/>
              </a:rPr>
              <a:t>analize (preuzimanej gledišta proučavanih)</a:t>
            </a:r>
            <a:endParaRPr lang="sr-Latn-RS" dirty="0">
              <a:latin typeface="Cambria" pitchFamily="18" charset="0"/>
            </a:endParaRP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renaglašavanje porodičnog konteksta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renaglašavanje uzrasnih i rodnih aspekata</a:t>
            </a:r>
          </a:p>
          <a:p>
            <a:pPr>
              <a:defRPr/>
            </a:pPr>
            <a:endParaRPr lang="sr-Latn-RS" dirty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="" xmlns:a16="http://schemas.microsoft.com/office/drawing/2014/main" id="{90358DC4-6B27-4720-A015-2BC9B33989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RS" altLang="en-US" sz="3200" dirty="0">
                <a:latin typeface="Cambria" panose="02040503050406030204" pitchFamily="18" charset="0"/>
              </a:rPr>
              <a:t>Smisao današnjeg predavanja:</a:t>
            </a:r>
            <a:br>
              <a:rPr lang="sr-Latn-RS" altLang="en-US" sz="3200" dirty="0">
                <a:latin typeface="Cambria" panose="02040503050406030204" pitchFamily="18" charset="0"/>
              </a:rPr>
            </a:br>
            <a:r>
              <a:rPr lang="en-US" altLang="en-US" sz="3200" dirty="0">
                <a:latin typeface="Cambria" panose="02040503050406030204" pitchFamily="18" charset="0"/>
              </a:rPr>
              <a:t>N</a:t>
            </a:r>
            <a:r>
              <a:rPr lang="sr-Latn-RS" altLang="en-US" sz="3200" dirty="0">
                <a:latin typeface="Cambria" panose="02040503050406030204" pitchFamily="18" charset="0"/>
              </a:rPr>
              <a:t>e piše sve u literaturi!</a:t>
            </a:r>
            <a:endParaRPr lang="en-US" altLang="en-US" sz="3200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F37DF85-B688-4643-98A0-CE7FEB4BE4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O</a:t>
            </a:r>
            <a:r>
              <a:rPr lang="sr-Latn-RS" dirty="0">
                <a:latin typeface="Cambria" pitchFamily="18" charset="0"/>
              </a:rPr>
              <a:t> čemu voditi računa tokom istraživanja a da nije objašnjeno u metodološkoj literaturi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K</a:t>
            </a:r>
            <a:r>
              <a:rPr lang="sr-Latn-RS" dirty="0">
                <a:latin typeface="Cambria" pitchFamily="18" charset="0"/>
              </a:rPr>
              <a:t>ako postupiti u slučaju dilema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K</a:t>
            </a:r>
            <a:r>
              <a:rPr lang="sr-Latn-RS" dirty="0">
                <a:latin typeface="Cambria" pitchFamily="18" charset="0"/>
              </a:rPr>
              <a:t>ako eliminisati tipske greške pre samog istraživanja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K</a:t>
            </a:r>
            <a:r>
              <a:rPr lang="sr-Latn-RS" dirty="0">
                <a:latin typeface="Cambria" pitchFamily="18" charset="0"/>
              </a:rPr>
              <a:t>ako se odnositi prema informantima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K</a:t>
            </a:r>
            <a:r>
              <a:rPr lang="sr-Latn-RS" dirty="0">
                <a:latin typeface="Cambria" pitchFamily="18" charset="0"/>
              </a:rPr>
              <a:t>ako se odnositi prema mentoru i Fakultetu tokom istraživanja </a:t>
            </a:r>
            <a:endParaRPr lang="en-US" dirty="0">
              <a:latin typeface="Cambria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0BEF191-E38F-407C-B184-52ADFC5E5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>
              <a:defRPr/>
            </a:pPr>
            <a:r>
              <a:rPr lang="en-US" sz="3200" dirty="0">
                <a:latin typeface="Cambria" pitchFamily="18" charset="0"/>
              </a:rPr>
              <a:t>D</a:t>
            </a:r>
            <a:r>
              <a:rPr lang="sr-Latn-RS" sz="3200" dirty="0">
                <a:latin typeface="Cambria" pitchFamily="18" charset="0"/>
              </a:rPr>
              <a:t>a li istraživanje treba da bude neposredno korisno?</a:t>
            </a:r>
            <a:endParaRPr lang="en-US" sz="3200" dirty="0">
              <a:latin typeface="Cambria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EE30D6B-E42A-4397-B781-455D849412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T</a:t>
            </a:r>
            <a:r>
              <a:rPr lang="sr-Latn-RS" dirty="0">
                <a:latin typeface="Cambria" pitchFamily="18" charset="0"/>
              </a:rPr>
              <a:t>ipski primer greške </a:t>
            </a:r>
            <a:r>
              <a:rPr lang="sr-Latn-RS" dirty="0" smtClean="0">
                <a:latin typeface="Cambria" pitchFamily="18" charset="0"/>
              </a:rPr>
              <a:t>– promena smisla „u hodu“</a:t>
            </a:r>
            <a:endParaRPr lang="sr-Latn-RS" dirty="0">
              <a:latin typeface="Cambria" pitchFamily="18" charset="0"/>
            </a:endParaRP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K</a:t>
            </a:r>
            <a:r>
              <a:rPr lang="sr-Latn-RS" dirty="0">
                <a:latin typeface="Cambria" pitchFamily="18" charset="0"/>
              </a:rPr>
              <a:t>o je beneficijar – autor, Fakultet, Univerzitet, struka, akademska javnost, </a:t>
            </a:r>
            <a:r>
              <a:rPr lang="sr-Latn-RS" dirty="0" smtClean="0">
                <a:latin typeface="Cambria" pitchFamily="18" charset="0"/>
              </a:rPr>
              <a:t>„opšta“ </a:t>
            </a:r>
            <a:r>
              <a:rPr lang="sr-Latn-RS" dirty="0">
                <a:latin typeface="Cambria" pitchFamily="18" charset="0"/>
              </a:rPr>
              <a:t>javnost?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 smtClean="0">
                <a:latin typeface="Cambria" pitchFamily="18" charset="0"/>
              </a:rPr>
              <a:t>Istraživanje </a:t>
            </a:r>
            <a:r>
              <a:rPr lang="sr-Latn-RS" dirty="0">
                <a:latin typeface="Cambria" pitchFamily="18" charset="0"/>
              </a:rPr>
              <a:t>treba da bude neposredno korisno samo ukoliko je kao takvo </a:t>
            </a:r>
            <a:r>
              <a:rPr lang="sr-Latn-RS" dirty="0" smtClean="0">
                <a:latin typeface="Cambria" pitchFamily="18" charset="0"/>
              </a:rPr>
              <a:t>prethodno </a:t>
            </a:r>
            <a:r>
              <a:rPr lang="sr-Latn-RS" dirty="0">
                <a:latin typeface="Cambria" pitchFamily="18" charset="0"/>
              </a:rPr>
              <a:t>definisano (ciljano, primenjeno istraživanje) ili ako se time ne narušavaju plan istraživanja, aktivnosti, rokovi i dogovor s ključnim akterima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A</a:t>
            </a:r>
            <a:r>
              <a:rPr lang="sr-Latn-RS" dirty="0">
                <a:latin typeface="Cambria" pitchFamily="18" charset="0"/>
              </a:rPr>
              <a:t>ko ne promenite smisao </a:t>
            </a:r>
            <a:r>
              <a:rPr lang="sr-Latn-RS" dirty="0" smtClean="0">
                <a:latin typeface="Cambria" pitchFamily="18" charset="0"/>
              </a:rPr>
              <a:t>diplomiranja „u hodu“, </a:t>
            </a:r>
            <a:r>
              <a:rPr lang="sr-Latn-RS" dirty="0">
                <a:latin typeface="Cambria" pitchFamily="18" charset="0"/>
              </a:rPr>
              <a:t>verovatnije je da ćete stići do cilja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U</a:t>
            </a:r>
            <a:r>
              <a:rPr lang="sr-Latn-RS" dirty="0">
                <a:latin typeface="Cambria" pitchFamily="18" charset="0"/>
              </a:rPr>
              <a:t>koliko ste posebno senzitivni prema informantima, ugradite korisnost u samu temu, u dogovoru s mentorom. U suprotnom, pridržavajte se naučnog aspekta a primenjeni ostavite za kasniju promociju i eventualnu primenu rezultata</a:t>
            </a:r>
            <a:endParaRPr lang="en-US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93DD343-92DF-4F30-8C51-B7920FCF2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>
              <a:defRPr/>
            </a:pPr>
            <a:r>
              <a:rPr lang="en-US" sz="3200" dirty="0">
                <a:latin typeface="Cambria" pitchFamily="18" charset="0"/>
              </a:rPr>
              <a:t>D</a:t>
            </a:r>
            <a:r>
              <a:rPr lang="sr-Latn-RS" sz="3200" dirty="0">
                <a:latin typeface="Cambria" pitchFamily="18" charset="0"/>
              </a:rPr>
              <a:t>a li istraživanje treba da bude zabavno?</a:t>
            </a:r>
            <a:endParaRPr lang="en-US" sz="3200" dirty="0">
              <a:latin typeface="Cambria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2CE0F30-6347-43D0-9735-FFAF889C72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D</a:t>
            </a:r>
            <a:r>
              <a:rPr lang="sr-Latn-RS" dirty="0">
                <a:latin typeface="Cambria" pitchFamily="18" charset="0"/>
              </a:rPr>
              <a:t>ruga česta tipska greška povezana s promenom smisla – </a:t>
            </a:r>
            <a:r>
              <a:rPr lang="sr-Latn-RS" dirty="0" smtClean="0">
                <a:latin typeface="Cambria" pitchFamily="18" charset="0"/>
              </a:rPr>
              <a:t>„prekino/la </a:t>
            </a:r>
            <a:r>
              <a:rPr lang="sr-Latn-RS" dirty="0">
                <a:latin typeface="Cambria" pitchFamily="18" charset="0"/>
              </a:rPr>
              <a:t>sam zato što je bilo </a:t>
            </a:r>
            <a:r>
              <a:rPr lang="sr-Latn-RS" dirty="0" smtClean="0">
                <a:latin typeface="Cambria" pitchFamily="18" charset="0"/>
              </a:rPr>
              <a:t>dosadno“</a:t>
            </a:r>
            <a:endParaRPr lang="sr-Latn-RS" dirty="0">
              <a:latin typeface="Cambria" pitchFamily="18" charset="0"/>
            </a:endParaRP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I</a:t>
            </a:r>
            <a:r>
              <a:rPr lang="sr-Latn-RS" dirty="0">
                <a:latin typeface="Cambria" pitchFamily="18" charset="0"/>
              </a:rPr>
              <a:t>ako se </a:t>
            </a:r>
            <a:r>
              <a:rPr lang="sr-Latn-RS" dirty="0" smtClean="0">
                <a:latin typeface="Cambria" pitchFamily="18" charset="0"/>
              </a:rPr>
              <a:t>formiramo </a:t>
            </a:r>
            <a:r>
              <a:rPr lang="sr-Latn-RS" dirty="0">
                <a:latin typeface="Cambria" pitchFamily="18" charset="0"/>
              </a:rPr>
              <a:t>u civilizaciji zabave i kratke pažnje, nastojte da osvestite pritisak popularno-kulturno</a:t>
            </a:r>
            <a:r>
              <a:rPr lang="en-US" dirty="0">
                <a:latin typeface="Cambria" pitchFamily="18" charset="0"/>
              </a:rPr>
              <a:t>g</a:t>
            </a:r>
            <a:r>
              <a:rPr lang="sr-Latn-RS" dirty="0">
                <a:latin typeface="Cambria" pitchFamily="18" charset="0"/>
              </a:rPr>
              <a:t> shvatanja nauke (i obrazovanja) 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T</a:t>
            </a:r>
            <a:r>
              <a:rPr lang="sr-Latn-RS" dirty="0">
                <a:latin typeface="Cambria" pitchFamily="18" charset="0"/>
              </a:rPr>
              <a:t>o ne znači da istraživanju treba da pristupite </a:t>
            </a:r>
            <a:r>
              <a:rPr lang="sr-Latn-RS" dirty="0" smtClean="0">
                <a:latin typeface="Cambria" pitchFamily="18" charset="0"/>
              </a:rPr>
              <a:t>„smrtno ozbiljno“</a:t>
            </a:r>
            <a:endParaRPr lang="sr-Latn-RS" dirty="0">
              <a:latin typeface="Cambria" pitchFamily="18" charset="0"/>
            </a:endParaRP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K</a:t>
            </a:r>
            <a:r>
              <a:rPr lang="sr-Latn-RS" dirty="0">
                <a:latin typeface="Cambria" pitchFamily="18" charset="0"/>
              </a:rPr>
              <a:t>ao i u slučaju korisnost, ugradite ovaj smisao tokom definisanja same teme, u dogovoru s mentorom – nemojte ni započeti istraživanje koje Vam je „u startu dosadno</a:t>
            </a:r>
            <a:r>
              <a:rPr lang="sr-Latn-RS" dirty="0" smtClean="0">
                <a:latin typeface="Cambria" pitchFamily="18" charset="0"/>
              </a:rPr>
              <a:t>“ i gledajte da zabava ne bude jedina motivacija</a:t>
            </a:r>
            <a:endParaRPr lang="en-US" dirty="0">
              <a:latin typeface="Cambria" pitchFamily="18" charset="0"/>
            </a:endParaRPr>
          </a:p>
          <a:p>
            <a:pPr>
              <a:defRPr/>
            </a:pPr>
            <a:endParaRPr lang="en-U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Izaberite temu koja Vas naučno/društveno uzbuđuje, da bi Vas interesovanje „držalo“ i kada zanatski delovi istraživanja postanu dosadni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>
            <a:extLst>
              <a:ext uri="{FF2B5EF4-FFF2-40B4-BE49-F238E27FC236}">
                <a16:creationId xmlns="" xmlns:a16="http://schemas.microsoft.com/office/drawing/2014/main" id="{1B587B1A-CC3A-4F50-A679-5167479F12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en-US" sz="3200" dirty="0">
                <a:latin typeface="Cambria" panose="02040503050406030204" pitchFamily="18" charset="0"/>
              </a:rPr>
              <a:t>P</a:t>
            </a:r>
            <a:r>
              <a:rPr lang="sr-Latn-RS" altLang="en-US" sz="3200" dirty="0">
                <a:latin typeface="Cambria" panose="02040503050406030204" pitchFamily="18" charset="0"/>
              </a:rPr>
              <a:t>odvale informantima</a:t>
            </a:r>
            <a:endParaRPr lang="en-US" altLang="en-US" sz="3200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02FD20F-AFC4-4950-B468-243EB8A72B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62500" lnSpcReduction="20000"/>
          </a:bodyPr>
          <a:lstStyle/>
          <a:p>
            <a:pPr>
              <a:defRPr/>
            </a:pPr>
            <a:r>
              <a:rPr lang="sr-Latn-RS" dirty="0">
                <a:latin typeface="Cambria" pitchFamily="18" charset="0"/>
              </a:rPr>
              <a:t>Prikrivanje identiteta istraživača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Izbegavanje predstavljanja teme istraživanja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Dobijanje </a:t>
            </a:r>
            <a:r>
              <a:rPr lang="sr-Latn-RS" dirty="0" smtClean="0">
                <a:latin typeface="Cambria" pitchFamily="18" charset="0"/>
              </a:rPr>
              <a:t>„neinformisanog“ </a:t>
            </a:r>
            <a:r>
              <a:rPr lang="sr-Latn-RS" dirty="0">
                <a:latin typeface="Cambria" pitchFamily="18" charset="0"/>
              </a:rPr>
              <a:t>pristanka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Neispunjavanje obećanja o poverljivosti – odavanje identiteta informanata bez njihove prethodne saglasnosti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K</a:t>
            </a:r>
            <a:r>
              <a:rPr lang="sr-Latn-RS" dirty="0">
                <a:latin typeface="Cambria" pitchFamily="18" charset="0"/>
              </a:rPr>
              <a:t>ako pronaći dobru meru između zahteva nauke i moralnih načela? 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Nemojte je sami tražiti na </a:t>
            </a:r>
            <a:r>
              <a:rPr lang="sr-Latn-RS" dirty="0" smtClean="0">
                <a:latin typeface="Cambria" pitchFamily="18" charset="0"/>
              </a:rPr>
              <a:t>ovom </a:t>
            </a:r>
            <a:r>
              <a:rPr lang="sr-Latn-RS" dirty="0">
                <a:latin typeface="Cambria" pitchFamily="18" charset="0"/>
              </a:rPr>
              <a:t>nivou – ona je propisana etičkim smernicama i kodeksima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Uvek usaglasite korake s mentorom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="" xmlns:a16="http://schemas.microsoft.com/office/drawing/2014/main" id="{EC4982A3-11DA-4511-A4AA-C8866B936C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2800" dirty="0">
                <a:latin typeface="Cambria" panose="02040503050406030204" pitchFamily="18" charset="0"/>
              </a:rPr>
              <a:t>P</a:t>
            </a:r>
            <a:r>
              <a:rPr lang="sr-Latn-RS" altLang="en-US" sz="2800" dirty="0">
                <a:latin typeface="Cambria" panose="02040503050406030204" pitchFamily="18" charset="0"/>
              </a:rPr>
              <a:t>odvale mentoru, Odeljenju, Univerzitetu, nacionalnoj i globalnoj akademskoj zajednici</a:t>
            </a:r>
            <a:endParaRPr lang="en-US" altLang="en-US" sz="2800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F9B6B2D-017C-4EC4-9385-68988496FA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lagiranje tuđih rezultata i interpretacija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F</a:t>
            </a:r>
            <a:r>
              <a:rPr lang="sr-Latn-RS" dirty="0">
                <a:latin typeface="Cambria" pitchFamily="18" charset="0"/>
              </a:rPr>
              <a:t>alsifikovanje rezultata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L</a:t>
            </a:r>
            <a:r>
              <a:rPr lang="sr-Latn-RS" dirty="0">
                <a:latin typeface="Cambria" pitchFamily="18" charset="0"/>
              </a:rPr>
              <a:t>ažiranje/fabrikacija građe (izmišljanje ljudi, događaja, iskaza...)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 smtClean="0">
                <a:latin typeface="Cambria" pitchFamily="18" charset="0"/>
              </a:rPr>
              <a:t>„Naduvavanje“ </a:t>
            </a:r>
            <a:r>
              <a:rPr lang="sr-Latn-RS" dirty="0">
                <a:latin typeface="Cambria" pitchFamily="18" charset="0"/>
              </a:rPr>
              <a:t>broja ispitanika, lažiranje strukture ispitanika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ozivanje na neobaveštenost pri nepoštovanju rokova, predaja </a:t>
            </a:r>
            <a:r>
              <a:rPr lang="sr-Latn-RS" dirty="0" smtClean="0">
                <a:latin typeface="Cambria" pitchFamily="18" charset="0"/>
              </a:rPr>
              <a:t>„u </a:t>
            </a:r>
            <a:r>
              <a:rPr lang="sr-Latn-RS" dirty="0">
                <a:latin typeface="Cambria" pitchFamily="18" charset="0"/>
              </a:rPr>
              <a:t>poslednji </a:t>
            </a:r>
            <a:r>
              <a:rPr lang="sr-Latn-RS" dirty="0" smtClean="0">
                <a:latin typeface="Cambria" pitchFamily="18" charset="0"/>
              </a:rPr>
              <a:t>čas“ </a:t>
            </a:r>
            <a:r>
              <a:rPr lang="sr-Latn-RS" dirty="0">
                <a:latin typeface="Cambria" pitchFamily="18" charset="0"/>
              </a:rPr>
              <a:t>i </a:t>
            </a:r>
            <a:r>
              <a:rPr lang="sr-Latn-RS" dirty="0" smtClean="0">
                <a:latin typeface="Cambria" pitchFamily="18" charset="0"/>
              </a:rPr>
              <a:t>„stavljanje </a:t>
            </a:r>
            <a:r>
              <a:rPr lang="sr-Latn-RS" dirty="0">
                <a:latin typeface="Cambria" pitchFamily="18" charset="0"/>
              </a:rPr>
              <a:t>pred svršen </a:t>
            </a:r>
            <a:r>
              <a:rPr lang="sr-Latn-RS" dirty="0" smtClean="0">
                <a:latin typeface="Cambria" pitchFamily="18" charset="0"/>
              </a:rPr>
              <a:t>čin“</a:t>
            </a:r>
            <a:endParaRPr lang="sr-Latn-RS" dirty="0">
              <a:latin typeface="Cambria" pitchFamily="18" charset="0"/>
            </a:endParaRP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 smtClean="0">
                <a:latin typeface="Cambria" pitchFamily="18" charset="0"/>
              </a:rPr>
              <a:t>Da li ste u </a:t>
            </a:r>
            <a:r>
              <a:rPr lang="sr-Latn-RS" dirty="0">
                <a:latin typeface="Cambria" pitchFamily="18" charset="0"/>
              </a:rPr>
              <a:t>manjem riziku od </a:t>
            </a:r>
            <a:r>
              <a:rPr lang="sr-Latn-RS" dirty="0" smtClean="0">
                <a:latin typeface="Cambria" pitchFamily="18" charset="0"/>
              </a:rPr>
              <a:t>istraživača koji fabrikuju laboratorijska merenja?</a:t>
            </a:r>
            <a:endParaRPr lang="sr-Latn-RS" dirty="0"/>
          </a:p>
          <a:p>
            <a:pPr>
              <a:defRPr/>
            </a:pPr>
            <a:endParaRPr lang="sr-Latn-RS" dirty="0"/>
          </a:p>
          <a:p>
            <a:pPr>
              <a:defRPr/>
            </a:pPr>
            <a:endParaRPr lang="sr-Latn-R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="" xmlns:a16="http://schemas.microsoft.com/office/drawing/2014/main" id="{288D0FDB-E3F5-4A0F-ABA6-5A21984DC1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en-US" sz="3200" dirty="0">
                <a:latin typeface="Cambria" panose="02040503050406030204" pitchFamily="18" charset="0"/>
              </a:rPr>
              <a:t>K</a:t>
            </a:r>
            <a:r>
              <a:rPr lang="sr-Latn-RS" altLang="en-US" sz="3200" dirty="0">
                <a:latin typeface="Cambria" panose="02040503050406030204" pitchFamily="18" charset="0"/>
              </a:rPr>
              <a:t>ljučno je znati sledeće!</a:t>
            </a:r>
            <a:endParaRPr lang="en-US" altLang="en-US" sz="3200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1C99B66-96C1-4C1D-B317-E028139CB8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62500" lnSpcReduction="2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I</a:t>
            </a:r>
            <a:r>
              <a:rPr lang="sr-Latn-RS" dirty="0">
                <a:latin typeface="Cambria" pitchFamily="18" charset="0"/>
              </a:rPr>
              <a:t>straživanje nije linearan proces – kada negde </a:t>
            </a:r>
            <a:r>
              <a:rPr lang="sr-Latn-RS" dirty="0" smtClean="0">
                <a:latin typeface="Cambria" pitchFamily="18" charset="0"/>
              </a:rPr>
              <a:t>„zaškripi“, </a:t>
            </a:r>
            <a:r>
              <a:rPr lang="sr-Latn-RS" dirty="0">
                <a:latin typeface="Cambria" pitchFamily="18" charset="0"/>
              </a:rPr>
              <a:t>nastavite dalje; kasnije ćete se vratiti na spornu tačku (isto važi za pisanje)</a:t>
            </a:r>
            <a:r>
              <a:rPr lang="en-US" dirty="0">
                <a:latin typeface="Cambria" pitchFamily="18" charset="0"/>
              </a:rPr>
              <a:t> </a:t>
            </a:r>
            <a:endParaRPr lang="sr-Latn-RS" dirty="0" smtClean="0">
              <a:latin typeface="Cambria" pitchFamily="18" charset="0"/>
            </a:endParaRP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 smtClean="0">
                <a:latin typeface="Cambria" pitchFamily="18" charset="0"/>
              </a:rPr>
              <a:t>Ono je </a:t>
            </a:r>
            <a:r>
              <a:rPr lang="en-US" dirty="0" smtClean="0">
                <a:latin typeface="Cambria" pitchFamily="18" charset="0"/>
              </a:rPr>
              <a:t>pre </a:t>
            </a:r>
            <a:r>
              <a:rPr lang="sr-Latn-RS" dirty="0" smtClean="0">
                <a:latin typeface="Cambria" pitchFamily="18" charset="0"/>
              </a:rPr>
              <a:t>„mozaik“ </a:t>
            </a:r>
            <a:r>
              <a:rPr lang="sr-Latn-RS" dirty="0">
                <a:latin typeface="Cambria" pitchFamily="18" charset="0"/>
              </a:rPr>
              <a:t>nego </a:t>
            </a:r>
            <a:r>
              <a:rPr lang="sr-Latn-RS" dirty="0" smtClean="0">
                <a:latin typeface="Cambria" pitchFamily="18" charset="0"/>
              </a:rPr>
              <a:t>„reka“, </a:t>
            </a:r>
            <a:r>
              <a:rPr lang="sr-Latn-RS" dirty="0">
                <a:latin typeface="Cambria" pitchFamily="18" charset="0"/>
              </a:rPr>
              <a:t>pre </a:t>
            </a:r>
            <a:r>
              <a:rPr lang="sr-Latn-RS" dirty="0" smtClean="0">
                <a:latin typeface="Cambria" pitchFamily="18" charset="0"/>
              </a:rPr>
              <a:t>„puno montaže“ </a:t>
            </a:r>
            <a:r>
              <a:rPr lang="sr-Latn-RS" dirty="0">
                <a:latin typeface="Cambria" pitchFamily="18" charset="0"/>
              </a:rPr>
              <a:t>nego </a:t>
            </a:r>
            <a:r>
              <a:rPr lang="sr-Latn-RS" dirty="0" smtClean="0">
                <a:latin typeface="Cambria" pitchFamily="18" charset="0"/>
              </a:rPr>
              <a:t>„film </a:t>
            </a:r>
            <a:r>
              <a:rPr lang="sr-Latn-RS" dirty="0">
                <a:latin typeface="Cambria" pitchFamily="18" charset="0"/>
              </a:rPr>
              <a:t>iz jednog </a:t>
            </a:r>
            <a:r>
              <a:rPr lang="sr-Latn-RS" dirty="0" smtClean="0">
                <a:latin typeface="Cambria" pitchFamily="18" charset="0"/>
              </a:rPr>
              <a:t>kadra“</a:t>
            </a:r>
            <a:endParaRPr lang="sr-Latn-RS" dirty="0">
              <a:latin typeface="Cambria" pitchFamily="18" charset="0"/>
            </a:endParaRP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M</a:t>
            </a:r>
            <a:r>
              <a:rPr lang="sr-Latn-RS" dirty="0">
                <a:latin typeface="Cambria" pitchFamily="18" charset="0"/>
              </a:rPr>
              <a:t>entor ceni ozbiljnost i redovnu komunikaciju; to ne znači da treba da mu/joj dosađujete i budete sitničavi. </a:t>
            </a:r>
            <a:r>
              <a:rPr lang="en-US" dirty="0">
                <a:latin typeface="Cambria" pitchFamily="18" charset="0"/>
              </a:rPr>
              <a:t>K</a:t>
            </a:r>
            <a:r>
              <a:rPr lang="sr-Latn-RS" dirty="0">
                <a:latin typeface="Cambria" pitchFamily="18" charset="0"/>
              </a:rPr>
              <a:t>ada ne razumete i ne znate nešto u vezi sa </a:t>
            </a:r>
            <a:r>
              <a:rPr lang="sr-Latn-RS" dirty="0" smtClean="0">
                <a:latin typeface="Cambria" pitchFamily="18" charset="0"/>
              </a:rPr>
              <a:t>rokovima </a:t>
            </a:r>
            <a:r>
              <a:rPr lang="sr-Latn-RS" dirty="0">
                <a:latin typeface="Cambria" pitchFamily="18" charset="0"/>
              </a:rPr>
              <a:t>i procedurama – pitajte (ne budite stidljivi); ali uvek kada možete sami da saznate – ne budite lenji (većina svih informacija nalazi se na sajtu i za nju je </a:t>
            </a:r>
            <a:r>
              <a:rPr lang="sr-Latn-RS" dirty="0" smtClean="0">
                <a:latin typeface="Cambria" pitchFamily="18" charset="0"/>
              </a:rPr>
              <a:t>nadležna sekretarka Odeljenja i kolege iz Odseka za studentske poslove)</a:t>
            </a:r>
            <a:endParaRPr lang="sr-Latn-RS" dirty="0">
              <a:latin typeface="Cambria" pitchFamily="18" charset="0"/>
            </a:endParaRP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Ne razmatrajte sitne detalje dok proces traje; studentsko istraživanje ne zahteva taj vid preciznosti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B</a:t>
            </a:r>
            <a:r>
              <a:rPr lang="sr-Latn-RS" dirty="0">
                <a:latin typeface="Cambria" pitchFamily="18" charset="0"/>
              </a:rPr>
              <a:t>olje je imati više nego manje beležaka – kasnije ćete, sami ili s kolegama i mentorom, uneti red u njihov „haos“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="" xmlns:a16="http://schemas.microsoft.com/office/drawing/2014/main" id="{F6704987-467E-4FCC-B454-B914B137B0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en-US" sz="3200" dirty="0">
                <a:latin typeface="Cambria" panose="02040503050406030204" pitchFamily="18" charset="0"/>
              </a:rPr>
              <a:t>I</a:t>
            </a:r>
            <a:r>
              <a:rPr lang="sr-Latn-RS" altLang="en-US" sz="3200" dirty="0">
                <a:latin typeface="Cambria" panose="02040503050406030204" pitchFamily="18" charset="0"/>
              </a:rPr>
              <a:t> šta je još ključno...</a:t>
            </a:r>
            <a:endParaRPr lang="en-US" altLang="en-US" sz="3200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EA361CE-B411-4E06-9033-59B8352A45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I</a:t>
            </a:r>
            <a:r>
              <a:rPr lang="sr-Latn-RS" dirty="0">
                <a:latin typeface="Cambria" pitchFamily="18" charset="0"/>
              </a:rPr>
              <a:t>nformanti su pismeni – oni mogu da budu povređeni, uvređeni, da se pobune, da demantuju, da tuže i u javnosti kompromituju Vas lično, mentora, Fakultet, Univerzitet, profesiju i akademski rad u celini (nezavisno od toga da li govore </a:t>
            </a:r>
            <a:r>
              <a:rPr lang="sr-Latn-RS" dirty="0" smtClean="0">
                <a:latin typeface="Cambria" pitchFamily="18" charset="0"/>
              </a:rPr>
              <a:t>„istinu“ </a:t>
            </a:r>
            <a:r>
              <a:rPr lang="sr-Latn-RS" dirty="0" smtClean="0">
                <a:latin typeface="Cambria" pitchFamily="18" charset="0"/>
              </a:rPr>
              <a:t>i ko je „u pravu“)</a:t>
            </a:r>
            <a:endParaRPr lang="sr-Latn-RS" dirty="0">
              <a:latin typeface="Cambria" pitchFamily="18" charset="0"/>
            </a:endParaRP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I</a:t>
            </a:r>
            <a:r>
              <a:rPr lang="sr-Latn-RS" dirty="0">
                <a:latin typeface="Cambria" pitchFamily="18" charset="0"/>
              </a:rPr>
              <a:t>ntegracija etike i politike akademskog rada treba da Vam olakša posao, a ne da Vas parališe </a:t>
            </a:r>
            <a:r>
              <a:rPr lang="sr-Latn-RS" dirty="0" smtClean="0">
                <a:latin typeface="Cambria" pitchFamily="18" charset="0"/>
              </a:rPr>
              <a:t>– kada etičke </a:t>
            </a:r>
            <a:r>
              <a:rPr lang="sr-Latn-RS" dirty="0">
                <a:latin typeface="Cambria" pitchFamily="18" charset="0"/>
              </a:rPr>
              <a:t>i političke dileme usporavaju ili blokiraju </a:t>
            </a:r>
            <a:r>
              <a:rPr lang="sr-Latn-RS" dirty="0" smtClean="0">
                <a:latin typeface="Cambria" pitchFamily="18" charset="0"/>
              </a:rPr>
              <a:t>istraživanje, obratite </a:t>
            </a:r>
            <a:r>
              <a:rPr lang="sr-Latn-RS" dirty="0">
                <a:latin typeface="Cambria" pitchFamily="18" charset="0"/>
              </a:rPr>
              <a:t>se mentoru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 smtClean="0">
                <a:latin typeface="Cambria" pitchFamily="18" charset="0"/>
              </a:rPr>
              <a:t>Ako mentor </a:t>
            </a:r>
            <a:r>
              <a:rPr lang="sr-Latn-RS" dirty="0">
                <a:latin typeface="Cambria" pitchFamily="18" charset="0"/>
              </a:rPr>
              <a:t>nije </a:t>
            </a:r>
            <a:r>
              <a:rPr lang="sr-Latn-RS" dirty="0" smtClean="0">
                <a:latin typeface="Cambria" pitchFamily="18" charset="0"/>
              </a:rPr>
              <a:t>dostupan </a:t>
            </a:r>
            <a:r>
              <a:rPr lang="sr-Latn-RS" dirty="0" smtClean="0">
                <a:latin typeface="Cambria" pitchFamily="18" charset="0"/>
              </a:rPr>
              <a:t>a vreme </a:t>
            </a:r>
            <a:r>
              <a:rPr lang="sr-Latn-RS" dirty="0" smtClean="0">
                <a:latin typeface="Cambria" pitchFamily="18" charset="0"/>
              </a:rPr>
              <a:t>Vam ističe, </a:t>
            </a:r>
            <a:r>
              <a:rPr lang="sr-Latn-RS" dirty="0">
                <a:latin typeface="Cambria" pitchFamily="18" charset="0"/>
              </a:rPr>
              <a:t>posavetujte se s iskusnijim kolegama ili obavljajte više </a:t>
            </a:r>
            <a:r>
              <a:rPr lang="sr-Latn-RS" dirty="0" smtClean="0">
                <a:latin typeface="Cambria" pitchFamily="18" charset="0"/>
              </a:rPr>
              <a:t>„tehničke“ </a:t>
            </a:r>
            <a:r>
              <a:rPr lang="sr-Latn-RS" dirty="0" smtClean="0">
                <a:latin typeface="Cambria" pitchFamily="18" charset="0"/>
              </a:rPr>
              <a:t>aktivnosti (one </a:t>
            </a:r>
            <a:r>
              <a:rPr lang="en-US" dirty="0" err="1" smtClean="0">
                <a:latin typeface="Cambria" pitchFamily="18" charset="0"/>
              </a:rPr>
              <a:t>koje</a:t>
            </a:r>
            <a:r>
              <a:rPr lang="en-US" dirty="0" smtClean="0">
                <a:latin typeface="Cambria" pitchFamily="18" charset="0"/>
              </a:rPr>
              <a:t> </a:t>
            </a:r>
            <a:r>
              <a:rPr lang="en-US" dirty="0">
                <a:latin typeface="Cambria" pitchFamily="18" charset="0"/>
              </a:rPr>
              <a:t>ne </a:t>
            </a:r>
            <a:r>
              <a:rPr lang="sr-Latn-RS" dirty="0">
                <a:latin typeface="Cambria" pitchFamily="18" charset="0"/>
              </a:rPr>
              <a:t>zahtevaju etičko-političku </a:t>
            </a:r>
            <a:r>
              <a:rPr lang="sr-Latn-RS" dirty="0" smtClean="0">
                <a:latin typeface="Cambria" pitchFamily="18" charset="0"/>
              </a:rPr>
              <a:t>procenu)</a:t>
            </a:r>
            <a:endParaRPr lang="sr-Latn-RS" dirty="0">
              <a:latin typeface="Cambria" pitchFamily="18" charset="0"/>
            </a:endParaRP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odsetite se upustava s </a:t>
            </a:r>
            <a:r>
              <a:rPr lang="sr-Latn-RS" dirty="0" smtClean="0">
                <a:latin typeface="Cambria" pitchFamily="18" charset="0"/>
              </a:rPr>
              <a:t>predavanja o planiranju istraživanja </a:t>
            </a:r>
            <a:r>
              <a:rPr lang="sr-Latn-RS" dirty="0">
                <a:latin typeface="Cambria" pitchFamily="18" charset="0"/>
              </a:rPr>
              <a:t>– poštujte plan, uvedite </a:t>
            </a:r>
            <a:r>
              <a:rPr lang="sr-Latn-RS" dirty="0" smtClean="0">
                <a:latin typeface="Cambria" pitchFamily="18" charset="0"/>
              </a:rPr>
              <a:t>„radno vreme“ </a:t>
            </a:r>
            <a:r>
              <a:rPr lang="sr-Latn-RS" dirty="0">
                <a:latin typeface="Cambria" pitchFamily="18" charset="0"/>
              </a:rPr>
              <a:t>za </a:t>
            </a:r>
            <a:r>
              <a:rPr lang="sr-Latn-RS" dirty="0" smtClean="0">
                <a:latin typeface="Cambria" pitchFamily="18" charset="0"/>
              </a:rPr>
              <a:t>istraživanje/pisanje, </a:t>
            </a:r>
            <a:r>
              <a:rPr lang="sr-Latn-RS" dirty="0">
                <a:latin typeface="Cambria" pitchFamily="18" charset="0"/>
              </a:rPr>
              <a:t>ne lenstvujte ali se </a:t>
            </a:r>
            <a:r>
              <a:rPr lang="sr-Latn-RS" dirty="0" smtClean="0">
                <a:latin typeface="Cambria" pitchFamily="18" charset="0"/>
              </a:rPr>
              <a:t>ni </a:t>
            </a:r>
            <a:r>
              <a:rPr lang="sr-Latn-RS" dirty="0">
                <a:latin typeface="Cambria" pitchFamily="18" charset="0"/>
              </a:rPr>
              <a:t>ne iscrpljujte</a:t>
            </a:r>
            <a:endParaRPr lang="en-US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9ECBC41-EA10-4995-B346-414FC15EB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Hvala na pažnji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2693BA8-C33C-47D9-8EC8-28844BA0E6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Čitajte literaturu, razmišljajte o predavanjima</a:t>
            </a:r>
          </a:p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r>
              <a:rPr lang="sr-Latn-RS" dirty="0"/>
              <a:t>milmil</a:t>
            </a:r>
            <a:r>
              <a:rPr lang="en-US" dirty="0"/>
              <a:t>@f.bg.ac.rs</a:t>
            </a:r>
          </a:p>
        </p:txBody>
      </p:sp>
    </p:spTree>
    <p:extLst>
      <p:ext uri="{BB962C8B-B14F-4D97-AF65-F5344CB8AC3E}">
        <p14:creationId xmlns:p14="http://schemas.microsoft.com/office/powerpoint/2010/main" val="930746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7228423-1F00-4BF4-87D5-8BB17935E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>
              <a:defRPr/>
            </a:pPr>
            <a:r>
              <a:rPr lang="en-US" sz="3200" dirty="0">
                <a:latin typeface="Cambria" pitchFamily="18" charset="0"/>
              </a:rPr>
              <a:t>U</a:t>
            </a:r>
            <a:r>
              <a:rPr lang="sr-Latn-RS" sz="3200" dirty="0">
                <a:latin typeface="Cambria" pitchFamily="18" charset="0"/>
              </a:rPr>
              <a:t>vek imajte na umu profesionalni smisao i cilj svog istraživanja</a:t>
            </a:r>
            <a:endParaRPr lang="en-US" sz="3200" dirty="0">
              <a:latin typeface="Cambria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55894ED-B376-4CDF-B34D-16810A48A9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>
              <a:defRPr/>
            </a:pPr>
            <a:r>
              <a:rPr lang="sr-Latn-RS" dirty="0">
                <a:latin typeface="Cambria" pitchFamily="18" charset="0"/>
              </a:rPr>
              <a:t>Mi smo skloni da u ovom poslu vidimo i lične ciljeve koji ne moraju imati profesionalnu </a:t>
            </a:r>
            <a:r>
              <a:rPr lang="sr-Latn-RS" dirty="0" smtClean="0">
                <a:latin typeface="Cambria" pitchFamily="18" charset="0"/>
              </a:rPr>
              <a:t>osnovu</a:t>
            </a:r>
            <a:endParaRPr lang="sr-Latn-RS" dirty="0">
              <a:latin typeface="Cambria" pitchFamily="18" charset="0"/>
            </a:endParaRP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Osnovni smisao je da stignete na cilj</a:t>
            </a:r>
            <a:r>
              <a:rPr lang="en-US" dirty="0">
                <a:latin typeface="Cambria" pitchFamily="18" charset="0"/>
              </a:rPr>
              <a:t> (</a:t>
            </a:r>
            <a:r>
              <a:rPr lang="en-US" dirty="0" err="1">
                <a:latin typeface="Cambria" pitchFamily="18" charset="0"/>
              </a:rPr>
              <a:t>nema</a:t>
            </a:r>
            <a:r>
              <a:rPr lang="en-US" dirty="0">
                <a:latin typeface="Cambria" pitchFamily="18" charset="0"/>
              </a:rPr>
              <a:t> </a:t>
            </a:r>
            <a:r>
              <a:rPr lang="en-US" dirty="0" err="1" smtClean="0">
                <a:latin typeface="Cambria" pitchFamily="18" charset="0"/>
              </a:rPr>
              <a:t>odustajanja</a:t>
            </a:r>
            <a:r>
              <a:rPr lang="en-US" dirty="0" smtClean="0">
                <a:latin typeface="Cambria" pitchFamily="18" charset="0"/>
              </a:rPr>
              <a:t>)</a:t>
            </a:r>
            <a:r>
              <a:rPr lang="sr-Latn-RS" dirty="0" smtClean="0">
                <a:latin typeface="Cambria" pitchFamily="18" charset="0"/>
              </a:rPr>
              <a:t> </a:t>
            </a:r>
            <a:endParaRPr lang="sr-Latn-RS" dirty="0">
              <a:latin typeface="Cambria" pitchFamily="18" charset="0"/>
            </a:endParaRP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C</a:t>
            </a:r>
            <a:r>
              <a:rPr lang="sr-Latn-RS" dirty="0">
                <a:latin typeface="Cambria" pitchFamily="18" charset="0"/>
              </a:rPr>
              <a:t>ilj je da </a:t>
            </a:r>
            <a:r>
              <a:rPr lang="en-US" dirty="0">
                <a:latin typeface="Cambria" pitchFamily="18" charset="0"/>
              </a:rPr>
              <a:t>predate </a:t>
            </a:r>
            <a:r>
              <a:rPr lang="en-US" dirty="0" err="1">
                <a:latin typeface="Cambria" pitchFamily="18" charset="0"/>
              </a:rPr>
              <a:t>i</a:t>
            </a:r>
            <a:r>
              <a:rPr lang="en-US" dirty="0">
                <a:latin typeface="Cambria" pitchFamily="18" charset="0"/>
              </a:rPr>
              <a:t> </a:t>
            </a:r>
            <a:r>
              <a:rPr lang="sr-Latn-RS" dirty="0">
                <a:latin typeface="Cambria" pitchFamily="18" charset="0"/>
              </a:rPr>
              <a:t>odbranite </a:t>
            </a:r>
            <a:r>
              <a:rPr lang="sr-Latn-RS" dirty="0" smtClean="0">
                <a:latin typeface="Cambria" pitchFamily="18" charset="0"/>
              </a:rPr>
              <a:t>završni </a:t>
            </a:r>
            <a:r>
              <a:rPr lang="sr-Latn-RS" dirty="0">
                <a:latin typeface="Cambria" pitchFamily="18" charset="0"/>
              </a:rPr>
              <a:t>rad u roku</a:t>
            </a:r>
            <a:r>
              <a:rPr lang="en-US" dirty="0">
                <a:latin typeface="Cambria" pitchFamily="18" charset="0"/>
              </a:rPr>
              <a:t> (</a:t>
            </a:r>
            <a:r>
              <a:rPr lang="en-US" dirty="0" err="1" smtClean="0">
                <a:latin typeface="Cambria" pitchFamily="18" charset="0"/>
              </a:rPr>
              <a:t>avgust</a:t>
            </a:r>
            <a:r>
              <a:rPr lang="en-US" dirty="0" smtClean="0">
                <a:latin typeface="Cambria" pitchFamily="18" charset="0"/>
              </a:rPr>
              <a:t>/</a:t>
            </a:r>
            <a:r>
              <a:rPr lang="en-US" dirty="0" err="1" smtClean="0">
                <a:latin typeface="Cambria" pitchFamily="18" charset="0"/>
              </a:rPr>
              <a:t>septembar</a:t>
            </a:r>
            <a:r>
              <a:rPr lang="sr-Latn-RS" dirty="0" smtClean="0">
                <a:latin typeface="Cambria" pitchFamily="18" charset="0"/>
              </a:rPr>
              <a:t> u IV godini studija</a:t>
            </a:r>
            <a:r>
              <a:rPr lang="en-US" dirty="0" smtClean="0">
                <a:latin typeface="Cambria" pitchFamily="18" charset="0"/>
              </a:rPr>
              <a:t>)</a:t>
            </a:r>
            <a:r>
              <a:rPr lang="sr-Latn-RS" dirty="0" smtClean="0">
                <a:latin typeface="Cambria" pitchFamily="18" charset="0"/>
              </a:rPr>
              <a:t>, dakle da prethodno polažite ispite na vreme. </a:t>
            </a:r>
            <a:endParaRPr lang="sr-Latn-RS" dirty="0">
              <a:latin typeface="Cambria" pitchFamily="18" charset="0"/>
            </a:endParaRP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M</a:t>
            </a:r>
            <a:r>
              <a:rPr lang="sr-Latn-RS" dirty="0">
                <a:latin typeface="Cambria" pitchFamily="18" charset="0"/>
              </a:rPr>
              <a:t>entor i komisija će verifikovati ispunjenost nužnih i dovoljnih uslova za </a:t>
            </a:r>
            <a:r>
              <a:rPr lang="sr-Latn-RS" dirty="0" smtClean="0">
                <a:latin typeface="Cambria" pitchFamily="18" charset="0"/>
              </a:rPr>
              <a:t>odbranu.</a:t>
            </a:r>
            <a:endParaRPr lang="sr-Latn-RS" dirty="0">
              <a:latin typeface="Cambria" pitchFamily="18" charset="0"/>
            </a:endParaRP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Verifikaciji prethodi poštovanje rokova, posebno za predaju rada mentoru!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S</a:t>
            </a:r>
            <a:r>
              <a:rPr lang="sr-Latn-RS" dirty="0">
                <a:latin typeface="Cambria" pitchFamily="18" charset="0"/>
              </a:rPr>
              <a:t>vaki drugi aspekt smisla jeste subjektivno važan (zadovoljstvo studiranjem, društvena korisnost rezultata i sl.) ali nije profesionalni prioritet!</a:t>
            </a:r>
          </a:p>
          <a:p>
            <a:pPr>
              <a:defRPr/>
            </a:pPr>
            <a:endParaRPr lang="sr-Latn-RS" dirty="0"/>
          </a:p>
          <a:p>
            <a:pPr>
              <a:defRPr/>
            </a:pPr>
            <a:endParaRPr lang="sr-Latn-RS" dirty="0"/>
          </a:p>
          <a:p>
            <a:pPr>
              <a:defRPr/>
            </a:pPr>
            <a:endParaRPr lang="sr-Latn-RS" dirty="0"/>
          </a:p>
          <a:p>
            <a:pPr>
              <a:defRPr/>
            </a:pPr>
            <a:endParaRPr lang="sr-Latn-RS" dirty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="" xmlns:a16="http://schemas.microsoft.com/office/drawing/2014/main" id="{928D181F-652E-4B55-A5D5-BAC58486A9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en-US" sz="3200" dirty="0">
                <a:latin typeface="Cambria" panose="02040503050406030204" pitchFamily="18" charset="0"/>
              </a:rPr>
              <a:t>O</a:t>
            </a:r>
            <a:r>
              <a:rPr lang="sr-Latn-RS" altLang="en-US" sz="3200" dirty="0">
                <a:latin typeface="Cambria" panose="02040503050406030204" pitchFamily="18" charset="0"/>
              </a:rPr>
              <a:t> “zaglavljivanju” i preobimnosti</a:t>
            </a:r>
            <a:endParaRPr lang="en-US" altLang="en-US" sz="3200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D2F1A07-6817-4841-9C96-5BEE2D45DD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A</a:t>
            </a:r>
            <a:r>
              <a:rPr lang="sr-Latn-RS" dirty="0">
                <a:latin typeface="Cambria" pitchFamily="18" charset="0"/>
              </a:rPr>
              <a:t>ko se “zaglavite” prilikom neke aktivnosti – radite nešto drugo. 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Ne posmatrajte istraživanje linearno već kao mozaik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S</a:t>
            </a:r>
            <a:r>
              <a:rPr lang="sr-Latn-RS" dirty="0">
                <a:latin typeface="Cambria" pitchFamily="18" charset="0"/>
              </a:rPr>
              <a:t>misao </a:t>
            </a:r>
            <a:r>
              <a:rPr lang="sr-Latn-RS" dirty="0" smtClean="0">
                <a:latin typeface="Cambria" pitchFamily="18" charset="0"/>
              </a:rPr>
              <a:t>diplomskog, pa i master </a:t>
            </a:r>
            <a:r>
              <a:rPr lang="sr-Latn-RS" dirty="0">
                <a:latin typeface="Cambria" pitchFamily="18" charset="0"/>
              </a:rPr>
              <a:t>istraživanja nije da </a:t>
            </a:r>
            <a:r>
              <a:rPr lang="sr-Latn-RS" dirty="0" smtClean="0">
                <a:latin typeface="Cambria" pitchFamily="18" charset="0"/>
              </a:rPr>
              <a:t>„u potpunosti“ proučite neki fenomen</a:t>
            </a:r>
            <a:endParaRPr lang="sr-Latn-RS" dirty="0">
              <a:latin typeface="Cambria" pitchFamily="18" charset="0"/>
            </a:endParaRP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 smtClean="0">
                <a:latin typeface="Cambria" pitchFamily="18" charset="0"/>
              </a:rPr>
              <a:t>Završni </a:t>
            </a:r>
            <a:r>
              <a:rPr lang="sr-Latn-RS" dirty="0">
                <a:latin typeface="Cambria" pitchFamily="18" charset="0"/>
              </a:rPr>
              <a:t>rad nije prilika da napišete sve što znate o svemu (tipska greška)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FB8D720-2D09-46C3-973A-A0FD2C4B0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>
              <a:defRPr/>
            </a:pPr>
            <a:r>
              <a:rPr lang="en-US" sz="2800" dirty="0">
                <a:latin typeface="Cambria" pitchFamily="18" charset="0"/>
              </a:rPr>
              <a:t>S</a:t>
            </a:r>
            <a:r>
              <a:rPr lang="sr-Latn-RS" sz="2800" dirty="0">
                <a:latin typeface="Cambria" pitchFamily="18" charset="0"/>
              </a:rPr>
              <a:t>misao organizacije nije da “postanete roboti”</a:t>
            </a:r>
            <a:endParaRPr lang="en-US" sz="2800" dirty="0">
              <a:latin typeface="Cambria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04011EB-9D8E-4DC1-8394-1AF7AE055B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marL="0" indent="0">
              <a:buNone/>
              <a:defRPr/>
            </a:pPr>
            <a:r>
              <a:rPr lang="en-US" dirty="0">
                <a:latin typeface="Cambria" pitchFamily="18" charset="0"/>
              </a:rPr>
              <a:t>N</a:t>
            </a:r>
            <a:r>
              <a:rPr lang="sr-Latn-RS" dirty="0">
                <a:latin typeface="Cambria" pitchFamily="18" charset="0"/>
              </a:rPr>
              <a:t>ajpraktičnije je da </a:t>
            </a:r>
            <a:r>
              <a:rPr lang="sr-Latn-RS" dirty="0" smtClean="0">
                <a:latin typeface="Cambria" pitchFamily="18" charset="0"/>
              </a:rPr>
              <a:t>završni </a:t>
            </a:r>
            <a:r>
              <a:rPr lang="sr-Latn-RS" dirty="0">
                <a:latin typeface="Cambria" pitchFamily="18" charset="0"/>
              </a:rPr>
              <a:t>rad doživite kao ispunjavanje nekog:</a:t>
            </a:r>
          </a:p>
          <a:p>
            <a:pPr marL="514350" indent="-514350">
              <a:buAutoNum type="alphaLcParenR"/>
              <a:defRPr/>
            </a:pPr>
            <a:r>
              <a:rPr lang="sr-Latn-RS" dirty="0">
                <a:latin typeface="Cambria" pitchFamily="18" charset="0"/>
              </a:rPr>
              <a:t>osmišljenog zadatka u </a:t>
            </a:r>
          </a:p>
          <a:p>
            <a:pPr marL="514350" indent="-514350">
              <a:buAutoNum type="alphaLcParenR"/>
              <a:defRPr/>
            </a:pPr>
            <a:r>
              <a:rPr lang="sr-Latn-RS" dirty="0">
                <a:latin typeface="Cambria" pitchFamily="18" charset="0"/>
              </a:rPr>
              <a:t>predviđenom roku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A</a:t>
            </a:r>
            <a:r>
              <a:rPr lang="sr-Latn-RS" dirty="0">
                <a:latin typeface="Cambria" pitchFamily="18" charset="0"/>
              </a:rPr>
              <a:t>ko ste </a:t>
            </a:r>
            <a:r>
              <a:rPr lang="sr-Latn-RS" dirty="0" smtClean="0">
                <a:latin typeface="Cambria" pitchFamily="18" charset="0"/>
              </a:rPr>
              <a:t>ambiciozni, „napravite razliku“ </a:t>
            </a:r>
            <a:r>
              <a:rPr lang="sr-Latn-RS" dirty="0">
                <a:latin typeface="Cambria" pitchFamily="18" charset="0"/>
              </a:rPr>
              <a:t>na kraju, prilikom tumačenja nalaza i uređivanja teksta. 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Ne ulazite preambiciozno u svaki pojedinačni korak istraživanja – retko ko izdrži takav tempo a da se ne razočara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O</a:t>
            </a:r>
            <a:r>
              <a:rPr lang="sr-Latn-RS" dirty="0">
                <a:latin typeface="Cambria" pitchFamily="18" charset="0"/>
              </a:rPr>
              <a:t>rganizacija ume da </a:t>
            </a:r>
            <a:r>
              <a:rPr lang="sr-Latn-RS" dirty="0" smtClean="0">
                <a:latin typeface="Cambria" pitchFamily="18" charset="0"/>
              </a:rPr>
              <a:t>„ubije čar“ </a:t>
            </a:r>
            <a:r>
              <a:rPr lang="sr-Latn-RS" dirty="0">
                <a:latin typeface="Cambria" pitchFamily="18" charset="0"/>
              </a:rPr>
              <a:t>ali </a:t>
            </a:r>
            <a:r>
              <a:rPr lang="sr-Latn-RS" dirty="0" smtClean="0">
                <a:latin typeface="Cambria" pitchFamily="18" charset="0"/>
              </a:rPr>
              <a:t>definisanje </a:t>
            </a:r>
            <a:r>
              <a:rPr lang="sr-Latn-RS" dirty="0">
                <a:latin typeface="Cambria" pitchFamily="18" charset="0"/>
              </a:rPr>
              <a:t>aktivnosti, aktera i rokovi o kojima smo govorili na prethodnom predavanju, pomažu da stignete do rezultata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S</a:t>
            </a:r>
            <a:r>
              <a:rPr lang="sr-Latn-RS" dirty="0">
                <a:latin typeface="Cambria" pitchFamily="18" charset="0"/>
              </a:rPr>
              <a:t>misao i cilj su povezani s akterima i rokovima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AEA7CC4-7E54-45A4-9783-CA80193F6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>
              <a:defRPr/>
            </a:pPr>
            <a:r>
              <a:rPr lang="en-US" sz="2800" dirty="0">
                <a:latin typeface="Cambria" pitchFamily="18" charset="0"/>
              </a:rPr>
              <a:t>I</a:t>
            </a:r>
            <a:r>
              <a:rPr lang="sr-Latn-RS" sz="2800" dirty="0">
                <a:latin typeface="Cambria" pitchFamily="18" charset="0"/>
              </a:rPr>
              <a:t>zmeđu bezbednosti, pristojnosti i radoznalosti</a:t>
            </a:r>
            <a:endParaRPr lang="en-US" sz="2800" dirty="0">
              <a:latin typeface="Cambria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10F3013-1A3F-46FD-8685-41191B778A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S</a:t>
            </a:r>
            <a:r>
              <a:rPr lang="sr-Latn-RS" dirty="0">
                <a:latin typeface="Cambria" pitchFamily="18" charset="0"/>
              </a:rPr>
              <a:t>tandardi nas štite – oni nisu </a:t>
            </a:r>
            <a:r>
              <a:rPr lang="sr-Latn-RS" dirty="0" smtClean="0">
                <a:latin typeface="Cambria" pitchFamily="18" charset="0"/>
              </a:rPr>
              <a:t>„zatvor duha“ osim </a:t>
            </a:r>
            <a:r>
              <a:rPr lang="sr-Latn-RS" dirty="0">
                <a:latin typeface="Cambria" pitchFamily="18" charset="0"/>
              </a:rPr>
              <a:t>ako ih tako ne doživite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Bezbednost – sopstvena, informanata, zajednice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Pristojnost – mi smo gosti, red je da poštujemo privatnost proučavanih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R</a:t>
            </a:r>
            <a:r>
              <a:rPr lang="sr-Latn-RS" dirty="0">
                <a:latin typeface="Cambria" pitchFamily="18" charset="0"/>
              </a:rPr>
              <a:t>adoznalost – između želje za otkrićem i narušavanja privatnosti proučavanih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K</a:t>
            </a:r>
            <a:r>
              <a:rPr lang="sr-Latn-RS" dirty="0">
                <a:latin typeface="Cambria" pitchFamily="18" charset="0"/>
              </a:rPr>
              <a:t>ako da standardi bezbednosti i pristojnosti ne preveniraju ostvarivanje ciljeva nauke – otkriće, tumačenje, razumevanje i objašnjenje?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 smtClean="0">
                <a:latin typeface="Cambria" pitchFamily="18" charset="0"/>
              </a:rPr>
              <a:t>Nije li poenta otkrića da ono ne može biti standardizovano?</a:t>
            </a:r>
          </a:p>
          <a:p>
            <a:pPr>
              <a:defRPr/>
            </a:pPr>
            <a:endParaRPr lang="sr-Latn-RS" dirty="0" smtClean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="" xmlns:a16="http://schemas.microsoft.com/office/drawing/2014/main" id="{7F2EA68F-A0C7-491F-86C5-9C7C215F69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RS" altLang="en-US" sz="3200" dirty="0">
                <a:latin typeface="Cambria" panose="02040503050406030204" pitchFamily="18" charset="0"/>
              </a:rPr>
              <a:t>“</a:t>
            </a:r>
            <a:r>
              <a:rPr lang="en-US" altLang="en-US" sz="3200" dirty="0">
                <a:latin typeface="Cambria" panose="02040503050406030204" pitchFamily="18" charset="0"/>
              </a:rPr>
              <a:t>P</a:t>
            </a:r>
            <a:r>
              <a:rPr lang="sr-Latn-RS" altLang="en-US" sz="3200" dirty="0">
                <a:latin typeface="Cambria" panose="02040503050406030204" pitchFamily="18" charset="0"/>
              </a:rPr>
              <a:t>rivremeni realizam”</a:t>
            </a:r>
            <a:endParaRPr lang="en-US" altLang="en-US" sz="3200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FA855C0-EF24-40ED-AFA5-F21E7B7442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>
              <a:defRPr/>
            </a:pPr>
            <a:r>
              <a:rPr lang="sr-Latn-RS" dirty="0" smtClean="0">
                <a:latin typeface="Cambria" pitchFamily="18" charset="0"/>
              </a:rPr>
              <a:t>„Malo </a:t>
            </a:r>
            <a:r>
              <a:rPr lang="sr-Latn-RS" dirty="0">
                <a:latin typeface="Cambria" pitchFamily="18" charset="0"/>
              </a:rPr>
              <a:t>je konstruktivista na </a:t>
            </a:r>
            <a:r>
              <a:rPr lang="sr-Latn-RS" dirty="0" smtClean="0">
                <a:latin typeface="Cambria" pitchFamily="18" charset="0"/>
              </a:rPr>
              <a:t>terenu, a </a:t>
            </a:r>
            <a:r>
              <a:rPr lang="sr-Latn-RS" dirty="0">
                <a:latin typeface="Cambria" pitchFamily="18" charset="0"/>
              </a:rPr>
              <a:t>pozitivista u </a:t>
            </a:r>
            <a:r>
              <a:rPr lang="sr-Latn-RS" dirty="0" smtClean="0">
                <a:latin typeface="Cambria" pitchFamily="18" charset="0"/>
              </a:rPr>
              <a:t>biblioteci“ </a:t>
            </a:r>
            <a:r>
              <a:rPr lang="sr-Latn-RS" dirty="0">
                <a:latin typeface="Cambria" pitchFamily="18" charset="0"/>
              </a:rPr>
              <a:t>je </a:t>
            </a:r>
            <a:r>
              <a:rPr lang="sr-Latn-RS" dirty="0" smtClean="0">
                <a:latin typeface="Cambria" pitchFamily="18" charset="0"/>
              </a:rPr>
              <a:t>popularno ali skoro potpuno netačno mišljenje u akademskim krugovima!</a:t>
            </a:r>
            <a:endParaRPr lang="sr-Latn-RS" dirty="0">
              <a:latin typeface="Cambria" pitchFamily="18" charset="0"/>
            </a:endParaRP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Upravo tokom istraživanja proveravamo hipoteze i primenjeujemo teorijske koncepte, koji najčešće otkrivaju konstruisanu a ne datu prirodu našeg predmeta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I</a:t>
            </a:r>
            <a:r>
              <a:rPr lang="sr-Latn-RS" dirty="0">
                <a:latin typeface="Cambria" pitchFamily="18" charset="0"/>
              </a:rPr>
              <a:t>pak, </a:t>
            </a:r>
            <a:r>
              <a:rPr lang="sr-Latn-RS" dirty="0" smtClean="0">
                <a:latin typeface="Cambria" pitchFamily="18" charset="0"/>
              </a:rPr>
              <a:t>„privremeni realizam“ </a:t>
            </a:r>
            <a:r>
              <a:rPr lang="sr-Latn-RS" dirty="0">
                <a:latin typeface="Cambria" pitchFamily="18" charset="0"/>
              </a:rPr>
              <a:t>je korisna strategija, posebno tokom terenskog istraživanja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O</a:t>
            </a:r>
            <a:r>
              <a:rPr lang="sr-Latn-RS" dirty="0">
                <a:latin typeface="Cambria" pitchFamily="18" charset="0"/>
              </a:rPr>
              <a:t>n ne samo da nam pomaže da se pridržavamo plana, već nas i štiti od polemike s proučavanima (polemika u realnom vremenu onemogućava kreiranje iskustvene evidencije)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Ovakav pristup nas programski sprečava da uvredimo informante negiranjem realnosti njihovih uverenja, datosti njihovih praksi, normalnosti njihove kulture i sl.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="" xmlns:a16="http://schemas.microsoft.com/office/drawing/2014/main" id="{B58E0DCA-565B-4515-AD47-3C10FCC835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en-US" sz="3200" dirty="0">
                <a:latin typeface="Cambria" panose="02040503050406030204" pitchFamily="18" charset="0"/>
              </a:rPr>
              <a:t>M</a:t>
            </a:r>
            <a:r>
              <a:rPr lang="sr-Latn-RS" altLang="en-US" sz="3200" dirty="0">
                <a:latin typeface="Cambria" panose="02040503050406030204" pitchFamily="18" charset="0"/>
              </a:rPr>
              <a:t>oral/etika</a:t>
            </a:r>
            <a:endParaRPr lang="en-US" altLang="en-US" sz="3200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244E340-9545-440A-9E5C-A13D290408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>
              <a:defRPr/>
            </a:pPr>
            <a:r>
              <a:rPr lang="sr-Latn-RS" dirty="0">
                <a:latin typeface="Cambria" pitchFamily="18" charset="0"/>
              </a:rPr>
              <a:t>Propisane etičke smernice, standardi ili upustva često su u koliziji s našim moralnim navikama i intuicijama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K</a:t>
            </a:r>
            <a:r>
              <a:rPr lang="sr-Latn-RS" dirty="0">
                <a:latin typeface="Cambria" pitchFamily="18" charset="0"/>
              </a:rPr>
              <a:t>onteksti/situacije su neponovljivi ali ne i potpuno jedinstveni – za sve postoje primeri iz kojih možete da učite i da se unapred pripremite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N</a:t>
            </a:r>
            <a:r>
              <a:rPr lang="sr-Latn-RS" dirty="0">
                <a:latin typeface="Cambria" pitchFamily="18" charset="0"/>
              </a:rPr>
              <a:t>e ignorisati a ne prenaglašavati – </a:t>
            </a:r>
            <a:r>
              <a:rPr lang="sr-Latn-RS" dirty="0" smtClean="0">
                <a:latin typeface="Cambria" pitchFamily="18" charset="0"/>
              </a:rPr>
              <a:t>„umetnost“ </a:t>
            </a:r>
            <a:r>
              <a:rPr lang="sr-Latn-RS" dirty="0">
                <a:latin typeface="Cambria" pitchFamily="18" charset="0"/>
              </a:rPr>
              <a:t>odlučivanja je korisna ne samo za istraživanje već i za život (tokom istraživanja brusite svoju sposobnost da vagate argumente i u </a:t>
            </a:r>
            <a:r>
              <a:rPr lang="sr-Latn-RS" dirty="0" smtClean="0">
                <a:latin typeface="Cambria" pitchFamily="18" charset="0"/>
              </a:rPr>
              <a:t>životu, </a:t>
            </a:r>
            <a:r>
              <a:rPr lang="sr-Latn-RS" dirty="0">
                <a:latin typeface="Cambria" pitchFamily="18" charset="0"/>
              </a:rPr>
              <a:t>izvan istraživanja)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P</a:t>
            </a:r>
            <a:r>
              <a:rPr lang="sr-Latn-RS" dirty="0">
                <a:latin typeface="Cambria" pitchFamily="18" charset="0"/>
              </a:rPr>
              <a:t>ovežite kasnije, tokom pripreme kolokvijuma, ovo uputstvo s posebnim predavanjima o etici naučnoistraživačkog rada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="" xmlns:a16="http://schemas.microsoft.com/office/drawing/2014/main" id="{AD7B3923-D639-43F7-BE01-0B9BAF328F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en-US" sz="3200" dirty="0">
                <a:latin typeface="Cambria" panose="02040503050406030204" pitchFamily="18" charset="0"/>
              </a:rPr>
              <a:t>H</a:t>
            </a:r>
            <a:r>
              <a:rPr lang="sr-Latn-RS" altLang="en-US" sz="3200" dirty="0">
                <a:latin typeface="Cambria" panose="02040503050406030204" pitchFamily="18" charset="0"/>
              </a:rPr>
              <a:t>aos beleženja</a:t>
            </a:r>
            <a:endParaRPr lang="en-US" altLang="en-US" sz="3200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A7E606C-384E-4C97-9FB9-F2C860FCBF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62500" lnSpcReduction="20000"/>
          </a:bodyPr>
          <a:lstStyle/>
          <a:p>
            <a:pPr>
              <a:defRPr/>
            </a:pPr>
            <a:r>
              <a:rPr lang="en-US" dirty="0">
                <a:latin typeface="Cambria" pitchFamily="18" charset="0"/>
              </a:rPr>
              <a:t>G</a:t>
            </a:r>
            <a:r>
              <a:rPr lang="sr-Latn-RS" dirty="0">
                <a:latin typeface="Cambria" pitchFamily="18" charset="0"/>
              </a:rPr>
              <a:t>otovo je nemoguće istovremeno posmatrati, razgovarati i beležiti – zato pravimo audio snimke intervjua, video snimke događaja i sl.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sr-Latn-RS" dirty="0">
                <a:latin typeface="Cambria" pitchFamily="18" charset="0"/>
              </a:rPr>
              <a:t>Snimamo ih i zbog toga što znamo koliko je sećanje nepouzdano, čak i kratkotrajno (iako je i samo snimanje selektivno...)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S</a:t>
            </a:r>
            <a:r>
              <a:rPr lang="sr-Latn-RS" dirty="0">
                <a:latin typeface="Cambria" pitchFamily="18" charset="0"/>
              </a:rPr>
              <a:t>nimanje razgovora je standard ali ne po svaku cenu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Z</a:t>
            </a:r>
            <a:r>
              <a:rPr lang="sr-Latn-RS" dirty="0">
                <a:latin typeface="Cambria" pitchFamily="18" charset="0"/>
              </a:rPr>
              <a:t>atražite saglasnost – tajno beleženje i snimanje mogu izazvati bezbednosne, pravne i moralne posledice po Vas, Fakultet, Univerzitet</a:t>
            </a:r>
            <a:r>
              <a:rPr lang="en-US" dirty="0">
                <a:latin typeface="Cambria" pitchFamily="18" charset="0"/>
              </a:rPr>
              <a:t>,</a:t>
            </a:r>
            <a:r>
              <a:rPr lang="sr-Latn-RS" dirty="0">
                <a:latin typeface="Cambria" pitchFamily="18" charset="0"/>
              </a:rPr>
              <a:t> </a:t>
            </a:r>
            <a:r>
              <a:rPr lang="en-US" dirty="0" err="1">
                <a:latin typeface="Cambria" pitchFamily="18" charset="0"/>
              </a:rPr>
              <a:t>nau</a:t>
            </a:r>
            <a:r>
              <a:rPr lang="sr-Latn-RS" dirty="0">
                <a:latin typeface="Cambria" pitchFamily="18" charset="0"/>
              </a:rPr>
              <a:t>č</a:t>
            </a:r>
            <a:r>
              <a:rPr lang="en-US" dirty="0">
                <a:latin typeface="Cambria" pitchFamily="18" charset="0"/>
              </a:rPr>
              <a:t>nu </a:t>
            </a:r>
            <a:r>
              <a:rPr lang="sr-Latn-RS" dirty="0">
                <a:latin typeface="Cambria" pitchFamily="18" charset="0"/>
              </a:rPr>
              <a:t>disciplinu u okviru koje istražujete ali i nauku u celini</a:t>
            </a:r>
          </a:p>
          <a:p>
            <a:pPr>
              <a:defRPr/>
            </a:pPr>
            <a:endParaRPr lang="sr-Latn-R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Cambria" pitchFamily="18" charset="0"/>
              </a:rPr>
              <a:t>S</a:t>
            </a:r>
            <a:r>
              <a:rPr lang="sr-Latn-RS" dirty="0">
                <a:latin typeface="Cambria" pitchFamily="18" charset="0"/>
              </a:rPr>
              <a:t>ređivanje beležaka je istovremeno i pisanje – „pisanje nikada ne prestaje“, ono počinje već formulisanjem istraživačkog problema i pregledom literature, a nastavlja se tokom samog istraživanja u užem smislu – ne potcenjujte „tehnički“ deo istraživanja, pre svega zbog toga što tokom njega </a:t>
            </a:r>
            <a:r>
              <a:rPr lang="sr-Latn-RS" b="1" dirty="0">
                <a:latin typeface="Cambria" pitchFamily="18" charset="0"/>
              </a:rPr>
              <a:t>učite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2826</TotalTime>
  <Words>2354</Words>
  <Application>Microsoft Office PowerPoint</Application>
  <PresentationFormat>Custom</PresentationFormat>
  <Paragraphs>266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  Tokom istraživanja</vt:lpstr>
      <vt:lpstr>Smisao današnjeg predavanja: Ne piše sve u literaturi!</vt:lpstr>
      <vt:lpstr>Uvek imajte na umu profesionalni smisao i cilj svog istraživanja</vt:lpstr>
      <vt:lpstr>O “zaglavljivanju” i preobimnosti</vt:lpstr>
      <vt:lpstr>Smisao organizacije nije da “postanete roboti”</vt:lpstr>
      <vt:lpstr>Između bezbednosti, pristojnosti i radoznalosti</vt:lpstr>
      <vt:lpstr>“Privremeni realizam”</vt:lpstr>
      <vt:lpstr>Moral/etika</vt:lpstr>
      <vt:lpstr>Haos beleženja</vt:lpstr>
      <vt:lpstr>Razum i osećajnost – zamke “razumevanja”</vt:lpstr>
      <vt:lpstr>I istraživači su ljudi...</vt:lpstr>
      <vt:lpstr>Religija, ideologija i poštovanje tradicija proučavanih</vt:lpstr>
      <vt:lpstr>Naivnost – “cena” otkrića</vt:lpstr>
      <vt:lpstr>„Ključni informant(i)“ – prednosti i mane</vt:lpstr>
      <vt:lpstr>Zamke profesije – istraživači pronalazači, novinari, detektivi, socijalni radnici...</vt:lpstr>
      <vt:lpstr>Kvalitativno istraživanje i pronalazaštvo</vt:lpstr>
      <vt:lpstr> Istraživanje i istraživačko novinarstvo </vt:lpstr>
      <vt:lpstr> Istraživanje i detektivski rad </vt:lpstr>
      <vt:lpstr>Istraživanje i socijalni rad</vt:lpstr>
      <vt:lpstr>Da li istraživanje treba da bude neposredno korisno?</vt:lpstr>
      <vt:lpstr>Da li istraživanje treba da bude zabavno?</vt:lpstr>
      <vt:lpstr>Podvale informantima</vt:lpstr>
      <vt:lpstr>Podvale mentoru, Odeljenju, Univerzitetu, nacionalnoj i globalnoj akademskoj zajednici</vt:lpstr>
      <vt:lpstr>Ključno je znati sledeće!</vt:lpstr>
      <vt:lpstr>I šta je još ključno...</vt:lpstr>
      <vt:lpstr>Hvala na pažnji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Milos</dc:creator>
  <cp:lastModifiedBy>EA</cp:lastModifiedBy>
  <cp:revision>127</cp:revision>
  <dcterms:created xsi:type="dcterms:W3CDTF">2018-11-24T07:55:43Z</dcterms:created>
  <dcterms:modified xsi:type="dcterms:W3CDTF">2021-01-16T17:20:37Z</dcterms:modified>
</cp:coreProperties>
</file>