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0" r:id="rId3"/>
    <p:sldId id="257" r:id="rId4"/>
    <p:sldId id="303" r:id="rId5"/>
    <p:sldId id="295" r:id="rId6"/>
    <p:sldId id="258" r:id="rId7"/>
    <p:sldId id="297" r:id="rId8"/>
    <p:sldId id="259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302" r:id="rId24"/>
    <p:sldId id="289" r:id="rId25"/>
    <p:sldId id="290" r:id="rId26"/>
    <p:sldId id="291" r:id="rId27"/>
    <p:sldId id="298" r:id="rId28"/>
    <p:sldId id="299" r:id="rId29"/>
    <p:sldId id="301" r:id="rId30"/>
    <p:sldId id="293" r:id="rId31"/>
    <p:sldId id="260" r:id="rId32"/>
    <p:sldId id="261" r:id="rId33"/>
    <p:sldId id="262" r:id="rId34"/>
    <p:sldId id="263" r:id="rId35"/>
    <p:sldId id="264" r:id="rId36"/>
    <p:sldId id="265" r:id="rId37"/>
    <p:sldId id="266" r:id="rId38"/>
    <p:sldId id="267" r:id="rId39"/>
    <p:sldId id="268" r:id="rId40"/>
    <p:sldId id="269" r:id="rId41"/>
    <p:sldId id="270" r:id="rId42"/>
    <p:sldId id="271" r:id="rId43"/>
    <p:sldId id="272" r:id="rId44"/>
    <p:sldId id="273" r:id="rId45"/>
    <p:sldId id="294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114" y="3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RS" sz="3000" dirty="0" smtClean="0"/>
              <a:t>Problemi naučnog autoriteta u antropologiji</a:t>
            </a:r>
            <a:br>
              <a:rPr lang="sr-Latn-RS" sz="3000" dirty="0" smtClean="0"/>
            </a:br>
            <a:r>
              <a:rPr lang="sr-Latn-RS" sz="3000" dirty="0" smtClean="0"/>
              <a:t>Tri kritike: realizam, reprezentacija, autoritet</a:t>
            </a:r>
            <a:br>
              <a:rPr lang="sr-Latn-RS" sz="3000" dirty="0" smtClean="0"/>
            </a:br>
            <a:r>
              <a:rPr lang="sr-Latn-RS" sz="3000" dirty="0" smtClean="0"/>
              <a:t>Relativizam = dobra nauka</a:t>
            </a:r>
            <a:endParaRPr lang="en-US" sz="3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Opšta metodologija etnologije i antropologije 2025/26.</a:t>
            </a:r>
          </a:p>
          <a:p>
            <a:r>
              <a:rPr lang="sr-Latn-RS" dirty="0"/>
              <a:t>p</a:t>
            </a:r>
            <a:r>
              <a:rPr lang="sr-Latn-RS" dirty="0" smtClean="0"/>
              <a:t>rof. </a:t>
            </a:r>
            <a:r>
              <a:rPr lang="sr-Latn-RS" dirty="0"/>
              <a:t>d</a:t>
            </a:r>
            <a:r>
              <a:rPr lang="sr-Latn-RS" dirty="0" smtClean="0"/>
              <a:t>r Miloš Milenković</a:t>
            </a:r>
          </a:p>
        </p:txBody>
      </p:sp>
    </p:spTree>
    <p:extLst>
      <p:ext uri="{BB962C8B-B14F-4D97-AF65-F5344CB8AC3E}">
        <p14:creationId xmlns:p14="http://schemas.microsoft.com/office/powerpoint/2010/main" val="2569282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AB51D53-FDD3-41BB-A969-6491568AF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I</a:t>
            </a:r>
            <a:r>
              <a:rPr lang="sr-Latn-RS" dirty="0"/>
              <a:t>stina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Z</a:t>
            </a:r>
            <a:r>
              <a:rPr lang="sr-Latn-RS" dirty="0"/>
              <a:t>nanje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S</a:t>
            </a:r>
            <a:r>
              <a:rPr lang="sr-Latn-RS" dirty="0"/>
              <a:t>tvarnost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O</a:t>
            </a:r>
            <a:r>
              <a:rPr lang="sr-Latn-RS" dirty="0"/>
              <a:t>bjektivnost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M</a:t>
            </a:r>
            <a:r>
              <a:rPr lang="sr-Latn-RS" dirty="0"/>
              <a:t>etod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R</a:t>
            </a:r>
            <a:r>
              <a:rPr lang="sr-Latn-RS" dirty="0"/>
              <a:t>eprezentacija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R</a:t>
            </a:r>
            <a:r>
              <a:rPr lang="sr-Latn-RS" dirty="0" smtClean="0"/>
              <a:t>ealizam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 smtClean="0"/>
              <a:t>Pozitivizam </a:t>
            </a: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A</a:t>
            </a:r>
            <a:r>
              <a:rPr lang="sr-Latn-RS" dirty="0" smtClean="0"/>
              <a:t>utoritet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 smtClean="0"/>
              <a:t>Da li važi „analiza=paraliza“?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 smtClean="0"/>
              <a:t>Dok u akademskom svetu znamo da samo kroz analizu možemo napredovati ka saznanju, izvan njega, u 99% populacije, </a:t>
            </a:r>
            <a:r>
              <a:rPr lang="sr-Latn-RS" b="1" dirty="0" smtClean="0"/>
              <a:t>naše analize nosećih verovanja posmatraju se kao kukavičke, uvredljive, izdajničke, ludačke i sl.</a:t>
            </a:r>
            <a:endParaRPr lang="sr-Latn-RS" b="1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1F7AFEE-DDFA-40A9-9574-8683F3EB2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K</a:t>
            </a:r>
            <a:r>
              <a:rPr lang="sr-Latn-RS"/>
              <a:t>ljučni pojmovi – svi iz nasleđa moderne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336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A3C0585-0E14-49FE-8330-9D46D0933A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b="1" dirty="0"/>
              <a:t>Period</a:t>
            </a:r>
            <a:r>
              <a:rPr lang="sr-Latn-RS" dirty="0"/>
              <a:t> – antropologija posle moderne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/>
              <a:t>T</a:t>
            </a:r>
            <a:r>
              <a:rPr lang="sr-Latn-RS" b="1" dirty="0"/>
              <a:t>ip </a:t>
            </a:r>
            <a:r>
              <a:rPr lang="sr-Latn-RS" dirty="0"/>
              <a:t>– “drugačija” antropologija, osvešćivanje kolonijalnog/nacionalističkog i pozitivističkog/scijentističkog nasleđa modernosti (ovo je </a:t>
            </a:r>
            <a:r>
              <a:rPr lang="sr-Latn-RS" b="1" dirty="0"/>
              <a:t>metodološki najrelevantnije značenje</a:t>
            </a:r>
            <a:r>
              <a:rPr lang="sr-Latn-RS" dirty="0"/>
              <a:t>)</a:t>
            </a:r>
            <a:r>
              <a:rPr lang="en-US" dirty="0"/>
              <a:t> – </a:t>
            </a:r>
            <a:r>
              <a:rPr lang="sr-Latn-RS" dirty="0"/>
              <a:t>obaveza refleksivnosti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/>
              <a:t>P</a:t>
            </a:r>
            <a:r>
              <a:rPr lang="sr-Latn-RS" b="1" dirty="0"/>
              <a:t>redmet</a:t>
            </a:r>
            <a:r>
              <a:rPr lang="sr-Latn-RS" dirty="0"/>
              <a:t> - antropologija postmodernosti (postmoderno društvo kao kvalitativno drugačije)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512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</a:t>
            </a:r>
            <a:r>
              <a:rPr lang="sr-Latn-RS" altLang="en-US" smtClean="0"/>
              <a:t>ri postmoderne antropologije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391991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</a:t>
            </a:r>
            <a:r>
              <a:rPr lang="sr-Latn-RS" altLang="en-US" smtClean="0"/>
              <a:t>ritika “realizma” tradicionalne etnografije</a:t>
            </a:r>
          </a:p>
          <a:p>
            <a:pPr eaLnBrk="1" hangingPunct="1"/>
            <a:endParaRPr lang="sr-Latn-RS" altLang="en-US" smtClean="0"/>
          </a:p>
          <a:p>
            <a:pPr eaLnBrk="1" hangingPunct="1"/>
            <a:r>
              <a:rPr lang="en-US" altLang="en-US" smtClean="0"/>
              <a:t>K</a:t>
            </a:r>
            <a:r>
              <a:rPr lang="sr-Latn-RS" altLang="en-US" smtClean="0"/>
              <a:t>ritika “neutralnosti” etnografske reprezentacije</a:t>
            </a:r>
          </a:p>
          <a:p>
            <a:pPr eaLnBrk="1" hangingPunct="1"/>
            <a:endParaRPr lang="sr-Latn-RS" altLang="en-US" smtClean="0"/>
          </a:p>
          <a:p>
            <a:pPr eaLnBrk="1" hangingPunct="1"/>
            <a:r>
              <a:rPr lang="en-US" altLang="en-US" smtClean="0"/>
              <a:t>K</a:t>
            </a:r>
            <a:r>
              <a:rPr lang="sr-Latn-RS" altLang="en-US" smtClean="0"/>
              <a:t>ritika kolonijalnog/nacionalnog autoriteta discipline</a:t>
            </a:r>
            <a:endParaRPr lang="en-US" altLang="en-US" smtClean="0"/>
          </a:p>
        </p:txBody>
      </p:sp>
      <p:sp>
        <p:nvSpPr>
          <p:cNvPr id="614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</a:t>
            </a:r>
            <a:r>
              <a:rPr lang="sr-Latn-RS" altLang="en-US" smtClean="0"/>
              <a:t>ri ključne kritike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18862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33A0B9B-6D65-4D34-8C03-2C89B507D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600" dirty="0"/>
              <a:t>K</a:t>
            </a:r>
            <a:r>
              <a:rPr lang="sr-Latn-RS" sz="3600" dirty="0"/>
              <a:t>ritika ideje prema kojoj etnografska stvarnost postoji nezavisno od konteksta istraživanja (već se ona kreira samim istraživanjem kao društvenim odnosom)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sz="36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600" dirty="0"/>
              <a:t>K</a:t>
            </a:r>
            <a:r>
              <a:rPr lang="sr-Latn-RS" sz="3600" dirty="0"/>
              <a:t>ritika ideje po kojoj naučnik otkriva stvarnost nepoznatu proučavanima, koje oni nisu svesni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sz="36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600" dirty="0"/>
              <a:t>K</a:t>
            </a:r>
            <a:r>
              <a:rPr lang="sr-Latn-RS" sz="3600" dirty="0"/>
              <a:t>ritika ideje po kojoj etnograf „postvaruje“ pisanjem sopstvene navike, fantazije i projekte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sz="36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600" dirty="0"/>
              <a:t>B</a:t>
            </a:r>
            <a:r>
              <a:rPr lang="sr-Latn-RS" sz="3600" dirty="0"/>
              <a:t>rkanje pozitivizma i realizma (suprotstvaljene epistemologije i ideologije)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sz="3600" dirty="0"/>
          </a:p>
        </p:txBody>
      </p:sp>
      <p:sp>
        <p:nvSpPr>
          <p:cNvPr id="7170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</a:t>
            </a:r>
            <a:r>
              <a:rPr lang="sr-Latn-RS" altLang="en-US" smtClean="0"/>
              <a:t>ritika realizma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467118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sz="2400" smtClean="0"/>
              <a:t>M</a:t>
            </a:r>
            <a:r>
              <a:rPr lang="sr-Latn-RS" altLang="en-US" sz="2400" smtClean="0"/>
              <a:t>odernistička teorija književnosti osvestila je samoreferencijalnost književnog teksta</a:t>
            </a:r>
          </a:p>
          <a:p>
            <a:pPr eaLnBrk="1" hangingPunct="1"/>
            <a:endParaRPr lang="sr-Latn-RS" altLang="en-US" sz="2400" smtClean="0"/>
          </a:p>
          <a:p>
            <a:pPr eaLnBrk="1" hangingPunct="1"/>
            <a:r>
              <a:rPr lang="en-US" altLang="en-US" sz="2400" smtClean="0"/>
              <a:t>K</a:t>
            </a:r>
            <a:r>
              <a:rPr lang="sr-Latn-RS" altLang="en-US" sz="2400" smtClean="0"/>
              <a:t>njiževno-teorijski ili filozofsko-naučni? </a:t>
            </a:r>
            <a:r>
              <a:rPr lang="en-US" altLang="en-US" sz="2400" smtClean="0"/>
              <a:t>R</a:t>
            </a:r>
            <a:r>
              <a:rPr lang="sr-Latn-RS" altLang="en-US" sz="2400" smtClean="0"/>
              <a:t>ealizam opisa/teorija/etniteta?</a:t>
            </a:r>
          </a:p>
          <a:p>
            <a:pPr eaLnBrk="1" hangingPunct="1"/>
            <a:endParaRPr lang="sr-Latn-RS" altLang="en-US" sz="2400" smtClean="0"/>
          </a:p>
          <a:p>
            <a:pPr eaLnBrk="1" hangingPunct="1"/>
            <a:r>
              <a:rPr lang="sr-Latn-RS" altLang="en-US" sz="2400" smtClean="0"/>
              <a:t>“Faction” (Geertz)</a:t>
            </a:r>
          </a:p>
          <a:p>
            <a:pPr eaLnBrk="1" hangingPunct="1"/>
            <a:endParaRPr lang="sr-Latn-RS" altLang="en-US" sz="2400" smtClean="0"/>
          </a:p>
          <a:p>
            <a:pPr eaLnBrk="1" hangingPunct="1"/>
            <a:r>
              <a:rPr lang="en-US" altLang="en-US" sz="2400" smtClean="0"/>
              <a:t>M</a:t>
            </a:r>
            <a:r>
              <a:rPr lang="sr-Latn-RS" altLang="en-US" sz="2400" smtClean="0"/>
              <a:t>alo je antirealista-terenaca kao i realista među knjiškim moljcima</a:t>
            </a:r>
            <a:endParaRPr lang="en-US" altLang="en-US" sz="2400" smtClean="0"/>
          </a:p>
          <a:p>
            <a:pPr eaLnBrk="1" hangingPunct="1"/>
            <a:endParaRPr lang="en-US" altLang="en-US" smtClean="0"/>
          </a:p>
        </p:txBody>
      </p:sp>
      <p:sp>
        <p:nvSpPr>
          <p:cNvPr id="819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...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111112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CFD20C6-597A-4FD1-8E19-5006BF4EC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P</a:t>
            </a:r>
            <a:r>
              <a:rPr lang="sr-Latn-RS" dirty="0"/>
              <a:t>isanje kulture/kultura pisanja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R</a:t>
            </a:r>
            <a:r>
              <a:rPr lang="sr-Latn-RS" dirty="0"/>
              <a:t>eprezentacije su društvene činjenice – proizvodnja realnosti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S</a:t>
            </a:r>
            <a:r>
              <a:rPr lang="sr-Latn-RS" dirty="0"/>
              <a:t>amo beleženje je čin predstavljanja u skladu s nekim okvirom (teorijskim, kulturnim, jezičkim...sve do fiziologije)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P</a:t>
            </a:r>
            <a:r>
              <a:rPr lang="sr-Latn-RS" dirty="0"/>
              <a:t>resudan uticaj neomarksizma i postkolonijalne teorije – redukcija svake nauke na etnonauku (“Zapad”, “kolonijalizam” i sl.)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Predstavljanje kao zastupanje (dvosmislenost)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921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</a:t>
            </a:r>
            <a:r>
              <a:rPr lang="sr-Latn-RS" altLang="en-US" smtClean="0"/>
              <a:t>ritika reprezentacije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62302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5C72699-285F-4BBC-B596-FE4E191AB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N</a:t>
            </a:r>
            <a:r>
              <a:rPr lang="sr-Latn-RS" dirty="0"/>
              <a:t>ajvažnija, objedinjuje prethodne dve kritike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N</a:t>
            </a:r>
            <a:r>
              <a:rPr lang="sr-Latn-RS" dirty="0"/>
              <a:t>astavak debate o naučnom statusu antropologije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L</a:t>
            </a:r>
            <a:r>
              <a:rPr lang="sr-Latn-RS" dirty="0"/>
              <a:t>icenca, pravo da...odn. ovlašćenje/ugled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K</a:t>
            </a:r>
            <a:r>
              <a:rPr lang="sr-Latn-RS" dirty="0"/>
              <a:t>olonijalna/nacionalna, državna nauka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/>
          </a:p>
        </p:txBody>
      </p:sp>
      <p:sp>
        <p:nvSpPr>
          <p:cNvPr id="1024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</a:t>
            </a:r>
            <a:r>
              <a:rPr lang="sr-Latn-RS" altLang="en-US" smtClean="0"/>
              <a:t>ritika autoriteta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503707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Content Placeholder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eaLnBrk="1" hangingPunct="1"/>
            <a:r>
              <a:rPr lang="en-US" altLang="en-US" sz="2800" dirty="0" smtClean="0"/>
              <a:t>A</a:t>
            </a:r>
            <a:r>
              <a:rPr lang="sr-Latn-RS" altLang="en-US" sz="2800" dirty="0" smtClean="0"/>
              <a:t>utorstvo/autoritet</a:t>
            </a:r>
          </a:p>
          <a:p>
            <a:pPr eaLnBrk="1" hangingPunct="1"/>
            <a:endParaRPr lang="sr-Latn-RS" altLang="en-US" sz="2800" dirty="0" smtClean="0"/>
          </a:p>
          <a:p>
            <a:pPr eaLnBrk="1" hangingPunct="1"/>
            <a:r>
              <a:rPr lang="sr-Latn-RS" altLang="en-US" sz="2800" dirty="0" smtClean="0"/>
              <a:t>Postmoderna koincidira s krizom autoriteta ekspertskog znanja na Zapadu, koja se proširila globalno (antivakseri su pobedili – nećete verovati da im se politički zametak nalazi na najnaprednijim američkim univerzitetima u vreme nju ejdža a ideološka potka u hipi pokretu)</a:t>
            </a:r>
          </a:p>
          <a:p>
            <a:pPr eaLnBrk="1" hangingPunct="1"/>
            <a:endParaRPr lang="sr-Latn-RS" altLang="en-US" sz="2800" dirty="0" smtClean="0"/>
          </a:p>
          <a:p>
            <a:pPr eaLnBrk="1" hangingPunct="1"/>
            <a:r>
              <a:rPr lang="sr-Latn-RS" altLang="en-US" sz="2800" dirty="0" smtClean="0"/>
              <a:t>„Kulturni“ i „naučni“ ratovi 1980-ih do danas</a:t>
            </a:r>
          </a:p>
          <a:p>
            <a:pPr eaLnBrk="1" hangingPunct="1"/>
            <a:endParaRPr lang="sr-Latn-RS" altLang="en-US" sz="2800" dirty="0" smtClean="0"/>
          </a:p>
          <a:p>
            <a:pPr eaLnBrk="1" hangingPunct="1"/>
            <a:r>
              <a:rPr lang="sr-Latn-RS" altLang="en-US" sz="2800" dirty="0" smtClean="0"/>
              <a:t>Preokret – nekada su o „alternativnim činjenicama“ govorili liberali, danas to čine konzervativci</a:t>
            </a:r>
          </a:p>
          <a:p>
            <a:pPr eaLnBrk="1" hangingPunct="1"/>
            <a:endParaRPr lang="sr-Latn-RS" altLang="en-US" sz="2800" dirty="0"/>
          </a:p>
          <a:p>
            <a:pPr eaLnBrk="1" hangingPunct="1"/>
            <a:r>
              <a:rPr lang="sr-Latn-RS" altLang="en-US" sz="2800" dirty="0" smtClean="0"/>
              <a:t>„Dovođenje svega u pitanje“ je na kraju u pitanje dovelo samo nauku i ljudska prava (dok su religija, magija i tradicionalni oblici na identitetu zasnovanog nasilja živi i zdravi)</a:t>
            </a:r>
          </a:p>
          <a:p>
            <a:pPr eaLnBrk="1" hangingPunct="1"/>
            <a:endParaRPr lang="en-US" altLang="en-US" dirty="0" smtClean="0"/>
          </a:p>
        </p:txBody>
      </p:sp>
      <p:sp>
        <p:nvSpPr>
          <p:cNvPr id="1126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...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176375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DE12BF9-89C6-4FCF-AFDA-AAE26CA024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O</a:t>
            </a:r>
            <a:r>
              <a:rPr lang="sr-Latn-RS" dirty="0"/>
              <a:t>bjedinjujući pojam celokupne postmoderne kritike – sposobnost sistema označavanja da bude primenjen na samog sebe (antropologija antropologije)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ym typeface="Wingdings" pitchFamily="2" charset="2"/>
              </a:rPr>
              <a:t>K</a:t>
            </a:r>
            <a:r>
              <a:rPr lang="sr-Latn-RS" dirty="0">
                <a:sym typeface="Wingdings" pitchFamily="2" charset="2"/>
              </a:rPr>
              <a:t>ombinacija posvećenosti informantima, posvećenosti društvenim ciljevima discipline, osvešćivanja sopstvenih pozicija i iskrenosti prema sopstvenim lojalnostima sa svešću o nerazdvojivosti istorije, teorije, metoda, etike i politike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sym typeface="Wingdings" pitchFamily="2" charset="2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ym typeface="Wingdings" pitchFamily="2" charset="2"/>
              </a:rPr>
              <a:t>S</a:t>
            </a:r>
            <a:r>
              <a:rPr lang="sr-Latn-RS" dirty="0">
                <a:sym typeface="Wingdings" pitchFamily="2" charset="2"/>
              </a:rPr>
              <a:t>amoreferencijalnost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ym typeface="Wingdings" pitchFamily="2" charset="2"/>
              </a:rPr>
              <a:t>S</a:t>
            </a:r>
            <a:r>
              <a:rPr lang="sr-Latn-RS" dirty="0">
                <a:sym typeface="Wingdings" pitchFamily="2" charset="2"/>
              </a:rPr>
              <a:t>amosvest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ym typeface="Wingdings" pitchFamily="2" charset="2"/>
              </a:rPr>
              <a:t>K</a:t>
            </a:r>
            <a:r>
              <a:rPr lang="sr-Latn-RS" dirty="0">
                <a:sym typeface="Wingdings" pitchFamily="2" charset="2"/>
              </a:rPr>
              <a:t>onstitutivna cirkularnost teorija i opisa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12290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</a:t>
            </a:r>
            <a:r>
              <a:rPr lang="sr-Latn-RS" altLang="en-US" smtClean="0"/>
              <a:t>ljučni pojam – refleksivnost...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696768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B5AC560-1301-4D11-B4FB-99540B2DE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Z</a:t>
            </a:r>
            <a:r>
              <a:rPr lang="sr-Latn-RS" dirty="0"/>
              <a:t>apravo modernistički pojam (</a:t>
            </a:r>
            <a:r>
              <a:rPr lang="sr-Latn-RS" dirty="0">
                <a:sym typeface="Wingdings" pitchFamily="2" charset="2"/>
              </a:rPr>
              <a:t>)</a:t>
            </a:r>
            <a:r>
              <a:rPr lang="sr-Latn-RS" dirty="0"/>
              <a:t> iz teorije književnosti</a:t>
            </a:r>
            <a:r>
              <a:rPr lang="sr-Latn-RS" dirty="0">
                <a:sym typeface="Wingdings" pitchFamily="2" charset="2"/>
              </a:rPr>
              <a:t> i interdisciplinarne humanistike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sym typeface="Wingdings" pitchFamily="2" charset="2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ym typeface="Wingdings" pitchFamily="2" charset="2"/>
              </a:rPr>
              <a:t>I</a:t>
            </a:r>
            <a:r>
              <a:rPr lang="sr-Latn-RS" dirty="0">
                <a:sym typeface="Wingdings" pitchFamily="2" charset="2"/>
              </a:rPr>
              <a:t>ako “revolucionaran” pokušaj, radilo se o tipičnom pokušaju metodološke kontrole nad procesom proizvodnje znanja, dopunjenom etičkim i političkim obzirima (koji su takođe modernistički)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sym typeface="Wingdings" pitchFamily="2" charset="2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>
                <a:sym typeface="Wingdings" pitchFamily="2" charset="2"/>
              </a:rPr>
              <a:t>“</a:t>
            </a:r>
            <a:r>
              <a:rPr lang="en-US" dirty="0">
                <a:sym typeface="Wingdings" pitchFamily="2" charset="2"/>
              </a:rPr>
              <a:t>N</a:t>
            </a:r>
            <a:r>
              <a:rPr lang="sr-Latn-RS" dirty="0">
                <a:sym typeface="Wingdings" pitchFamily="2" charset="2"/>
              </a:rPr>
              <a:t>emoguća misija” – nesprovodivo, dosadno, socijalno neprihvatljivo ...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sym typeface="Wingdings" pitchFamily="2" charset="2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ym typeface="Wingdings" pitchFamily="2" charset="2"/>
              </a:rPr>
              <a:t>T</a:t>
            </a:r>
            <a:r>
              <a:rPr lang="sr-Latn-RS" dirty="0">
                <a:sym typeface="Wingdings" pitchFamily="2" charset="2"/>
              </a:rPr>
              <a:t>o što nije moguće da uradite sve što refleksivnost podrazumeva, ne znači da ne treba da pokušate da učinite makar deo toga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sym typeface="Wingdings" pitchFamily="2" charset="2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ym typeface="Wingdings" pitchFamily="2" charset="2"/>
              </a:rPr>
              <a:t>S</a:t>
            </a:r>
            <a:r>
              <a:rPr lang="sr-Latn-RS" dirty="0">
                <a:sym typeface="Wingdings" pitchFamily="2" charset="2"/>
              </a:rPr>
              <a:t>hvatite je pre kao orijentaciju prema svetu, nauci i ljudima koje proučavate nego kao uputstvo </a:t>
            </a:r>
            <a:r>
              <a:rPr lang="sr-Latn-RS" dirty="0" smtClean="0">
                <a:sym typeface="Wingdings" pitchFamily="2" charset="2"/>
              </a:rPr>
              <a:t>koje </a:t>
            </a:r>
            <a:r>
              <a:rPr lang="sr-Latn-RS" dirty="0">
                <a:sym typeface="Wingdings" pitchFamily="2" charset="2"/>
              </a:rPr>
              <a:t>treba obavezno da </a:t>
            </a:r>
            <a:r>
              <a:rPr lang="sr-Latn-RS" dirty="0" smtClean="0">
                <a:sym typeface="Wingdings" pitchFamily="2" charset="2"/>
              </a:rPr>
              <a:t>„sprovedete“</a:t>
            </a:r>
            <a:endParaRPr lang="sr-Latn-RS" dirty="0">
              <a:sym typeface="Wingdings" pitchFamily="2" charset="2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1331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...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32624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Nerazadvojivost nauke i politike</a:t>
            </a:r>
          </a:p>
          <a:p>
            <a:r>
              <a:rPr lang="sr-Latn-RS" dirty="0" smtClean="0"/>
              <a:t>Nužnost odbrane naučnog autoriteta uprkos tome (posebno u doba populizma)</a:t>
            </a:r>
          </a:p>
          <a:p>
            <a:r>
              <a:rPr lang="sr-Latn-RS" dirty="0" smtClean="0"/>
              <a:t>Etnologija kao nacionalna (državna, dvorska) nauka može proizvoditi pozitivne posledice</a:t>
            </a:r>
          </a:p>
          <a:p>
            <a:r>
              <a:rPr lang="sr-Latn-RS" dirty="0" smtClean="0"/>
              <a:t>Antropologija kao sociokulturna kritika može ne proizvoditi negativne osledice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Poente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8402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0B94F9B-B2EF-4C85-A1D7-CA9A94D8F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P</a:t>
            </a:r>
            <a:r>
              <a:rPr lang="sr-Latn-RS" dirty="0"/>
              <a:t>onovljene studije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D</a:t>
            </a:r>
            <a:r>
              <a:rPr lang="sr-Latn-RS" dirty="0"/>
              <a:t>ebata o racionalnosti i relativizmu interpretacije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D</a:t>
            </a:r>
            <a:r>
              <a:rPr lang="sr-Latn-RS" dirty="0"/>
              <a:t>ebata o validnosti etnografije u etnonauci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P</a:t>
            </a:r>
            <a:r>
              <a:rPr lang="sr-Latn-RS" dirty="0"/>
              <a:t>onovno interesovanje za kulturni i lingvistički relativizam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74DC54D0-99AE-42BF-BCF1-E80F2A664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O</a:t>
            </a:r>
            <a:r>
              <a:rPr lang="sr-Latn-RS"/>
              <a:t>snovni unutardisciplinarni afiniteti...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1016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ACCCD97-9C17-4BB9-A8A7-BBD19F96E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K</a:t>
            </a:r>
            <a:r>
              <a:rPr lang="sr-Latn-RS" dirty="0"/>
              <a:t>ritička antropologija (neomarksistički humanistički objektivizam, kritički realizam)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Intepretativna i simbolička antropologija (zamena metodologije poetikom)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K</a:t>
            </a:r>
            <a:r>
              <a:rPr lang="sr-Latn-RS" dirty="0"/>
              <a:t>riza pojma kulture kao homogene celine, antiredukcionizam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K</a:t>
            </a:r>
            <a:r>
              <a:rPr lang="sr-Latn-RS" dirty="0"/>
              <a:t>riza pojma informanta kao tipičnog predstavnika tako zamišljene kulture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K</a:t>
            </a:r>
            <a:r>
              <a:rPr lang="sr-Latn-RS" dirty="0"/>
              <a:t>riza pojma samog istraživača koji refleksivno, pa i konfesionalno, osvešćuje sopstvenu poziciju i ulogu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1536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...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502601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25C5765-D693-43C0-ACA6-3248A6D96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N</a:t>
            </a:r>
            <a:r>
              <a:rPr lang="sr-Latn-RS" dirty="0"/>
              <a:t>eomarksistička sociologija saznanja – nema saznanja bez interesa, akademskir ad je „politika drugim sredstvima“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N</a:t>
            </a:r>
            <a:r>
              <a:rPr lang="sr-Latn-RS" dirty="0"/>
              <a:t>eo-pragmatička filozofska rehabilitacija hermeneutike (zamena epistemologije hermeneutikom upor. zamena metodologije poetikom u interpretativnoj antropologiji)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A</a:t>
            </a:r>
            <a:r>
              <a:rPr lang="sr-Latn-RS" dirty="0"/>
              <a:t>fro-američka relativizacija “Bele” nauke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23EFFCE-C200-4C0E-8D25-C6EAEAAB0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O</a:t>
            </a:r>
            <a:r>
              <a:rPr lang="sr-Latn-RS"/>
              <a:t>snovni interdisciplinarni afiniteti...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0725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/>
              <a:t>D</a:t>
            </a:r>
            <a:r>
              <a:rPr lang="sr-Latn-RS" dirty="0"/>
              <a:t>omorodački pokret relativizacije “Zapadne” nauke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/>
              <a:t>F</a:t>
            </a:r>
            <a:r>
              <a:rPr lang="sr-Latn-RS" dirty="0"/>
              <a:t>eministička i queer teorija, posebno teorija stanovišta (neminovna identitetska zavisnost saznanja, multiperspektivnost)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sr-Latn-RS" dirty="0"/>
              <a:t>„Duh vremena“ – pluralizam, perspektivizam, preispitivanje jednolinerane evolucije – UVOD U RETRADICIONALIZACIJU (kritičari bi rekli – „uzrok današnje regresije, otvaranje vrata magiji, religiji i populizmu“)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3327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6C0A195-B44D-40B9-82DE-1CAD6FF8B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M</a:t>
            </a:r>
            <a:r>
              <a:rPr lang="sr-Latn-RS" dirty="0"/>
              <a:t>ultikulturne debate o politici znanja i s njima povezani ...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“naučni” i “kulturni” ratovi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Problem: </a:t>
            </a:r>
            <a:r>
              <a:rPr lang="en-US" dirty="0"/>
              <a:t>P</a:t>
            </a:r>
            <a:r>
              <a:rPr lang="sr-Latn-RS" dirty="0"/>
              <a:t>recenjivanje disciplinarnih problema – “postmoderna antropologija” kao opšta teorija saznanja (svođenje znanja na kulturu i pozicioniranje antropologije kao nauke o „proizvodnji sveta“)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P</a:t>
            </a:r>
            <a:r>
              <a:rPr lang="sr-Latn-RS" dirty="0"/>
              <a:t>rednost: učeći o postmodernoj antropologiji stičete sposobnost da pratite mnogo širu literaturu od usko-disciplinarne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Za dalje učenje i razmišljanje: </a:t>
            </a:r>
            <a:r>
              <a:rPr lang="en-US" dirty="0"/>
              <a:t>O</a:t>
            </a:r>
            <a:r>
              <a:rPr lang="sr-Latn-RS" dirty="0"/>
              <a:t>vu temu detaljnije ostavljamo za master nivo. Ipak, ako imate vremena i interesuju vas istorija, teorija i metodologija, pročitajte “Istoriju postmoderne antropologije” i glanvije reference iz šire literature</a:t>
            </a:r>
          </a:p>
        </p:txBody>
      </p:sp>
      <p:sp>
        <p:nvSpPr>
          <p:cNvPr id="17410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...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259757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7E684AD-9CF5-48DA-A573-CA239F09FA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b="1" dirty="0"/>
              <a:t>“</a:t>
            </a:r>
            <a:r>
              <a:rPr lang="en-US" b="1" dirty="0"/>
              <a:t>M</a:t>
            </a:r>
            <a:r>
              <a:rPr lang="sr-Latn-RS" b="1" dirty="0"/>
              <a:t>etablebetanje” </a:t>
            </a:r>
            <a:r>
              <a:rPr lang="sr-Latn-RS" dirty="0"/>
              <a:t>(napuštanje naučnog diskursa s posledicama po ključnu distinkciju nauka/ne-nauka) – brisanje granice između nauke i popularne kulture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/>
              <a:t>P</a:t>
            </a:r>
            <a:r>
              <a:rPr lang="sr-Latn-RS" b="1" dirty="0"/>
              <a:t>odrivanje naučnog autoriteta</a:t>
            </a:r>
            <a:r>
              <a:rPr lang="sr-Latn-RS" dirty="0"/>
              <a:t> discipline (napuštanje metodoloških ideala nauke sa socijalnim posledicama po samu nauku) – organizaciono-finansijske implikacije, ugrožavanje opstanka discipline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/>
              <a:t>N</a:t>
            </a:r>
            <a:r>
              <a:rPr lang="sr-Latn-RS" b="1" dirty="0"/>
              <a:t>eoromantizam </a:t>
            </a:r>
            <a:r>
              <a:rPr lang="sr-Latn-RS" dirty="0"/>
              <a:t>(napuštanje modernog nasleđa prosvetiteljstva s političkim posledicama po celinu društva) – naučno opravdanje retradicionalizacije, “anything goes” principa s opasnim obrazovnim, pravnim i zdravstvenim implikacijama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18434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K</a:t>
            </a:r>
            <a:r>
              <a:rPr lang="sr-Latn-RS" altLang="en-US" smtClean="0"/>
              <a:t>ritike postmoderne antropologije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782998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03DEC03-749F-46B5-BAF4-7C228EAAB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N</a:t>
            </a:r>
            <a:r>
              <a:rPr lang="sr-Latn-RS" dirty="0"/>
              <a:t>ajupečatljivije kritike su one koje reduku poststrukturalizam na postmodernizam, a postmodernizam na relativizam. </a:t>
            </a:r>
            <a:r>
              <a:rPr lang="en-US" dirty="0"/>
              <a:t>U</a:t>
            </a:r>
            <a:r>
              <a:rPr lang="sr-Latn-RS" dirty="0"/>
              <a:t> drugom koraku, onda se na njih primenjuje čitav antirelativistički arsenal stvaran decenijama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P</a:t>
            </a:r>
            <a:r>
              <a:rPr lang="sr-Latn-RS" dirty="0"/>
              <a:t>osebno velika podvala – optužba relativizma za antirealizam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P</a:t>
            </a:r>
            <a:r>
              <a:rPr lang="sr-Latn-RS" dirty="0"/>
              <a:t>odsećanje – relativizam je tehnika postizanja objektivnosti u antropologiji, osnovna realistička tehnika kontekstualne detekcije funkcija i značenja, rešenje pozitivističke greške ugrađene u klasičan komparativni metod (antropološki relativizam je kontekstualizam)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BA45B26-8E4E-40B0-BD73-504266BB0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N</a:t>
            </a:r>
            <a:r>
              <a:rPr lang="sr-Latn-RS"/>
              <a:t>eoscijentizam – rađanje antirealističkog pogleda na relativizam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0722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 smtClean="0"/>
              <a:t>Dobro smo proučili kako smo sami doprineli relativizaciji naučnog metoda</a:t>
            </a:r>
          </a:p>
          <a:p>
            <a:r>
              <a:rPr lang="sr-Latn-RS" dirty="0" smtClean="0"/>
              <a:t>Izvan akademskih institucija i edicija, od Drugog svetskog rata odvija se proces izgradnje nepoverenja u nauku – kriza prosvetiteljstva,  kontra-prosvetiteljstvo, retradicionalizacija </a:t>
            </a:r>
          </a:p>
          <a:p>
            <a:r>
              <a:rPr lang="sr-Latn-RS" dirty="0" smtClean="0"/>
              <a:t>I iz drugih naučnih polja su doprineli relativizaciji uloge nauke u društvu (kritika razvoja nuklearne tehnologije u fizici, ekološka kritika u okviru hemije i tehnologije, etička kritika u okviru biomedicine i sl.)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Drugi</a:t>
            </a:r>
            <a:r>
              <a:rPr lang="en-US" sz="3200" dirty="0" smtClean="0"/>
              <a:t> </a:t>
            </a:r>
            <a:r>
              <a:rPr lang="en-US" sz="3200" dirty="0" err="1" smtClean="0"/>
              <a:t>iza</a:t>
            </a:r>
            <a:r>
              <a:rPr lang="sr-Latn-RS" sz="3200" dirty="0" smtClean="0"/>
              <a:t>zov autoritetu</a:t>
            </a:r>
            <a:r>
              <a:rPr lang="en-US" sz="3200" dirty="0" smtClean="0"/>
              <a:t>:</a:t>
            </a:r>
            <a:br>
              <a:rPr lang="en-US" sz="3200" dirty="0" smtClean="0"/>
            </a:br>
            <a:r>
              <a:rPr lang="sr-Latn-RS" sz="3200" dirty="0" smtClean="0"/>
              <a:t>van-akademska kriza poverenja u nauku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843343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597A477-B341-47BE-A308-91F8EC2CF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M</a:t>
            </a:r>
            <a:r>
              <a:rPr lang="sr-Latn-RS" dirty="0"/>
              <a:t>etodološko prenaglašavanje etnografije i redukcija istraživanja na interakciju s informantima (suprotno: reaktivni neoscijentizam, povratak depersonalizovanoj metodologiji)...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... njima povezano zanemarivanje Velike Teorije, Metanarativa i sl.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I</a:t>
            </a:r>
            <a:r>
              <a:rPr lang="sr-Latn-RS" dirty="0"/>
              <a:t>nkorporiranje etike i politike u standardnu metodologiju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I</a:t>
            </a:r>
            <a:r>
              <a:rPr lang="sr-Latn-RS" dirty="0"/>
              <a:t>nterdisciplinarna propusnost – “mač sa dve oštrice” (gubljenje disciplinarnih specifičnosti odn. Matičnosti</a:t>
            </a:r>
            <a:r>
              <a:rPr lang="en-US" dirty="0"/>
              <a:t>, </a:t>
            </a:r>
            <a:r>
              <a:rPr lang="en-US" dirty="0" err="1"/>
              <a:t>tendencija</a:t>
            </a:r>
            <a:r>
              <a:rPr lang="en-US" dirty="0"/>
              <a:t> da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psotanu</a:t>
            </a:r>
            <a:r>
              <a:rPr lang="en-US" dirty="0"/>
              <a:t> </a:t>
            </a:r>
            <a:r>
              <a:rPr lang="sr-Latn-RS" dirty="0"/>
              <a:t>„istraživači opšte prakse“)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2F87238-6865-49B2-88CD-948368FA0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 smtClean="0"/>
              <a:t>Privremeni zaključak:</a:t>
            </a:r>
            <a:br>
              <a:rPr lang="sr-Latn-RS" dirty="0" smtClean="0"/>
            </a:br>
            <a:r>
              <a:rPr lang="en-US" dirty="0" smtClean="0"/>
              <a:t>N</a:t>
            </a:r>
            <a:r>
              <a:rPr lang="sr-Latn-RS" dirty="0"/>
              <a:t>asleđe postmoderne antropologije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2091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/>
              <a:t>P</a:t>
            </a:r>
            <a:r>
              <a:rPr lang="sr-Latn-RS" dirty="0"/>
              <a:t>okušaji da se pronađe nova društvena uloga discipline (kritika svega)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/>
              <a:t>S</a:t>
            </a:r>
            <a:r>
              <a:rPr lang="sr-Latn-RS" dirty="0"/>
              <a:t>ocijalna integracija nezapadnih “drugih antropologija” i spor o nativnoj vs. kosmopolitskoj antropologiji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sr-Latn-RS" b="1" dirty="0"/>
              <a:t>UPRAVO U TOM TEORIJSKOM MOMENTU NA PRELAZU MILENIJUMA NAŠ KURS U STVARI POČINJE...(otprilike kad i vaš život</a:t>
            </a:r>
            <a:r>
              <a:rPr lang="sr-Latn-RS" b="1" dirty="0">
                <a:sym typeface="Wingdings" pitchFamily="2" charset="2"/>
              </a:rPr>
              <a:t></a:t>
            </a:r>
            <a:r>
              <a:rPr lang="sr-Latn-RS" b="1" dirty="0" smtClean="0">
                <a:sym typeface="Wingdings" pitchFamily="2" charset="2"/>
              </a:rPr>
              <a:t>)</a:t>
            </a:r>
            <a:endParaRPr lang="sr-Latn-R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185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r-Latn-RS" sz="1600" dirty="0" smtClean="0"/>
              <a:t>Utemeljenje </a:t>
            </a:r>
          </a:p>
          <a:p>
            <a:r>
              <a:rPr lang="sr-Latn-RS" sz="1600" dirty="0" smtClean="0"/>
              <a:t>Ovlašćenje</a:t>
            </a:r>
          </a:p>
          <a:p>
            <a:endParaRPr lang="sr-Latn-RS" sz="1600" dirty="0"/>
          </a:p>
          <a:p>
            <a:pPr marL="0" indent="0">
              <a:buNone/>
            </a:pPr>
            <a:r>
              <a:rPr lang="sr-Latn-RS" sz="1600" dirty="0" smtClean="0"/>
              <a:t>Antropologija – disciplina koja je (lokalno) razvlastila sebe u pokušaju da (univerzalno) rastemelji mit o objektivno zasnovanom/utemeljenom znanju (inherentni anti-fundacionalizam)</a:t>
            </a:r>
          </a:p>
          <a:p>
            <a:pPr marL="0" indent="0">
              <a:buNone/>
            </a:pPr>
            <a:r>
              <a:rPr lang="sr-Latn-RS" sz="1600" dirty="0" smtClean="0"/>
              <a:t>Odakle </a:t>
            </a:r>
            <a:r>
              <a:rPr lang="sr-Latn-RS" sz="1600" dirty="0" smtClean="0"/>
              <a:t>nam ovlašćenje da proučavamo/“pišemo“ druge?</a:t>
            </a:r>
          </a:p>
          <a:p>
            <a:pPr marL="0" indent="0">
              <a:buNone/>
            </a:pPr>
            <a:r>
              <a:rPr lang="sr-Latn-RS" sz="1600" dirty="0" smtClean="0"/>
              <a:t>Ključni </a:t>
            </a:r>
            <a:r>
              <a:rPr lang="sr-Latn-RS" sz="1600" dirty="0" smtClean="0"/>
              <a:t>problem – antirealističko poimanje </a:t>
            </a:r>
            <a:r>
              <a:rPr lang="sr-Latn-RS" sz="1600" dirty="0" smtClean="0"/>
              <a:t>relativizma</a:t>
            </a:r>
            <a:endParaRPr lang="en-US" sz="16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Dva značenja autoriteta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0814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Vidimo se za 15 minuta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pauza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3431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Danas, nakon postmodernizma, relativizam posmatramo drugim očima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Predlažem da se vratite staroj literaturi, izvornom kulturnom relativizmu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Kritičari su postmodernizam redukovali na relativizam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Često ih brkaju, usled neznanja i intelektualne lenjosti (mada i strateški, zlonamerno, u akademskim ratovima)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Postmodernizam je relativizovao uspešnost modernističkih paradigmi, ali sam je često univerzalistički (pa i totalitarno) orijentisan (inherentno kontradiktoran – apsolutizuje relativizaciju)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/>
              <a:t>„Postmoderni relativizam“ – kritičarski konstrukt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7610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Antropologija kao akademska disciplina počinje jednolinearnom evolucionističkom univerzalizacijom, i zatim se kroz čitavu svoju istoriju razvija kao relativistička kritika evolucionizma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Funkcionalizam, difuzionizam i partikularizam su kontekstualizmi (tipovi relativizma) koji se formiraju nasuprot ideji da postoji jedan put i jedan način u bilo čemu kulturnom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Strukturalizam je jedini programski nerelativistički izuzetak u istoriji velikih antropoloških paradigmi (čak je u unapređeni strukturalizam – kod Liča i Daglas ili kod Kovačevića, Žikića i Antonijević – kontekstualizam)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b="1" dirty="0"/>
              <a:t>Antropologija i relativizam su praktično – sinonimi. Smisao sociokulturne antropologije jeste da pokaže na koje sve različite načine ljudi žive svoje živote. Smisao biofizičke antropologije jeste da pokaže da su, uprkos ti</a:t>
            </a:r>
            <a:r>
              <a:rPr lang="en-US" b="1" dirty="0"/>
              <a:t>m r</a:t>
            </a:r>
            <a:r>
              <a:rPr lang="sr-Latn-RS" b="1" dirty="0"/>
              <a:t>azličitim načinima, svi ljudi u osnovi isti. </a:t>
            </a:r>
          </a:p>
        </p:txBody>
      </p:sp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/>
              <a:t>Antropologija i relativizam – koevolucija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7766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Kognitivni</a:t>
            </a:r>
            <a:r>
              <a:rPr lang="en-US" dirty="0"/>
              <a:t>/</a:t>
            </a:r>
            <a:r>
              <a:rPr lang="sr-Latn-RS" dirty="0"/>
              <a:t>lingvistički – jezik i kultura uobličavaju (u strožijoj verziji – predodređuju) način na koji saznajemo bilo šta. </a:t>
            </a:r>
            <a:r>
              <a:rPr lang="sr-Latn-RS" u="sng" dirty="0"/>
              <a:t>Setite se Sapir-Vorfove hipoteze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Etički – vrednosni sistemi su kulturno-relativni (univerzalna shvatanja ispravnog i pgrešnog su nametnuta)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Ove dve varijante ne moraju biti međusobno povezane (ne moramo biti etički relativisti ako smo kognitivni)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Posebno problematičan je ontološki relativizam (debata o socijalnoj ontologiji – „paralelne realnosti“)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Ontološki relativizam ne sledi iz kognitivnog (to što mi nešto vidimo kao realno na osnovu svog kognitivnog aparata ne znači da je to </a:t>
            </a:r>
            <a:r>
              <a:rPr lang="sr-Latn-RS" dirty="0" smtClean="0"/>
              <a:t>„realno relativno“</a:t>
            </a:r>
            <a:endParaRPr lang="en-US" dirty="0"/>
          </a:p>
        </p:txBody>
      </p:sp>
      <p:sp>
        <p:nvSpPr>
          <p:cNvPr id="512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Osnovne varijante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9357925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Da li relativnost percepcije uzrokuje relativnost etnografske evidencije? Zbog čega je to metodološki relevantno?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Da li to, dalje, uzrokuje relativnost objašnjenja? Nije li to zapravo teorijsko pitanje?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b="1" dirty="0"/>
              <a:t>Relativizam kao razumevajući korak u istraživačkom protokolu – lancu metodoloških događaja</a:t>
            </a:r>
            <a:r>
              <a:rPr lang="sr-Latn-RS" dirty="0"/>
              <a:t> od definisanja problema do konačne studije (slično semantičkom umesto empatičkom razumevanju u semiologiji)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/>
              <a:t>Relativnost percepcije/“građe“/objašnjenja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4163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Kulturalizacija i politizacija saznanja i same nauke kroz čitav 20. vek (komunitaristička intervencija u liberalni poredak) – stanovište odn. tačka gledišta definišu </a:t>
            </a:r>
            <a:r>
              <a:rPr lang="sr-Latn-RS" dirty="0" smtClean="0"/>
              <a:t>„istinito“ </a:t>
            </a:r>
            <a:r>
              <a:rPr lang="sr-Latn-RS" dirty="0"/>
              <a:t>i </a:t>
            </a:r>
            <a:r>
              <a:rPr lang="sr-Latn-RS" dirty="0" smtClean="0"/>
              <a:t>„ispravno“</a:t>
            </a: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Osvešćivanje povezanosti identiteta i saznanja na motivacionom planu (saznanje je rukovođeno interesom, a interes je definisan pripadnošću grupi – ekstremna sociologizacija epistemologije)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„Rušenje samih temelja Zapadne civilizacije“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Često političko oružje manjinskih grupa (koje ih, </a:t>
            </a:r>
            <a:r>
              <a:rPr lang="sr-Latn-RS" dirty="0" smtClean="0"/>
              <a:t>doduše, povratno </a:t>
            </a:r>
            <a:r>
              <a:rPr lang="sr-Latn-RS" dirty="0"/>
              <a:t>po </a:t>
            </a:r>
            <a:r>
              <a:rPr lang="sr-Latn-RS" dirty="0" smtClean="0"/>
              <a:t>definiciji </a:t>
            </a:r>
            <a:r>
              <a:rPr lang="sr-Latn-RS" dirty="0"/>
              <a:t>trajno </a:t>
            </a:r>
            <a:r>
              <a:rPr lang="sr-Latn-RS" dirty="0" smtClean="0"/>
              <a:t>marginalizuje – „samoizmeštanje“)</a:t>
            </a: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7170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Relativizam kao sredstvo kritike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674968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Pluralizam perspektiva – upoznavanje društva i kulture iz perspektive nosilaca ranije isključenih identiteta (žene, manjine, homoseksulane osobe, deca, zatvorenici...)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Scijentistički odgovor – nauka je jedna, identitet ne utiče na saznanje, relativizam je zlo i vodi u izjednačavanje nauke, religije i magije, misticizam i zatucanost...ako brana između nauke i ne’nake popusti, nikada neće biti ponovo podignuta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819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Relativizam kao sredstvo saznanja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553499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Najvažnija distinkcija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Relativizacija je antitotalitarni idiom svih društvenih nauka (anti-apsolutizacija, odupiranje ideji da je naš način života jedini, a ako ne jedini, onda svakako jedini ispravan)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Objašnjenje putem relativizacije – u kojim istorijskim i sociokulturnim </a:t>
            </a:r>
            <a:r>
              <a:rPr lang="sr-Latn-RS" u="sng" dirty="0"/>
              <a:t>okolnostima</a:t>
            </a:r>
            <a:r>
              <a:rPr lang="sr-Latn-RS" dirty="0"/>
              <a:t> nešto dobija značenje i značaj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Relativizam=kontekstualizam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Važna metodološka posledica: socijalizacija, istorizacija i kulturalizacija epistemologije i samog pogleda na nauku</a:t>
            </a:r>
            <a:endParaRPr lang="en-US" dirty="0"/>
          </a:p>
        </p:txBody>
      </p:sp>
      <p:sp>
        <p:nvSpPr>
          <p:cNvPr id="921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Relativizam VS. relativizacija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159801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Sinonim za negiranje autoriteta nauke i automatsko odbacivanje</a:t>
            </a:r>
            <a:r>
              <a:rPr lang="en-US" dirty="0"/>
              <a:t> </a:t>
            </a:r>
            <a:r>
              <a:rPr lang="sr-Latn-RS" dirty="0"/>
              <a:t>vankontekstualne </a:t>
            </a:r>
            <a:r>
              <a:rPr lang="en-US" dirty="0" err="1"/>
              <a:t>zasnovanosti</a:t>
            </a:r>
            <a:r>
              <a:rPr lang="sr-Latn-RS" dirty="0"/>
              <a:t> saznanja</a:t>
            </a:r>
            <a:r>
              <a:rPr lang="en-US" dirty="0"/>
              <a:t> </a:t>
            </a: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Sinonim za površnost pa i zatucanost (povlađivanje religiji i magiji, tradiciji grupe, pritisku javnog mnjenja i sl.)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Često oružje kontra-kulturnih i anti-establišment pokreta u borbi za prava („po definiciji nenaučan“)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Takođe i obrnuto - negiranje individualnosti, temelj ugrožavanja ljudskih prava osoba koje se opiru tlačenju „u ime tradicije“ – oruđe održavanja statusa kvo u tradicionalističkim zajednicama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1024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Pogodan za kritiku – „laka“ meta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5256163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Istorijski posmatrano, u nauci kao i u društvu u celini, pluralnost perspektiva je kočena, gašena ili prikrivana potiskivanjem relativizma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Nauke kao kulture – prilike i prepreke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Identitet i saznanje – posle relativističke intervencije (antropologije), više se ne posmatraju kao razdvojeni (izazov za tradicionalnu normativnu metodologiju)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1126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Relativizam/pluralizam?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56706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Na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kursu</a:t>
            </a:r>
            <a:r>
              <a:rPr lang="en-US" dirty="0"/>
              <a:t> </a:t>
            </a:r>
            <a:r>
              <a:rPr lang="sr-Latn-RS" dirty="0"/>
              <a:t>ćemo se upoznati sa ne-antirealističkim relativizmom, najmoćnijim interpretativnim i prosvetiteljskim sredstvom naše disciplina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sr-Latn-RS" dirty="0" smtClean="0"/>
              <a:t>Neantirealistički </a:t>
            </a:r>
            <a:r>
              <a:rPr lang="sr-Latn-RS" dirty="0"/>
              <a:t>relativizam će Vama lično omogućiti da se bavite etnologijom/antropologijom 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…</a:t>
            </a:r>
            <a:r>
              <a:rPr lang="sr-Latn-RS" dirty="0" smtClean="0"/>
              <a:t>a </a:t>
            </a:r>
            <a:r>
              <a:rPr lang="sr-Latn-RS" dirty="0"/>
              <a:t>da to ne bude percipirano ni kao puko akademsko „metablebetanje“ kritičke antropologije, ni kao „uvreda“/“izdaja“ i sl. patriotske etnologije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14561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Obično se doživljava kao antiobjektivistička strategija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Suprotno tome, relativizam </a:t>
            </a:r>
            <a:r>
              <a:rPr lang="sr-Latn-RS" u="sng" dirty="0"/>
              <a:t>služi prevazilaženju nesamerljivosti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Njime se objašnjava pod kojim uslovima se nešto uopšte može uporedno analizirati </a:t>
            </a:r>
            <a:r>
              <a:rPr lang="sr-Latn-RS" u="sng" dirty="0"/>
              <a:t>nakon što se razume u kontekstu i „pročisti“ tako što se „prevede“ na neki zajednički skup formalno uporedivih pojmova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Opasnost od nekritičkog preuzimanja etnoeksplikacija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Teže je, a ne lakše, biti dosledni relativista – relativizam komplikuje, nasuprot pozitivističkoj i opštoj društvenoj težnji ka pojednostavljivanju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/>
              <a:t>Relativizam kao </a:t>
            </a:r>
            <a:r>
              <a:rPr lang="sr-Latn-RS" b="1" dirty="0"/>
              <a:t>sredstvo dostizanja objektivnost</a:t>
            </a:r>
            <a:r>
              <a:rPr lang="sr-Latn-RS" dirty="0"/>
              <a:t>i u antropologiji!?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84955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Relativizam se po pravilu doživljava kao antirealistički stav prema a) realnosti i b) mogućnosti njenog saznanja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U tradicionalnom smislu u pitanju je „antimetodologija“ (ima ontološke i epistemološke pretenzije istovremeno – pita se da li je naučno saznanje moguće i da li predmet nauke postoji)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Taj usvojeni, nasleđeni pogled, koči </a:t>
            </a:r>
            <a:r>
              <a:rPr lang="en-US" dirty="0" err="1"/>
              <a:t>primenu</a:t>
            </a:r>
            <a:r>
              <a:rPr lang="en-US" dirty="0"/>
              <a:t> i </a:t>
            </a:r>
            <a:r>
              <a:rPr lang="sr-Latn-RS" dirty="0"/>
              <a:t>razvoj najboljeg što antropologija ima – kontekstualnog komparativizma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Antirealistički pogled na relativizam uvrež</a:t>
            </a:r>
            <a:r>
              <a:rPr lang="en-US" dirty="0" err="1"/>
              <a:t>io</a:t>
            </a:r>
            <a:r>
              <a:rPr lang="en-US" dirty="0"/>
              <a:t> se u </a:t>
            </a:r>
            <a:r>
              <a:rPr lang="sr-Latn-RS" dirty="0"/>
              <a:t>popularnoj (akademskoj</a:t>
            </a:r>
            <a:r>
              <a:rPr lang="sr-Latn-RS"/>
              <a:t>) kulturi ali njega nasleđujemo iz zdravog razuma/obrazovanja</a:t>
            </a:r>
            <a:endParaRPr lang="sr-Latn-RS" dirty="0"/>
          </a:p>
        </p:txBody>
      </p:sp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/>
              <a:t>Problem – antirealistički pogled na relativizam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47534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Kada se oslobodite predsrasuda i stereotipa o relativizmu, on ostaje normalno oruđe antropološke komparacije – osnovni metod antropologije (Gerc, Salins...)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Osnovno sredstvo dostizanja objektivnosti (decentriranje bez depozicioniranja)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Nije etnografija distinktivna karakteristika antropologije, kako to možete da pročitate u većini udžbenika – to je relativizam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Relativizam/kontekstualizacija nije neka posebna teorija, pravac ili škola – to je osnovno sredstvo rada antropologa</a:t>
            </a:r>
            <a:endParaRPr lang="en-US" dirty="0"/>
          </a:p>
        </p:txBody>
      </p:sp>
      <p:sp>
        <p:nvSpPr>
          <p:cNvPr id="1433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Negujte relativizam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763856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err="1"/>
              <a:t>Spor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postmodernizma</a:t>
            </a:r>
            <a:r>
              <a:rPr lang="sr-Latn-RS" dirty="0"/>
              <a:t> </a:t>
            </a:r>
            <a:r>
              <a:rPr lang="sr-Latn-RS" dirty="0" smtClean="0"/>
              <a:t>kao </a:t>
            </a:r>
            <a:r>
              <a:rPr lang="sr-Latn-RS" dirty="0"/>
              <a:t>spor oko relativizma, uzdrmao je naučni autoritet discipline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Polemike o naučnom statusu,  „kraju“ antropologije i sl. su završene i predmet su istraživanja iz istorije, teorije, metodologije, politike i etike discipline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Antropologija je ponovo komparativno proučavanje ljudskih društava i kultura i sebe doživljava kao </a:t>
            </a:r>
            <a:r>
              <a:rPr lang="sr-Latn-RS" dirty="0" smtClean="0"/>
              <a:t>a</a:t>
            </a:r>
            <a:r>
              <a:rPr lang="sr-Latn-RS" dirty="0"/>
              <a:t>) pravu nauku koja je b) društveno korisna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Potraga za univerzalijama i kontekstualnim specifičnostima igraju podjednako važnu ulogu – </a:t>
            </a:r>
            <a:r>
              <a:rPr lang="sr-Latn-RS" b="1" dirty="0"/>
              <a:t>relativizam je renormalizovan </a:t>
            </a:r>
            <a:r>
              <a:rPr lang="sr-Latn-RS" dirty="0"/>
              <a:t>(ne ističe se, podrazumeva se u praksi)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/>
              <a:t>Od disolucije ka reartikulaciji discipline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26348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Shvatite relativizam kao </a:t>
            </a:r>
            <a:r>
              <a:rPr lang="sr-Latn-RS" dirty="0" smtClean="0"/>
              <a:t>kontekstual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realizam</a:t>
            </a:r>
            <a:r>
              <a:rPr lang="sr-Latn-RS" dirty="0" smtClean="0"/>
              <a:t> </a:t>
            </a:r>
            <a:r>
              <a:rPr lang="sr-Latn-RS" dirty="0"/>
              <a:t>– jezgro i smisao antropologije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Ne opterećujte se etičkim </a:t>
            </a:r>
            <a:r>
              <a:rPr lang="sr-Latn-RS" dirty="0" smtClean="0"/>
              <a:t>dilemama tokom pisanja diplomskog rada </a:t>
            </a:r>
            <a:r>
              <a:rPr lang="sr-Latn-RS" dirty="0"/>
              <a:t>– sledite etičke smernice, kodekse i </a:t>
            </a:r>
            <a:r>
              <a:rPr lang="sr-Latn-RS" dirty="0" smtClean="0"/>
              <a:t>slične </a:t>
            </a:r>
            <a:r>
              <a:rPr lang="sr-Latn-RS" dirty="0"/>
              <a:t>propise, oni su tu da vas rasterete dok radite, kako biste uopšte završili posao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Ostanite otvoreni čak i za jaku tezu socijalne ontologije, ali je ne uzimajte </a:t>
            </a:r>
            <a:r>
              <a:rPr lang="sr-Latn-RS" dirty="0" smtClean="0"/>
              <a:t>preozbiljno da se ne biste „zablokirali“ („ontologija u učionici, metodologija na terenu“)</a:t>
            </a: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Osvestite kontingentnost antirealističkog poimanja relativizma i cenite autoritet nauke, kao jedinog bedema odn. vakcine protiv zatucanosti (kao temelja civilizacije nasuprot varvarstvu)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Branite naučni karakter prave, dobre relativističke antropologije kad vam se ukaže prilika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1638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dirty="0" smtClean="0"/>
              <a:t>Osnovna metodološka preporuka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67733251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RS" dirty="0" smtClean="0"/>
              <a:t>Podsetnik – pošaljite mi pitanja imejlom onda kada se sa njima suočite, ne ostavljajte nedoumice za kasnije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dirty="0" smtClean="0"/>
              <a:t>Razmislite o temama diplomskih radova, trebalo bi da ih prijavite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b="1" dirty="0" smtClean="0"/>
              <a:t>Čitajte svakodnevno, to je najbolji način da se vratite studijama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en-US" dirty="0" smtClean="0"/>
              <a:t>milmil@f.bg.ac.rs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Lakše je kada vam se znanja polako stapaju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983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Nau</a:t>
            </a:r>
            <a:r>
              <a:rPr lang="sr-Latn-RS" dirty="0" smtClean="0"/>
              <a:t>čni – prosvetiteljska potraga za istinom, mogućnost otkrivanja i objašnjenja sveta kakav jeste</a:t>
            </a:r>
          </a:p>
          <a:p>
            <a:endParaRPr lang="sr-Latn-RS" dirty="0"/>
          </a:p>
          <a:p>
            <a:r>
              <a:rPr lang="sr-Latn-RS" dirty="0" smtClean="0"/>
              <a:t>Van-naučni – nauke o folkloru i nasleđu kao čuvarke tradicije, </a:t>
            </a:r>
            <a:r>
              <a:rPr lang="en-US" dirty="0" smtClean="0"/>
              <a:t>“</a:t>
            </a:r>
            <a:r>
              <a:rPr lang="en-US" dirty="0" err="1" smtClean="0"/>
              <a:t>nauka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narudzbini</a:t>
            </a:r>
            <a:r>
              <a:rPr lang="en-US" dirty="0" smtClean="0"/>
              <a:t>”</a:t>
            </a:r>
            <a:r>
              <a:rPr lang="sr-Latn-RS" smtClean="0"/>
              <a:t>, „nauka o narodu i za narod“</a:t>
            </a:r>
            <a:endParaRPr lang="sr-Latn-RS" dirty="0" smtClean="0"/>
          </a:p>
          <a:p>
            <a:endParaRPr lang="sr-Latn-RS" dirty="0"/>
          </a:p>
          <a:p>
            <a:r>
              <a:rPr lang="sr-Latn-RS" dirty="0" smtClean="0"/>
              <a:t>Hibridni – upravo tu leži autoritet etnologije (nauka koja je postala oficijelna ideologija, deo tzv. državne kulture</a:t>
            </a:r>
            <a:r>
              <a:rPr lang="en-US" dirty="0" smtClean="0"/>
              <a:t>,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dalje</a:t>
            </a:r>
            <a:r>
              <a:rPr lang="en-US" dirty="0" smtClean="0"/>
              <a:t> </a:t>
            </a:r>
            <a:r>
              <a:rPr lang="en-US" dirty="0" err="1" smtClean="0"/>
              <a:t>koristi</a:t>
            </a:r>
            <a:r>
              <a:rPr lang="en-US" dirty="0" smtClean="0"/>
              <a:t> </a:t>
            </a:r>
            <a:r>
              <a:rPr lang="en-US" dirty="0" err="1" smtClean="0"/>
              <a:t>nau</a:t>
            </a:r>
            <a:r>
              <a:rPr lang="sr-Latn-RS" dirty="0" smtClean="0"/>
              <a:t>č</a:t>
            </a:r>
            <a:r>
              <a:rPr lang="en-US" dirty="0" smtClean="0"/>
              <a:t>ne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s van-</a:t>
            </a:r>
            <a:r>
              <a:rPr lang="en-US" dirty="0" err="1" smtClean="0"/>
              <a:t>nau</a:t>
            </a:r>
            <a:r>
              <a:rPr lang="sr-Latn-RS" dirty="0" smtClean="0"/>
              <a:t>č</a:t>
            </a:r>
            <a:r>
              <a:rPr lang="en-US" dirty="0" err="1" smtClean="0"/>
              <a:t>nim</a:t>
            </a:r>
            <a:r>
              <a:rPr lang="en-US" dirty="0" smtClean="0"/>
              <a:t> </a:t>
            </a:r>
            <a:r>
              <a:rPr lang="en-US" dirty="0" err="1" smtClean="0"/>
              <a:t>ciljevima</a:t>
            </a:r>
            <a:r>
              <a:rPr lang="sr-Latn-RS" dirty="0" smtClean="0"/>
              <a:t>)</a:t>
            </a:r>
          </a:p>
          <a:p>
            <a:endParaRPr lang="sr-Latn-RS" dirty="0" smtClean="0"/>
          </a:p>
          <a:p>
            <a:r>
              <a:rPr lang="sr-Latn-RS" dirty="0" smtClean="0"/>
              <a:t>Ciljna grupa naše discipline – šira populacija (istorijski nasleđena)</a:t>
            </a:r>
            <a:endParaRPr lang="sr-Latn-RS" dirty="0"/>
          </a:p>
          <a:p>
            <a:endParaRPr lang="sr-Latn-RS" dirty="0"/>
          </a:p>
          <a:p>
            <a:r>
              <a:rPr lang="sr-Latn-RS" dirty="0" smtClean="0"/>
              <a:t>Autoritet je nemoguće zasnovati u široj populaciji na antirealizmu, dakle antropološka teorija je nepodeljiva, pa i uvredljiva za „običnog čoveka“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Izvori</a:t>
            </a:r>
            <a:r>
              <a:rPr lang="en-US" dirty="0" smtClean="0"/>
              <a:t> </a:t>
            </a:r>
            <a:r>
              <a:rPr lang="en-US" dirty="0" err="1" smtClean="0"/>
              <a:t>autoriteta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328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RS" dirty="0" smtClean="0"/>
              <a:t>Metod – razlika između nauke i nenauke</a:t>
            </a:r>
          </a:p>
          <a:p>
            <a:r>
              <a:rPr lang="sr-Latn-RS" dirty="0" smtClean="0"/>
              <a:t>Društvena uloga discipline – „funkcija“ koja se pridaje DHN, a etnologiji ili antropologiji posebno</a:t>
            </a:r>
          </a:p>
          <a:p>
            <a:endParaRPr lang="sr-Latn-RS" dirty="0"/>
          </a:p>
          <a:p>
            <a:pPr marL="0" indent="0">
              <a:buNone/>
            </a:pPr>
            <a:r>
              <a:rPr lang="sr-Latn-RS" dirty="0" smtClean="0"/>
              <a:t>Srećom, etnologija („čuvarka kulturnog nasleđa“) je očuvala svoj tradicionalni autoritet uprkos našem sistematskom trudu da ga urušimo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dirty="0" smtClean="0"/>
              <a:t>Etički izazov – kako da ne živimo kao Ketmani (paralelni, pritvorni život: „Takija“ šiita i derviša + Česlav Miloš „Zarobljeni um“ intelektualaca pod sovjetskom okupacijom)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dirty="0" smtClean="0"/>
              <a:t>Praktični izazov – kako da napišemo diplomski rad kog se nećemo teorijski „stideti“ a koji će biti razumljiv našim bližnjima; kako da u njemu sprovedemo naučno zasnovanu analizu a da njom ne uvredimo nikoga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Dva izvora autoriteta, dva lična izazova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353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/>
          </a:p>
          <a:p>
            <a:r>
              <a:rPr lang="sr-Latn-RS" dirty="0" smtClean="0"/>
              <a:t>Izvan-akademski</a:t>
            </a:r>
          </a:p>
          <a:p>
            <a:endParaRPr lang="sr-Latn-RS" dirty="0"/>
          </a:p>
          <a:p>
            <a:r>
              <a:rPr lang="sr-Latn-RS" dirty="0"/>
              <a:t>Unutar-akademski</a:t>
            </a:r>
          </a:p>
          <a:p>
            <a:endParaRPr lang="sr-Latn-RS" dirty="0" smtClean="0"/>
          </a:p>
          <a:p>
            <a:pPr marL="0" indent="0">
              <a:buNone/>
            </a:pPr>
            <a:endParaRPr lang="sr-Latn-R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Dva izazova autoritetu nauke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116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RS" dirty="0" smtClean="0"/>
              <a:t>Antirealistička/antipozitivistička</a:t>
            </a:r>
          </a:p>
          <a:p>
            <a:r>
              <a:rPr lang="sr-Latn-RS" dirty="0" smtClean="0"/>
              <a:t>Relativistička/komunitarna</a:t>
            </a:r>
          </a:p>
          <a:p>
            <a:r>
              <a:rPr lang="sr-Latn-RS" dirty="0" smtClean="0"/>
              <a:t>Užedisciplinarna, antikolonijalna, feministička itd.</a:t>
            </a:r>
          </a:p>
          <a:p>
            <a:r>
              <a:rPr lang="sr-Latn-RS" dirty="0" smtClean="0"/>
              <a:t>Postmodernistička/interdisciplinarna</a:t>
            </a:r>
          </a:p>
          <a:p>
            <a:endParaRPr lang="sr-Latn-RS" dirty="0"/>
          </a:p>
          <a:p>
            <a:pPr marL="0" indent="0">
              <a:buNone/>
            </a:pPr>
            <a:r>
              <a:rPr lang="sr-Latn-RS" dirty="0" smtClean="0"/>
              <a:t>Paradoks – sve ove kritike su nastojale da DHN, a antropologiju posebno, učine „boljom“ naukom (mada su svojstvo „naučnosti“ pripisali političkoj korektnosti prema proučavanima, redukovanoj na moralnost)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dirty="0" smtClean="0"/>
              <a:t>Glavni izvor ovog uskog poimanja načina na koje nauka može da se unapredi jesu antikolonijalna kritička antropologija, feministika i intepretativna antropologija, i na njih oslonjene postmoderna i postkulturna antropologija (1960-te do 1990-tih)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800" dirty="0" smtClean="0"/>
              <a:t>Prvi izazov autoritetu:</a:t>
            </a:r>
            <a:br>
              <a:rPr lang="sr-Latn-RS" sz="2800" dirty="0" smtClean="0"/>
            </a:br>
            <a:r>
              <a:rPr lang="sr-Latn-RS" sz="2800" dirty="0" smtClean="0"/>
              <a:t>Kritika tradicionalne koncepcije metoda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86448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910402A-905A-4BDC-B01C-393DB85A2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/>
              <a:t>Razlike: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P</a:t>
            </a:r>
            <a:r>
              <a:rPr lang="sr-Latn-RS" dirty="0"/>
              <a:t>oststrukturalizam je kritika načina na koji je strukturalizam formalizovao </a:t>
            </a:r>
            <a:r>
              <a:rPr lang="sr-Latn-RS" dirty="0" smtClean="0"/>
              <a:t>metod (posebno </a:t>
            </a:r>
            <a:r>
              <a:rPr lang="sr-Latn-RS" dirty="0"/>
              <a:t>nametanja značenja pred određivanje </a:t>
            </a:r>
            <a:r>
              <a:rPr lang="sr-Latn-RS" dirty="0" smtClean="0"/>
              <a:t>funkcija) radi bolje formalizacije metoda</a:t>
            </a: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P</a:t>
            </a:r>
            <a:r>
              <a:rPr lang="sr-Latn-RS" dirty="0"/>
              <a:t>ostmodernizam je odbijanje da se metod formalizuje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/>
              <a:t>Sličnosti: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K</a:t>
            </a:r>
            <a:r>
              <a:rPr lang="sr-Latn-RS" dirty="0"/>
              <a:t>ognitivni ali ne i moralni relativizam (podvala kritičara)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K</a:t>
            </a:r>
            <a:r>
              <a:rPr lang="sr-Latn-RS" dirty="0"/>
              <a:t>ritičko samounapređivanej a ne nihilistička destrukcija (podvala kritičara)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795F5032-853E-4FE1-9605-4399FB673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P</a:t>
            </a:r>
            <a:r>
              <a:rPr lang="sr-Latn-RS"/>
              <a:t>oststrukturalizam/postmoderna – ključna metodološka razlika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4704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429</TotalTime>
  <Words>3078</Words>
  <Application>Microsoft Office PowerPoint</Application>
  <PresentationFormat>On-screen Show (4:3)</PresentationFormat>
  <Paragraphs>357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Waveform</vt:lpstr>
      <vt:lpstr>Problemi naučnog autoriteta u antropologiji Tri kritike: realizam, reprezentacija, autoritet Relativizam = dobra nauka</vt:lpstr>
      <vt:lpstr>Poente</vt:lpstr>
      <vt:lpstr>Dva značenja autoriteta</vt:lpstr>
      <vt:lpstr>…</vt:lpstr>
      <vt:lpstr>Izvori autoriteta </vt:lpstr>
      <vt:lpstr>Dva izvora autoriteta, dva lična izazova</vt:lpstr>
      <vt:lpstr>Dva izazova autoritetu nauke</vt:lpstr>
      <vt:lpstr>Prvi izazov autoritetu: Kritika tradicionalne koncepcije metoda</vt:lpstr>
      <vt:lpstr>Poststrukturalizam/postmoderna – ključna metodološka razlika</vt:lpstr>
      <vt:lpstr>Ključni pojmovi – svi iz nasleđa moderne</vt:lpstr>
      <vt:lpstr>Tri postmoderne antropologije</vt:lpstr>
      <vt:lpstr>Tri ključne kritike</vt:lpstr>
      <vt:lpstr>Kritika realizma</vt:lpstr>
      <vt:lpstr>...</vt:lpstr>
      <vt:lpstr>Kritika reprezentacije</vt:lpstr>
      <vt:lpstr>Kritika autoriteta</vt:lpstr>
      <vt:lpstr>...</vt:lpstr>
      <vt:lpstr>Ključni pojam – refleksivnost...</vt:lpstr>
      <vt:lpstr>...</vt:lpstr>
      <vt:lpstr>Osnovni unutardisciplinarni afiniteti...</vt:lpstr>
      <vt:lpstr>...</vt:lpstr>
      <vt:lpstr>Osnovni interdisciplinarni afiniteti...</vt:lpstr>
      <vt:lpstr>…</vt:lpstr>
      <vt:lpstr>...</vt:lpstr>
      <vt:lpstr>Kritike postmoderne antropologije</vt:lpstr>
      <vt:lpstr>Neoscijentizam – rađanje antirealističkog pogleda na relativizam</vt:lpstr>
      <vt:lpstr>Drugi izazov autoritetu: van-akademska kriza poverenja u nauku</vt:lpstr>
      <vt:lpstr>Privremeni zaključak: Nasleđe postmoderne antropologije</vt:lpstr>
      <vt:lpstr>...</vt:lpstr>
      <vt:lpstr>pauza</vt:lpstr>
      <vt:lpstr>„Postmoderni relativizam“ – kritičarski konstrukt</vt:lpstr>
      <vt:lpstr>Antropologija i relativizam – koevolucija</vt:lpstr>
      <vt:lpstr>Osnovne varijante</vt:lpstr>
      <vt:lpstr>Relativnost percepcije/“građe“/objašnjenja</vt:lpstr>
      <vt:lpstr>Relativizam kao sredstvo kritike</vt:lpstr>
      <vt:lpstr>Relativizam kao sredstvo saznanja</vt:lpstr>
      <vt:lpstr>Relativizam VS. relativizacija</vt:lpstr>
      <vt:lpstr>Pogodan za kritiku – „laka“ meta</vt:lpstr>
      <vt:lpstr>Relativizam/pluralizam?</vt:lpstr>
      <vt:lpstr>Relativizam kao sredstvo dostizanja objektivnosti u antropologiji!?</vt:lpstr>
      <vt:lpstr>Problem – antirealistički pogled na relativizam</vt:lpstr>
      <vt:lpstr>Negujte relativizam</vt:lpstr>
      <vt:lpstr>Od disolucije ka reartikulaciji discipline</vt:lpstr>
      <vt:lpstr>Osnovna metodološka preporuka</vt:lpstr>
      <vt:lpstr>Lakše je kada vam se znanja polako stapaju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Problemi naučnog autoriteta u antropologiji</dc:title>
  <dc:creator>EA</dc:creator>
  <cp:lastModifiedBy>User</cp:lastModifiedBy>
  <cp:revision>37</cp:revision>
  <dcterms:created xsi:type="dcterms:W3CDTF">2006-08-16T00:00:00Z</dcterms:created>
  <dcterms:modified xsi:type="dcterms:W3CDTF">2025-11-03T14:25:47Z</dcterms:modified>
</cp:coreProperties>
</file>