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8" r:id="rId20"/>
    <p:sldId id="279" r:id="rId21"/>
    <p:sldId id="281" r:id="rId22"/>
    <p:sldId id="275" r:id="rId23"/>
    <p:sldId id="276" r:id="rId24"/>
    <p:sldId id="280" r:id="rId25"/>
    <p:sldId id="282" r:id="rId26"/>
    <p:sldId id="284" r:id="rId27"/>
    <p:sldId id="285" r:id="rId28"/>
    <p:sldId id="287" r:id="rId29"/>
    <p:sldId id="288" r:id="rId30"/>
    <p:sldId id="290" r:id="rId31"/>
    <p:sldId id="289" r:id="rId32"/>
    <p:sldId id="29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27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C3724A-AABC-4343-A01E-52762E62DDC1}"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C3724A-AABC-4343-A01E-52762E62DDC1}"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C3724A-AABC-4343-A01E-52762E62DDC1}"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C3724A-AABC-4343-A01E-52762E62DDC1}"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C3724A-AABC-4343-A01E-52762E62DDC1}"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C3724A-AABC-4343-A01E-52762E62DDC1}" type="datetimeFigureOut">
              <a:rPr lang="en-US" smtClean="0"/>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C3724A-AABC-4343-A01E-52762E62DDC1}" type="datetimeFigureOut">
              <a:rPr lang="en-US" smtClean="0"/>
              <a:t>4/11/2020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C3724A-AABC-4343-A01E-52762E62DDC1}" type="datetimeFigureOut">
              <a:rPr lang="en-US" smtClean="0"/>
              <a:t>4/11/2020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3724A-AABC-4343-A01E-52762E62DDC1}" type="datetimeFigureOut">
              <a:rPr lang="en-US" smtClean="0"/>
              <a:t>4/11/2020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C3724A-AABC-4343-A01E-52762E62DDC1}" type="datetimeFigureOut">
              <a:rPr lang="en-US" smtClean="0"/>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C3724A-AABC-4343-A01E-52762E62DDC1}" type="datetimeFigureOut">
              <a:rPr lang="en-US" smtClean="0"/>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1EFD2-6F11-418C-90FA-2CF6DF57D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3724A-AABC-4343-A01E-52762E62DDC1}" type="datetimeFigureOut">
              <a:rPr lang="en-US" smtClean="0"/>
              <a:t>4/11/2020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1EFD2-6F11-418C-90FA-2CF6DF57D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2438400"/>
            <a:ext cx="86106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АРХИТЕКТУРА СРЕДЊОВЕКОВНЕ СРБИЈЕ – РАДОСЛАВЉЕВА ПРИРИПРАТА У СТУДЕНИЦИ И МИЛЕШЕВА</a:t>
            </a:r>
            <a:endParaRPr lang="en-US" sz="2000" b="1" dirty="0">
              <a:solidFill>
                <a:srgbClr val="FFFF00"/>
              </a:solidFill>
              <a:latin typeface="Bookman Old Style"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STEVOVIC SVE 2020\003 SLIKE POSAO SVE\001 SLIKE BAZA\SLIKE PUTOVANJA\9 STUDENICA 2011\Picture 08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886200" y="152400"/>
            <a:ext cx="52578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РАДОСЛАВЉЕВА ПРИПРАТА, СТЕПЕНАСТИ ПРИСЛОЊЕНИ ПРЕЛОМЉЕНИ ЛУКОВИ И ПОЧЕЦИ РЕБАРА СВОДОВА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TEVOVIC SVE 2020\003 SLIKE POSAO SVE\001 SLIKE BAZA\SLIKE PUTOVANJA\9 STUDENICA 2011\Picture 085.jpg"/>
          <p:cNvPicPr>
            <a:picLocks noChangeAspect="1" noChangeArrowheads="1"/>
          </p:cNvPicPr>
          <p:nvPr/>
        </p:nvPicPr>
        <p:blipFill>
          <a:blip r:embed="rId2" cstate="print"/>
          <a:srcRect/>
          <a:stretch>
            <a:fillRect/>
          </a:stretch>
        </p:blipFill>
        <p:spPr bwMode="auto">
          <a:xfrm>
            <a:off x="-101600" y="0"/>
            <a:ext cx="9245600" cy="6858000"/>
          </a:xfrm>
          <a:prstGeom prst="rect">
            <a:avLst/>
          </a:prstGeom>
          <a:noFill/>
        </p:spPr>
      </p:pic>
      <p:sp>
        <p:nvSpPr>
          <p:cNvPr id="5" name="TextBox 4"/>
          <p:cNvSpPr txBox="1"/>
          <p:nvPr/>
        </p:nvSpPr>
        <p:spPr>
          <a:xfrm>
            <a:off x="0" y="228600"/>
            <a:ext cx="2590800" cy="163121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РАДОСЛАВЉЕВА ПРИПРАТА, СВОДОВИ ИЗНАД ОБА ТРАВЕЈА</a:t>
            </a:r>
            <a:endParaRPr lang="en-US" sz="2000" b="1" dirty="0">
              <a:solidFill>
                <a:srgbClr val="FFFF00"/>
              </a:solidFill>
              <a:latin typeface="Bookman Old Style" pitchFamily="18" charset="0"/>
            </a:endParaRPr>
          </a:p>
        </p:txBody>
      </p:sp>
      <p:pic>
        <p:nvPicPr>
          <p:cNvPr id="6147" name="Picture 3" descr="C:\Users\Ivan\Downloads\bg1.png"/>
          <p:cNvPicPr>
            <a:picLocks noChangeAspect="1" noChangeArrowheads="1"/>
          </p:cNvPicPr>
          <p:nvPr/>
        </p:nvPicPr>
        <p:blipFill>
          <a:blip r:embed="rId3" cstate="print"/>
          <a:srcRect/>
          <a:stretch>
            <a:fillRect/>
          </a:stretch>
        </p:blipFill>
        <p:spPr bwMode="auto">
          <a:xfrm>
            <a:off x="6170490" y="0"/>
            <a:ext cx="2973510" cy="22225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Ivan\Downloads\Untitled2.jpg"/>
          <p:cNvPicPr>
            <a:picLocks noChangeAspect="1" noChangeArrowheads="1"/>
          </p:cNvPicPr>
          <p:nvPr/>
        </p:nvPicPr>
        <p:blipFill>
          <a:blip r:embed="rId2" cstate="print"/>
          <a:srcRect/>
          <a:stretch>
            <a:fillRect/>
          </a:stretch>
        </p:blipFill>
        <p:spPr bwMode="auto">
          <a:xfrm>
            <a:off x="152400" y="152400"/>
            <a:ext cx="4724400" cy="3968496"/>
          </a:xfrm>
          <a:prstGeom prst="rect">
            <a:avLst/>
          </a:prstGeom>
          <a:noFill/>
        </p:spPr>
      </p:pic>
      <p:pic>
        <p:nvPicPr>
          <p:cNvPr id="7171" name="Picture 3" descr="C:\Users\Ivan\Downloads\Untitled4.jpg"/>
          <p:cNvPicPr>
            <a:picLocks noChangeAspect="1" noChangeArrowheads="1"/>
          </p:cNvPicPr>
          <p:nvPr/>
        </p:nvPicPr>
        <p:blipFill>
          <a:blip r:embed="rId3" cstate="print"/>
          <a:srcRect/>
          <a:stretch>
            <a:fillRect/>
          </a:stretch>
        </p:blipFill>
        <p:spPr bwMode="auto">
          <a:xfrm>
            <a:off x="5174259" y="152401"/>
            <a:ext cx="3817340" cy="3962399"/>
          </a:xfrm>
          <a:prstGeom prst="rect">
            <a:avLst/>
          </a:prstGeom>
          <a:noFill/>
        </p:spPr>
      </p:pic>
      <p:sp>
        <p:nvSpPr>
          <p:cNvPr id="4" name="TextBox 3"/>
          <p:cNvSpPr txBox="1"/>
          <p:nvPr/>
        </p:nvSpPr>
        <p:spPr>
          <a:xfrm>
            <a:off x="0" y="4114800"/>
            <a:ext cx="9144000" cy="2862322"/>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РАДОСЛАВЉЕВА ПРИПРАТА, ЗАПАДНА ФАСАДА СА КАСНИЈИМ ПРЕПРАВКАМА ЗАБАТА И РЕКОНСТРУКЦИЈОМ ОРИГИНАЛНОГ ИЗГЛЕДА СЕВЕРНЕ СТРАНЕ. </a:t>
            </a:r>
          </a:p>
          <a:p>
            <a:r>
              <a:rPr lang="sr-Cyrl-RS" sz="2000" b="1" dirty="0" smtClean="0">
                <a:solidFill>
                  <a:srgbClr val="FFFF00"/>
                </a:solidFill>
                <a:latin typeface="Bookman Old Style" pitchFamily="18" charset="0"/>
              </a:rPr>
              <a:t>АУТОР ИСТРАЖИВАЊА ИЗНЕЛА ЈЕ МИШЉЕЊЕ ДА ЈЕ  ПРИПРАТА МОГЛА НАСТАТИ ЧАК ПРЕ ЖИЧКЕ, А ДА ОБЛИЦИ ПРЕЛОМЉЕНИХ АРКАДА НА ОБЕ ГРАЂЕВИНЕ УКАЗУЈУ НА СЛИЧНОСТИ СА СВЕТИЛИШТИМА КРСТАШКОГ ЈЕРУСАЛИМА, КОЈА СУ У СРБИЈИ СВАКАКО БИЛА ПОЗНАТА И ПРЕ САВИНОГ ПРВОГ ПУТОВАЊА У СВЕТУ ЗЕМЉУ.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Ivan\Downloads\Untitled.jpg"/>
          <p:cNvPicPr>
            <a:picLocks noChangeAspect="1" noChangeArrowheads="1"/>
          </p:cNvPicPr>
          <p:nvPr/>
        </p:nvPicPr>
        <p:blipFill>
          <a:blip r:embed="rId2" cstate="print"/>
          <a:srcRect/>
          <a:stretch>
            <a:fillRect/>
          </a:stretch>
        </p:blipFill>
        <p:spPr bwMode="auto">
          <a:xfrm>
            <a:off x="152400" y="152400"/>
            <a:ext cx="4953000" cy="3778726"/>
          </a:xfrm>
          <a:prstGeom prst="rect">
            <a:avLst/>
          </a:prstGeom>
          <a:noFill/>
        </p:spPr>
      </p:pic>
      <p:pic>
        <p:nvPicPr>
          <p:cNvPr id="3" name="Picture 3" descr="C:\Users\Ivan\Downloads\Untitled4.jpg"/>
          <p:cNvPicPr>
            <a:picLocks noChangeAspect="1" noChangeArrowheads="1"/>
          </p:cNvPicPr>
          <p:nvPr/>
        </p:nvPicPr>
        <p:blipFill>
          <a:blip r:embed="rId3" cstate="print"/>
          <a:srcRect/>
          <a:stretch>
            <a:fillRect/>
          </a:stretch>
        </p:blipFill>
        <p:spPr bwMode="auto">
          <a:xfrm>
            <a:off x="5321079" y="152401"/>
            <a:ext cx="3670519" cy="3809999"/>
          </a:xfrm>
          <a:prstGeom prst="rect">
            <a:avLst/>
          </a:prstGeom>
          <a:noFill/>
        </p:spPr>
      </p:pic>
      <p:sp>
        <p:nvSpPr>
          <p:cNvPr id="4" name="TextBox 3"/>
          <p:cNvSpPr txBox="1"/>
          <p:nvPr/>
        </p:nvSpPr>
        <p:spPr>
          <a:xfrm>
            <a:off x="0" y="3995678"/>
            <a:ext cx="9144000" cy="2862322"/>
          </a:xfrm>
          <a:prstGeom prst="rect">
            <a:avLst/>
          </a:prstGeom>
          <a:noFill/>
        </p:spPr>
        <p:txBody>
          <a:bodyPr wrap="square" rtlCol="0">
            <a:spAutoFit/>
          </a:bodyPr>
          <a:lstStyle/>
          <a:p>
            <a:r>
              <a:rPr lang="sr-Cyrl-RS" sz="2000" b="1" dirty="0" smtClean="0">
                <a:solidFill>
                  <a:srgbClr val="FFFF00"/>
                </a:solidFill>
                <a:latin typeface="Bookman Old Style" pitchFamily="18" charset="0"/>
              </a:rPr>
              <a:t>ЖИЧА, СПАСОВА ЦРКВА, РЕКОНСТРУКЦИЈА ИЗГЛЕДА ПРВОБИТНИХ ПОТКРОВНИХ И КУПОЛНИХ ВЕНАЦА, И ФРИЗ СТУДИЈСКИ РЕКОНСТРУИСАН НА СЕВЕРНОЈ СТРАНИ РАДОСЛАВЉЕВЕ ПРИПРАТЕ. ПОЛИХРОМИЈА ФАСАДА ТАКОЂЕ ЈЕ БИЛА ЗАЈЕДНИЧКО ОБЕЛЕЖЈЕ ОБЕ ГРАЂЕВИНЕ. ИЗНЕТО ЈЕ И МИШЉЕЊЕ ДА СУ И КЛЕСАНЕ АРКАДЕ БИЛЕ ПРОДУКТ РАДА ИСТЕ РАДИОНИЦЕ. ТО ДОДАТНО ЧИНИ ЗАНИМЉИВИМ ПИТАЊЕ ПОРЕКЛА НАВЕДЕНИХ МАЈСТОРА КОЈЕ ЈЕ САВА ДОВЕО У СРБИЈУ, И ЊИХОВОГ ПРЕТХОДНОГ ИСКУСТВА. </a:t>
            </a:r>
            <a:endParaRPr lang="en-US" sz="2000" b="1" dirty="0">
              <a:solidFill>
                <a:srgbClr val="FFFF00"/>
              </a:solidFill>
              <a:latin typeface="Bookman Old Style" pitchFamily="18" charset="0"/>
            </a:endParaRPr>
          </a:p>
        </p:txBody>
      </p:sp>
      <p:cxnSp>
        <p:nvCxnSpPr>
          <p:cNvPr id="6" name="Straight Arrow Connector 5"/>
          <p:cNvCxnSpPr/>
          <p:nvPr/>
        </p:nvCxnSpPr>
        <p:spPr>
          <a:xfrm flipH="1" flipV="1">
            <a:off x="3429000" y="914400"/>
            <a:ext cx="2514600" cy="30480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Ivan\Videos\Desktop\Pace 14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04800" y="5410200"/>
            <a:ext cx="8305800" cy="1323439"/>
          </a:xfrm>
          <a:prstGeom prst="rect">
            <a:avLst/>
          </a:prstGeom>
          <a:noFill/>
        </p:spPr>
        <p:txBody>
          <a:bodyPr wrap="square" rtlCol="0">
            <a:spAutoFit/>
          </a:bodyPr>
          <a:lstStyle/>
          <a:p>
            <a:pPr algn="ctr"/>
            <a:r>
              <a:rPr lang="sr-Cyrl-RS" sz="2000" b="1" u="sng" dirty="0" smtClean="0">
                <a:solidFill>
                  <a:srgbClr val="FFFF00"/>
                </a:solidFill>
                <a:latin typeface="Bookman Old Style" pitchFamily="18" charset="0"/>
              </a:rPr>
              <a:t>СВЕТА - ИСТОРИЈСКА ПРОШЛОСТ</a:t>
            </a:r>
            <a:r>
              <a:rPr lang="sr-Cyrl-RS" sz="2000" b="1" dirty="0" smtClean="0">
                <a:solidFill>
                  <a:srgbClr val="FFFF00"/>
                </a:solidFill>
                <a:latin typeface="Bookman Old Style" pitchFamily="18" charset="0"/>
              </a:rPr>
              <a:t>: РАДОСЛАВЉЕВА ПРИПРАТА, ЈУЖНА КАПЕЛА СВ. СИМЕОНА, СЦЕНА </a:t>
            </a:r>
            <a:r>
              <a:rPr lang="sr-Cyrl-RS" sz="2000" b="1" i="1" dirty="0" smtClean="0">
                <a:solidFill>
                  <a:srgbClr val="FFFF00"/>
                </a:solidFill>
                <a:latin typeface="Bookman Old Style" pitchFamily="18" charset="0"/>
              </a:rPr>
              <a:t>ПРЕНОСА МОШТИЈУ СВЕТОГ СИМЕОНА ИЗ ХИЛАНДАРА У СТУДЕНИЦУ</a:t>
            </a:r>
            <a:r>
              <a:rPr lang="sr-Cyrl-RS" sz="2000" b="1" dirty="0" smtClean="0">
                <a:solidFill>
                  <a:srgbClr val="FFFF00"/>
                </a:solidFill>
                <a:latin typeface="Bookman Old Style" pitchFamily="18" charset="0"/>
              </a:rPr>
              <a:t>, ДО 1233.Г.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Ivan\Videos\Desktop\Pace 15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52400" y="6150114"/>
            <a:ext cx="89916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РАДОСЛАВЉЕВА ПРИПРАТА, ЈУЖНА КАПЕЛА, КТИТОРСКА КОМПОЗИЦИЈА, ДО 1233.Г.</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ПРИСУСТВО МАЈСТОРА ШКОЛОВАНИХ У ЛОМБАРДИЈИ ИЛИ ДОБРО УПОЗНАТИХ СА ТАМОШЊОМ ПРАКСОМ НИЈЕ ОСТАЛО ОГРАНИЧЕНО САМО НА СПОЉНУ ПРИПРАТУ СТУДЕНИЦЕ, ДОВРШЕНУ ДО ВРЕМЕНА РАДОСЛАВЉЕВОГ ПРИСИЛНОГ СВРГАВАЊА С ПРЕСТОЛА ОД СТРАНЕ МЛАЂЕГ БРАТА. У ЗНАТНО МАЊИМ ОБЛИЦИМА АЛИ У ПРАКТИЧНО ИСТО ВРЕМЕ, ОВАКВИ СВОДОВИ ИЗВЕДЕНИ СУ У </a:t>
            </a:r>
            <a:r>
              <a:rPr lang="sr-Cyrl-RS" sz="2000" b="1" u="sng" dirty="0" smtClean="0">
                <a:solidFill>
                  <a:srgbClr val="FFFF00"/>
                </a:solidFill>
                <a:latin typeface="Bookman Old Style" pitchFamily="18" charset="0"/>
              </a:rPr>
              <a:t>КАПЕЛИ У КУЛИ ЖИЧЕ ,</a:t>
            </a:r>
            <a:r>
              <a:rPr lang="sr-Cyrl-RS" sz="2000" b="1" dirty="0" smtClean="0">
                <a:solidFill>
                  <a:srgbClr val="FFFF00"/>
                </a:solidFill>
                <a:latin typeface="Bookman Old Style" pitchFamily="18" charset="0"/>
              </a:rPr>
              <a:t>А МОГУЋЕ ЈЕ ДА ЈЕ ИЗ ИСТОГ ГРАДИТЕЉСКОГ ИМПУЛСА ДОШЛО И ИСТОВЕТНО РЕШЕЊЕ КОНСТРУИСАНО ИЗНАД ЗАПАДНОГ ТРАВЕЈА </a:t>
            </a:r>
            <a:r>
              <a:rPr lang="sr-Cyrl-RS" sz="2000" b="1" u="sng" dirty="0" smtClean="0">
                <a:solidFill>
                  <a:srgbClr val="FFFF00"/>
                </a:solidFill>
                <a:latin typeface="Bookman Old Style" pitchFamily="18" charset="0"/>
              </a:rPr>
              <a:t>КОТОРСКЕ ЦРКВЕ СВ. МАРИЈЕ КОЛЕЂАТЕ</a:t>
            </a:r>
            <a:r>
              <a:rPr lang="sr-Cyrl-RS" sz="2000" b="1" dirty="0" smtClean="0">
                <a:solidFill>
                  <a:srgbClr val="FFFF00"/>
                </a:solidFill>
                <a:latin typeface="Bookman Old Style" pitchFamily="18" charset="0"/>
              </a:rPr>
              <a:t>, КОЈА ЈЕ ИЗМЕЂУ 1220 -1230.Г. ИЗНОВА САГРАЂЕНА НА МЕСТУ РАНОВИЗАНТИЈСКЕ БАЗИЛИКЕ И РАНОСРЕДЊОВЕКОВНЕ ГРАДСКЕ КАТЕДРАЛЕ. У ИСТОРИЈСКИМ ОКВИРИМА ВЕЗА СРПСКОГ И УГАРСКОГ ДВОРА, МЕЂУТИМ, ОВИ СУ МАЈСТОРИ МОГЛИ ДОЋИ НЕ САМО ИЗ ПРИМОРЈА, ВЕЋ И СА СЕВЕРА, БУДУЋИ ДА ЈЕ У МАЂАРСКОЈ ИСТОРИОГРАФИЈИ ОДАВНО УСТАНОВЉЕН КОНТИНУИТЕТ УТИЦАЈА И ПРИСУСТВА АРХИТЕКАТА ЛОМБАРДИЈСКЕ РОМАНИКЕ У ИЗГРАДЊИ НАЈВЕЋИХ СВЕТИЛИШТА УГАРСКЕ. ОНА СУ, НА ЖАЛОСТ, У ПРВОБИТНОМ ВИДУ ВЕОМА СЛАБО ОЧУВАНА ИЗ ОВОГ РАЗДОБЉА.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STEVOVIC SVE 2020\003 SLIKE POSAO SVE\001 SLIKE BAZA\SLIKE SREDNJOVEKOVNA SRBIJA\Srpska srednjovekovna arhitektura\ZICA\001 SPASOVA CRKVA, oko 1208-17\001 Plan\poduzni presek.jpg"/>
          <p:cNvPicPr>
            <a:picLocks noChangeAspect="1" noChangeArrowheads="1"/>
          </p:cNvPicPr>
          <p:nvPr/>
        </p:nvPicPr>
        <p:blipFill>
          <a:blip r:embed="rId2" cstate="print"/>
          <a:srcRect/>
          <a:stretch>
            <a:fillRect/>
          </a:stretch>
        </p:blipFill>
        <p:spPr bwMode="auto">
          <a:xfrm>
            <a:off x="0" y="0"/>
            <a:ext cx="4446587" cy="2221653"/>
          </a:xfrm>
          <a:prstGeom prst="rect">
            <a:avLst/>
          </a:prstGeom>
          <a:noFill/>
        </p:spPr>
      </p:pic>
      <p:cxnSp>
        <p:nvCxnSpPr>
          <p:cNvPr id="4" name="Straight Arrow Connector 3"/>
          <p:cNvCxnSpPr/>
          <p:nvPr/>
        </p:nvCxnSpPr>
        <p:spPr>
          <a:xfrm flipV="1">
            <a:off x="381000" y="685800"/>
            <a:ext cx="76200" cy="1905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267" name="Picture 3" descr="C:\Users\Ivan\Videos\Desktop\Picture 111.jpg"/>
          <p:cNvPicPr>
            <a:picLocks noChangeAspect="1" noChangeArrowheads="1"/>
          </p:cNvPicPr>
          <p:nvPr/>
        </p:nvPicPr>
        <p:blipFill>
          <a:blip r:embed="rId3" cstate="print"/>
          <a:srcRect/>
          <a:stretch>
            <a:fillRect/>
          </a:stretch>
        </p:blipFill>
        <p:spPr bwMode="auto">
          <a:xfrm>
            <a:off x="2895600" y="2286000"/>
            <a:ext cx="6111372" cy="4449842"/>
          </a:xfrm>
          <a:prstGeom prst="rect">
            <a:avLst/>
          </a:prstGeom>
          <a:noFill/>
        </p:spPr>
      </p:pic>
      <p:pic>
        <p:nvPicPr>
          <p:cNvPr id="11268" name="Picture 4" descr="E:\STEVOVIC SVE 2020\003 SLIKE POSAO SVE\001 SLIKE BAZA\SLIKE SREDNJOVEKOVNA SRBIJA\Srpska srednjovekovna arhitektura\SV.MARIJA KOLEDJATA U KOTORU, 12-14.v\04 Marija Koledjata.jpg"/>
          <p:cNvPicPr>
            <a:picLocks noChangeAspect="1" noChangeArrowheads="1"/>
          </p:cNvPicPr>
          <p:nvPr/>
        </p:nvPicPr>
        <p:blipFill>
          <a:blip r:embed="rId4" cstate="print"/>
          <a:srcRect/>
          <a:stretch>
            <a:fillRect/>
          </a:stretch>
        </p:blipFill>
        <p:spPr bwMode="auto">
          <a:xfrm>
            <a:off x="152400" y="3429000"/>
            <a:ext cx="2605272" cy="3276600"/>
          </a:xfrm>
          <a:prstGeom prst="rect">
            <a:avLst/>
          </a:prstGeom>
          <a:noFill/>
        </p:spPr>
      </p:pic>
      <p:cxnSp>
        <p:nvCxnSpPr>
          <p:cNvPr id="9" name="Straight Arrow Connector 8"/>
          <p:cNvCxnSpPr/>
          <p:nvPr/>
        </p:nvCxnSpPr>
        <p:spPr>
          <a:xfrm flipH="1">
            <a:off x="685800" y="2895600"/>
            <a:ext cx="381000" cy="2895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24400" y="228600"/>
            <a:ext cx="4114800" cy="163121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ЖИЧА, СВОД КАПЕЛЕ У КУЛИ; КОТОР, СВ. МАРИЈА КОЛЕЂАТА, ЗАПАДНИ ТРАВЕЈ И ДАНАШЊИ ИЗГЛЕД ЦРКВЕ С ЈУГА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ТОКОМ ТРЕЋЕ ДЕЦЕНИЈЕ 13. ВЕКА, А ПРЕ СМРТИ КРАЉА СТЕФАНА ПРВОВЕНЧАНОГ 1228.Г, ПОД САВИНИМ НАДЗОРОМ СВОЈУ ЗАДУЖБИНУ ПОДИГАО ЈЕ И ВЛАДИСЛАВ. </a:t>
            </a:r>
            <a:r>
              <a:rPr lang="sr-Cyrl-RS" sz="2000" b="1" u="sng" dirty="0" smtClean="0">
                <a:solidFill>
                  <a:srgbClr val="FFFF00"/>
                </a:solidFill>
                <a:latin typeface="Bookman Old Style" pitchFamily="18" charset="0"/>
              </a:rPr>
              <a:t>ЦРКВА ВАЗНЕСЕЊА У МИЛЕШЕВИ </a:t>
            </a:r>
            <a:r>
              <a:rPr lang="sr-Cyrl-RS" sz="2000" b="1" dirty="0" smtClean="0">
                <a:solidFill>
                  <a:srgbClr val="FFFF00"/>
                </a:solidFill>
                <a:latin typeface="Bookman Old Style" pitchFamily="18" charset="0"/>
              </a:rPr>
              <a:t>НАСТАЛА ЈЕ У ЖУПИ ЦРНА СТЕНА, ДАНАС НАДОМАК ПРИЈЕПОЉА. БУДУЋИ ДА О ВРЕМЕНУ ИЗГРАДЊЕ НИЈЕ ОСТАО САЧУВАН НИ ЈЕДАН ПИСАНИ ПОДАТАК, О ХРОНОЛОГИЈИ СЕ ЗАКЉУЧУЈЕ НА ОСНОВУ НАСЛИКАНИХ ВЛАДАРСКИХ ПОРТРЕТА, И ЊИХОВИХ ИНСИГНИЈА КОЈЕ УКАЗУЈУ НА ТРЕНУТНИ СТАТУС. ПОРТРЕТ ВИЗАНТИЈСКОГ ЦАРА НАСПРАМ СРПСКЕ ПОВОРКЕ, ИДЕНИТИФИКОВАН ЈЕ НАЈЧЕШЋЕ КАО ЛИК ЈОВАНА</a:t>
            </a:r>
            <a:r>
              <a:rPr lang="en-US" sz="2000" b="1" dirty="0" smtClean="0">
                <a:solidFill>
                  <a:srgbClr val="FFFF00"/>
                </a:solidFill>
                <a:latin typeface="Bookman Old Style" pitchFamily="18" charset="0"/>
              </a:rPr>
              <a:t> III </a:t>
            </a:r>
            <a:r>
              <a:rPr lang="sr-Cyrl-RS" sz="2000" b="1" dirty="0" smtClean="0">
                <a:solidFill>
                  <a:srgbClr val="FFFF00"/>
                </a:solidFill>
                <a:latin typeface="Bookman Old Style" pitchFamily="18" charset="0"/>
              </a:rPr>
              <a:t>ВАТЦА, КОЈИ ЈЕ НА ВЛАСТ ДОШАО 1222, ПА СЕ И ИЗГРАДЊА СМЕШТА У ОВАЈ ИНТЕРВАЛ. НА ДВЕ ПРЕДСТАВЕ КТИТОРА СА МОДЕЛОМ ЦРКВЕ СПОЉНА ПРИПРАТА НИЈЕ НАСЛИКАНА, ШТО БИ ЗНАЧИЛО ДА ЈЕ ДОЗИДАНА НАКОН ЖИВОПИСАЊА, У ВРЕМЕ ДОК ЈЕ САВА ЈОШ УВЕК БИО ЖИВ, А СВАКАКО ПРЕ 1237.Г. ПО САВИНОЈ СМРТИ У БУГАРСКОЈ ПРЕСТОНИЦИ ТРНОВУ, ВЛАДИСЛАВ ЈЕ ЊЕГОВО ТЕЛО ПРЕНЕО У СРБИЈУ И УЗ НАЈВЕЋЕ ПОЧАСТИ САХРАНИО У МИЛЕШЕВИ. ИЗВОРИ БЕЛЕЖЕ ДА СУ НЕДУГО ПОТОМ САВИНЕ МОШТИ ИЗВАЂЕНЕ ИЗ ГРОБА И ПОЛОЖЕНЕ У СВЕТИТЕЉСКИ КИВОТ “ПО СРЕД ВЕЛИКЕ И СВЕТЕ ЦРКВЕ”. МЕСТО ГРОБА ЈЕ НЕПОЗНАТО.</a:t>
            </a:r>
            <a:endParaRPr lang="en-US" sz="2000" b="1" dirty="0">
              <a:solidFill>
                <a:srgbClr val="FFFF00"/>
              </a:solidFill>
              <a:latin typeface="Bookman Old Style"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Ivan\Videos\Desktop\001 SRBIJA PREDAVANJA\4ZICA MILESEVA\009.jpg"/>
          <p:cNvPicPr>
            <a:picLocks noChangeAspect="1" noChangeArrowheads="1"/>
          </p:cNvPicPr>
          <p:nvPr/>
        </p:nvPicPr>
        <p:blipFill>
          <a:blip r:embed="rId2" cstate="print"/>
          <a:srcRect/>
          <a:stretch>
            <a:fillRect/>
          </a:stretch>
        </p:blipFill>
        <p:spPr bwMode="auto">
          <a:xfrm>
            <a:off x="1" y="0"/>
            <a:ext cx="7162800" cy="6115790"/>
          </a:xfrm>
          <a:prstGeom prst="rect">
            <a:avLst/>
          </a:prstGeom>
          <a:noFill/>
        </p:spPr>
      </p:pic>
      <p:sp>
        <p:nvSpPr>
          <p:cNvPr id="3" name="TextBox 2"/>
          <p:cNvSpPr txBox="1"/>
          <p:nvPr/>
        </p:nvSpPr>
        <p:spPr>
          <a:xfrm>
            <a:off x="152400" y="6150114"/>
            <a:ext cx="86106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МИЛЕШЕВА, ПРИПРАТА, ПОРТРЕТИ СРПСКИХ ВЛАДАРА, АРХИЕПИСКОПА САВЕ И СВЕТОГ СИМЕОНА (ДЕЛИМИЧНО)</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УПОРЕДО СА ДОВРШЕЊЕМ КОМПЛЕКСА ЖИЧКЕ ЦРКВЕ, ОДНОСНО ИЗГРАДЊОМ ЊЕНЕ СПОЉНЕ ПРИПРАТЕ, НАЈСТАРИЈИ И СРЕДЊИ СИН СИН КРАЉА СТЕФАНА ПРВОВЕНЧАНОГ, “</a:t>
            </a:r>
            <a:r>
              <a:rPr lang="sr-Cyrl-RS" sz="2000" b="1" u="sng" dirty="0" smtClean="0">
                <a:solidFill>
                  <a:srgbClr val="FFFF00"/>
                </a:solidFill>
                <a:latin typeface="Bookman Old Style" pitchFamily="18" charset="0"/>
              </a:rPr>
              <a:t>МЛАДИ КРАЉ” РАДОСЛАВ (1228-1233) </a:t>
            </a:r>
            <a:r>
              <a:rPr lang="sr-Cyrl-RS" sz="2000" b="1" dirty="0" smtClean="0">
                <a:solidFill>
                  <a:srgbClr val="FFFF00"/>
                </a:solidFill>
                <a:latin typeface="Bookman Old Style" pitchFamily="18" charset="0"/>
              </a:rPr>
              <a:t>И </a:t>
            </a:r>
            <a:r>
              <a:rPr lang="sr-Cyrl-RS" sz="2000" b="1" u="sng" dirty="0" smtClean="0">
                <a:solidFill>
                  <a:srgbClr val="FFFF00"/>
                </a:solidFill>
                <a:latin typeface="Bookman Old Style" pitchFamily="18" charset="0"/>
              </a:rPr>
              <a:t>ЊЕГОВ БРАТ ВЛАДИСЛАВ (1233/4-1242/43,Г.), </a:t>
            </a:r>
            <a:r>
              <a:rPr lang="sr-Cyrl-RS" sz="2000" b="1" dirty="0" smtClean="0">
                <a:solidFill>
                  <a:srgbClr val="FFFF00"/>
                </a:solidFill>
                <a:latin typeface="Bookman Old Style" pitchFamily="18" charset="0"/>
              </a:rPr>
              <a:t>ПО СВОЈ ПРИЛИЦИ СУ ТОКОМ ТРЕЋЕ ДЕЦЕНИЈЕ 13. ВЕКА БАРЕМ ДОНЕКЛЕ УПОРЕДО ГРАДИЛИ ВЛАСТИТЕ ЗАДУЖБИНЕ - </a:t>
            </a:r>
            <a:r>
              <a:rPr lang="sr-Cyrl-RS" sz="2000" b="1" u="sng" dirty="0" smtClean="0">
                <a:solidFill>
                  <a:srgbClr val="FFFF00"/>
                </a:solidFill>
                <a:latin typeface="Bookman Old Style" pitchFamily="18" charset="0"/>
              </a:rPr>
              <a:t>РАДОСЛАВ СПОЉНУ ПРИПРАТУ ПРИЗИДАНУ УЗ ЗАПАДНУ СТРАНУ СТУДЕНИЧКЕ БОГОРОДИЧИНЕ ЦРКВЕ</a:t>
            </a:r>
            <a:r>
              <a:rPr lang="sr-Cyrl-RS" sz="2000" b="1" dirty="0" smtClean="0">
                <a:solidFill>
                  <a:srgbClr val="FFFF00"/>
                </a:solidFill>
                <a:latin typeface="Bookman Old Style" pitchFamily="18" charset="0"/>
              </a:rPr>
              <a:t>, А </a:t>
            </a:r>
            <a:r>
              <a:rPr lang="sr-Cyrl-RS" sz="2000" b="1" u="sng" dirty="0" smtClean="0">
                <a:solidFill>
                  <a:srgbClr val="FFFF00"/>
                </a:solidFill>
                <a:latin typeface="Bookman Old Style" pitchFamily="18" charset="0"/>
              </a:rPr>
              <a:t>ВЛАДИСЛАВ ЦРКВУ МАНАСТИРА МИЛЕШЕВЕ</a:t>
            </a:r>
            <a:r>
              <a:rPr lang="sr-Cyrl-RS" sz="2000" b="1" dirty="0" smtClean="0">
                <a:solidFill>
                  <a:srgbClr val="FFFF00"/>
                </a:solidFill>
                <a:latin typeface="Bookman Old Style" pitchFamily="18" charset="0"/>
              </a:rPr>
              <a:t>. У ПОГЛЕДУ ПОЈЕДИНИХ ГРАДИТЕЉСКИХ СВОЈСТАВА, ОБА ПОДУХВАТА СТАЈАЛА СУ У ОДНОСУ СА ПОЈЕДИНИМ РЕШЕЊИМА ОСТВАРЕНИМ У ОБЛИЦИМА И ИЗГЛЕДУ СРЕДИШТА АРХИЕПИСКОПИЈЕ. НЕСУМЊИВО ЈЕ ТАКОЂЕ, ДА СУ И ЈЕДАН И ДРУГИ МОРАЛИ НАСТАЈАТИ САВЕТОДАВНИМ ДЕЛОВАЊЕМ ЊИХОВОГ СТРИЦА АРХИЕПИСКОПА САВЕ, КАКО КАДА ЈЕ РЕЧ О АРХИТЕКТУРИ ТАКО И О ПРОГРАМУ ЖИВОПИСА. БИТНО ЈЕ НАГЛАСИТИ ДА СЕ У КОНСТРУКТИВНИМ И ДРУГОСТЕПЕНИМ СВОЈСТВИМА ОБЕ ГРАЂЕВИНЕ ЈАСНО ПРЕПОЗНАЈЕ ПРИСУСТВО МАЈСТОРА КОЈИМА РЕШЕЊА ВИЗАНТИЈСКЕ АРХИТЕКТУРЕ НИСУ БИЛА СРОДНА. ОНИ СУ ИЗВЕСНО ПОТИЦАЛИ И ДОНОСИЛИ ПРАКСУ ИЗ СРЕДИНА КОЈЕ СЕ ПОСРЕДНО МОГУ ИДЕНТИФИКОВАТИ .       </a:t>
            </a:r>
            <a:endParaRPr lang="en-US" sz="2000" b="1" dirty="0">
              <a:solidFill>
                <a:srgbClr val="FFFF00"/>
              </a:solidFill>
              <a:latin typeface="Bookman Old Style"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Ivan\Videos\Desktop\016DSCN0974.JPG"/>
          <p:cNvPicPr>
            <a:picLocks noChangeAspect="1" noChangeArrowheads="1"/>
          </p:cNvPicPr>
          <p:nvPr/>
        </p:nvPicPr>
        <p:blipFill>
          <a:blip r:embed="rId2" cstate="print"/>
          <a:srcRect/>
          <a:stretch>
            <a:fillRect/>
          </a:stretch>
        </p:blipFill>
        <p:spPr bwMode="auto">
          <a:xfrm>
            <a:off x="0" y="0"/>
            <a:ext cx="8077200" cy="6057900"/>
          </a:xfrm>
          <a:prstGeom prst="rect">
            <a:avLst/>
          </a:prstGeom>
          <a:noFill/>
        </p:spPr>
      </p:pic>
      <p:sp>
        <p:nvSpPr>
          <p:cNvPr id="3" name="TextBox 2"/>
          <p:cNvSpPr txBox="1"/>
          <p:nvPr/>
        </p:nvSpPr>
        <p:spPr>
          <a:xfrm>
            <a:off x="152400" y="6150114"/>
            <a:ext cx="89916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МИЛЕШЕВА, ЈУЖНИ ЗИД ЗАПАДНОГ ТРАВЕЈА, ПОРТРЕТ ВЛАДИСЛАВА ИЗНАД ЊЕГОВЕ КАСНИЈЕ ГРОБНИЦЕ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Ivan\Videos\Desktop\001 SRBIJA PREDAVANJA\4ZICA MILESEVA\011DSCN104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52400" y="0"/>
            <a:ext cx="88392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МИЛЕШЕВА, ИЗГЛЕД МАНАСТИРСКОГ КОМПЛЕКСА СА СЕВЕРОИСТОКА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МИЛЕШЕВУ ЈЕ МОЖДА ПОДИЗАЛА ИСТА СКУПИНА МАЈСТОРА КАО И РАДОСЛАВЉЕВУ ПРИПРАТУ, А У СВАКОМ СЛУЧАЈУ НИЗ ЊЕНИХ АРХИТЕКТОНСКИХ ОСОБЕНОСТИ УКАЗУЈЕ НА ОКОЛНОСТ ДА ЈЕ РЕЧ БИЛА О ГРАДИТЕЉИМА НЕВИЧНИМ ПРАКСИ ИЗРАДЊЕ ПРЕ СВЕГА КУПОЛНИХ КОНСТРУКЦИЈА. УСЛЕД ПРИРОДЕ ТЕРЕНА НА КОЈЕМ СЕ НАШЛА, КАО И ЗБОГ ВЕЛИКИХ НАКНАДНИХ ИНТЕРВЕНЦИЈА КОЈЕ СУ ИЗМЕНИЛЕ ИЗГЛЕД ПОЈЕДИНИХ ДЕЛОВА ПРОСТОРА, МАЛО ТОГА ПРЕЦИЗНОГ МОЖЕ СЕ РЕЋИ О БЛИЖИМ РАЗЛОЗИМА КОЈИ СУ ОДРЕДИЛИ ЊЕН НЕУОБИЧАЈЕНИ ИЗГЛЕД.</a:t>
            </a:r>
          </a:p>
          <a:p>
            <a:r>
              <a:rPr lang="sr-Cyrl-RS" sz="2000" b="1" dirty="0" smtClean="0">
                <a:solidFill>
                  <a:srgbClr val="FFFF00"/>
                </a:solidFill>
                <a:latin typeface="Bookman Old Style" pitchFamily="18" charset="0"/>
              </a:rPr>
              <a:t> НАЈПРЕ, КАКО ИЗГЛЕДА, ЦРКВА ЈЕ БИЛА УТЕМЕЉЕНА НА ОСТАЦИМА СТАРИЈЕГ САКРАЛНОГ ЗДАЊА.ТО ЈЕ ПО СВОЈ ПРИЛИЦИ УТИЦАЛО НА ЊЕН </a:t>
            </a:r>
            <a:r>
              <a:rPr lang="sr-Cyrl-RS" sz="2000" b="1" u="sng" dirty="0" smtClean="0">
                <a:solidFill>
                  <a:srgbClr val="FFFF00"/>
                </a:solidFill>
                <a:latin typeface="Bookman Old Style" pitchFamily="18" charset="0"/>
              </a:rPr>
              <a:t>ИЗРАЗИТО НЕПРАВИЛНО ПРОЈЕКТОВАН ПОДУЖНИ ПРОСТОР</a:t>
            </a:r>
            <a:r>
              <a:rPr lang="sr-Cyrl-RS" sz="2000" b="1" dirty="0" smtClean="0">
                <a:solidFill>
                  <a:srgbClr val="FFFF00"/>
                </a:solidFill>
                <a:latin typeface="Bookman Old Style" pitchFamily="18" charset="0"/>
              </a:rPr>
              <a:t>, КОЈИ СЕ УПАДЉИВО ШИРИ ОД ЗАПАДА ПРЕМА ИСТОКУ. ДЕВИЈАЦИЈЕ СЕ ПРИМЕЋУЈУ И У </a:t>
            </a:r>
            <a:r>
              <a:rPr lang="sr-Cyrl-RS" sz="2000" b="1" u="sng" dirty="0" smtClean="0">
                <a:solidFill>
                  <a:srgbClr val="FFFF00"/>
                </a:solidFill>
                <a:latin typeface="Bookman Old Style" pitchFamily="18" charset="0"/>
              </a:rPr>
              <a:t>ОБЛИКУ ПЕВНИЦА БОЧНО ОД ПОТКУПОЛНОГ ТРАВЕЈА</a:t>
            </a:r>
            <a:r>
              <a:rPr lang="sr-Cyrl-RS" sz="2000" b="1" dirty="0" smtClean="0">
                <a:solidFill>
                  <a:srgbClr val="FFFF00"/>
                </a:solidFill>
                <a:latin typeface="Bookman Old Style" pitchFamily="18" charset="0"/>
              </a:rPr>
              <a:t>. СВАКАКО НАЈВЕЋА НЕУПУЋЕНОСТ ОГЛЕДА СЕ У ЧИЊЕНИЦИ ДА ЈЕ </a:t>
            </a:r>
            <a:r>
              <a:rPr lang="sr-Cyrl-RS" sz="2000" b="1" u="sng" dirty="0" smtClean="0">
                <a:solidFill>
                  <a:srgbClr val="FFFF00"/>
                </a:solidFill>
                <a:latin typeface="Bookman Old Style" pitchFamily="18" charset="0"/>
              </a:rPr>
              <a:t>ИЗУЗЕТНО ШИРОКА АПСИДА ИЗРАВНО ПРИСЛОЊЕНА УЗ ИСТОЧНЕ ЗИДОВЕ НАОСА</a:t>
            </a:r>
            <a:r>
              <a:rPr lang="sr-Cyrl-RS" sz="2000" b="1" dirty="0" smtClean="0">
                <a:solidFill>
                  <a:srgbClr val="FFFF00"/>
                </a:solidFill>
                <a:latin typeface="Bookman Old Style" pitchFamily="18" charset="0"/>
              </a:rPr>
              <a:t>, ЧИМЕ ЈЕ БИО ОСТВАРЕН ИМПРОВИЗОВАНИ СТАТИЧКИ ОСНОВ ЗА </a:t>
            </a:r>
            <a:r>
              <a:rPr lang="sr-Cyrl-RS" sz="2000" b="1" u="sng" dirty="0" smtClean="0">
                <a:solidFill>
                  <a:srgbClr val="FFFF00"/>
                </a:solidFill>
                <a:latin typeface="Bookman Old Style" pitchFamily="18" charset="0"/>
              </a:rPr>
              <a:t>ПОДИЗАЊЕ КУПОЛЕ МАЛОГ ПРЕЧНИКА НА НАДВИШЕНОМ КВАДРАТНОМ ПОСТОЉУ УЖЕМ ОД ШИРИНЕ ХРАМА</a:t>
            </a:r>
            <a:r>
              <a:rPr lang="sr-Cyrl-RS" sz="2000" b="1" dirty="0" smtClean="0">
                <a:solidFill>
                  <a:srgbClr val="FFFF00"/>
                </a:solidFill>
                <a:latin typeface="Bookman Old Style" pitchFamily="18" charset="0"/>
              </a:rPr>
              <a:t>.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ФОРМА ОЛТАРСКОГ ПРОСТОРА БИЛА ЈЕ С НАМЕРОМ ИЗВЕДЕНА ПО УГЛЕДУ НА ЈЕДНУ АПСИДУ ЖИЧЕ; НЕДУГО ПО ИЗГРАДЊИ ИЗМЕЂУ ИСТОЧНОГ ЗИДА НАОСА И СТРАНА ПОЛУКРУГА  АПСИДЕ ОБРАЗОВАНА СУ </a:t>
            </a:r>
            <a:r>
              <a:rPr lang="sr-Cyrl-RS" sz="2000" b="1" u="sng" dirty="0" smtClean="0">
                <a:solidFill>
                  <a:srgbClr val="FFFF00"/>
                </a:solidFill>
                <a:latin typeface="Bookman Old Style" pitchFamily="18" charset="0"/>
              </a:rPr>
              <a:t>ОДЕЉЕЊА НЕПРАВИЛНЕ ПОТКОВИЧАСТЕ ОСНОВЕ КОЈА СУ ИМАЛА УЛОГУ ПРОСКОМИДИЈЕ И ЂАКОНИКОНА</a:t>
            </a:r>
            <a:r>
              <a:rPr lang="sr-Cyrl-RS" sz="2000" b="1" dirty="0" smtClean="0">
                <a:solidFill>
                  <a:srgbClr val="FFFF00"/>
                </a:solidFill>
                <a:latin typeface="Bookman Old Style" pitchFamily="18" charset="0"/>
              </a:rPr>
              <a:t>, С ТИМ ДА СУ ОБА ТА БОЧНА ОДЕЉЕЊА ОЛТАРА КОМУНИЦИРАЛА СА ПЕВНИЦАМА. ТАКО ЈЕ НАЧЕЛНО, ПРОСТОРНИ КОНЦЕПТ СА ПРИПРАТОМ, КРАТКИМ ЗАПАДНИМ ТРАВЕЈЕМ, ПОТКУПОЛНИМ ПРОСТОРОМ С ПЕВНИЦАМА И ОЛТАРСКИМ ДЕЛОМ </a:t>
            </a:r>
            <a:r>
              <a:rPr lang="sr-Cyrl-RS" sz="2000" b="1" u="sng" dirty="0" smtClean="0">
                <a:solidFill>
                  <a:srgbClr val="FFFF00"/>
                </a:solidFill>
                <a:latin typeface="Bookman Old Style" pitchFamily="18" charset="0"/>
              </a:rPr>
              <a:t>ПРОГРАМСКИ СЛЕДИО ЖИЧКИ РАСПОРЕД</a:t>
            </a:r>
            <a:r>
              <a:rPr lang="sr-Cyrl-RS" sz="2000" b="1" dirty="0" smtClean="0">
                <a:solidFill>
                  <a:srgbClr val="FFFF00"/>
                </a:solidFill>
                <a:latin typeface="Bookman Old Style" pitchFamily="18" charset="0"/>
              </a:rPr>
              <a:t>, АЛИ БЕЗ ИСТОЧНОГ ТРАВЕЈА. СПОЉА, </a:t>
            </a:r>
            <a:r>
              <a:rPr lang="sr-Cyrl-RS" sz="2000" b="1" u="sng" dirty="0" smtClean="0">
                <a:solidFill>
                  <a:srgbClr val="FFFF00"/>
                </a:solidFill>
                <a:latin typeface="Bookman Old Style" pitchFamily="18" charset="0"/>
              </a:rPr>
              <a:t>НА БОЧНИМ ЗИДОВИМА ЗАПАДНОГ ТРАВЕЈА ИЗВЕДЕНИ СУ ЈАКИ ПИЛАСТРИ</a:t>
            </a:r>
            <a:r>
              <a:rPr lang="sr-Cyrl-RS" sz="2000" b="1" dirty="0" smtClean="0">
                <a:solidFill>
                  <a:srgbClr val="FFFF00"/>
                </a:solidFill>
                <a:latin typeface="Bookman Old Style" pitchFamily="18" charset="0"/>
              </a:rPr>
              <a:t>, ОЧИГЛЕДНО С УЛОГОМ КОНТРАФОРА-ПОТПОРНИХ СТУБАЦА. ИЗНУТРА, </a:t>
            </a:r>
            <a:r>
              <a:rPr lang="sr-Cyrl-RS" sz="2000" b="1" u="sng" dirty="0" smtClean="0">
                <a:solidFill>
                  <a:srgbClr val="FFFF00"/>
                </a:solidFill>
                <a:latin typeface="Bookman Old Style" pitchFamily="18" charset="0"/>
              </a:rPr>
              <a:t>ПРЕЧНИК КУПОЛЕ СМАЊЕН ЈЕ УДВОЈЕНИМ ЛУКОВИМА УЗА ЗИДОВЕ</a:t>
            </a:r>
            <a:r>
              <a:rPr lang="sr-Cyrl-RS" sz="2000" b="1" dirty="0" smtClean="0">
                <a:solidFill>
                  <a:srgbClr val="FFFF00"/>
                </a:solidFill>
                <a:latin typeface="Bookman Old Style" pitchFamily="18" charset="0"/>
              </a:rPr>
              <a:t>. ОВО УКАЗУЈЕ НА ИСТУ ВРСТУ АРХИТЕКТОНСКЕ ЛОГИКЕ ПРИМЕЊЕНЕ И НА СПОЉНОЈ ПРИПРАТИ СТУДЕНИЦЕ. ГРАДИТЕЉИ ПРИДОШЛИ ИЗ СРЕДИНЕ КОЈОЈ КУПОЛНА КОНСТРУКЦИЈА НИЈЕ БИЛА СРОДНА, ЗИДАЛИ СУ МИЛЕШЕВУ.ТО ПОТВРЂУЈУ И </a:t>
            </a:r>
            <a:r>
              <a:rPr lang="sr-Cyrl-RS" sz="2000" b="1" u="sng" dirty="0" smtClean="0">
                <a:solidFill>
                  <a:srgbClr val="FFFF00"/>
                </a:solidFill>
                <a:latin typeface="Bookman Old Style" pitchFamily="18" charset="0"/>
              </a:rPr>
              <a:t>ПАРАКЛИСИ УЗ СПОЉНУ ПРИПРАТУ, ИЗДУЖЕНИ ПО ПОПРЕЧНОЈ ОСИ</a:t>
            </a:r>
            <a:r>
              <a:rPr lang="sr-Cyrl-RS" sz="2000" b="1" dirty="0" smtClean="0">
                <a:solidFill>
                  <a:srgbClr val="FFFF00"/>
                </a:solidFill>
                <a:latin typeface="Bookman Old Style" pitchFamily="18" charset="0"/>
              </a:rPr>
              <a:t>, СА ИСТОМ КОНСТРУКТИВНОМ УЛОГОМ ПОДУПИРАЧА КАО И КАПЕЛЕ РАДОСЛАВЉЕВОГ ЗДАЊА.      </a:t>
            </a:r>
            <a:endParaRPr lang="en-US" sz="2000" b="1" dirty="0">
              <a:solidFill>
                <a:srgbClr val="FFFF00"/>
              </a:solidFill>
              <a:latin typeface="Bookman Old Style"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Ivan\Videos\Desktop\001 SRBIJA PREDAVANJA\4ZICA MILESEVA\008DSCN0962.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TextBox 2"/>
          <p:cNvSpPr txBox="1"/>
          <p:nvPr/>
        </p:nvSpPr>
        <p:spPr>
          <a:xfrm>
            <a:off x="0" y="0"/>
            <a:ext cx="4419600" cy="1631216"/>
          </a:xfrm>
          <a:prstGeom prst="rect">
            <a:avLst/>
          </a:prstGeom>
          <a:noFill/>
        </p:spPr>
        <p:txBody>
          <a:bodyPr wrap="square" rtlCol="0">
            <a:spAutoFit/>
          </a:bodyPr>
          <a:lstStyle/>
          <a:p>
            <a:r>
              <a:rPr lang="sr-Cyrl-RS" sz="2000" b="1" dirty="0" smtClean="0">
                <a:solidFill>
                  <a:srgbClr val="FF0000"/>
                </a:solidFill>
                <a:latin typeface="Bookman Old Style" pitchFamily="18" charset="0"/>
              </a:rPr>
              <a:t>МИЛЕШЕВА, ЦРКВА ВАЗНЕСЕЊА, ИЗГЛЕД С ЈУГОИСТОЧНЕ СТРАНЕ ПОСЛЕ НИЗА КОНЗЕРВАТОРСКИХ РАДОВА</a:t>
            </a:r>
            <a:endParaRPr lang="en-US" sz="2000" b="1" dirty="0">
              <a:solidFill>
                <a:srgbClr val="FF0000"/>
              </a:solidFill>
              <a:latin typeface="Bookman Old Style"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Ivan\Videos\Desktop\001 SRBIJA PREDAVANJA\4ZICA MILESEVA\OSNOVE\20200411_172825(1).jpg"/>
          <p:cNvPicPr>
            <a:picLocks noChangeAspect="1" noChangeArrowheads="1"/>
          </p:cNvPicPr>
          <p:nvPr/>
        </p:nvPicPr>
        <p:blipFill>
          <a:blip r:embed="rId2" cstate="print"/>
          <a:srcRect/>
          <a:stretch>
            <a:fillRect/>
          </a:stretch>
        </p:blipFill>
        <p:spPr bwMode="auto">
          <a:xfrm>
            <a:off x="1" y="1349053"/>
            <a:ext cx="9143999" cy="5508947"/>
          </a:xfrm>
          <a:prstGeom prst="rect">
            <a:avLst/>
          </a:prstGeom>
          <a:noFill/>
          <a:ln w="28575">
            <a:solidFill>
              <a:schemeClr val="tx1"/>
            </a:solidFill>
          </a:ln>
        </p:spPr>
      </p:pic>
      <p:cxnSp>
        <p:nvCxnSpPr>
          <p:cNvPr id="4" name="Straight Arrow Connector 3"/>
          <p:cNvCxnSpPr/>
          <p:nvPr/>
        </p:nvCxnSpPr>
        <p:spPr>
          <a:xfrm flipH="1" flipV="1">
            <a:off x="7696200" y="3124200"/>
            <a:ext cx="609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7543800" y="3733800"/>
            <a:ext cx="7620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15000" y="1752600"/>
            <a:ext cx="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638800" y="5029200"/>
            <a:ext cx="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819400" y="5029200"/>
            <a:ext cx="76200"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71800" y="1524000"/>
            <a:ext cx="76200"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304800"/>
            <a:ext cx="89154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МИЛЕШЕВА, ОСНОВА ЦРКВЕ, МЕСТА И ПРАВЦИ СТАТИЧКОГ ОЈАЧАЊА ГОРЊЕ КОНСТРУКЦИЈЕ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Ivan\Videos\Desktop\Pace 1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0" y="6150114"/>
            <a:ext cx="87630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МИЛЕШЕВА, ПОТКУПОЛНИ ПРОСТОР И УНУТРАШЊОСТ ТАМБУРА КУПОЛЕ</a:t>
            </a:r>
            <a:endParaRPr lang="en-US" sz="2000" b="1" dirty="0">
              <a:solidFill>
                <a:srgbClr val="FFFF00"/>
              </a:solidFill>
              <a:latin typeface="Bookman Old Style"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ДОГРАЂЕНА ПО СВРШЕТКУ  ЦРКВЕ, </a:t>
            </a:r>
            <a:r>
              <a:rPr lang="sr-Cyrl-RS" sz="2000" b="1" u="sng" dirty="0" smtClean="0">
                <a:solidFill>
                  <a:srgbClr val="FFFF00"/>
                </a:solidFill>
                <a:latin typeface="Bookman Old Style" pitchFamily="18" charset="0"/>
              </a:rPr>
              <a:t>МИЛЕШЕВСКА СПОЉНА ПРИПРАТА </a:t>
            </a:r>
            <a:r>
              <a:rPr lang="sr-Cyrl-RS" sz="2000" b="1" dirty="0" smtClean="0">
                <a:solidFill>
                  <a:srgbClr val="FFFF00"/>
                </a:solidFill>
                <a:latin typeface="Bookman Old Style" pitchFamily="18" charset="0"/>
              </a:rPr>
              <a:t>БИЛА ЈЕ ЈОШ ЈЕДНА ОД РЕПРЕЗЕНТАТИВНИХ ЗАПАДНИХ ДВОРАНА ОБРАЗОВАНИХ  УНУТАР ПРОСТОРНО- СИМБОЛИЧКО-ФУНКЦИОНАЛНОГ ОРГАНИЗМА СРПСКИХ ХРАМОВА. КОНЦЕПТОМ ПРОСТОРА ПРВОБИТНО ЈЕ БИЛА ИЗВЕДЕНА КАО ЈЕДНОБРОДНА ЦЕЛИНА СА ЈАКИМ КОНСТРУКЦИЈАМА КОЈЕ СУ НОСИЛЕ СПРАТНУ ЕТАЖУ КАТИХУМЕНЕ, И СВОДОВИМА ПО УЗОРУ НА РАДОСЛАВЉЕВУ ПРИПРАТУ. ОРИГИНАЛНИ ОБЛИЦИ ОДАВНО СУ СЕ ИЗГУБИЛИ НЕ САМО УСЛЕД ВЕЛИКИХ ПОПРАВКИ СРЕДИНОМ 19. ВЕКА, ВЕЋ СУ ОБЛИЦИ СУПЕРСТРУКТУРЕ ИЗМЕЊЕНИ МОЖДА ВЕЋ У 14. ВЕКУ, ПРИЛИКОМ ОБНОВЕ КАТЕДРАЛЕ ДАБАРСКЕ ЕПИСКОПИЈЕ. ОД ТАДА БИ ТРЕБАЛО ДА ДАТИРА КУПОЛА ИЗНАД СПОЉНЕ ПРИПРАТЕ. ИЗГЛЕД ИЗ САВИНОГ ВРЕМЕНА, СА ДВЕ ВИСОКЕ КУЛЕ ЧИЈИ СУ ТЕМЕЉИ ОТКРИВЕНИ НА УГЛОВИМА ЗАПАДНЕ ФАСАДЕ, ПРИПРАТА ЈЕ МОГЛА СТЕЋИ У РЕЛАЦИЈИ </a:t>
            </a:r>
            <a:r>
              <a:rPr lang="sr-Cyrl-RS" sz="2000" b="1" dirty="0">
                <a:solidFill>
                  <a:srgbClr val="FFFF00"/>
                </a:solidFill>
                <a:latin typeface="Bookman Old Style" pitchFamily="18" charset="0"/>
              </a:rPr>
              <a:t>С</a:t>
            </a:r>
            <a:r>
              <a:rPr lang="sr-Cyrl-RS" sz="2000" b="1" dirty="0" smtClean="0">
                <a:solidFill>
                  <a:srgbClr val="FFFF00"/>
                </a:solidFill>
                <a:latin typeface="Bookman Old Style" pitchFamily="18" charset="0"/>
              </a:rPr>
              <a:t>А ПРОЧЕЉЕМ ЦРКВЕ СВ. 40 МУЧЕНИКА У ТРНОВУ, У КОЈОЈ ЈЕ САВА БИО ПРВОБИТНО САХРАЊЕН. СТОГА СЕ У НАУЦИ ОДАВНО ПОМИШЉА НА МОГУЋНОСТ ДА СЕ САВИН МИЛЕШЕВСКИ ГРОБ НАЛАЗИО У ОВОМ РЕПРЕЗЕНТАТИВНОМ ПРОСТОРУ, КОЈИ ЈЕ ОН ЗА ЖИВОТА МАКАР ДОНЕКЛЕ БИО ПРИПРЕМИО ЗА СВОЈЕ БОРАВИШТЕ У ПОЗНИМ ГОДИНАМА.     </a:t>
            </a:r>
            <a:endParaRPr lang="en-US" sz="2000" b="1" dirty="0">
              <a:solidFill>
                <a:srgbClr val="FFFF00"/>
              </a:solidFill>
              <a:latin typeface="Bookman Old Style"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Ivan\Videos\Desktop\001 SRBIJA PREDAVANJA\4ZICA MILESEVA\OSNOVE\20200411_180705.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3" name="TextBox 2"/>
          <p:cNvSpPr txBox="1"/>
          <p:nvPr/>
        </p:nvSpPr>
        <p:spPr>
          <a:xfrm>
            <a:off x="3810000" y="0"/>
            <a:ext cx="5334000" cy="163121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МИЛЕШЕВА, ТРОДИМЕНЗИОНАЛНА РЕКОНСТРУКЦИЈА СА СПОЉНОМ ПРИПРАТОМ И МОГУЋИМ РАЗЛИЧИТИМ СТРУКТУРАМА ПРОСТОРА ПРВОБИТНИХ КУЛА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STEVOVIC SVE 2020\003 SLIKE POSAO SVE\001 SLIKE BAZA\SLIKE SREDNJOVEKOVNA SRBIJA\Srbija2006\Mileseva\Preradovic\DSCN0968.JPG"/>
          <p:cNvPicPr>
            <a:picLocks noChangeAspect="1" noChangeArrowheads="1"/>
          </p:cNvPicPr>
          <p:nvPr/>
        </p:nvPicPr>
        <p:blipFill>
          <a:blip r:embed="rId2" cstate="print"/>
          <a:srcRect/>
          <a:stretch>
            <a:fillRect/>
          </a:stretch>
        </p:blipFill>
        <p:spPr bwMode="auto">
          <a:xfrm>
            <a:off x="0" y="0"/>
            <a:ext cx="3581400" cy="6836370"/>
          </a:xfrm>
          <a:prstGeom prst="rect">
            <a:avLst/>
          </a:prstGeom>
          <a:noFill/>
        </p:spPr>
      </p:pic>
      <p:pic>
        <p:nvPicPr>
          <p:cNvPr id="19459" name="Picture 3" descr="C:\Users\Ivan\Videos\Desktop\001 SRBIJA PREDAVANJA\4ZICA MILESEVA\OSNOVE\20200411_180742.jpg"/>
          <p:cNvPicPr>
            <a:picLocks noChangeAspect="1" noChangeArrowheads="1"/>
          </p:cNvPicPr>
          <p:nvPr/>
        </p:nvPicPr>
        <p:blipFill>
          <a:blip r:embed="rId3" cstate="print"/>
          <a:srcRect/>
          <a:stretch>
            <a:fillRect/>
          </a:stretch>
        </p:blipFill>
        <p:spPr bwMode="auto">
          <a:xfrm>
            <a:off x="4038600" y="152400"/>
            <a:ext cx="4495800" cy="5219625"/>
          </a:xfrm>
          <a:prstGeom prst="rect">
            <a:avLst/>
          </a:prstGeom>
          <a:noFill/>
        </p:spPr>
      </p:pic>
      <p:sp>
        <p:nvSpPr>
          <p:cNvPr id="4" name="TextBox 3"/>
          <p:cNvSpPr txBox="1"/>
          <p:nvPr/>
        </p:nvSpPr>
        <p:spPr>
          <a:xfrm>
            <a:off x="3810000" y="5410200"/>
            <a:ext cx="49530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МИЛЕШЕВА, ПРЕДСТАВА СВ. САВЕ И ИДЕАЛНА РЕКОНСТРУКЦИЈА ЗАПАДНЕ ФАСАДЕ СПОЉНЕ ПРИПРАТЕ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6555641"/>
          </a:xfrm>
          <a:prstGeom prst="rect">
            <a:avLst/>
          </a:prstGeom>
          <a:noFill/>
        </p:spPr>
        <p:txBody>
          <a:bodyPr wrap="square" rtlCol="0">
            <a:spAutoFit/>
          </a:bodyPr>
          <a:lstStyle/>
          <a:p>
            <a:r>
              <a:rPr lang="sr-Cyrl-RS" sz="2000" b="1" dirty="0" smtClean="0">
                <a:solidFill>
                  <a:srgbClr val="FFFF00"/>
                </a:solidFill>
                <a:latin typeface="Bookman Old Style" pitchFamily="18" charset="0"/>
              </a:rPr>
              <a:t>ИАКО ЈЕ СТОНИ ХРАМ ИМАО УТИЦАЈА НА ОБЕ ГРАЂЕВИНЕ, ЧИЊЕНИЦА ДА СУ СВЕ ТРИ ТОКОМ ВРЕМЕНА БИЛЕ ПРЕТРПЕЛЕ ОЗБИЉНА РАЗАРАЊА И ВИШЕСТРУКЕ ПРЕПРАВКЕ ОДНОСНО ИНТЕРВЕНЦИЈЕ У ПЕРИОДУ ОД 14. ДО 19. ВЕКА, УЧИНИЛИ СУ ЗНАТНО ОТЕЖАНИМ НАПОРЕ ИСТРАЖИВАЧА ДА У НАЈВЕЋОЈ МОГУЋОЈ МЕРИ МАКАР У ИДЕАЛНИМ РЕКОНСТРУКЦИЈАМА ДОЂУ ДО ПРЕДСТАВЕ О ЊИХОВИМ ПРВОБИТНИМ ИЗГЛЕДИМА. НАРОЧИТО ЈЕ ТОМЕ ДОПРИНЕЛА ОКОЛНОСТ ДА СУ И ЖИЧА, КАО СРЕДИШТЕ АРХИЕПИСКОПИЈЕ И КРУНИДБЕНА ЦРКВА, А И МИЛЕШЕВА КАО КУЛТНО МЕСТО СВЕТОГ САВЕ, ПОСЕБНО У 19. ВЕКУ БИЛЕ ОШТЕЋИВАНЕ А ОНДА ВИШЕСТРУКО ПОПРАВЉАНЕ ОДНОСНО ПРЕПРАВЉАНЕ. ТИМЕ ЈЕ ПОТРАГА ЗА ОРИГИНАЛНИМ СВОЈСТВИМА АРТИКУЛАЦИЈЕ ЊИХОВИХ ФАСАДА, ПОПУТ НИЗОВА СЛЕПИХ АРКАДА У ПОТКРОВНОМ ВЕНЦУ И ИСПОД КАЛОТЕ, ЗАХТЕВАЛА СВОЈЕВРСТАН ФОРЕНЗИЧКИ ПРИСТУП ОЧУВАНИМ ФРАГМЕНТИМА, ИСХОДЕЋИ ПОЈЕДИНИМ ДАНАС ВИДЉИВИМ РЕШЕЊИМА КОЈА СУ, МЕЂУТИМ, У НАУЦИ ОСТАЛА ПРЕДМЕТ РАСПРАВЕ. ОВО СЕ МОРА ИМАТИ У ВИДУ ПРИЛИКОМ СВАКОГ УВИДА У СПОЉАШЊЕ ОБЛИКЕ СВА ТРИ ГРАДИТЕЉСКА ОРГАНИЗМА.  </a:t>
            </a:r>
            <a:endParaRPr lang="en-US" sz="2000" b="1" dirty="0">
              <a:solidFill>
                <a:srgbClr val="FFFF00"/>
              </a:solidFill>
              <a:latin typeface="Bookman Old Style"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86800" cy="6555641"/>
          </a:xfrm>
          <a:prstGeom prst="rect">
            <a:avLst/>
          </a:prstGeom>
          <a:noFill/>
        </p:spPr>
        <p:txBody>
          <a:bodyPr wrap="square" rtlCol="0">
            <a:spAutoFit/>
          </a:bodyPr>
          <a:lstStyle/>
          <a:p>
            <a:r>
              <a:rPr lang="sr-Cyrl-RS" sz="2000" b="1" dirty="0" smtClean="0">
                <a:solidFill>
                  <a:srgbClr val="FFFF00"/>
                </a:solidFill>
                <a:latin typeface="Bookman Old Style" pitchFamily="18" charset="0"/>
              </a:rPr>
              <a:t>ПОСТОЈАЊЕ КУЛА ПРЕД МИЛЕШЕВСКОМ ЦРКВОМ СИМБОЛИЧКИ ОДОНОСНО ИКОНОГРАФСКИ БИ СЕ УБЕДЉИВО МОГЛО ПОВЕЗАТИ СА ДРЕВНОМ МОНАШКОМ ТРАДИЦИЈОМ КУЛЕ КАО СТУБА, ОДНОСНО МОНАШКОМ СТРАНОМ САВИНОГ ЖИВОТА, ПРЕМА КОЈОЈ ЈЕ ОН, КАКО СВЕДОЧЕ ИЗВОРИ, ГАЈИО ПОСЕБНУ СКЛОНОСТ ЈОШ ОД СВОЈИХ СВЕТОГОРСКИХ ДАНА. У ТОМ ПРАВЦУ УПУЋУЈЕ И НИЗ </a:t>
            </a:r>
            <a:r>
              <a:rPr lang="sr-Cyrl-RS" sz="2000" b="1" u="sng" dirty="0" smtClean="0">
                <a:solidFill>
                  <a:srgbClr val="FFFF00"/>
                </a:solidFill>
                <a:latin typeface="Bookman Old Style" pitchFamily="18" charset="0"/>
              </a:rPr>
              <a:t>ОТШЕЛНИЧКИХ ИСПОСНИЦА </a:t>
            </a:r>
            <a:r>
              <a:rPr lang="sr-Cyrl-RS" sz="2000" b="1" dirty="0" smtClean="0">
                <a:solidFill>
                  <a:srgbClr val="FFFF00"/>
                </a:solidFill>
                <a:latin typeface="Bookman Old Style" pitchFamily="18" charset="0"/>
              </a:rPr>
              <a:t>ОБРАЗОВАНИХ У НЕПРИСТУПАЧНИМ ПРЕДЕЛИМА У БЛИЗИНИ МАНАСТИРА, ЧИЈЕ ЈЕ ЗАСНИВАЊЕ НЕСУМЊИВО БИЛО ИНИЦИРАНО САВИНИМ ПРОГРАМСКИМ ДЕЛОВАЊЕМ ПО УЗОРУ НА ЊЕГОВУ ГОРЊУ ИСПОСНИЦУ У СТУДЕНИЦИ. НЕ САМО ПРОСТОРНИ ОБЛИЦИ </a:t>
            </a:r>
            <a:r>
              <a:rPr lang="sr-Cyrl-RS" sz="2000" b="1" u="sng" dirty="0" smtClean="0">
                <a:solidFill>
                  <a:srgbClr val="FFFF00"/>
                </a:solidFill>
                <a:latin typeface="Bookman Old Style" pitchFamily="18" charset="0"/>
              </a:rPr>
              <a:t>ПОПУТ ВЕЛИКИХ ПРИПРАТА</a:t>
            </a:r>
            <a:r>
              <a:rPr lang="sr-Cyrl-RS" sz="2000" b="1" dirty="0" smtClean="0">
                <a:solidFill>
                  <a:srgbClr val="FFFF00"/>
                </a:solidFill>
                <a:latin typeface="Bookman Old Style" pitchFamily="18" charset="0"/>
              </a:rPr>
              <a:t>, ВЕЋ И ЦЕЛОКУПНИ СИМБОЛИЧКИ СТРАТУМ ВЕРОИСПОВЕДАЊА У САВИНО ДОБА, СВОЈЕ УЗОРЕ У ВЕЛИКОЈ ЈЕ МЕРИ ИМАО У </a:t>
            </a:r>
            <a:r>
              <a:rPr lang="sr-Cyrl-RS" sz="2000" b="1" u="sng" dirty="0" smtClean="0">
                <a:solidFill>
                  <a:srgbClr val="FFFF00"/>
                </a:solidFill>
                <a:latin typeface="Bookman Old Style" pitchFamily="18" charset="0"/>
              </a:rPr>
              <a:t>СВЕТОГОРСКОЈ МОНАШКОЈ КОЛОНИЈИ</a:t>
            </a:r>
            <a:r>
              <a:rPr lang="sr-Cyrl-RS" sz="2000" b="1" dirty="0" smtClean="0">
                <a:solidFill>
                  <a:srgbClr val="FFFF00"/>
                </a:solidFill>
                <a:latin typeface="Bookman Old Style" pitchFamily="18" charset="0"/>
              </a:rPr>
              <a:t>, КАО НАЈВЕЋОЈ И НАЈУТИЦАЈНИЈОЈ ОБИТЕЉИ ТЕ ВРСТЕ НА БАЛКАНУ. СА СВЕТЕ ГОРЕ ЈЕ И ТОКОМ НАРЕДНОГ ВРЕМЕНА, КАКО ИСТАКНУТИМ ЦРКВЕНИМ ПРВАЦИМА ТАКО И ПЛОДОВИМА ТЕОЛОШКЕ УЧЕНОСТИ, СТАЛНО БИВАО НАДХЊИВАН ДУХОВНИ ЖИВОТ СРЕДЊОВЕКОВНЕ СРБИЈЕ.</a:t>
            </a:r>
            <a:endParaRPr lang="en-US" sz="2000" b="1" dirty="0">
              <a:solidFill>
                <a:srgbClr val="FFFF00"/>
              </a:solidFill>
              <a:latin typeface="Bookman Old Style"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Ivan\Downloads\svetinja11.jpg"/>
          <p:cNvPicPr>
            <a:picLocks noChangeAspect="1" noChangeArrowheads="1"/>
          </p:cNvPicPr>
          <p:nvPr/>
        </p:nvPicPr>
        <p:blipFill>
          <a:blip r:embed="rId2" cstate="print"/>
          <a:srcRect/>
          <a:stretch>
            <a:fillRect/>
          </a:stretch>
        </p:blipFill>
        <p:spPr bwMode="auto">
          <a:xfrm>
            <a:off x="0" y="0"/>
            <a:ext cx="9183116" cy="5791200"/>
          </a:xfrm>
          <a:prstGeom prst="rect">
            <a:avLst/>
          </a:prstGeom>
          <a:noFill/>
        </p:spPr>
      </p:pic>
      <p:sp>
        <p:nvSpPr>
          <p:cNvPr id="3" name="TextBox 2"/>
          <p:cNvSpPr txBox="1"/>
          <p:nvPr/>
        </p:nvSpPr>
        <p:spPr>
          <a:xfrm>
            <a:off x="228600" y="5842337"/>
            <a:ext cx="84582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МИЛЕШЕВА, ДАНАШЊИ ИЗГЛЕД УНУТРАШЊОСТИ СПОЉНЕ ПРИПРАТЕ СА ОСТАЦИМА ПОЧЕТАКА ОЈАЧАВАЈУЋИХ ЛУКОВА ГОРЊЕ ЗОНЕ</a:t>
            </a:r>
            <a:endParaRPr lang="en-US" sz="2000" b="1" dirty="0">
              <a:solidFill>
                <a:srgbClr val="FFFF00"/>
              </a:solidFill>
              <a:latin typeface="Bookman Old Style" pitchFamily="18" charset="0"/>
            </a:endParaRPr>
          </a:p>
        </p:txBody>
      </p:sp>
      <p:cxnSp>
        <p:nvCxnSpPr>
          <p:cNvPr id="5" name="Straight Arrow Connector 4"/>
          <p:cNvCxnSpPr/>
          <p:nvPr/>
        </p:nvCxnSpPr>
        <p:spPr>
          <a:xfrm flipV="1">
            <a:off x="304800" y="2286000"/>
            <a:ext cx="838200" cy="2971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848302"/>
          </a:xfrm>
          <a:prstGeom prst="rect">
            <a:avLst/>
          </a:prstGeom>
        </p:spPr>
        <p:txBody>
          <a:bodyPr wrap="square">
            <a:spAutoFit/>
          </a:bodyPr>
          <a:lstStyle/>
          <a:p>
            <a:r>
              <a:rPr lang="sr-Cyrl-RS" b="1" u="sng" dirty="0" smtClean="0">
                <a:solidFill>
                  <a:srgbClr val="FFFF00"/>
                </a:solidFill>
                <a:latin typeface="Bookman Old Style" pitchFamily="18" charset="0"/>
              </a:rPr>
              <a:t>Препоручена литература, уз обавезну:</a:t>
            </a:r>
          </a:p>
          <a:p>
            <a:endParaRPr lang="sr-Cyrl-RS" dirty="0">
              <a:solidFill>
                <a:srgbClr val="FFFF00"/>
              </a:solidFill>
              <a:latin typeface="Bookman Old Style" pitchFamily="18" charset="0"/>
            </a:endParaRPr>
          </a:p>
          <a:p>
            <a:r>
              <a:rPr lang="sr-Cyrl-RS" b="1" dirty="0" smtClean="0">
                <a:solidFill>
                  <a:srgbClr val="FFFF00"/>
                </a:solidFill>
                <a:latin typeface="Bookman Old Style" pitchFamily="18" charset="0"/>
              </a:rPr>
              <a:t>-М. Чанак-Медић, </a:t>
            </a:r>
            <a:r>
              <a:rPr lang="sr-Cyrl-RS" b="1" i="1" dirty="0" smtClean="0">
                <a:solidFill>
                  <a:srgbClr val="FFFF00"/>
                </a:solidFill>
                <a:latin typeface="Bookman Old Style" pitchFamily="18" charset="0"/>
              </a:rPr>
              <a:t>Архитектура жичке Спасове цркве и Радослављеве припрате</a:t>
            </a:r>
            <a:r>
              <a:rPr lang="sr-Cyrl-RS" b="1" dirty="0" smtClean="0">
                <a:solidFill>
                  <a:srgbClr val="FFFF00"/>
                </a:solidFill>
                <a:latin typeface="Bookman Old Style" pitchFamily="18" charset="0"/>
              </a:rPr>
              <a:t>, Саопштења  24 (1992), 1-49. ДОСТУПНО</a:t>
            </a:r>
            <a:r>
              <a:rPr lang="en-US" b="1" dirty="0" smtClean="0">
                <a:solidFill>
                  <a:srgbClr val="FFFF00"/>
                </a:solidFill>
                <a:latin typeface="Bookman Old Style" pitchFamily="18" charset="0"/>
              </a:rPr>
              <a:t> </a:t>
            </a:r>
            <a:r>
              <a:rPr lang="sr-Cyrl-RS" b="1" dirty="0" smtClean="0">
                <a:solidFill>
                  <a:srgbClr val="FFFF00"/>
                </a:solidFill>
                <a:latin typeface="Bookman Old Style" pitchFamily="18" charset="0"/>
              </a:rPr>
              <a:t>НА САЈТУ РЗЗСК И </a:t>
            </a:r>
            <a:r>
              <a:rPr lang="en-US" b="1" dirty="0" smtClean="0">
                <a:solidFill>
                  <a:srgbClr val="FFFF00"/>
                </a:solidFill>
                <a:latin typeface="Bookman Old Style" pitchFamily="18" charset="0"/>
              </a:rPr>
              <a:t>SCRIBD</a:t>
            </a:r>
            <a:endParaRPr lang="sr-Cyrl-RS" b="1" dirty="0" smtClean="0">
              <a:solidFill>
                <a:srgbClr val="FFFF00"/>
              </a:solidFill>
              <a:latin typeface="Bookman Old Style" pitchFamily="18" charset="0"/>
            </a:endParaRPr>
          </a:p>
          <a:p>
            <a:pPr>
              <a:buFontTx/>
              <a:buChar char="-"/>
            </a:pPr>
            <a:r>
              <a:rPr lang="sr-Cyrl-RS" b="1" dirty="0" smtClean="0">
                <a:solidFill>
                  <a:srgbClr val="FFFF00"/>
                </a:solidFill>
                <a:latin typeface="Bookman Old Style" pitchFamily="18" charset="0"/>
              </a:rPr>
              <a:t>И. М. Ђорђевић, </a:t>
            </a:r>
            <a:r>
              <a:rPr lang="sr-Cyrl-RS" b="1" i="1" dirty="0" smtClean="0">
                <a:solidFill>
                  <a:srgbClr val="FFFF00"/>
                </a:solidFill>
                <a:latin typeface="Bookman Old Style" pitchFamily="18" charset="0"/>
              </a:rPr>
              <a:t>Милешева и Студеница; Свети Сава и сликани програм Милешеве. Гробна концепција програма</a:t>
            </a:r>
            <a:r>
              <a:rPr lang="sr-Cyrl-RS" b="1" dirty="0" smtClean="0">
                <a:solidFill>
                  <a:srgbClr val="FFFF00"/>
                </a:solidFill>
                <a:latin typeface="Bookman Old Style" pitchFamily="18" charset="0"/>
              </a:rPr>
              <a:t>, оба у: Студије старе српске уметности (прир. Д. Војводић-М. Марковић), Београд 2007, 224-243; 244-256.</a:t>
            </a:r>
            <a:r>
              <a:rPr lang="en-US" b="1" dirty="0" smtClean="0">
                <a:solidFill>
                  <a:srgbClr val="FFFF00"/>
                </a:solidFill>
                <a:latin typeface="Bookman Old Style" pitchFamily="18" charset="0"/>
              </a:rPr>
              <a:t> </a:t>
            </a:r>
            <a:r>
              <a:rPr lang="sr-Cyrl-RS" b="1" dirty="0" smtClean="0">
                <a:solidFill>
                  <a:srgbClr val="FFFF00"/>
                </a:solidFill>
                <a:latin typeface="Bookman Old Style" pitchFamily="18" charset="0"/>
              </a:rPr>
              <a:t> ДОСТУПНО </a:t>
            </a:r>
            <a:r>
              <a:rPr lang="en-US" b="1" dirty="0" smtClean="0">
                <a:solidFill>
                  <a:srgbClr val="FFFF00"/>
                </a:solidFill>
                <a:latin typeface="Bookman Old Style" pitchFamily="18" charset="0"/>
              </a:rPr>
              <a:t>SCRIBD</a:t>
            </a:r>
            <a:endParaRPr lang="sr-Cyrl-RS" b="1" dirty="0" smtClean="0">
              <a:solidFill>
                <a:srgbClr val="FFFF00"/>
              </a:solidFill>
              <a:latin typeface="Bookman Old Style" pitchFamily="18" charset="0"/>
            </a:endParaRPr>
          </a:p>
          <a:p>
            <a:pPr>
              <a:buFontTx/>
              <a:buChar char="-"/>
            </a:pPr>
            <a:r>
              <a:rPr lang="sr-Cyrl-RS" b="1" dirty="0" smtClean="0">
                <a:solidFill>
                  <a:srgbClr val="FFFF00"/>
                </a:solidFill>
                <a:latin typeface="Bookman Old Style" pitchFamily="18" charset="0"/>
              </a:rPr>
              <a:t>- О. Кандић, С, Поповић, Р. Зарић, </a:t>
            </a:r>
            <a:r>
              <a:rPr lang="sr-Cyrl-RS" b="1" i="1" dirty="0" smtClean="0">
                <a:solidFill>
                  <a:srgbClr val="FFFF00"/>
                </a:solidFill>
                <a:latin typeface="Bookman Old Style" pitchFamily="18" charset="0"/>
              </a:rPr>
              <a:t>Манастир Милешева</a:t>
            </a:r>
            <a:r>
              <a:rPr lang="sr-Cyrl-RS" b="1" dirty="0" smtClean="0">
                <a:solidFill>
                  <a:srgbClr val="FFFF00"/>
                </a:solidFill>
                <a:latin typeface="Bookman Old Style" pitchFamily="18" charset="0"/>
              </a:rPr>
              <a:t>, Београд 1995</a:t>
            </a:r>
            <a:r>
              <a:rPr lang="en-US" b="1" dirty="0" smtClean="0">
                <a:solidFill>
                  <a:srgbClr val="FFFF00"/>
                </a:solidFill>
                <a:latin typeface="Bookman Old Style" pitchFamily="18" charset="0"/>
              </a:rPr>
              <a:t>. </a:t>
            </a:r>
            <a:r>
              <a:rPr lang="sr-Cyrl-RS" b="1" dirty="0" smtClean="0">
                <a:solidFill>
                  <a:srgbClr val="FFFF00"/>
                </a:solidFill>
                <a:latin typeface="Bookman Old Style" pitchFamily="18" charset="0"/>
              </a:rPr>
              <a:t> ДОСТУПНО ИНТЕРНЕТ</a:t>
            </a:r>
          </a:p>
          <a:p>
            <a:pPr>
              <a:buFontTx/>
              <a:buChar char="-"/>
            </a:pPr>
            <a:r>
              <a:rPr lang="sr-Cyrl-RS" b="1" dirty="0" smtClean="0">
                <a:solidFill>
                  <a:srgbClr val="FFFF00"/>
                </a:solidFill>
                <a:latin typeface="Bookman Old Style" pitchFamily="18" charset="0"/>
              </a:rPr>
              <a:t>- Б. Цветковић, </a:t>
            </a:r>
            <a:r>
              <a:rPr lang="sr-Cyrl-RS" b="1" i="1" dirty="0" smtClean="0">
                <a:solidFill>
                  <a:srgbClr val="FFFF00"/>
                </a:solidFill>
                <a:latin typeface="Bookman Old Style" pitchFamily="18" charset="0"/>
              </a:rPr>
              <a:t>Студенички ексонартекс и краљ Радослав: прилог датовању</a:t>
            </a:r>
            <a:r>
              <a:rPr lang="sr-Cyrl-RS" b="1" dirty="0" smtClean="0">
                <a:solidFill>
                  <a:srgbClr val="FFFF00"/>
                </a:solidFill>
                <a:latin typeface="Bookman Old Style" pitchFamily="18" charset="0"/>
              </a:rPr>
              <a:t>, Зборник радова Византолошког института 37 (1998), 75-86. ДОСТУПНО </a:t>
            </a:r>
            <a:r>
              <a:rPr lang="en-US" b="1" dirty="0" smtClean="0">
                <a:solidFill>
                  <a:srgbClr val="FFFF00"/>
                </a:solidFill>
                <a:latin typeface="Bookman Old Style" pitchFamily="18" charset="0"/>
              </a:rPr>
              <a:t>ACADEMIA.EDU</a:t>
            </a:r>
            <a:r>
              <a:rPr lang="sr-Cyrl-RS" b="1" dirty="0" smtClean="0">
                <a:solidFill>
                  <a:srgbClr val="FFFF00"/>
                </a:solidFill>
                <a:latin typeface="Bookman Old Style" pitchFamily="18" charset="0"/>
              </a:rPr>
              <a:t> </a:t>
            </a:r>
          </a:p>
          <a:p>
            <a:pPr>
              <a:buFontTx/>
              <a:buChar char="-"/>
            </a:pPr>
            <a:r>
              <a:rPr lang="sr-Cyrl-RS" b="1" dirty="0" smtClean="0">
                <a:solidFill>
                  <a:srgbClr val="FFFF00"/>
                </a:solidFill>
                <a:latin typeface="Bookman Old Style" pitchFamily="18" charset="0"/>
              </a:rPr>
              <a:t>- </a:t>
            </a:r>
            <a:r>
              <a:rPr lang="sr-Latn-RS" b="1" dirty="0" smtClean="0">
                <a:solidFill>
                  <a:srgbClr val="FFFF00"/>
                </a:solidFill>
                <a:latin typeface="Bookman Old Style" pitchFamily="18" charset="0"/>
              </a:rPr>
              <a:t>B. Zs. Szakacs, </a:t>
            </a:r>
            <a:r>
              <a:rPr lang="sr-Latn-RS" b="1" i="1" dirty="0" smtClean="0">
                <a:solidFill>
                  <a:srgbClr val="FFFF00"/>
                </a:solidFill>
                <a:latin typeface="Bookman Old Style" pitchFamily="18" charset="0"/>
              </a:rPr>
              <a:t>The italian Connection: Theories  on the Origins of Hugarian Romanesque Art</a:t>
            </a:r>
            <a:r>
              <a:rPr lang="sr-Latn-RS" b="1" dirty="0" smtClean="0">
                <a:solidFill>
                  <a:srgbClr val="FFFF00"/>
                </a:solidFill>
                <a:latin typeface="Bookman Old Style" pitchFamily="18" charset="0"/>
              </a:rPr>
              <a:t>, in: Medioevo, arte e storia (ed. A.C. Quintavale), Milano 2008, 72-79.</a:t>
            </a:r>
            <a:r>
              <a:rPr lang="en-US" b="1" dirty="0" smtClean="0">
                <a:solidFill>
                  <a:srgbClr val="FFFF00"/>
                </a:solidFill>
                <a:latin typeface="Bookman Old Style" pitchFamily="18" charset="0"/>
              </a:rPr>
              <a:t> DOSTUPNO ACADEMIA.EDU</a:t>
            </a:r>
            <a:endParaRPr lang="sr-Latn-RS" b="1" dirty="0" smtClean="0">
              <a:solidFill>
                <a:srgbClr val="FFFF00"/>
              </a:solidFill>
              <a:latin typeface="Bookman Old Style" pitchFamily="18" charset="0"/>
            </a:endParaRPr>
          </a:p>
          <a:p>
            <a:pPr>
              <a:buFontTx/>
              <a:buChar char="-"/>
            </a:pPr>
            <a:r>
              <a:rPr lang="sr-Latn-RS" b="1" dirty="0" smtClean="0">
                <a:solidFill>
                  <a:srgbClr val="FFFF00"/>
                </a:solidFill>
                <a:latin typeface="Bookman Old Style" pitchFamily="18" charset="0"/>
              </a:rPr>
              <a:t>- </a:t>
            </a:r>
            <a:r>
              <a:rPr lang="sr-Cyrl-RS" b="1" dirty="0" smtClean="0">
                <a:solidFill>
                  <a:srgbClr val="FFFF00"/>
                </a:solidFill>
                <a:latin typeface="Bookman Old Style" pitchFamily="18" charset="0"/>
              </a:rPr>
              <a:t>Д. Војводић, </a:t>
            </a:r>
            <a:r>
              <a:rPr lang="sr-Cyrl-RS" b="1" i="1" dirty="0" smtClean="0">
                <a:solidFill>
                  <a:srgbClr val="FFFF00"/>
                </a:solidFill>
                <a:latin typeface="Bookman Old Style" pitchFamily="18" charset="0"/>
              </a:rPr>
              <a:t>Ка царском достојанству  краљевске власти. Владарске инсигније и идеологија у доба првих Немњића, </a:t>
            </a:r>
            <a:r>
              <a:rPr lang="sr-Cyrl-RS" b="1" dirty="0" smtClean="0">
                <a:solidFill>
                  <a:srgbClr val="FFFF00"/>
                </a:solidFill>
                <a:latin typeface="Bookman Old Style" pitchFamily="18" charset="0"/>
              </a:rPr>
              <a:t>у: Краљевство и архиепископија у  српским и поморским земљама  Немањића (ур. Љ. Максимовић-С. Пириватрић), Београд 2019, 315-354.</a:t>
            </a:r>
            <a:r>
              <a:rPr lang="en-US" b="1" dirty="0">
                <a:solidFill>
                  <a:srgbClr val="FFFF00"/>
                </a:solidFill>
                <a:latin typeface="Bookman Old Style" pitchFamily="18" charset="0"/>
              </a:rPr>
              <a:t> </a:t>
            </a:r>
            <a:r>
              <a:rPr lang="sr-Cyrl-RS" b="1" dirty="0" smtClean="0">
                <a:solidFill>
                  <a:srgbClr val="FFFF00"/>
                </a:solidFill>
                <a:latin typeface="Bookman Old Style" pitchFamily="18" charset="0"/>
              </a:rPr>
              <a:t>ДОСТУПНО </a:t>
            </a:r>
            <a:r>
              <a:rPr lang="en-US" b="1" dirty="0" smtClean="0">
                <a:solidFill>
                  <a:srgbClr val="FFFF00"/>
                </a:solidFill>
                <a:latin typeface="Bookman Old Style" pitchFamily="18" charset="0"/>
              </a:rPr>
              <a:t>ACADEMIA.EDU</a:t>
            </a:r>
            <a:endParaRPr lang="sr-Cyrl-RS" b="1" dirty="0" smtClean="0">
              <a:solidFill>
                <a:srgbClr val="FFFF00"/>
              </a:solidFill>
              <a:latin typeface="Bookman Old Style" pitchFamily="18" charset="0"/>
            </a:endParaRPr>
          </a:p>
          <a:p>
            <a:pPr>
              <a:buFontTx/>
              <a:buChar char="-"/>
            </a:pPr>
            <a:r>
              <a:rPr lang="sr-Cyrl-RS" b="1" dirty="0" smtClean="0">
                <a:solidFill>
                  <a:srgbClr val="FFFF00"/>
                </a:solidFill>
                <a:latin typeface="Bookman Old Style" pitchFamily="18" charset="0"/>
              </a:rPr>
              <a:t>- Д. Поповић, М. Поповић, </a:t>
            </a:r>
            <a:r>
              <a:rPr lang="sr-Cyrl-RS" b="1" i="1" dirty="0" smtClean="0">
                <a:solidFill>
                  <a:srgbClr val="FFFF00"/>
                </a:solidFill>
                <a:latin typeface="Bookman Old Style" pitchFamily="18" charset="0"/>
              </a:rPr>
              <a:t>Испоснице манастира Милешеве</a:t>
            </a:r>
            <a:r>
              <a:rPr lang="sr-Cyrl-RS" b="1" dirty="0" smtClean="0">
                <a:solidFill>
                  <a:srgbClr val="FFFF00"/>
                </a:solidFill>
                <a:latin typeface="Bookman Old Style" pitchFamily="18" charset="0"/>
              </a:rPr>
              <a:t>, Саопштења  50 (2018), 9-32. </a:t>
            </a:r>
            <a:r>
              <a:rPr lang="en-US" b="1" dirty="0" smtClean="0">
                <a:solidFill>
                  <a:srgbClr val="FFFF00"/>
                </a:solidFill>
                <a:latin typeface="Bookman Old Style" pitchFamily="18" charset="0"/>
              </a:rPr>
              <a:t> </a:t>
            </a:r>
            <a:r>
              <a:rPr lang="sr-Cyrl-RS" b="1" dirty="0" smtClean="0">
                <a:solidFill>
                  <a:srgbClr val="FFFF00"/>
                </a:solidFill>
                <a:latin typeface="Bookman Old Style" pitchFamily="18" charset="0"/>
              </a:rPr>
              <a:t>ДОСТУПНО </a:t>
            </a:r>
            <a:r>
              <a:rPr lang="en-US" b="1" dirty="0" smtClean="0">
                <a:solidFill>
                  <a:srgbClr val="FFFF00"/>
                </a:solidFill>
                <a:latin typeface="Bookman Old Style" pitchFamily="18" charset="0"/>
              </a:rPr>
              <a:t>ACADEMIA.EDU</a:t>
            </a:r>
            <a:endParaRPr lang="sr-Cyrl-RS" b="1" dirty="0" smtClean="0">
              <a:solidFill>
                <a:srgbClr val="FFFF00"/>
              </a:solidFill>
              <a:latin typeface="Bookman Old Style" pitchFamily="18" charset="0"/>
            </a:endParaRPr>
          </a:p>
          <a:p>
            <a:pPr>
              <a:buFontTx/>
              <a:buChar char="-"/>
            </a:pPr>
            <a:endParaRPr lang="sr-Cyrl-RS" b="1" dirty="0" smtClean="0">
              <a:solidFill>
                <a:srgbClr val="FFFF00"/>
              </a:solidFill>
              <a:latin typeface="Bookman Old Style" pitchFamily="18" charset="0"/>
            </a:endParaRPr>
          </a:p>
          <a:p>
            <a:pPr>
              <a:buFontTx/>
              <a:buChar char="-"/>
            </a:pPr>
            <a:endParaRPr lang="sr-Cyrl-RS" b="1" dirty="0" smtClean="0">
              <a:solidFill>
                <a:srgbClr val="FFFF00"/>
              </a:solidFill>
              <a:latin typeface="Bookman Old Style" pitchFamily="18" charset="0"/>
            </a:endParaRPr>
          </a:p>
          <a:p>
            <a:pPr>
              <a:buFontTx/>
              <a:buChar char="-"/>
            </a:pPr>
            <a:endParaRPr lang="sr-Cyrl-RS" b="1" dirty="0">
              <a:solidFill>
                <a:srgbClr val="FFFF00"/>
              </a:solidFill>
              <a:latin typeface="Bookman Old Style" pitchFamily="18" charset="0"/>
            </a:endParaRPr>
          </a:p>
          <a:p>
            <a:endParaRPr lang="sr-Cyrl-RS" b="1" u="sng" dirty="0" smtClean="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TEVOVIC SVE 2020\003 SLIKE POSAO SVE\001 SLIKE BAZA\SLIKE PUTOVANJA\9 STUDENICA 2011\Picture 090.jpg"/>
          <p:cNvPicPr>
            <a:picLocks noChangeAspect="1" noChangeArrowheads="1"/>
          </p:cNvPicPr>
          <p:nvPr/>
        </p:nvPicPr>
        <p:blipFill>
          <a:blip r:embed="rId2" cstate="print"/>
          <a:srcRect/>
          <a:stretch>
            <a:fillRect/>
          </a:stretch>
        </p:blipFill>
        <p:spPr bwMode="auto">
          <a:xfrm>
            <a:off x="0" y="0"/>
            <a:ext cx="9163050" cy="6872288"/>
          </a:xfrm>
          <a:prstGeom prst="rect">
            <a:avLst/>
          </a:prstGeom>
          <a:noFill/>
        </p:spPr>
      </p:pic>
      <p:sp>
        <p:nvSpPr>
          <p:cNvPr id="3" name="TextBox 2"/>
          <p:cNvSpPr txBox="1"/>
          <p:nvPr/>
        </p:nvSpPr>
        <p:spPr>
          <a:xfrm>
            <a:off x="5410200" y="152400"/>
            <a:ext cx="3581400" cy="1015663"/>
          </a:xfrm>
          <a:prstGeom prst="rect">
            <a:avLst/>
          </a:prstGeom>
          <a:noFill/>
        </p:spPr>
        <p:txBody>
          <a:bodyPr wrap="square" rtlCol="0">
            <a:spAutoFit/>
          </a:bodyPr>
          <a:lstStyle/>
          <a:p>
            <a:pPr algn="ctr"/>
            <a:r>
              <a:rPr lang="sr-Cyrl-RS" sz="2000" b="1" dirty="0" smtClean="0">
                <a:solidFill>
                  <a:srgbClr val="FF0000"/>
                </a:solidFill>
                <a:latin typeface="Bookman Old Style" pitchFamily="18" charset="0"/>
              </a:rPr>
              <a:t>СТУДЕНИЦА, ПРИПРАТА КРАЉА РАДОСЛАВА, ДО 1233.Г.</a:t>
            </a:r>
            <a:endParaRPr lang="en-US" sz="2000" b="1" dirty="0">
              <a:solidFill>
                <a:srgbClr val="FF0000"/>
              </a:solidFill>
              <a:latin typeface="Bookman Old Style"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TEVOVIC SVE 2020\003 SLIKE POSAO SVE\001 SLIKE BAZA\SLIKE SREDNJOVEKOVNA SRBIJA\Srbija2006\Studenica\Bogordicina crkva\Preradovic\DSCN128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52400" y="0"/>
            <a:ext cx="64008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РАДОСЛАВЉЕВА ПРИПРАТА, ИЗГЛЕД СЕВЕРНЕ СТРАНЕ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Ivan\Videos\Desktop\001 SRBIJA PREDAVANJA\4ZICA MILESEVA\012-01~1.JPG"/>
          <p:cNvPicPr>
            <a:picLocks noChangeAspect="1" noChangeArrowheads="1"/>
          </p:cNvPicPr>
          <p:nvPr/>
        </p:nvPicPr>
        <p:blipFill>
          <a:blip r:embed="rId2" cstate="print"/>
          <a:srcRect/>
          <a:stretch>
            <a:fillRect/>
          </a:stretch>
        </p:blipFill>
        <p:spPr bwMode="auto">
          <a:xfrm>
            <a:off x="0" y="3466613"/>
            <a:ext cx="5867400" cy="3391387"/>
          </a:xfrm>
          <a:prstGeom prst="rect">
            <a:avLst/>
          </a:prstGeom>
          <a:noFill/>
        </p:spPr>
      </p:pic>
      <p:pic>
        <p:nvPicPr>
          <p:cNvPr id="3075" name="Picture 3" descr="E:\STEVOVIC SVE 2020\003 SLIKE POSAO SVE\001 SLIKE BAZA\SLIKE SREDNJOVEKOVNA SRBIJA\Srpska srednjovekovna arhitektura\STUDENICA\001 BOGORODICINA CRKVA U STUDENICI, 1183-96, 1234\001 Plan\207studpoduznipres.jpg"/>
          <p:cNvPicPr>
            <a:picLocks noChangeAspect="1" noChangeArrowheads="1"/>
          </p:cNvPicPr>
          <p:nvPr/>
        </p:nvPicPr>
        <p:blipFill>
          <a:blip r:embed="rId3" cstate="print"/>
          <a:srcRect/>
          <a:stretch>
            <a:fillRect/>
          </a:stretch>
        </p:blipFill>
        <p:spPr bwMode="auto">
          <a:xfrm>
            <a:off x="609600" y="228600"/>
            <a:ext cx="4705350" cy="3067050"/>
          </a:xfrm>
          <a:prstGeom prst="rect">
            <a:avLst/>
          </a:prstGeom>
          <a:noFill/>
        </p:spPr>
      </p:pic>
      <p:sp>
        <p:nvSpPr>
          <p:cNvPr id="4" name="TextBox 3"/>
          <p:cNvSpPr txBox="1"/>
          <p:nvPr/>
        </p:nvSpPr>
        <p:spPr>
          <a:xfrm>
            <a:off x="5638800" y="762000"/>
            <a:ext cx="31242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ПРИПРАТА КРАЉА РАДОСЛАВА, ОСНОВА И ПОДУЖНИ ПРЕСЕК</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ЗА РАЗЛИКУ ОД ПРЕФИЊЕНЕ ОБРАДЕ ФАСАДА БОГОРОДИЧИНЕ ЦРКВЕ, ГРАДИТЕЉИ РАДОСЛАВЉЕВЕ ПРИПРАТЕ  ЗДАЊЕ СУ ИЗВЕЛИ НАМЕРНИМ НАГЛАШАВАЊЕМ ИСКЉУЧИВО РОБУСНИХ ОСНОВНИХ МАСА И ЈЕДНАКЕ ДРУГОСТЕПЕНЕ ПРОФИЛАЦИЈЕ ФАСАДА, СВЕДЕНЕ ИСКЉУЧИВО НА ДУБОКЕ СЛЕПЕ НИШЕ СА МАСИВНИМ ЛЕЗЕНАМА, ДВЕ ЈАКО ИСТУРЕНЕ ПОЛУКРУЖНЕ ПРОСТОРНЕ ЈЕДИНИЦЕ – КАПЕЛЕ НА БОЧНИМ СТРАНАМА, И ДВОСТЕПЕНЕ КРОВНЕ МАСЕ. УТИСАК ПОТПУНОГ АРХИТЕКТОНСКОГ КОНТРАСТА У ОДНОСУ НА НЕМАЊИНУ ЗАДУЖБИНУ ДОДАТНО ЈЕ БИО ПОДВУЧЕН ПОЛИХРОМИЈОМ ИЗВЕДЕНОМ НА МАЛТЕРНОЈ ОПЛАТИ. ОВАКАВ ЊЕН СПОЉАШЊИ СКЛОП У ДОБРОЈ ЈЕ МЕРИ СТАЈАО У РЕЛАЦИЈИ ОДНОСНО ЗАВИСНОСТИ, СА ИЗУЗЕТНИМ КОНСТРУКТИВНИМ РЕШЕЊЕМ ОСТВАРЕНИМ У УНУТРАШЊОСТИ. НАИМЕ, ЗА РАЗЛИКУ ОД ЖИЧКОГ ЕКСОНАРТЕКСА СА ЧЕТИРИ СТУБА, ЦЕЛОКУПНИ УНУТРАШЊИ ПРОСТОР ОВДЕ ЈЕ ИЗВЕДЕН БЕЗ СРЕДИШЊИХ НОСАЧА, С НАМЕРОМ ДА ФАСАДА НЕМАЊИНЕ ЦРКВЕ ОСТАНЕ ВИЗУЕЛНО ЈЕДИНСТВЕНА. ОВАКВО РЕШЕЊЕ ПОСТИГНУТО ЈЕ СТЕПЕНАСТО ИЗВЕДЕНИМ ПРИСЛОЊЕНИМ ЛУКОВИМА КОЈИ ИЗНАД ДВА ТРАВЕЈА НОСЕ ИЗУЗЕТНО ЈАКЕ ПРОФИЛИСАНЕ РЕБРАСТЕ СВОДОВЕ ВЕЛИКОГ РАСПОНА.      </a:t>
            </a:r>
            <a:endParaRPr lang="en-US" sz="2000" b="1" dirty="0">
              <a:solidFill>
                <a:srgbClr val="FFFF00"/>
              </a:solidFill>
              <a:latin typeface="Bookman Old Style"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Ivan\Downloads\bg1.png"/>
          <p:cNvPicPr>
            <a:picLocks noChangeAspect="1" noChangeArrowheads="1"/>
          </p:cNvPicPr>
          <p:nvPr/>
        </p:nvPicPr>
        <p:blipFill>
          <a:blip r:embed="rId2" cstate="print"/>
          <a:srcRect/>
          <a:stretch>
            <a:fillRect/>
          </a:stretch>
        </p:blipFill>
        <p:spPr bwMode="auto">
          <a:xfrm>
            <a:off x="-1" y="0"/>
            <a:ext cx="5143109" cy="6881028"/>
          </a:xfrm>
          <a:prstGeom prst="rect">
            <a:avLst/>
          </a:prstGeom>
          <a:noFill/>
        </p:spPr>
      </p:pic>
      <p:sp>
        <p:nvSpPr>
          <p:cNvPr id="3" name="TextBox 2"/>
          <p:cNvSpPr txBox="1"/>
          <p:nvPr/>
        </p:nvSpPr>
        <p:spPr>
          <a:xfrm>
            <a:off x="5334000" y="1676400"/>
            <a:ext cx="3581400" cy="2862322"/>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РАДОСЛАВЉЕВА ПРИПРАТА, ОСНОВА СА УЦРТАНИМ НАГЛАШЕНИМ ДИЈАГОНАЛНО ПОСТАВЉЕНИМ ПРОФИЛИМА УКРШТЕНИХ, РЕБРАСТИХ СВОДОВА</a:t>
            </a:r>
            <a:endParaRPr lang="en-US" sz="2000" b="1" dirty="0">
              <a:solidFill>
                <a:srgbClr val="FFFF00"/>
              </a:solidFill>
              <a:latin typeface="Bookman Old Style" pitchFamily="18" charset="0"/>
            </a:endParaRPr>
          </a:p>
        </p:txBody>
      </p:sp>
      <p:cxnSp>
        <p:nvCxnSpPr>
          <p:cNvPr id="5" name="Straight Arrow Connector 4"/>
          <p:cNvCxnSpPr/>
          <p:nvPr/>
        </p:nvCxnSpPr>
        <p:spPr>
          <a:xfrm flipH="1" flipV="1">
            <a:off x="1905000" y="3505200"/>
            <a:ext cx="4800600" cy="2362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3581400" y="3429000"/>
            <a:ext cx="3124200" cy="2438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9916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ОВАКВО КОНСТРУКТИВНО РЕШЕЊЕ НЕ САМО ШТО ПРЕДСТАВЉА ЈЕДИНСТВЕН СЛУЧАЈ У ЦЕЛОКУПНОЈ СРПСКОЈ СРЕДЊОВЕКОВНОЈ АРХИТЕКТУРИ, КОЈИ ЋЕ У НЕШТО МАЊИМ ДИМЕНЗИЈАМА БИТИ ПОНАВЉАН КАСНИЈЕ, ВЕЋ СЕ ПО ВЕШТИНИ ПОСТУПКА ИЗДАВАЈА И У ОСТВАРЕЊИМА МАЈСТОРА КОЈИ СУ, ГОТОВО ДА НЕМА СУМЊЕ, ПОТИЦАЛИ ИЗ СЕВЕРНОИТАЛИЈАНСКЕ ПОКРАЈИНЕ ЛОМБАРДИЈЕ, ОДНОСНО ТРАДИЦИОНАЛНОГ ГРАДИТЕЉСКОГ ЦЕНТРА НА ЈЕЗЕРУ КОМО. У ОСНОВИ РЕШЕЊА НЕСУМЊИВО ЈЕ СТАЈАЛО ПРОКУШАНО ЗНАЊЕ О НАЧИНУ ИЗГРАДЊЕ ТРОБРОДНОГ ПРОСТОРА, КОЈИ ОВДЕ, МЕЂУТИМ, ИЗ ПРОГРАМСКИХ РАЗЛОГА ОДНОСА ПРЕМА НЕМАЊИНОЈ ЦРКВИ, НИЈЕ МОГАО ДА БУДЕ ИЗВЕДЕН. ТАКОЂЕ, НЕОБИЧАН ПОЛОЖАЈ БОЧНИХ КАПЕЛА ЈЕДНАКО ЈЕ БИО ПОДРЕЂЕН КАКО ВИЗУЕЛНОЈ ПРЕГЛЕДНОСТИ ПРОЧЕЉА СТАРОГ ХРАМА ТАКО И СИМБОЛИЦИ МАСИВНОСТИ ЕКСОНАРТЕКСА: ЊИХОВА ПОЗИЦИЈА ПРОЈЕКТОВАНА ЈЕ У ФУНКЦИЈИ СВОЈЕВРСНИХ КОНТРАФОРА ИСТОЧНИХ ДЕЛОВА БОЧНИХ ЗИДОВА. ИДЕЈА ТРАНСФОРМАЦИЈЕ ТРОБРОДНОГ ЗДАЊА ЈАСНО ЈЕ ИСТАКНУТА У СПОЉАШЊОСТИ, КОЈА ЈЕ ИЗВЕДЕНА ТРОДЕЛНОМ ЦРТЕЖОМ ПРОФИЛА ЗАПАДНЕ ФАСАДЕ И ЈЕДНАКИМ ОДНОСОМ КРОВНИХ МАСА.     </a:t>
            </a:r>
            <a:endParaRPr lang="en-US" sz="2000" b="1" dirty="0">
              <a:solidFill>
                <a:srgbClr val="FFFF00"/>
              </a:solidFill>
              <a:latin typeface="Bookman Old Style"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673</TotalTime>
  <Words>2217</Words>
  <Application>Microsoft Office PowerPoint</Application>
  <PresentationFormat>On-screen Show (4:3)</PresentationFormat>
  <Paragraphs>44</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Ivan</dc:creator>
  <cp:lastModifiedBy>Ivan</cp:lastModifiedBy>
  <cp:revision>75</cp:revision>
  <dcterms:created xsi:type="dcterms:W3CDTF">2020-04-11T10:58:16Z</dcterms:created>
  <dcterms:modified xsi:type="dcterms:W3CDTF">2020-04-11T22:12:12Z</dcterms:modified>
</cp:coreProperties>
</file>