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sldIdLst>
    <p:sldId id="256" r:id="rId2"/>
    <p:sldId id="257" r:id="rId3"/>
    <p:sldId id="260" r:id="rId4"/>
    <p:sldId id="258" r:id="rId5"/>
    <p:sldId id="259" r:id="rId6"/>
    <p:sldId id="261" r:id="rId7"/>
    <p:sldId id="262" r:id="rId8"/>
    <p:sldId id="263" r:id="rId9"/>
    <p:sldId id="264" r:id="rId10"/>
    <p:sldId id="265" r:id="rId11"/>
    <p:sldId id="266" r:id="rId12"/>
    <p:sldId id="267" r:id="rId13"/>
    <p:sldId id="268" r:id="rId14"/>
    <p:sldId id="269"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3F66FCC-9436-4A9F-8CE5-62CBBE91F519}" type="datetimeFigureOut">
              <a:rPr lang="en-US" smtClean="0"/>
              <a:t>4/21/2020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603F6AA-1387-44A0-86F6-4BD8D3DF84CB}"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603F6AA-1387-44A0-86F6-4BD8D3DF84CB}" type="slidenum">
              <a:rPr lang="en-US" smtClean="0"/>
              <a:t>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0EB315A0-EDC8-4D54-8F8B-B8544932840A}" type="datetimeFigureOut">
              <a:rPr lang="en-US" smtClean="0"/>
              <a:pPr/>
              <a:t>4/21/2020</a:t>
            </a:fld>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EA31BFC5-0656-4BAB-91FE-96B96F459E10}"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EB315A0-EDC8-4D54-8F8B-B8544932840A}" type="datetimeFigureOut">
              <a:rPr lang="en-US" smtClean="0"/>
              <a:pPr/>
              <a:t>4/21/2020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31BFC5-0656-4BAB-91FE-96B96F459E1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0EB315A0-EDC8-4D54-8F8B-B8544932840A}" type="datetimeFigureOut">
              <a:rPr lang="en-US" smtClean="0"/>
              <a:pPr/>
              <a:t>4/21/2020</a:t>
            </a:fld>
            <a:endParaRPr lang="en-US"/>
          </a:p>
        </p:txBody>
      </p:sp>
      <p:sp>
        <p:nvSpPr>
          <p:cNvPr id="5" name="Footer Placeholder 4"/>
          <p:cNvSpPr>
            <a:spLocks noGrp="1"/>
          </p:cNvSpPr>
          <p:nvPr>
            <p:ph type="ftr" sz="quarter" idx="11"/>
          </p:nvPr>
        </p:nvSpPr>
        <p:spPr>
          <a:xfrm>
            <a:off x="457201" y="6248207"/>
            <a:ext cx="5573483" cy="365125"/>
          </a:xfrm>
        </p:spPr>
        <p:txBody>
          <a:bodyPr/>
          <a:lstStyle/>
          <a:p>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EA31BFC5-0656-4BAB-91FE-96B96F459E10}"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0EB315A0-EDC8-4D54-8F8B-B8544932840A}" type="datetimeFigureOut">
              <a:rPr lang="en-US" smtClean="0"/>
              <a:pPr/>
              <a:t>4/21/2020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EA31BFC5-0656-4BAB-91FE-96B96F459E10}" type="slidenum">
              <a:rPr lang="en-US" smtClean="0"/>
              <a:pPr/>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0EB315A0-EDC8-4D54-8F8B-B8544932840A}" type="datetimeFigureOut">
              <a:rPr lang="en-US" smtClean="0"/>
              <a:pPr/>
              <a:t>4/21/2020</a:t>
            </a:fld>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EA31BFC5-0656-4BAB-91FE-96B96F459E10}" type="slidenum">
              <a:rPr lang="en-US" smtClean="0"/>
              <a:pPr/>
              <a:t>‹#›</a:t>
            </a:fld>
            <a:endParaRPr lang="en-US"/>
          </a:p>
        </p:txBody>
      </p:sp>
      <p:sp>
        <p:nvSpPr>
          <p:cNvPr id="14" name="Footer Placeholder 13"/>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0EB315A0-EDC8-4D54-8F8B-B8544932840A}" type="datetimeFigureOut">
              <a:rPr lang="en-US" smtClean="0"/>
              <a:pPr/>
              <a:t>4/21/2020</a:t>
            </a:fld>
            <a:endParaRPr lang="en-US"/>
          </a:p>
        </p:txBody>
      </p:sp>
      <p:sp>
        <p:nvSpPr>
          <p:cNvPr id="10" name="Slide Number Placeholder 9"/>
          <p:cNvSpPr>
            <a:spLocks noGrp="1"/>
          </p:cNvSpPr>
          <p:nvPr>
            <p:ph type="sldNum" sz="quarter" idx="16"/>
          </p:nvPr>
        </p:nvSpPr>
        <p:spPr/>
        <p:txBody>
          <a:bodyPr rtlCol="0"/>
          <a:lstStyle/>
          <a:p>
            <a:fld id="{EA31BFC5-0656-4BAB-91FE-96B96F459E10}" type="slidenum">
              <a:rPr lang="en-US" smtClean="0"/>
              <a:pPr/>
              <a:t>‹#›</a:t>
            </a:fld>
            <a:endParaRPr lang="en-US"/>
          </a:p>
        </p:txBody>
      </p:sp>
      <p:sp>
        <p:nvSpPr>
          <p:cNvPr id="12" name="Footer Placeholder 11"/>
          <p:cNvSpPr>
            <a:spLocks noGrp="1"/>
          </p:cNvSpPr>
          <p:nvPr>
            <p:ph type="ftr" sz="quarter" idx="17"/>
          </p:nvPr>
        </p:nvSpPr>
        <p:spPr/>
        <p:txBody>
          <a:bodyPr rtlCol="0"/>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0EB315A0-EDC8-4D54-8F8B-B8544932840A}" type="datetimeFigureOut">
              <a:rPr lang="en-US" smtClean="0"/>
              <a:pPr/>
              <a:t>4/21/2020</a:t>
            </a:fld>
            <a:endParaRPr lang="en-US"/>
          </a:p>
        </p:txBody>
      </p:sp>
      <p:sp>
        <p:nvSpPr>
          <p:cNvPr id="12" name="Slide Number Placeholder 11"/>
          <p:cNvSpPr>
            <a:spLocks noGrp="1"/>
          </p:cNvSpPr>
          <p:nvPr>
            <p:ph type="sldNum" sz="quarter" idx="16"/>
          </p:nvPr>
        </p:nvSpPr>
        <p:spPr/>
        <p:txBody>
          <a:bodyPr rtlCol="0"/>
          <a:lstStyle/>
          <a:p>
            <a:fld id="{EA31BFC5-0656-4BAB-91FE-96B96F459E10}" type="slidenum">
              <a:rPr lang="en-US" smtClean="0"/>
              <a:pPr/>
              <a:t>‹#›</a:t>
            </a:fld>
            <a:endParaRPr lang="en-US"/>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0EB315A0-EDC8-4D54-8F8B-B8544932840A}" type="datetimeFigureOut">
              <a:rPr lang="en-US" smtClean="0"/>
              <a:pPr/>
              <a:t>4/21/2020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EA31BFC5-0656-4BAB-91FE-96B96F459E1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B315A0-EDC8-4D54-8F8B-B8544932840A}" type="datetimeFigureOut">
              <a:rPr lang="en-US" smtClean="0"/>
              <a:pPr/>
              <a:t>4/21/2020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EA31BFC5-0656-4BAB-91FE-96B96F459E1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0EB315A0-EDC8-4D54-8F8B-B8544932840A}" type="datetimeFigureOut">
              <a:rPr lang="en-US" smtClean="0"/>
              <a:pPr/>
              <a:t>4/21/2020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EA31BFC5-0656-4BAB-91FE-96B96F459E10}" type="slidenum">
              <a:rPr lang="en-US" smtClean="0"/>
              <a:pPr/>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0EB315A0-EDC8-4D54-8F8B-B8544932840A}" type="datetimeFigureOut">
              <a:rPr lang="en-US" smtClean="0"/>
              <a:pPr/>
              <a:t>4/21/2020</a:t>
            </a:fld>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EA31BFC5-0656-4BAB-91FE-96B96F459E10}" type="slidenum">
              <a:rPr lang="en-US" smtClean="0"/>
              <a:pPr/>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0EB315A0-EDC8-4D54-8F8B-B8544932840A}" type="datetimeFigureOut">
              <a:rPr lang="en-US" smtClean="0"/>
              <a:pPr/>
              <a:t>4/21/2020</a:t>
            </a:fld>
            <a:endParaRPr lang="en-US"/>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EA31BFC5-0656-4BAB-91FE-96B96F459E1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https://www.academia.edu/26958769/Retelling_the_Passion_at_Naumburg._The_West-Screen_and_Its_Audience" TargetMode="External"/><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s://www.youtube.com/watch?v=rzQZuQBm074"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s://www.youtube.com/watch?v=nxRST5UUTEA" TargetMode="External"/><Relationship Id="rId2" Type="http://schemas.openxmlformats.org/officeDocument/2006/relationships/hyperlink" Target="https://www.academia.edu/34751139/A_Contribution_to_the_Study_of_Marian_Piety_and_Related_Aspects_of_Visual_Culture_in_Late_Medieval_Balkans_Several_Notable_Examples_Recorded_in_Serbian_Written_Sources_IKON_10_2017_369-376"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2000" dirty="0" smtClean="0"/>
              <a:t>Op</a:t>
            </a:r>
            <a:r>
              <a:rPr lang="sr-Latn-CS" sz="2000" dirty="0" smtClean="0"/>
              <a:t>šta istorija umetnosti srednjeg veka</a:t>
            </a:r>
            <a:br>
              <a:rPr lang="sr-Latn-CS" sz="2000" dirty="0" smtClean="0"/>
            </a:br>
            <a:r>
              <a:rPr lang="sr-Latn-CS" sz="2000" dirty="0" smtClean="0"/>
              <a:t/>
            </a:r>
            <a:br>
              <a:rPr lang="sr-Latn-CS" sz="2000" dirty="0" smtClean="0"/>
            </a:br>
            <a:r>
              <a:rPr lang="sr-Latn-CS" sz="3200" dirty="0" smtClean="0"/>
              <a:t>gotika u nemačkoj</a:t>
            </a:r>
            <a:endParaRPr lang="en-US" sz="2000" dirty="0"/>
          </a:p>
        </p:txBody>
      </p:sp>
      <p:sp>
        <p:nvSpPr>
          <p:cNvPr id="3" name="Subtitle 2"/>
          <p:cNvSpPr>
            <a:spLocks noGrp="1"/>
          </p:cNvSpPr>
          <p:nvPr>
            <p:ph type="subTitle" idx="1"/>
          </p:nvPr>
        </p:nvSpPr>
        <p:spPr/>
        <p:txBody>
          <a:bodyPr/>
          <a:lstStyle/>
          <a:p>
            <a:r>
              <a:rPr lang="sr-Latn-CS" dirty="0" smtClean="0"/>
              <a:t>prof. dr Jelena Erdeljan </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62000" y="697468"/>
            <a:ext cx="7543800" cy="369332"/>
          </a:xfrm>
          <a:prstGeom prst="rect">
            <a:avLst/>
          </a:prstGeom>
          <a:noFill/>
        </p:spPr>
        <p:txBody>
          <a:bodyPr wrap="square" rtlCol="0">
            <a:spAutoFit/>
          </a:bodyPr>
          <a:lstStyle/>
          <a:p>
            <a:r>
              <a:rPr lang="sr-Latn-CS" b="1" dirty="0" smtClean="0"/>
              <a:t>Katedrala u Bambergu</a:t>
            </a:r>
            <a:endParaRPr lang="en-US" b="1" dirty="0"/>
          </a:p>
        </p:txBody>
      </p:sp>
      <p:pic>
        <p:nvPicPr>
          <p:cNvPr id="4" name="Picture 3" descr="Bamberg.jpg"/>
          <p:cNvPicPr>
            <a:picLocks noChangeAspect="1"/>
          </p:cNvPicPr>
          <p:nvPr/>
        </p:nvPicPr>
        <p:blipFill>
          <a:blip r:embed="rId2" cstate="print"/>
          <a:stretch>
            <a:fillRect/>
          </a:stretch>
        </p:blipFill>
        <p:spPr>
          <a:xfrm>
            <a:off x="1752600" y="1686212"/>
            <a:ext cx="5715856" cy="4181188"/>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876800" y="304800"/>
            <a:ext cx="4038600" cy="4524315"/>
          </a:xfrm>
          <a:prstGeom prst="rect">
            <a:avLst/>
          </a:prstGeom>
          <a:noFill/>
        </p:spPr>
        <p:txBody>
          <a:bodyPr wrap="square" rtlCol="0">
            <a:spAutoFit/>
          </a:bodyPr>
          <a:lstStyle/>
          <a:p>
            <a:pPr algn="just"/>
            <a:r>
              <a:rPr lang="sr-Latn-CS" dirty="0" smtClean="0"/>
              <a:t>Katedralu u Bambergu posvećenu Svetom Petru i Svetom Đorđu osnovao je 1004. godine car Henrik II koji je u njoj i sahranjen. U prvoj polovini XIII veka, tokom 1230-ih, počinje obnova starog zdanja u gotičkom stilu. Osnova ostaje ista, zadražan je tip sa dva hora i dva transepta. Posebnost bamberške katedrale čine gotičke skulpture unutar crkvenog zdanja kao što je Bamberški konjanik koji se različito identifikuje a svakako predstavlja prvu veliku konjaničku skulpturu u Zapadnoj Evropi u zrelom i poznom srednjem veku. Moguća identifikacija vezuje se za mađarskog kralja Stefana.</a:t>
            </a:r>
            <a:endParaRPr lang="en-US" dirty="0"/>
          </a:p>
        </p:txBody>
      </p:sp>
      <p:pic>
        <p:nvPicPr>
          <p:cNvPr id="3" name="Picture 2" descr="Bamberg konjanik.jpg"/>
          <p:cNvPicPr>
            <a:picLocks noChangeAspect="1"/>
          </p:cNvPicPr>
          <p:nvPr/>
        </p:nvPicPr>
        <p:blipFill>
          <a:blip r:embed="rId2" cstate="print"/>
          <a:stretch>
            <a:fillRect/>
          </a:stretch>
        </p:blipFill>
        <p:spPr>
          <a:xfrm>
            <a:off x="152400" y="0"/>
            <a:ext cx="4541330" cy="6858000"/>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Naumburg_Dom.jpg"/>
          <p:cNvPicPr>
            <a:picLocks noChangeAspect="1"/>
          </p:cNvPicPr>
          <p:nvPr/>
        </p:nvPicPr>
        <p:blipFill>
          <a:blip r:embed="rId2" cstate="print"/>
          <a:stretch>
            <a:fillRect/>
          </a:stretch>
        </p:blipFill>
        <p:spPr>
          <a:xfrm>
            <a:off x="533400" y="762000"/>
            <a:ext cx="3546230" cy="3352800"/>
          </a:xfrm>
          <a:prstGeom prst="rect">
            <a:avLst/>
          </a:prstGeom>
        </p:spPr>
      </p:pic>
      <p:pic>
        <p:nvPicPr>
          <p:cNvPr id="3" name="Picture 2" descr="Naumburg_Cathedral_Floorplan.jpg"/>
          <p:cNvPicPr>
            <a:picLocks noChangeAspect="1"/>
          </p:cNvPicPr>
          <p:nvPr/>
        </p:nvPicPr>
        <p:blipFill>
          <a:blip r:embed="rId3" cstate="print"/>
          <a:stretch>
            <a:fillRect/>
          </a:stretch>
        </p:blipFill>
        <p:spPr>
          <a:xfrm>
            <a:off x="3962400" y="3956858"/>
            <a:ext cx="4541794" cy="2291542"/>
          </a:xfrm>
          <a:prstGeom prst="rect">
            <a:avLst/>
          </a:prstGeom>
        </p:spPr>
      </p:pic>
      <p:sp>
        <p:nvSpPr>
          <p:cNvPr id="4" name="TextBox 3"/>
          <p:cNvSpPr txBox="1"/>
          <p:nvPr/>
        </p:nvSpPr>
        <p:spPr>
          <a:xfrm>
            <a:off x="4419600" y="838200"/>
            <a:ext cx="4343400" cy="369332"/>
          </a:xfrm>
          <a:prstGeom prst="rect">
            <a:avLst/>
          </a:prstGeom>
          <a:noFill/>
        </p:spPr>
        <p:txBody>
          <a:bodyPr wrap="square" rtlCol="0">
            <a:spAutoFit/>
          </a:bodyPr>
          <a:lstStyle/>
          <a:p>
            <a:r>
              <a:rPr lang="sr-Latn-CS" b="1" dirty="0" smtClean="0"/>
              <a:t>Katedrala u Naumburgu</a:t>
            </a:r>
            <a:endParaRPr lang="en-US" b="1"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Naumburg_Ekkehard_und_Uta.jpg"/>
          <p:cNvPicPr>
            <a:picLocks noChangeAspect="1"/>
          </p:cNvPicPr>
          <p:nvPr/>
        </p:nvPicPr>
        <p:blipFill>
          <a:blip r:embed="rId2" cstate="print"/>
          <a:stretch>
            <a:fillRect/>
          </a:stretch>
        </p:blipFill>
        <p:spPr>
          <a:xfrm>
            <a:off x="762000" y="381000"/>
            <a:ext cx="3962400" cy="5943600"/>
          </a:xfrm>
          <a:prstGeom prst="rect">
            <a:avLst/>
          </a:prstGeom>
        </p:spPr>
      </p:pic>
      <p:sp>
        <p:nvSpPr>
          <p:cNvPr id="3" name="TextBox 2"/>
          <p:cNvSpPr txBox="1"/>
          <p:nvPr/>
        </p:nvSpPr>
        <p:spPr>
          <a:xfrm>
            <a:off x="4953000" y="457200"/>
            <a:ext cx="3962400" cy="5632311"/>
          </a:xfrm>
          <a:prstGeom prst="rect">
            <a:avLst/>
          </a:prstGeom>
          <a:noFill/>
        </p:spPr>
        <p:txBody>
          <a:bodyPr wrap="square" rtlCol="0">
            <a:spAutoFit/>
          </a:bodyPr>
          <a:lstStyle/>
          <a:p>
            <a:pPr algn="just"/>
            <a:r>
              <a:rPr lang="sr-Latn-CS" dirty="0" smtClean="0"/>
              <a:t>U isto vreme kad i katedrala u Bambergu, gotičku fazu izgradnje ima i katedrala u Naumburgu koja takođe zadržava tip osnove sa dva hora. U zapadnom horu nalaze se stojeće skulpture 12 istorijskih ktitora katedrale, među kojima i poznate figure grofa Ekeharta i grofice Ute, polihromno obrađene.  Oltarska pregrada koja razdvaja zapadni hor u kojem se nalaze ove skulpture posvećena je temi Hristovog stradanja i u sadejstvu sa figurama u samom horu predstavlja jednu od najupečatljivijih vizuelizacija i prostorne artikulacije ideje Čistilišta koja je razvijana tokom zrelog i poznog srednjeg veka. </a:t>
            </a:r>
          </a:p>
          <a:p>
            <a:pPr algn="just"/>
            <a:r>
              <a:rPr lang="en-US" dirty="0" smtClean="0">
                <a:hlinkClick r:id="rId3"/>
              </a:rPr>
              <a:t>https://www.academia.edu/26958769/Retelling_the_Passion_at_Naumburg._The_West-Screen_and_Its_Audience</a:t>
            </a:r>
            <a:r>
              <a:rPr lang="sr-Latn-CS" dirty="0" smtClean="0"/>
              <a:t> </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Naumburg oltarska pregrada zapadnog hora.jpg"/>
          <p:cNvPicPr>
            <a:picLocks noChangeAspect="1"/>
          </p:cNvPicPr>
          <p:nvPr/>
        </p:nvPicPr>
        <p:blipFill>
          <a:blip r:embed="rId2" cstate="print"/>
          <a:stretch>
            <a:fillRect/>
          </a:stretch>
        </p:blipFill>
        <p:spPr>
          <a:xfrm>
            <a:off x="1066800" y="1092200"/>
            <a:ext cx="7162800" cy="4775200"/>
          </a:xfrm>
          <a:prstGeom prst="rect">
            <a:avLst/>
          </a:prstGeom>
        </p:spPr>
      </p:pic>
      <p:sp>
        <p:nvSpPr>
          <p:cNvPr id="3" name="TextBox 2"/>
          <p:cNvSpPr txBox="1"/>
          <p:nvPr/>
        </p:nvSpPr>
        <p:spPr>
          <a:xfrm>
            <a:off x="1066800" y="6096000"/>
            <a:ext cx="5257800" cy="646331"/>
          </a:xfrm>
          <a:prstGeom prst="rect">
            <a:avLst/>
          </a:prstGeom>
          <a:noFill/>
        </p:spPr>
        <p:txBody>
          <a:bodyPr wrap="square" rtlCol="0">
            <a:spAutoFit/>
          </a:bodyPr>
          <a:lstStyle/>
          <a:p>
            <a:r>
              <a:rPr lang="sr-Latn-CS" dirty="0" smtClean="0"/>
              <a:t>Naumburg, zapadni hor</a:t>
            </a:r>
          </a:p>
          <a:p>
            <a:r>
              <a:rPr lang="sr-Latn-CS" dirty="0" smtClean="0"/>
              <a:t>Oltarska pregrada</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 y="381000"/>
            <a:ext cx="8610600" cy="6186309"/>
          </a:xfrm>
          <a:prstGeom prst="rect">
            <a:avLst/>
          </a:prstGeom>
          <a:noFill/>
        </p:spPr>
        <p:txBody>
          <a:bodyPr wrap="square" rtlCol="0">
            <a:spAutoFit/>
          </a:bodyPr>
          <a:lstStyle/>
          <a:p>
            <a:pPr algn="just"/>
            <a:r>
              <a:rPr lang="en-US" dirty="0" err="1" smtClean="0"/>
              <a:t>Tokom</a:t>
            </a:r>
            <a:r>
              <a:rPr lang="en-US" dirty="0" smtClean="0"/>
              <a:t> XIII</a:t>
            </a:r>
            <a:r>
              <a:rPr lang="sr-Latn-CS" dirty="0" smtClean="0"/>
              <a:t> </a:t>
            </a:r>
            <a:r>
              <a:rPr lang="en-US" dirty="0" err="1" smtClean="0"/>
              <a:t>veka</a:t>
            </a:r>
            <a:r>
              <a:rPr lang="en-US" dirty="0" smtClean="0"/>
              <a:t> u </a:t>
            </a:r>
            <a:r>
              <a:rPr lang="en-US" dirty="0" err="1" smtClean="0"/>
              <a:t>oblastima</a:t>
            </a:r>
            <a:r>
              <a:rPr lang="en-US" dirty="0" smtClean="0"/>
              <a:t> </a:t>
            </a:r>
            <a:r>
              <a:rPr lang="en-US" dirty="0" err="1" smtClean="0"/>
              <a:t>Svetog</a:t>
            </a:r>
            <a:r>
              <a:rPr lang="en-US" dirty="0" smtClean="0"/>
              <a:t> </a:t>
            </a:r>
            <a:r>
              <a:rPr lang="en-US" dirty="0" err="1" smtClean="0"/>
              <a:t>rimskog</a:t>
            </a:r>
            <a:r>
              <a:rPr lang="en-US" dirty="0" smtClean="0"/>
              <a:t> </a:t>
            </a:r>
            <a:r>
              <a:rPr lang="en-US" dirty="0" err="1" smtClean="0"/>
              <a:t>carstva</a:t>
            </a:r>
            <a:r>
              <a:rPr lang="en-US" dirty="0" smtClean="0"/>
              <a:t> </a:t>
            </a:r>
            <a:r>
              <a:rPr lang="en-US" dirty="0" err="1" smtClean="0"/>
              <a:t>severno</a:t>
            </a:r>
            <a:r>
              <a:rPr lang="en-US" dirty="0" smtClean="0"/>
              <a:t> </a:t>
            </a:r>
            <a:r>
              <a:rPr lang="en-US" dirty="0" err="1" smtClean="0"/>
              <a:t>od</a:t>
            </a:r>
            <a:r>
              <a:rPr lang="en-US" dirty="0" smtClean="0"/>
              <a:t> </a:t>
            </a:r>
            <a:r>
              <a:rPr lang="en-US" dirty="0" err="1" smtClean="0"/>
              <a:t>Alpa</a:t>
            </a:r>
            <a:r>
              <a:rPr lang="en-US" dirty="0" smtClean="0"/>
              <a:t> </a:t>
            </a:r>
            <a:r>
              <a:rPr lang="sr-Latn-CS" dirty="0" smtClean="0"/>
              <a:t>nastaje tj. </a:t>
            </a:r>
            <a:r>
              <a:rPr lang="sr-Latn-CS" dirty="0" smtClean="0"/>
              <a:t>p</a:t>
            </a:r>
            <a:r>
              <a:rPr lang="sr-Latn-CS" dirty="0" smtClean="0"/>
              <a:t>očinje da se podiže niz sakralnih zdanja u stilu </a:t>
            </a:r>
            <a:r>
              <a:rPr lang="sr-Latn-CS" i="1" dirty="0" smtClean="0"/>
              <a:t>opus francigenum</a:t>
            </a:r>
            <a:r>
              <a:rPr lang="sr-Latn-CS" dirty="0" smtClean="0"/>
              <a:t>-a, uglavnom na mestu starijih crkvenih građevina iz XI i XII veka. Prvi počeci gotičkog graditeljstva u francuskom stilu vezani su za obnovu hora katedrale u Magdeburgu iz 1209. godine, na starom otonskom zdanju iz 968. godine. Pored </a:t>
            </a:r>
            <a:r>
              <a:rPr lang="sr-Latn-CS" i="1" dirty="0" smtClean="0"/>
              <a:t>opus francigenum</a:t>
            </a:r>
            <a:r>
              <a:rPr lang="sr-Latn-CS" dirty="0" smtClean="0"/>
              <a:t>-a, graditeljstvo od XIII veka u nemačkim zemljama i na severu Evrope obeleženo je i tipom dvoranske crkve (</a:t>
            </a:r>
            <a:r>
              <a:rPr lang="sr-Latn-CS" i="1" dirty="0" smtClean="0"/>
              <a:t>Hallenkirche</a:t>
            </a:r>
            <a:r>
              <a:rPr lang="sr-Latn-CS" dirty="0" smtClean="0"/>
              <a:t>), bazilikalne građevine u kojoj su svi brodovi podjednake visine.</a:t>
            </a:r>
          </a:p>
          <a:p>
            <a:endParaRPr lang="sr-Latn-CS" dirty="0" smtClean="0"/>
          </a:p>
          <a:p>
            <a:endParaRPr lang="sr-Latn-CS" b="1" dirty="0" smtClean="0"/>
          </a:p>
          <a:p>
            <a:r>
              <a:rPr lang="sr-Latn-CS" b="1" dirty="0" smtClean="0"/>
              <a:t>Katedrala u Kelnu</a:t>
            </a:r>
          </a:p>
          <a:p>
            <a:r>
              <a:rPr lang="en-US" dirty="0" smtClean="0">
                <a:hlinkClick r:id="rId3"/>
              </a:rPr>
              <a:t>https://www.youtube.com/watch?v=rzQZuQBm074</a:t>
            </a:r>
            <a:endParaRPr lang="en-US" dirty="0" smtClean="0"/>
          </a:p>
          <a:p>
            <a:endParaRPr lang="sr-Latn-CS" dirty="0" smtClean="0"/>
          </a:p>
          <a:p>
            <a:pPr algn="just"/>
            <a:r>
              <a:rPr lang="sr-Latn-CS" dirty="0" smtClean="0"/>
              <a:t>Izgradnja gotičkog zdanja započeta je 1248. a okončana tek u XIX veku, 1880. godine. Iako je današnje zdanje stoga zapravo zdanje XIX veka, katedrala u Kelnu, konceptualno i konstruktivno oblikovana prema modelu katedrale u Remsu, najveća je i najviša gotička građevina ne samo severno od Alpa već i na prostoru čitave Zapadne Evrope. Od 1164. godine i </a:t>
            </a:r>
            <a:r>
              <a:rPr lang="sr-Latn-CS" i="1" dirty="0" smtClean="0"/>
              <a:t>translatio </a:t>
            </a:r>
            <a:r>
              <a:rPr lang="sr-Latn-CS" dirty="0" smtClean="0"/>
              <a:t>relikvija Sveta tri kralja koje je car Fridrih Barbarosa preneo iz Milana, gde su se nalazile od IV veka, i poverio na čuvanje nadbiskupu Rajnaldu, Keln je postao izuzetno važno hodočasničko odredište. Relikvijar, koji se prvobitno nalazio u posebnoj kapeli Sveta tri kralja u okviru katedrale a danas stoji iznad glavnog oltara crkve, delo je Nikolasa iz Verdena, nastalo 1180-1181. godine </a:t>
            </a:r>
            <a:endParaRPr lang="sr-Latn-CS" dirty="0" smtClean="0"/>
          </a:p>
          <a:p>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Keln sa istoka.jpg"/>
          <p:cNvPicPr>
            <a:picLocks noChangeAspect="1"/>
          </p:cNvPicPr>
          <p:nvPr/>
        </p:nvPicPr>
        <p:blipFill>
          <a:blip r:embed="rId2" cstate="print"/>
          <a:stretch>
            <a:fillRect/>
          </a:stretch>
        </p:blipFill>
        <p:spPr>
          <a:xfrm>
            <a:off x="635294" y="533400"/>
            <a:ext cx="3479506" cy="5472315"/>
          </a:xfrm>
          <a:prstGeom prst="rect">
            <a:avLst/>
          </a:prstGeom>
        </p:spPr>
      </p:pic>
      <p:pic>
        <p:nvPicPr>
          <p:cNvPr id="3" name="Picture 2" descr="Keln relikvijar detalj poklonjenja tri kralja.jpg"/>
          <p:cNvPicPr>
            <a:picLocks noChangeAspect="1"/>
          </p:cNvPicPr>
          <p:nvPr/>
        </p:nvPicPr>
        <p:blipFill>
          <a:blip r:embed="rId3" cstate="print"/>
          <a:stretch>
            <a:fillRect/>
          </a:stretch>
        </p:blipFill>
        <p:spPr>
          <a:xfrm>
            <a:off x="4648200" y="3606800"/>
            <a:ext cx="4025900" cy="3022600"/>
          </a:xfrm>
          <a:prstGeom prst="rect">
            <a:avLst/>
          </a:prstGeom>
        </p:spPr>
      </p:pic>
      <p:sp>
        <p:nvSpPr>
          <p:cNvPr id="4" name="TextBox 3"/>
          <p:cNvSpPr txBox="1"/>
          <p:nvPr/>
        </p:nvSpPr>
        <p:spPr>
          <a:xfrm>
            <a:off x="4495800" y="533400"/>
            <a:ext cx="4343400" cy="646331"/>
          </a:xfrm>
          <a:prstGeom prst="rect">
            <a:avLst/>
          </a:prstGeom>
          <a:noFill/>
        </p:spPr>
        <p:txBody>
          <a:bodyPr wrap="square" rtlCol="0">
            <a:spAutoFit/>
          </a:bodyPr>
          <a:lstStyle/>
          <a:p>
            <a:r>
              <a:rPr lang="sr-Latn-CS" dirty="0" smtClean="0"/>
              <a:t>Katedrala u Kelnu</a:t>
            </a:r>
          </a:p>
          <a:p>
            <a:endParaRPr lang="en-US" dirty="0"/>
          </a:p>
        </p:txBody>
      </p:sp>
      <p:sp>
        <p:nvSpPr>
          <p:cNvPr id="5" name="TextBox 4"/>
          <p:cNvSpPr txBox="1"/>
          <p:nvPr/>
        </p:nvSpPr>
        <p:spPr>
          <a:xfrm>
            <a:off x="4648200" y="2819400"/>
            <a:ext cx="4038600" cy="646331"/>
          </a:xfrm>
          <a:prstGeom prst="rect">
            <a:avLst/>
          </a:prstGeom>
          <a:noFill/>
        </p:spPr>
        <p:txBody>
          <a:bodyPr wrap="square" rtlCol="0">
            <a:spAutoFit/>
          </a:bodyPr>
          <a:lstStyle/>
          <a:p>
            <a:r>
              <a:rPr lang="sr-Latn-CS" dirty="0" smtClean="0"/>
              <a:t>Poklonjenje Sveta tri kralja</a:t>
            </a:r>
          </a:p>
          <a:p>
            <a:r>
              <a:rPr lang="sr-Latn-CS" dirty="0" smtClean="0"/>
              <a:t>Detalj relikvijara Nikolasa iz Verdena</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Keln enterijer.jpg"/>
          <p:cNvPicPr>
            <a:picLocks noChangeAspect="1"/>
          </p:cNvPicPr>
          <p:nvPr/>
        </p:nvPicPr>
        <p:blipFill>
          <a:blip r:embed="rId2" cstate="print"/>
          <a:stretch>
            <a:fillRect/>
          </a:stretch>
        </p:blipFill>
        <p:spPr>
          <a:xfrm>
            <a:off x="0" y="1392423"/>
            <a:ext cx="9144000" cy="4073153"/>
          </a:xfrm>
          <a:prstGeom prst="rect">
            <a:avLst/>
          </a:prstGeom>
        </p:spPr>
      </p:pic>
      <p:sp>
        <p:nvSpPr>
          <p:cNvPr id="4" name="TextBox 3"/>
          <p:cNvSpPr txBox="1"/>
          <p:nvPr/>
        </p:nvSpPr>
        <p:spPr>
          <a:xfrm>
            <a:off x="4876800" y="5638800"/>
            <a:ext cx="3962400" cy="646331"/>
          </a:xfrm>
          <a:prstGeom prst="rect">
            <a:avLst/>
          </a:prstGeom>
          <a:noFill/>
        </p:spPr>
        <p:txBody>
          <a:bodyPr wrap="square" rtlCol="0">
            <a:spAutoFit/>
          </a:bodyPr>
          <a:lstStyle/>
          <a:p>
            <a:r>
              <a:rPr lang="sr-Latn-CS" dirty="0" smtClean="0"/>
              <a:t>Katedrala u Kelnu</a:t>
            </a:r>
          </a:p>
          <a:p>
            <a:r>
              <a:rPr lang="sr-Latn-CS" dirty="0" smtClean="0"/>
              <a:t>Pogled ka istoku</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Keln relikvijar tri kralja.jpg"/>
          <p:cNvPicPr>
            <a:picLocks noChangeAspect="1"/>
          </p:cNvPicPr>
          <p:nvPr/>
        </p:nvPicPr>
        <p:blipFill>
          <a:blip r:embed="rId2" cstate="print"/>
          <a:stretch>
            <a:fillRect/>
          </a:stretch>
        </p:blipFill>
        <p:spPr>
          <a:xfrm>
            <a:off x="0" y="0"/>
            <a:ext cx="9144000" cy="6096000"/>
          </a:xfrm>
          <a:prstGeom prst="rect">
            <a:avLst/>
          </a:prstGeom>
        </p:spPr>
      </p:pic>
      <p:sp>
        <p:nvSpPr>
          <p:cNvPr id="4" name="TextBox 3"/>
          <p:cNvSpPr txBox="1"/>
          <p:nvPr/>
        </p:nvSpPr>
        <p:spPr>
          <a:xfrm>
            <a:off x="4038600" y="6172200"/>
            <a:ext cx="4953000" cy="369332"/>
          </a:xfrm>
          <a:prstGeom prst="rect">
            <a:avLst/>
          </a:prstGeom>
          <a:noFill/>
        </p:spPr>
        <p:txBody>
          <a:bodyPr wrap="square" rtlCol="0">
            <a:spAutoFit/>
          </a:bodyPr>
          <a:lstStyle/>
          <a:p>
            <a:r>
              <a:rPr lang="sr-Latn-CS" dirty="0" smtClean="0"/>
              <a:t>Relikvijar Sveta tri kralja na glavnoj oltarskoj menzi</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304800"/>
            <a:ext cx="8534400" cy="2308324"/>
          </a:xfrm>
          <a:prstGeom prst="rect">
            <a:avLst/>
          </a:prstGeom>
          <a:noFill/>
        </p:spPr>
        <p:txBody>
          <a:bodyPr wrap="square" rtlCol="0">
            <a:spAutoFit/>
          </a:bodyPr>
          <a:lstStyle/>
          <a:p>
            <a:r>
              <a:rPr lang="sr-Latn-CS" b="1" dirty="0" smtClean="0"/>
              <a:t>Katedrala u Strazburu</a:t>
            </a:r>
          </a:p>
          <a:p>
            <a:endParaRPr lang="sr-Latn-CS" dirty="0" smtClean="0"/>
          </a:p>
          <a:p>
            <a:pPr algn="just"/>
            <a:r>
              <a:rPr lang="sr-Latn-CS" dirty="0" smtClean="0"/>
              <a:t>Od 1225. godine arhitekte iz Šartra unose </a:t>
            </a:r>
            <a:r>
              <a:rPr lang="sr-Latn-CS" i="1" dirty="0" smtClean="0"/>
              <a:t>opus francigenum </a:t>
            </a:r>
            <a:r>
              <a:rPr lang="sr-Latn-CS" dirty="0" smtClean="0"/>
              <a:t>graditeljske elemente u fazu izgradnje ovog sakralnog prostora koje je započeto na podobije imperijalnim carskim zadužbinama XI i XII veka još 1176. godine. U XIV veku nastaje zapadna fasada katedrale koju je projektovao </a:t>
            </a:r>
            <a:r>
              <a:rPr lang="sr-Latn-CS" i="1" dirty="0" smtClean="0"/>
              <a:t>magister operis </a:t>
            </a:r>
            <a:r>
              <a:rPr lang="sr-Latn-CS" dirty="0" smtClean="0"/>
              <a:t>Ervin fon Štajnbah i njegov sin Johanes (do 1341). Do 1372. godine </a:t>
            </a:r>
            <a:r>
              <a:rPr lang="sr-Latn-CS" i="1" dirty="0" smtClean="0"/>
              <a:t>magister operis </a:t>
            </a:r>
            <a:r>
              <a:rPr lang="sr-Latn-CS" dirty="0" smtClean="0"/>
              <a:t>bio je majstor Gerlah. Čitav niz graditelja, sve do kraja XIV veka, poznat je po imenu a njihov rad dokumentovan. </a:t>
            </a:r>
            <a:endParaRPr lang="sr-Latn-CS" dirty="0" smtClean="0"/>
          </a:p>
        </p:txBody>
      </p:sp>
      <p:pic>
        <p:nvPicPr>
          <p:cNvPr id="4" name="Picture 3" descr="Strazbur katedrala.jpg"/>
          <p:cNvPicPr>
            <a:picLocks noChangeAspect="1"/>
          </p:cNvPicPr>
          <p:nvPr/>
        </p:nvPicPr>
        <p:blipFill>
          <a:blip r:embed="rId2" cstate="print"/>
          <a:stretch>
            <a:fillRect/>
          </a:stretch>
        </p:blipFill>
        <p:spPr>
          <a:xfrm>
            <a:off x="5715000" y="2587752"/>
            <a:ext cx="3276600" cy="4194048"/>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trazbur juzni portal personifikacije.jpg"/>
          <p:cNvPicPr>
            <a:picLocks noChangeAspect="1"/>
          </p:cNvPicPr>
          <p:nvPr/>
        </p:nvPicPr>
        <p:blipFill>
          <a:blip r:embed="rId2" cstate="print"/>
          <a:stretch>
            <a:fillRect/>
          </a:stretch>
        </p:blipFill>
        <p:spPr>
          <a:xfrm>
            <a:off x="1824037" y="533400"/>
            <a:ext cx="5495925" cy="4305300"/>
          </a:xfrm>
          <a:prstGeom prst="rect">
            <a:avLst/>
          </a:prstGeom>
        </p:spPr>
      </p:pic>
      <p:sp>
        <p:nvSpPr>
          <p:cNvPr id="3" name="TextBox 2"/>
          <p:cNvSpPr txBox="1"/>
          <p:nvPr/>
        </p:nvSpPr>
        <p:spPr>
          <a:xfrm>
            <a:off x="914400" y="5029200"/>
            <a:ext cx="7924800" cy="1477328"/>
          </a:xfrm>
          <a:prstGeom prst="rect">
            <a:avLst/>
          </a:prstGeom>
          <a:noFill/>
        </p:spPr>
        <p:txBody>
          <a:bodyPr wrap="square" rtlCol="0">
            <a:spAutoFit/>
          </a:bodyPr>
          <a:lstStyle/>
          <a:p>
            <a:pPr algn="just"/>
            <a:r>
              <a:rPr lang="sr-Latn-CS" dirty="0" smtClean="0"/>
              <a:t>Strazbur, južni portal</a:t>
            </a:r>
          </a:p>
          <a:p>
            <a:pPr algn="just"/>
            <a:r>
              <a:rPr lang="sr-Latn-CS" dirty="0" smtClean="0"/>
              <a:t>Strašni sud</a:t>
            </a:r>
          </a:p>
          <a:p>
            <a:pPr algn="just"/>
            <a:r>
              <a:rPr lang="sr-Latn-CS" dirty="0" smtClean="0"/>
              <a:t>Personifikacije Eklezije i Sinagoge</a:t>
            </a:r>
          </a:p>
          <a:p>
            <a:pPr algn="just"/>
            <a:r>
              <a:rPr lang="sr-Latn-CS" dirty="0" smtClean="0"/>
              <a:t>Transept i južni portal nastali su kao delo majstora iz Šartra koji je u Strazburu radio od 1225. godine</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Marburg.jpg"/>
          <p:cNvPicPr>
            <a:picLocks noChangeAspect="1"/>
          </p:cNvPicPr>
          <p:nvPr/>
        </p:nvPicPr>
        <p:blipFill>
          <a:blip r:embed="rId2" cstate="print"/>
          <a:stretch>
            <a:fillRect/>
          </a:stretch>
        </p:blipFill>
        <p:spPr>
          <a:xfrm>
            <a:off x="2093624" y="1259712"/>
            <a:ext cx="5450176" cy="5369688"/>
          </a:xfrm>
          <a:prstGeom prst="rect">
            <a:avLst/>
          </a:prstGeom>
        </p:spPr>
      </p:pic>
      <p:sp>
        <p:nvSpPr>
          <p:cNvPr id="4" name="TextBox 3"/>
          <p:cNvSpPr txBox="1"/>
          <p:nvPr/>
        </p:nvSpPr>
        <p:spPr>
          <a:xfrm>
            <a:off x="381000" y="228600"/>
            <a:ext cx="5334000" cy="646331"/>
          </a:xfrm>
          <a:prstGeom prst="rect">
            <a:avLst/>
          </a:prstGeom>
          <a:noFill/>
        </p:spPr>
        <p:txBody>
          <a:bodyPr wrap="square" rtlCol="0">
            <a:spAutoFit/>
          </a:bodyPr>
          <a:lstStyle/>
          <a:p>
            <a:r>
              <a:rPr lang="sr-Latn-CS" b="1" dirty="0" smtClean="0"/>
              <a:t>Marburg</a:t>
            </a:r>
          </a:p>
          <a:p>
            <a:r>
              <a:rPr lang="sr-Latn-CS" b="1" dirty="0" smtClean="0"/>
              <a:t>Crkva Svete Elizabete Mađarske, Elizabete od Tirignije</a:t>
            </a:r>
            <a:endParaRPr lang="en-US" b="1"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927080"/>
            <a:ext cx="8382000" cy="5078313"/>
          </a:xfrm>
          <a:prstGeom prst="rect">
            <a:avLst/>
          </a:prstGeom>
          <a:noFill/>
        </p:spPr>
        <p:txBody>
          <a:bodyPr wrap="square" rtlCol="0">
            <a:spAutoFit/>
          </a:bodyPr>
          <a:lstStyle/>
          <a:p>
            <a:pPr algn="just"/>
            <a:r>
              <a:rPr lang="sr-Latn-CS" dirty="0" smtClean="0"/>
              <a:t>Crkva Svete Elizabete Mađarske tj. Elizabete od Tiringije podignuta je iznad groba svete vladarke, mađarske princeze, ćerke mađarskog kralja arpadovske dinastije Andrije II, koja se upokojila 1231. godine. Crkva koju su podigli Tevtonski vitezovi (1235-1283) iznad njenog groba postala je tokom poznog srednjeg veka jedan od najvećih hodočasničkih fokusa u zapadom hrišćanstvu. Kult Svete Elizabete (Eržebet), princeze koja je vodila laički život prema načelima franjevačke pobožnosti i ideala siromaštva, odricanja od zemaljskih dobara i pomaganja sirotim i bolesnim, bio je rasprostranjen u čitavoj Zapadnoj Evropi a njen život uzor i ženski vladarski ideal. Njena grobna crkva prva je crkva u Svetom rimskom carstvu u potpunosti i od samog osnivanja izgrađena u stilu </a:t>
            </a:r>
            <a:r>
              <a:rPr lang="sr-Latn-CS" i="1" dirty="0" smtClean="0"/>
              <a:t>opus francigenum</a:t>
            </a:r>
            <a:r>
              <a:rPr lang="sr-Latn-CS" dirty="0" smtClean="0"/>
              <a:t>. Sveta Elizabeta Mađarska bila je baba-tetka po ocu mađarske princeze Kataline koja je bila srpska kraljica, žena srpskog kralja Dragutina.</a:t>
            </a:r>
          </a:p>
          <a:p>
            <a:pPr algn="just"/>
            <a:endParaRPr lang="sr-Latn-CS" dirty="0" smtClean="0"/>
          </a:p>
          <a:p>
            <a:pPr algn="just"/>
            <a:r>
              <a:rPr lang="en-US" dirty="0" smtClean="0">
                <a:hlinkClick r:id="rId2"/>
              </a:rPr>
              <a:t>https://www.academia.edu/34751139/A_Contribution_to_the_Study_of_Marian_Piety_and_Related_Aspects_of_Visual_Culture_in_Late_Medieval_Balkans_Several_Notable_Examples_Recorded_in_Serbian_Written_Sources_IKON_10_2017_369-376</a:t>
            </a:r>
            <a:endParaRPr lang="sr-Latn-CS" dirty="0" smtClean="0"/>
          </a:p>
          <a:p>
            <a:pPr algn="just"/>
            <a:endParaRPr lang="sr-Latn-CS" dirty="0" smtClean="0"/>
          </a:p>
          <a:p>
            <a:pPr algn="just"/>
            <a:r>
              <a:rPr lang="en-US" dirty="0" smtClean="0">
                <a:hlinkClick r:id="rId3"/>
              </a:rPr>
              <a:t>https://www.youtube.com/watch?v=nxRST5UUTEA</a:t>
            </a:r>
            <a:endParaRPr lang="en-US" dirty="0" smtClean="0"/>
          </a:p>
          <a:p>
            <a:pPr algn="just"/>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557</TotalTime>
  <Words>781</Words>
  <Application>Microsoft Office PowerPoint</Application>
  <PresentationFormat>On-screen Show (4:3)</PresentationFormat>
  <Paragraphs>37</Paragraphs>
  <Slides>14</Slides>
  <Notes>1</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Median</vt:lpstr>
      <vt:lpstr>Opšta istorija umetnosti srednjeg veka  gotika u nemačkoj</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Opšta istorija umetnosti srednjeg veka  gotika u nemačkoj</dc:title>
  <dc:creator>Jela</dc:creator>
  <cp:lastModifiedBy>Jela</cp:lastModifiedBy>
  <cp:revision>57</cp:revision>
  <dcterms:created xsi:type="dcterms:W3CDTF">2020-04-20T10:19:51Z</dcterms:created>
  <dcterms:modified xsi:type="dcterms:W3CDTF">2020-04-21T10:20:02Z</dcterms:modified>
</cp:coreProperties>
</file>