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8" r:id="rId3"/>
    <p:sldId id="259" r:id="rId4"/>
    <p:sldId id="260" r:id="rId5"/>
    <p:sldId id="261" r:id="rId6"/>
    <p:sldId id="262" r:id="rId7"/>
    <p:sldId id="25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FF40FF-8277-424B-93F3-45A45732CFFF}" type="datetimeFigureOut">
              <a:rPr lang="en-US" smtClean="0"/>
              <a:t>4/28/2020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D4F681-509C-49EA-AF2F-94810C9BB5B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dirty="0" smtClean="0"/>
              <a:t>Ža </a:t>
            </a:r>
            <a:endParaRPr lang="en-US" dirty="0"/>
          </a:p>
        </p:txBody>
      </p:sp>
      <p:sp>
        <p:nvSpPr>
          <p:cNvPr id="4" name="Slide Number Placeholder 3"/>
          <p:cNvSpPr>
            <a:spLocks noGrp="1"/>
          </p:cNvSpPr>
          <p:nvPr>
            <p:ph type="sldNum" sz="quarter" idx="10"/>
          </p:nvPr>
        </p:nvSpPr>
        <p:spPr/>
        <p:txBody>
          <a:bodyPr/>
          <a:lstStyle/>
          <a:p>
            <a:fld id="{D8D4F681-509C-49EA-AF2F-94810C9BB5B0}" type="slidenum">
              <a:rPr lang="en-US" smtClean="0"/>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B56C66D-AC7B-411F-A305-1E871F67EB51}" type="datetimeFigureOut">
              <a:rPr lang="en-US" smtClean="0"/>
              <a:pPr/>
              <a:t>4/28/2020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B250233-8424-4D90-8C71-B8AC2A2E5FA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56C66D-AC7B-411F-A305-1E871F67EB51}"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50233-8424-4D90-8C71-B8AC2A2E5FA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B56C66D-AC7B-411F-A305-1E871F67EB51}" type="datetimeFigureOut">
              <a:rPr lang="en-US" smtClean="0"/>
              <a:pPr/>
              <a:t>4/28/2020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B250233-8424-4D90-8C71-B8AC2A2E5FA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B56C66D-AC7B-411F-A305-1E871F67EB51}"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B250233-8424-4D90-8C71-B8AC2A2E5FA4}"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B56C66D-AC7B-411F-A305-1E871F67EB51}" type="datetimeFigureOut">
              <a:rPr lang="en-US" smtClean="0"/>
              <a:pPr/>
              <a:t>4/28/2020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B250233-8424-4D90-8C71-B8AC2A2E5FA4}"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8B56C66D-AC7B-411F-A305-1E871F67EB51}" type="datetimeFigureOut">
              <a:rPr lang="en-US" smtClean="0"/>
              <a:pPr/>
              <a:t>4/28/2020</a:t>
            </a:fld>
            <a:endParaRPr lang="en-US"/>
          </a:p>
        </p:txBody>
      </p:sp>
      <p:sp>
        <p:nvSpPr>
          <p:cNvPr id="10" name="Slide Number Placeholder 9"/>
          <p:cNvSpPr>
            <a:spLocks noGrp="1"/>
          </p:cNvSpPr>
          <p:nvPr>
            <p:ph type="sldNum" sz="quarter" idx="16"/>
          </p:nvPr>
        </p:nvSpPr>
        <p:spPr/>
        <p:txBody>
          <a:bodyPr rtlCol="0"/>
          <a:lstStyle/>
          <a:p>
            <a:fld id="{0B250233-8424-4D90-8C71-B8AC2A2E5FA4}"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B56C66D-AC7B-411F-A305-1E871F67EB51}" type="datetimeFigureOut">
              <a:rPr lang="en-US" smtClean="0"/>
              <a:pPr/>
              <a:t>4/28/2020</a:t>
            </a:fld>
            <a:endParaRPr lang="en-US"/>
          </a:p>
        </p:txBody>
      </p:sp>
      <p:sp>
        <p:nvSpPr>
          <p:cNvPr id="12" name="Slide Number Placeholder 11"/>
          <p:cNvSpPr>
            <a:spLocks noGrp="1"/>
          </p:cNvSpPr>
          <p:nvPr>
            <p:ph type="sldNum" sz="quarter" idx="16"/>
          </p:nvPr>
        </p:nvSpPr>
        <p:spPr/>
        <p:txBody>
          <a:bodyPr rtlCol="0"/>
          <a:lstStyle/>
          <a:p>
            <a:fld id="{0B250233-8424-4D90-8C71-B8AC2A2E5FA4}"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B56C66D-AC7B-411F-A305-1E871F67EB51}" type="datetimeFigureOut">
              <a:rPr lang="en-US" smtClean="0"/>
              <a:pPr/>
              <a:t>4/28/2020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B250233-8424-4D90-8C71-B8AC2A2E5FA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56C66D-AC7B-411F-A305-1E871F67EB51}" type="datetimeFigureOut">
              <a:rPr lang="en-US" smtClean="0"/>
              <a:pPr/>
              <a:t>4/28/2020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B250233-8424-4D90-8C71-B8AC2A2E5FA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B56C66D-AC7B-411F-A305-1E871F67EB51}"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B250233-8424-4D90-8C71-B8AC2A2E5FA4}"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B56C66D-AC7B-411F-A305-1E871F67EB51}" type="datetimeFigureOut">
              <a:rPr lang="en-US" smtClean="0"/>
              <a:pPr/>
              <a:t>4/28/2020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B250233-8424-4D90-8C71-B8AC2A2E5FA4}"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B56C66D-AC7B-411F-A305-1E871F67EB51}" type="datetimeFigureOut">
              <a:rPr lang="en-US" smtClean="0"/>
              <a:pPr/>
              <a:t>4/28/2020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B250233-8424-4D90-8C71-B8AC2A2E5FA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wM6d9BOj4Ww" TargetMode="External"/><Relationship Id="rId2" Type="http://schemas.openxmlformats.org/officeDocument/2006/relationships/hyperlink" Target="https://www.youtube.com/watch?v=ZW0EVBoN6Lg" TargetMode="External"/><Relationship Id="rId1" Type="http://schemas.openxmlformats.org/officeDocument/2006/relationships/slideLayout" Target="../slideLayouts/slideLayout7.xml"/><Relationship Id="rId6" Type="http://schemas.openxmlformats.org/officeDocument/2006/relationships/hyperlink" Target="https://www.youtube.com/watch?v=1IZxr6eGJqk" TargetMode="External"/><Relationship Id="rId5" Type="http://schemas.openxmlformats.org/officeDocument/2006/relationships/hyperlink" Target="https://www.youtube.com/watch?v=cgp0PyEHric" TargetMode="External"/><Relationship Id="rId4" Type="http://schemas.openxmlformats.org/officeDocument/2006/relationships/hyperlink" Target="https://www.youtube.com/watch?v=udgNvPpDb2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sr-Latn-CS" sz="2000" dirty="0" smtClean="0"/>
              <a:t>Opšta istorija umetnosti srednjeg veka</a:t>
            </a:r>
            <a:br>
              <a:rPr lang="sr-Latn-CS" sz="2000" dirty="0" smtClean="0"/>
            </a:br>
            <a:r>
              <a:rPr lang="sr-Latn-CS" sz="2000" dirty="0" smtClean="0"/>
              <a:t/>
            </a:r>
            <a:br>
              <a:rPr lang="sr-Latn-CS" sz="2000" dirty="0" smtClean="0"/>
            </a:br>
            <a:r>
              <a:rPr lang="sr-Latn-CS" sz="2000" dirty="0" smtClean="0"/>
              <a:t/>
            </a:r>
            <a:br>
              <a:rPr lang="sr-Latn-CS" sz="2000" dirty="0" smtClean="0"/>
            </a:br>
            <a:r>
              <a:rPr lang="sr-Latn-CS" sz="3200" dirty="0" smtClean="0"/>
              <a:t>rano nizozemsko slikarstvo</a:t>
            </a:r>
            <a:endParaRPr lang="en-US" sz="2000" dirty="0"/>
          </a:p>
        </p:txBody>
      </p:sp>
      <p:sp>
        <p:nvSpPr>
          <p:cNvPr id="3" name="Subtitle 2"/>
          <p:cNvSpPr>
            <a:spLocks noGrp="1"/>
          </p:cNvSpPr>
          <p:nvPr>
            <p:ph type="subTitle" idx="1"/>
          </p:nvPr>
        </p:nvSpPr>
        <p:spPr/>
        <p:txBody>
          <a:bodyPr/>
          <a:lstStyle/>
          <a:p>
            <a:r>
              <a:rPr lang="sr-Latn-CS" dirty="0" smtClean="0"/>
              <a:t>prof. dr Jelena Erdeljan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7200"/>
            <a:ext cx="8610600" cy="4801314"/>
          </a:xfrm>
          <a:prstGeom prst="rect">
            <a:avLst/>
          </a:prstGeom>
          <a:noFill/>
        </p:spPr>
        <p:txBody>
          <a:bodyPr wrap="square" rtlCol="0">
            <a:spAutoFit/>
          </a:bodyPr>
          <a:lstStyle/>
          <a:p>
            <a:pPr algn="just"/>
            <a:r>
              <a:rPr lang="en-US" dirty="0" err="1" smtClean="0"/>
              <a:t>Termin</a:t>
            </a:r>
            <a:r>
              <a:rPr lang="en-US" dirty="0" smtClean="0"/>
              <a:t> </a:t>
            </a:r>
            <a:r>
              <a:rPr lang="en-US" dirty="0" err="1" smtClean="0"/>
              <a:t>ranonizozemsko</a:t>
            </a:r>
            <a:r>
              <a:rPr lang="en-US" dirty="0" smtClean="0"/>
              <a:t> </a:t>
            </a:r>
            <a:r>
              <a:rPr lang="en-US" dirty="0" err="1" smtClean="0"/>
              <a:t>slikarstvo</a:t>
            </a:r>
            <a:r>
              <a:rPr lang="en-US" dirty="0" smtClean="0"/>
              <a:t> </a:t>
            </a:r>
            <a:r>
              <a:rPr lang="en-US" dirty="0" err="1" smtClean="0"/>
              <a:t>odnosi</a:t>
            </a:r>
            <a:r>
              <a:rPr lang="en-US" dirty="0" smtClean="0"/>
              <a:t> se </a:t>
            </a:r>
            <a:r>
              <a:rPr lang="en-US" dirty="0" err="1" smtClean="0"/>
              <a:t>okvirno</a:t>
            </a:r>
            <a:r>
              <a:rPr lang="en-US" dirty="0" smtClean="0"/>
              <a:t> </a:t>
            </a:r>
            <a:r>
              <a:rPr lang="en-US" dirty="0" err="1" smtClean="0"/>
              <a:t>na</a:t>
            </a:r>
            <a:r>
              <a:rPr lang="en-US" dirty="0" smtClean="0"/>
              <a:t> period </a:t>
            </a:r>
            <a:r>
              <a:rPr lang="en-US" dirty="0" err="1" smtClean="0"/>
              <a:t>od</a:t>
            </a:r>
            <a:r>
              <a:rPr lang="en-US" dirty="0" smtClean="0"/>
              <a:t> c. 1420. do c. 1520. </a:t>
            </a:r>
            <a:r>
              <a:rPr lang="en-US" dirty="0" err="1" smtClean="0"/>
              <a:t>godine</a:t>
            </a:r>
            <a:r>
              <a:rPr lang="en-US" dirty="0" smtClean="0"/>
              <a:t> </a:t>
            </a:r>
            <a:r>
              <a:rPr lang="en-US" dirty="0" err="1" smtClean="0"/>
              <a:t>i</a:t>
            </a:r>
            <a:r>
              <a:rPr lang="en-US" dirty="0" smtClean="0"/>
              <a:t> </a:t>
            </a:r>
            <a:r>
              <a:rPr lang="en-US" dirty="0" err="1" smtClean="0"/>
              <a:t>na</a:t>
            </a:r>
            <a:r>
              <a:rPr lang="en-US" dirty="0" smtClean="0"/>
              <a:t> </a:t>
            </a:r>
            <a:r>
              <a:rPr lang="sr-Latn-CS" dirty="0" smtClean="0"/>
              <a:t>važan</a:t>
            </a:r>
            <a:r>
              <a:rPr lang="en-US" dirty="0" smtClean="0"/>
              <a:t> </a:t>
            </a:r>
            <a:r>
              <a:rPr lang="en-US" dirty="0" err="1" smtClean="0"/>
              <a:t>aspekt</a:t>
            </a:r>
            <a:r>
              <a:rPr lang="en-US" dirty="0" smtClean="0"/>
              <a:t> </a:t>
            </a:r>
            <a:r>
              <a:rPr lang="en-US" dirty="0" err="1" smtClean="0"/>
              <a:t>umetni</a:t>
            </a:r>
            <a:r>
              <a:rPr lang="sr-Latn-CS" dirty="0" smtClean="0"/>
              <a:t>čke produkcije i vizuelne kulture na teritoriji današnje Holandije, Belgije i Luksemburga koja je u poznom srednjem veku bila deo zemalja pod vlašću burgundskih vojvoda. Vojvoda Filip Smeli iz francuske kraljevske dinastije Valoa je brakom sa Margaretom Flandrijskom 1384. godine dobio vlast nad Nizozemskom. Burgundske vojvode su vladale Nizozemskom do 1477. godine kad je vojvodstvo Burgundije vraćeno nazad pod okrilje francuske krune a Nizozemska postala deo zemalja pod vlašću Habsburgovaca. Posebno važnu</a:t>
            </a:r>
            <a:r>
              <a:rPr lang="en-US" dirty="0" smtClean="0"/>
              <a:t> </a:t>
            </a:r>
            <a:r>
              <a:rPr lang="sr-Latn-CS" dirty="0" smtClean="0"/>
              <a:t>ulogu kao ktitor umetnosti imao je vojvoda Filip Dobri koji je vladao od 1419. do 1467. godine. Nizozemska pod vlašću burgundskih vojvoda bila je izuzetno važno čvorište i centar trgovine, naročito one vezane za proizvodnju tekstila. </a:t>
            </a:r>
          </a:p>
          <a:p>
            <a:pPr algn="just"/>
            <a:endParaRPr lang="sr-Latn-CS" dirty="0" smtClean="0"/>
          </a:p>
          <a:p>
            <a:pPr algn="just"/>
            <a:r>
              <a:rPr lang="sr-Latn-CS" dirty="0" smtClean="0"/>
              <a:t>Dvor burgundskih vojvoda ali i okruženje bogatih trgovaca činili su ktitore i mecene značajnih umetnika koji su u ovo vreme boravili i radili u Brižu, Gentu, Briselu i drugim gradovima Nizozemske. Među njima su bili i Hubert i Jan van Ajk, Petrus Kristus, Rober Kampen ili Majstor iz Flemala, David Gerard, Rožer vand der Vejden, Hans Memling, Hugo van der Hus.</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7200"/>
            <a:ext cx="8458200" cy="4247317"/>
          </a:xfrm>
          <a:prstGeom prst="rect">
            <a:avLst/>
          </a:prstGeom>
          <a:noFill/>
        </p:spPr>
        <p:txBody>
          <a:bodyPr wrap="square" rtlCol="0">
            <a:spAutoFit/>
          </a:bodyPr>
          <a:lstStyle/>
          <a:p>
            <a:endParaRPr lang="sr-Latn-CS" dirty="0" smtClean="0"/>
          </a:p>
          <a:p>
            <a:pPr algn="just"/>
            <a:r>
              <a:rPr lang="sr-Latn-CS" b="1" dirty="0" smtClean="0"/>
              <a:t>Jan van Ajk</a:t>
            </a:r>
            <a:r>
              <a:rPr lang="sr-Latn-CS" dirty="0" smtClean="0"/>
              <a:t>, čije se stvaralaštvo prati u periodu od 1422 do 1441. godine, najistaknutiji među njima, bio je u službi dvora vojvode Filipa Dobrog i njegov zvanično imenovani dvorski slikar. U službi vojvode bio je i član diplomatskih poslanstava. U tom svojstvu je putovao u Portugal gde je za vojvodu načinio portret njegove buduće žene, princeze Izabele. Angažman na dvoru i status čoveka od poverenja u službi vojvode Filipa Dobrog, obezbedio mu je izuzetno mesto u društvu i nezavisnost u odnosu na slikarsku gildu Briža u kom se nastanio 1431. godine. Postoje indicije da je Van Ajk imao i svoj porodični grb i da je bio pismen, što samo govori o izuzetnom statusu ovog umetnika koji je za vojvodu obavljao i diplomatske poslove. Svoj lični identitet i status izražavao je svojim delima. Potpisivao se na svojim slikama, što nije bilo uobičajeno, a na pojedinim slikama nalazimo i natpise na grčkom. Osim za vojvodu, njegove dvorjane, visoki crkveni klir, radio je i za bogate naručioce koji su dolazili iz važnog dela nizozemskog poznosrednjovekovnog društva, trgovce – naročito za one koji su trgovali luksuznom robom poput tekstila, kao što je, na primer, bio Đovani Arnolfini iz Luke u Italiji.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8305800" cy="3970318"/>
          </a:xfrm>
          <a:prstGeom prst="rect">
            <a:avLst/>
          </a:prstGeom>
          <a:noFill/>
        </p:spPr>
        <p:txBody>
          <a:bodyPr wrap="square" rtlCol="0">
            <a:spAutoFit/>
          </a:bodyPr>
          <a:lstStyle/>
          <a:p>
            <a:pPr algn="just"/>
            <a:r>
              <a:rPr lang="sr-Latn-CS" dirty="0" smtClean="0"/>
              <a:t>Njegova najznamenitija dela, a pre svaga Ganski oltar, poliptih nastao 1432. godine za katedralu Svetog Bavona u Gentu, narudžbina Jodoakusa Vejda i njegove supruge, svedoče o vrhunskom umeću i inovativnom pristupu zasnovanom na upotrebi i razvoju nove tehnike slikanja uljanim bojama. Religiozne teme ali i predstave iz onovremene svakodnevice i okruženja samog slikara ispunjene su onim što Ervin Panofski u svom </a:t>
            </a:r>
            <a:r>
              <a:rPr lang="sr-Latn-CS" i="1" dirty="0" smtClean="0"/>
              <a:t>magnum opus</a:t>
            </a:r>
            <a:r>
              <a:rPr lang="sr-Latn-CS" dirty="0" smtClean="0"/>
              <a:t>-u “Early Netherlandish Painting” naziva prikrivenim ili skrivenim, preobučenim simbolizmom (izuzetno naturalističko prikazivanje teksture različitih materijala i predmeta iz svakodnevnog života koji su ispunjeni dubljim slojevima značenja vezanih za simboličko i alegorijsko predstavljanje teoloških ideja) i njegovim nedostižnim umećem stvaranja vizuelnih, optičkih varki koje treba da stvore stavnost stvarniju od stvarnosti. Uprkos njegovoj još za života uveliko ostvarenoj ličnoj i individualnoj slavi, uz njega je funkcionisala i čitava radionica učenika i umetnika koji su pravili kopije ili pastiše elemenata njegovih dela i time zadovoljavali veliku potražnju koja je za njima postojala na tržištu.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anski oltar otvoren.jpg"/>
          <p:cNvPicPr>
            <a:picLocks noChangeAspect="1"/>
          </p:cNvPicPr>
          <p:nvPr/>
        </p:nvPicPr>
        <p:blipFill>
          <a:blip r:embed="rId2" cstate="print"/>
          <a:stretch>
            <a:fillRect/>
          </a:stretch>
        </p:blipFill>
        <p:spPr>
          <a:xfrm>
            <a:off x="914400" y="757362"/>
            <a:ext cx="7315200" cy="534327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ristos blagosilja Gerard David.jpg"/>
          <p:cNvPicPr>
            <a:picLocks noChangeAspect="1"/>
          </p:cNvPicPr>
          <p:nvPr/>
        </p:nvPicPr>
        <p:blipFill>
          <a:blip r:embed="rId3" cstate="print"/>
          <a:stretch>
            <a:fillRect/>
          </a:stretch>
        </p:blipFill>
        <p:spPr>
          <a:xfrm>
            <a:off x="4876800" y="381000"/>
            <a:ext cx="3200400" cy="4434735"/>
          </a:xfrm>
          <a:prstGeom prst="rect">
            <a:avLst/>
          </a:prstGeom>
        </p:spPr>
      </p:pic>
      <p:pic>
        <p:nvPicPr>
          <p:cNvPr id="3" name="Picture 2" descr="Hristos blagosilja vizantijska ikona i okvir iy Bugundije druga polovina 15 veka.jpg"/>
          <p:cNvPicPr>
            <a:picLocks noChangeAspect="1"/>
          </p:cNvPicPr>
          <p:nvPr/>
        </p:nvPicPr>
        <p:blipFill>
          <a:blip r:embed="rId4" cstate="print"/>
          <a:srcRect l="6000" t="6648" r="6000" b="6925"/>
          <a:stretch>
            <a:fillRect/>
          </a:stretch>
        </p:blipFill>
        <p:spPr>
          <a:xfrm>
            <a:off x="914400" y="609600"/>
            <a:ext cx="3352800" cy="3962400"/>
          </a:xfrm>
          <a:prstGeom prst="rect">
            <a:avLst/>
          </a:prstGeom>
        </p:spPr>
      </p:pic>
      <p:sp>
        <p:nvSpPr>
          <p:cNvPr id="4" name="TextBox 3"/>
          <p:cNvSpPr txBox="1"/>
          <p:nvPr/>
        </p:nvSpPr>
        <p:spPr>
          <a:xfrm>
            <a:off x="533400" y="4876800"/>
            <a:ext cx="8305800" cy="1477328"/>
          </a:xfrm>
          <a:prstGeom prst="rect">
            <a:avLst/>
          </a:prstGeom>
          <a:noFill/>
        </p:spPr>
        <p:txBody>
          <a:bodyPr wrap="square" rtlCol="0">
            <a:spAutoFit/>
          </a:bodyPr>
          <a:lstStyle/>
          <a:p>
            <a:pPr algn="just"/>
            <a:r>
              <a:rPr lang="en-US" dirty="0" smtClean="0"/>
              <a:t>Gerard David, </a:t>
            </a:r>
            <a:r>
              <a:rPr lang="en-US" dirty="0" err="1" smtClean="0"/>
              <a:t>Hristos</a:t>
            </a:r>
            <a:r>
              <a:rPr lang="en-US" dirty="0" smtClean="0"/>
              <a:t> </a:t>
            </a:r>
            <a:r>
              <a:rPr lang="en-US" dirty="0" err="1" smtClean="0"/>
              <a:t>blagosilja</a:t>
            </a:r>
            <a:r>
              <a:rPr lang="en-US" dirty="0" smtClean="0"/>
              <a:t>, </a:t>
            </a:r>
            <a:r>
              <a:rPr lang="en-US" dirty="0" err="1" smtClean="0"/>
              <a:t>pozni</a:t>
            </a:r>
            <a:r>
              <a:rPr lang="en-US" dirty="0" smtClean="0"/>
              <a:t> XV </a:t>
            </a:r>
            <a:r>
              <a:rPr lang="en-US" dirty="0" err="1" smtClean="0"/>
              <a:t>vek</a:t>
            </a:r>
            <a:endParaRPr lang="en-US" dirty="0" smtClean="0"/>
          </a:p>
          <a:p>
            <a:pPr algn="just"/>
            <a:r>
              <a:rPr lang="en-US" dirty="0" err="1" smtClean="0"/>
              <a:t>Nastalo</a:t>
            </a:r>
            <a:r>
              <a:rPr lang="en-US" dirty="0" smtClean="0"/>
              <a:t> </a:t>
            </a:r>
            <a:r>
              <a:rPr lang="en-US" dirty="0" err="1" smtClean="0"/>
              <a:t>na</a:t>
            </a:r>
            <a:r>
              <a:rPr lang="en-US" dirty="0" smtClean="0"/>
              <a:t> </a:t>
            </a:r>
            <a:r>
              <a:rPr lang="en-US" dirty="0" err="1" smtClean="0"/>
              <a:t>osnovu</a:t>
            </a:r>
            <a:r>
              <a:rPr lang="en-US" dirty="0" smtClean="0"/>
              <a:t> </a:t>
            </a:r>
            <a:r>
              <a:rPr lang="en-US" dirty="0" err="1" smtClean="0"/>
              <a:t>Davidovih</a:t>
            </a:r>
            <a:r>
              <a:rPr lang="en-US" dirty="0" smtClean="0"/>
              <a:t> </a:t>
            </a:r>
            <a:r>
              <a:rPr lang="en-US" dirty="0" err="1" smtClean="0"/>
              <a:t>crte</a:t>
            </a:r>
            <a:r>
              <a:rPr lang="sr-Latn-CS" dirty="0" smtClean="0"/>
              <a:t>ža prema živom modelu</a:t>
            </a:r>
          </a:p>
          <a:p>
            <a:pPr algn="just"/>
            <a:r>
              <a:rPr lang="sr-Latn-CS" dirty="0" smtClean="0"/>
              <a:t>Inspiracija se takođe nalazi u u dragocenim predmetima privatne pobožnosti predstavnika burgundske elite poput mozaičke ikone Hrista koji blagosilja, poznovizantijskog rada iz Carigrada sa okvirom koji je nastao u Burgundiji 1470-ih.</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2057400"/>
            <a:ext cx="8534400" cy="2862322"/>
          </a:xfrm>
          <a:prstGeom prst="rect">
            <a:avLst/>
          </a:prstGeom>
          <a:noFill/>
        </p:spPr>
        <p:txBody>
          <a:bodyPr wrap="square" rtlCol="0">
            <a:spAutoFit/>
          </a:bodyPr>
          <a:lstStyle/>
          <a:p>
            <a:r>
              <a:rPr lang="en-US" dirty="0" smtClean="0">
                <a:hlinkClick r:id="rId2"/>
              </a:rPr>
              <a:t>https://www.youtube.com/watch?v=ZW0EVBoN6Lg</a:t>
            </a:r>
            <a:r>
              <a:rPr lang="sr-Latn-CS" dirty="0" smtClean="0"/>
              <a:t> Merode oltar</a:t>
            </a:r>
          </a:p>
          <a:p>
            <a:endParaRPr lang="sr-Latn-CS" dirty="0"/>
          </a:p>
          <a:p>
            <a:r>
              <a:rPr lang="en-US" dirty="0" smtClean="0">
                <a:hlinkClick r:id="rId3"/>
              </a:rPr>
              <a:t>https://www.youtube.com/watch?v=wM6d9BOj4Ww</a:t>
            </a:r>
            <a:r>
              <a:rPr lang="sr-Latn-CS" dirty="0" smtClean="0"/>
              <a:t>  Arnolfini portret</a:t>
            </a:r>
          </a:p>
          <a:p>
            <a:endParaRPr lang="sr-Latn-CS" dirty="0"/>
          </a:p>
          <a:p>
            <a:r>
              <a:rPr lang="en-US" dirty="0" smtClean="0">
                <a:hlinkClick r:id="rId4"/>
              </a:rPr>
              <a:t>https://www.youtube.com/watch?v=udgNvPpDb2I</a:t>
            </a:r>
            <a:r>
              <a:rPr lang="sr-Latn-CS" dirty="0" smtClean="0"/>
              <a:t> Ganski oltar</a:t>
            </a:r>
          </a:p>
          <a:p>
            <a:endParaRPr lang="sr-Latn-CS" dirty="0"/>
          </a:p>
          <a:p>
            <a:r>
              <a:rPr lang="en-US" dirty="0" smtClean="0">
                <a:hlinkClick r:id="rId5"/>
              </a:rPr>
              <a:t>https://www.youtube.com/watch?v=cgp0PyEHric</a:t>
            </a:r>
            <a:r>
              <a:rPr lang="sr-Latn-CS" dirty="0" smtClean="0"/>
              <a:t>  Ganski oltar restauracija</a:t>
            </a:r>
          </a:p>
          <a:p>
            <a:endParaRPr lang="sr-Latn-CS" dirty="0"/>
          </a:p>
          <a:p>
            <a:r>
              <a:rPr lang="en-US" dirty="0" smtClean="0">
                <a:hlinkClick r:id="rId6"/>
              </a:rPr>
              <a:t>https://www.youtube.com/watch?v=1IZxr6eGJqk</a:t>
            </a:r>
            <a:r>
              <a:rPr lang="sr-Latn-CS" dirty="0" smtClean="0"/>
              <a:t> Izložba Van Ajkovih dela trenutno otvorena u Gentu</a:t>
            </a:r>
            <a:endParaRPr lang="en-US" dirty="0"/>
          </a:p>
        </p:txBody>
      </p:sp>
      <p:sp>
        <p:nvSpPr>
          <p:cNvPr id="3" name="TextBox 2"/>
          <p:cNvSpPr txBox="1"/>
          <p:nvPr/>
        </p:nvSpPr>
        <p:spPr>
          <a:xfrm>
            <a:off x="381000" y="1219200"/>
            <a:ext cx="8534400" cy="369332"/>
          </a:xfrm>
          <a:prstGeom prst="rect">
            <a:avLst/>
          </a:prstGeom>
          <a:noFill/>
        </p:spPr>
        <p:txBody>
          <a:bodyPr wrap="square" rtlCol="0">
            <a:spAutoFit/>
          </a:bodyPr>
          <a:lstStyle/>
          <a:p>
            <a:r>
              <a:rPr lang="sr-Latn-CS" dirty="0" smtClean="0"/>
              <a:t>Obavezno pogledajte sledeće priloge:</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1322</TotalTime>
  <Words>707</Words>
  <Application>Microsoft Office PowerPoint</Application>
  <PresentationFormat>On-screen Show (4:3)</PresentationFormat>
  <Paragraphs>23</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Opšta istorija umetnosti srednjeg veka   rano nizozemsko slikarstvo</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Opšta istorija umetnosti srednjeg veka   rano nizozemsko slikarstvo</dc:title>
  <dc:creator>Jela</dc:creator>
  <cp:lastModifiedBy>Jela</cp:lastModifiedBy>
  <cp:revision>132</cp:revision>
  <dcterms:created xsi:type="dcterms:W3CDTF">2020-04-21T13:31:43Z</dcterms:created>
  <dcterms:modified xsi:type="dcterms:W3CDTF">2020-04-28T16:12:51Z</dcterms:modified>
</cp:coreProperties>
</file>