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6" r:id="rId2"/>
    <p:sldId id="307" r:id="rId3"/>
    <p:sldId id="308" r:id="rId4"/>
    <p:sldId id="309" r:id="rId5"/>
    <p:sldId id="310" r:id="rId6"/>
    <p:sldId id="311" r:id="rId7"/>
    <p:sldId id="312" r:id="rId8"/>
    <p:sldId id="330" r:id="rId9"/>
    <p:sldId id="331" r:id="rId10"/>
    <p:sldId id="329" r:id="rId11"/>
    <p:sldId id="313" r:id="rId12"/>
    <p:sldId id="314" r:id="rId13"/>
    <p:sldId id="315" r:id="rId14"/>
    <p:sldId id="316" r:id="rId15"/>
    <p:sldId id="317" r:id="rId16"/>
    <p:sldId id="318" r:id="rId17"/>
    <p:sldId id="319" r:id="rId18"/>
    <p:sldId id="320" r:id="rId19"/>
    <p:sldId id="323" r:id="rId20"/>
    <p:sldId id="321" r:id="rId21"/>
    <p:sldId id="322" r:id="rId22"/>
    <p:sldId id="332" r:id="rId23"/>
    <p:sldId id="324" r:id="rId24"/>
    <p:sldId id="325" r:id="rId25"/>
    <p:sldId id="326" r:id="rId26"/>
    <p:sldId id="327" r:id="rId27"/>
    <p:sldId id="328"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 id="345" r:id="rId41"/>
    <p:sldId id="346" r:id="rId42"/>
    <p:sldId id="347" r:id="rId43"/>
    <p:sldId id="348" r:id="rId44"/>
    <p:sldId id="349" r:id="rId45"/>
    <p:sldId id="350" r:id="rId46"/>
    <p:sldId id="351" r:id="rId47"/>
    <p:sldId id="352" r:id="rId48"/>
    <p:sldId id="353" r:id="rId49"/>
    <p:sldId id="354" r:id="rId50"/>
    <p:sldId id="355" r:id="rId51"/>
    <p:sldId id="356" r:id="rId52"/>
    <p:sldId id="35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274"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D018A4-CC3B-430B-9196-227E483A3C42}"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801B-8951-46CB-95E8-DD543C52E4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D018A4-CC3B-430B-9196-227E483A3C42}"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801B-8951-46CB-95E8-DD543C52E4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D018A4-CC3B-430B-9196-227E483A3C42}"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801B-8951-46CB-95E8-DD543C52E4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D018A4-CC3B-430B-9196-227E483A3C42}"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801B-8951-46CB-95E8-DD543C52E4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D018A4-CC3B-430B-9196-227E483A3C42}"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801B-8951-46CB-95E8-DD543C52E4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D018A4-CC3B-430B-9196-227E483A3C42}"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8801B-8951-46CB-95E8-DD543C52E4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D018A4-CC3B-430B-9196-227E483A3C42}" type="datetimeFigureOut">
              <a:rPr lang="en-US" smtClean="0"/>
              <a:pPr/>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8801B-8951-46CB-95E8-DD543C52E4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D018A4-CC3B-430B-9196-227E483A3C42}" type="datetimeFigureOut">
              <a:rPr lang="en-US" smtClean="0"/>
              <a:pPr/>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8801B-8951-46CB-95E8-DD543C52E4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018A4-CC3B-430B-9196-227E483A3C42}" type="datetimeFigureOut">
              <a:rPr lang="en-US" smtClean="0"/>
              <a:pPr/>
              <a:t>5/3/2020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78801B-8951-46CB-95E8-DD543C52E4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018A4-CC3B-430B-9196-227E483A3C42}"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8801B-8951-46CB-95E8-DD543C52E4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018A4-CC3B-430B-9196-227E483A3C42}"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8801B-8951-46CB-95E8-DD543C52E4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018A4-CC3B-430B-9196-227E483A3C42}" type="datetimeFigureOut">
              <a:rPr lang="en-US" smtClean="0"/>
              <a:pPr/>
              <a:t>5/3/2020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8801B-8951-46CB-95E8-DD543C52E4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690336"/>
            <a:ext cx="8610600" cy="1015663"/>
          </a:xfrm>
          <a:prstGeom prst="rect">
            <a:avLst/>
          </a:prstGeom>
        </p:spPr>
        <p:txBody>
          <a:bodyPr wrap="square">
            <a:spAutoFit/>
          </a:bodyPr>
          <a:lstStyle/>
          <a:p>
            <a:pPr algn="ctr"/>
            <a:r>
              <a:rPr lang="sr-Cyrl-RS" sz="2000" b="1" dirty="0" smtClean="0">
                <a:solidFill>
                  <a:srgbClr val="FFFF00"/>
                </a:solidFill>
                <a:latin typeface="Bookman Old Style" pitchFamily="18" charset="0"/>
              </a:rPr>
              <a:t>АРХИТЕКТУРА СРЕДЊОВЕКОВНЕ СРБИЈЕ – ЗАДУЖБИНЕ ПОСЛЕДЊИХ НЕМАЊИЋА И СРПСКИХ АРХИЕПИСКОПА У ПЕЋИ (</a:t>
            </a:r>
            <a:r>
              <a:rPr lang="en-US" sz="2000" b="1" dirty="0" smtClean="0">
                <a:solidFill>
                  <a:srgbClr val="FFFF00"/>
                </a:solidFill>
                <a:latin typeface="Bookman Old Style" pitchFamily="18" charset="0"/>
              </a:rPr>
              <a:t>2</a:t>
            </a:r>
            <a:r>
              <a:rPr lang="sr-Cyrl-RS" sz="2000" b="1" dirty="0" smtClean="0">
                <a:solidFill>
                  <a:srgbClr val="FFFF00"/>
                </a:solidFill>
                <a:latin typeface="Bookman Old Style" pitchFamily="18" charset="0"/>
              </a:rPr>
              <a:t>.ЧАС)</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van\Videos\Desktop\005PP0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4" descr="C:\Users\Ivan\Videos\Desktop\001 SRBIJA PREDAVANJA\8VLASTEOSKE ZADUZBINE PEC DECANI SV ARHANDJELI\002PECKA PATRIJARSIJA\003.jpg"/>
          <p:cNvPicPr>
            <a:picLocks noChangeAspect="1" noChangeArrowheads="1"/>
          </p:cNvPicPr>
          <p:nvPr/>
        </p:nvPicPr>
        <p:blipFill>
          <a:blip r:embed="rId3" cstate="print"/>
          <a:srcRect/>
          <a:stretch>
            <a:fillRect/>
          </a:stretch>
        </p:blipFill>
        <p:spPr bwMode="auto">
          <a:xfrm>
            <a:off x="6096000" y="0"/>
            <a:ext cx="3048000" cy="1956887"/>
          </a:xfrm>
          <a:prstGeom prst="rect">
            <a:avLst/>
          </a:prstGeom>
          <a:noFill/>
        </p:spPr>
      </p:pic>
      <p:sp>
        <p:nvSpPr>
          <p:cNvPr id="4" name="TextBox 3"/>
          <p:cNvSpPr txBox="1"/>
          <p:nvPr/>
        </p:nvSpPr>
        <p:spPr>
          <a:xfrm>
            <a:off x="152400" y="0"/>
            <a:ext cx="57150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ПЕЋ, СВ. ДИМИТРИЈЕ, СЕВЕРНИ ЗИД ЗАПАДНОГ ТРАВЕЈА, САРКОФАГ АРХИЕПИСКОПА НИКОДИМА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van\Videos\Desktop\001 SRBIJA PREDAVANJA\8VLASTEOSKE ZADUZBINE PEC DECANI SV ARHANDJELI\002PECKA PATRIJARSIJA\30840781647_5250385758_b.jpg"/>
          <p:cNvPicPr>
            <a:picLocks noChangeAspect="1" noChangeArrowheads="1"/>
          </p:cNvPicPr>
          <p:nvPr/>
        </p:nvPicPr>
        <p:blipFill>
          <a:blip r:embed="rId2" cstate="print"/>
          <a:srcRect/>
          <a:stretch>
            <a:fillRect/>
          </a:stretch>
        </p:blipFill>
        <p:spPr bwMode="auto">
          <a:xfrm>
            <a:off x="0" y="0"/>
            <a:ext cx="9144000" cy="6384726"/>
          </a:xfrm>
          <a:prstGeom prst="rect">
            <a:avLst/>
          </a:prstGeom>
          <a:noFill/>
        </p:spPr>
      </p:pic>
      <p:sp>
        <p:nvSpPr>
          <p:cNvPr id="3" name="TextBox 2"/>
          <p:cNvSpPr txBox="1"/>
          <p:nvPr/>
        </p:nvSpPr>
        <p:spPr>
          <a:xfrm>
            <a:off x="0" y="6150114"/>
            <a:ext cx="91440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ПЕЋ, ИСТОЧНА СТРАНА КОМПЛЕКСА, АПСИДА СВ. ДИМИТРИЈА</a:t>
            </a:r>
            <a:r>
              <a:rPr lang="en-U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ИЗГЛЕД ПРЕ ОБНОВЕ</a:t>
            </a:r>
            <a:endParaRPr lang="en-US" sz="2000" b="1" dirty="0">
              <a:solidFill>
                <a:srgbClr val="FFFF00"/>
              </a:solidFill>
              <a:latin typeface="Bookman Old Style" pitchFamily="18" charset="0"/>
            </a:endParaRPr>
          </a:p>
        </p:txBody>
      </p:sp>
      <p:cxnSp>
        <p:nvCxnSpPr>
          <p:cNvPr id="5" name="Straight Arrow Connector 4"/>
          <p:cNvCxnSpPr/>
          <p:nvPr/>
        </p:nvCxnSpPr>
        <p:spPr>
          <a:xfrm flipH="1" flipV="1">
            <a:off x="6858000" y="4724400"/>
            <a:ext cx="1676400" cy="14478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Ivan\Downloads\004.jpg"/>
          <p:cNvPicPr>
            <a:picLocks noChangeAspect="1" noChangeArrowheads="1"/>
          </p:cNvPicPr>
          <p:nvPr/>
        </p:nvPicPr>
        <p:blipFill>
          <a:blip r:embed="rId3" cstate="print"/>
          <a:srcRect/>
          <a:stretch>
            <a:fillRect/>
          </a:stretch>
        </p:blipFill>
        <p:spPr bwMode="auto">
          <a:xfrm>
            <a:off x="7620000" y="3124200"/>
            <a:ext cx="1524000" cy="184297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КОЛИКО СЕ МОЖЕ ЗАКЉУЧИТИ ПОСРЕДНИМ ПУТЕМ, </a:t>
            </a:r>
            <a:r>
              <a:rPr lang="sr-Cyrl-RS" sz="2000" b="1" u="sng" dirty="0" smtClean="0">
                <a:solidFill>
                  <a:srgbClr val="FFFF00"/>
                </a:solidFill>
                <a:latin typeface="Bookman Old Style" pitchFamily="18" charset="0"/>
              </a:rPr>
              <a:t>ОКО 1330.Г. АРХИЕПИСКОП ДАНИЛО </a:t>
            </a:r>
            <a:r>
              <a:rPr lang="sr-Cyrl-RS" sz="2000" b="1" dirty="0" smtClean="0">
                <a:solidFill>
                  <a:srgbClr val="FFFF00"/>
                </a:solidFill>
                <a:latin typeface="Bookman Old Style" pitchFamily="18" charset="0"/>
              </a:rPr>
              <a:t>ЈЕ НАСТАВИО СА ОЧИГЛЕДНО ПЛАНСКИМ ПРОШИРИВАЊЕМ ПЕЋКОГ КОМПЛЕКСА, ПО ЗАМИСЛИ КОЈОЈ СУ ИНИЦИЈАЛНИ УЗОР ИЗВЕСНО ПРЕДСТАВЉАЛИ ВЕЛИКИ СВЕТОГОРСКИ КАТОЛИКОНИ СА БОЧНИМ КАПЕЛАМА КОЈЕ СУ АРХИТЕКТОНСКИ ПОСМАТРАНО ЗАПРАВО ПРЕДСТАВЉАЛЕ МАЊЕ САМОСТАЛНЕ ХРАМОВЕ. ОВИМ ПОДУХВАТОМ ДЕФИНИТИВНО ЈЕ ИЗМЕЊЕНА ПРВОБИТНА СТРУКТУРА СВ. АПОСТОЛА, КОЈИ СУ ТАДА МОРАЛИ ИЗГУБИТИ СВОЈЕ БОЧНЕ КАПЕЛЕ, НА ЧИЈЕМ СУ СЕ МЕСТУ НАШЛЕ НА</a:t>
            </a:r>
            <a:r>
              <a:rPr lang="en-US" sz="2000" b="1" dirty="0" smtClean="0">
                <a:solidFill>
                  <a:srgbClr val="FFFF00"/>
                </a:solidFill>
                <a:latin typeface="Bookman Old Style" pitchFamily="18" charset="0"/>
              </a:rPr>
              <a:t>J</a:t>
            </a:r>
            <a:r>
              <a:rPr lang="sr-Cyrl-RS" sz="2000" b="1" dirty="0" smtClean="0">
                <a:solidFill>
                  <a:srgbClr val="FFFF00"/>
                </a:solidFill>
                <a:latin typeface="Bookman Old Style" pitchFamily="18" charset="0"/>
              </a:rPr>
              <a:t>ПРЕ ЦРКВА СВ. ДИМИТРИЈА, А ПОТОМ И </a:t>
            </a:r>
            <a:r>
              <a:rPr lang="sr-Cyrl-RS" sz="2000" b="1" u="sng" dirty="0" smtClean="0">
                <a:solidFill>
                  <a:srgbClr val="FFFF00"/>
                </a:solidFill>
                <a:latin typeface="Bookman Old Style" pitchFamily="18" charset="0"/>
              </a:rPr>
              <a:t>ДАНИЛОВЕ ЗАДУЖБИНЕ, БОГОРОДИЧИНА ЦРКВА И КАПЕЛА СВ. НИКОЛЕ СА ЈУЖНЕ СТРАНЕ, И ВЕЛИКА ПРИПРАТА </a:t>
            </a:r>
            <a:r>
              <a:rPr lang="sr-Cyrl-RS" sz="2000" b="1" dirty="0" smtClean="0">
                <a:solidFill>
                  <a:srgbClr val="FFFF00"/>
                </a:solidFill>
                <a:latin typeface="Bookman Old Style" pitchFamily="18" charset="0"/>
              </a:rPr>
              <a:t>КОЈА ЈЕ ЗАТВАРАЛА ПРОЧЕЉА ТРИ НОВООБЈЕДИЊЕНЕ ГРАЂЕВИНЕ. СВЕТОГОРСКИ УЗОРИ У СРБИЈИ СУ БИЛИ ПРИСУТНИ ЈОШ ОД ВРЕМЕНА СВЕТОГ САВЕ, ДОДАТНО</a:t>
            </a:r>
            <a:r>
              <a:rPr lang="en-U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СУ ОЈАЧАЛИ НИКОДИМОВИМ ПРЕВОДОМ </a:t>
            </a:r>
            <a:r>
              <a:rPr lang="sr-Cyrl-RS" sz="2000" b="1" i="1" dirty="0" smtClean="0">
                <a:solidFill>
                  <a:srgbClr val="FFFF00"/>
                </a:solidFill>
                <a:latin typeface="Bookman Old Style" pitchFamily="18" charset="0"/>
              </a:rPr>
              <a:t>ЈЕРУСАЛИМСКОГ ТИПИКА</a:t>
            </a:r>
            <a:r>
              <a:rPr lang="sr-Cyrl-RS" sz="2000" b="1" dirty="0" smtClean="0">
                <a:solidFill>
                  <a:srgbClr val="FFFF00"/>
                </a:solidFill>
                <a:latin typeface="Bookman Old Style" pitchFamily="18" charset="0"/>
              </a:rPr>
              <a:t>, ОДРАЗИЛИ СУ СЕ И У ПОСВЕТИ ДАНИЛОВОГ ХРАМА ЦАРИГРАДСКОЈ ИКОНИ БОГОРОДИЦЕ ОДИГИТРИЈЕ, ПОПУТ НЕМАЊИНОГ ХИЛАНДАРА, А СВАКАКО НИЈЕ БИЛО СЛУЧАЈНО НИ ТО ШТО СУ ИЗДВОЈЕНЕ КАПЕЛЕ У ДЕЧАНИМА ТАКОЂЕ ПОСВЕЋЕНЕ СОЛУНСКОМ И МИРЛИКИЈСКОМ СВЕТИТЕЉУ.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ПЕЋ ЈЕ У ЗАМИСЛИ ДВОЈИЦЕ АРХИЕПИСКОПА ОЧИГЛЕДНО ТРЕБАЛО ДА ПРЕУЗМЕ ПРОГРАМСКУ УЛОГУ СРПСКОГ СРЕДИШТА РОМЕЈСКИХ БОГОСЛОВСКИХ, КЊИЖЕВНИХ И УМЕТНИЧКИХ ТОКОВА, ШТО ЈЕ ДОДАТНО ОБЈАШЊИВО ИМАЈУЋИ У ВИДУ СТАЛНИ ПРИТИСАК РИМА НА ЦАРИГРАДСКИ ДВОР ОКО ПИТАЊА УНИЈЕ, И СВЕТОГОРСКИ СТАВ ОКО ТОГ ПИТАЊА. САМИМ ТИМ И ДАНИЛО ЈЕ ТУ ИМАО ПРИЛИКУ ДА ВИЗУЕЛНИМ СРЕДСТВИМА НАГЛАСИ СВОЈА ЛИЧНА УВЕРЕЊА, ПА ЈЕ ВЕРОВАТНО ДА У ТОМ ТРЕБА ТРАЖИТИ ОСОБЕНОСТИ АРХИТЕКТУРЕ ЊЕГОВИХ ЗДАЊА, САСВИМ РАЗЛИЧИТЕОДД МИЛУТНОВОГ ИЛИ СТЕФАНОВОГ МАУЗОЛЕЈА У ЧИЈЕМ ЈЕ НАСТАНКУ ИМАО ВЕЛИКУ УЛОГУ. </a:t>
            </a:r>
            <a:r>
              <a:rPr lang="sr-Cyrl-RS" sz="2000" b="1" u="sng" dirty="0" smtClean="0">
                <a:solidFill>
                  <a:srgbClr val="FFFF00"/>
                </a:solidFill>
                <a:latin typeface="Bookman Old Style" pitchFamily="18" charset="0"/>
              </a:rPr>
              <a:t>БОГОРОДИЧИНА ЦРКВА </a:t>
            </a:r>
            <a:r>
              <a:rPr lang="sr-Cyrl-RS" sz="2000" b="1" dirty="0" smtClean="0">
                <a:solidFill>
                  <a:srgbClr val="FFFF00"/>
                </a:solidFill>
                <a:latin typeface="Bookman Old Style" pitchFamily="18" charset="0"/>
              </a:rPr>
              <a:t>ПОДИГНУТА ЈЕ У САСВИМ ТРАДИЦИОНАЛНОМ МАНИРУ ХРАМА РАЗВИЈЕНОГ УПИСАНОГ КРСТА СА ОСМОСТРАНОМ КУПОЛОМ НА СТУПЦИМА, А УЗ ЊУ СЕ НАШАО ЈЕДНОБРОДНИ ПАРАКЛИС СВ. НИКОЛЕ, ЧИЈИ ЈЕ ЗАПАДНИ ЗИД ЗНАТНО КАСНИЈЕ БИО ПРЕЗИДАН. ГРАДИВО У МЕШПВИТОМ СЛОГУ ОД КАМЕНА И ОПЕКЕ ИЗВЕСНО ЈЕ ОД ПОЧЕТКА СЛАГАНО СА ЗНАЊЕМ ДА ЋЕ ЦЕЛА ГРАЂЕВИНА БИТИ ОМАЛТЕРИСАНА. БИФОРА НА ИСТОЧНОЈ СТРАНИ ВЕРОВАТНО ЈЕ, КАО И НА АПСИДИ СВ. ДИМИТРИЈА, БИЛА НАКНАДНО УЗИДАНА. СВОЈИМ ОБЛИЦИМА ТАКОЂЕ УПУЋУЈЕ НА МАЈСТОРЕ ДЕЧАНА.   </a:t>
            </a:r>
            <a:endParaRPr lang="en-US" sz="2000" b="1" dirty="0">
              <a:solidFill>
                <a:srgbClr val="FFFF00"/>
              </a:solidFill>
              <a:latin typeface="Bookman Old Style"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van\Videos\Desktop\001 SRBIJA PREDAVANJA\8VLASTEOSKE ZADUZBINE PEC DECANI SV ARHANDJELI\002PECKA PATRIJARSIJA\Serb-orthodox-monastry-in-Pec-13.jpg"/>
          <p:cNvPicPr>
            <a:picLocks noChangeAspect="1" noChangeArrowheads="1"/>
          </p:cNvPicPr>
          <p:nvPr/>
        </p:nvPicPr>
        <p:blipFill>
          <a:blip r:embed="rId2" cstate="print"/>
          <a:srcRect/>
          <a:stretch>
            <a:fillRect/>
          </a:stretch>
        </p:blipFill>
        <p:spPr bwMode="auto">
          <a:xfrm>
            <a:off x="0" y="0"/>
            <a:ext cx="9144000" cy="6141650"/>
          </a:xfrm>
          <a:prstGeom prst="rect">
            <a:avLst/>
          </a:prstGeom>
          <a:noFill/>
        </p:spPr>
      </p:pic>
      <p:sp>
        <p:nvSpPr>
          <p:cNvPr id="3" name="TextBox 2"/>
          <p:cNvSpPr txBox="1"/>
          <p:nvPr/>
        </p:nvSpPr>
        <p:spPr>
          <a:xfrm>
            <a:off x="152400" y="6172200"/>
            <a:ext cx="86868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ПЕЋ, БОГОРОДИЦА ОДИГИТРИЈА И КАПЕЛА СВ. НИКОЛЕ, ИЗЛЕД ПРЕ ОБНОВЕ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u="sng" dirty="0" smtClean="0">
                <a:solidFill>
                  <a:srgbClr val="FFFF00"/>
                </a:solidFill>
                <a:latin typeface="Bookman Old Style" pitchFamily="18" charset="0"/>
              </a:rPr>
              <a:t>“ПЕЋСКА ПРИПРАТА</a:t>
            </a:r>
            <a:r>
              <a:rPr lang="sr-Cyrl-RS" sz="2000" b="1" dirty="0" smtClean="0">
                <a:solidFill>
                  <a:srgbClr val="FFFF00"/>
                </a:solidFill>
                <a:latin typeface="Bookman Old Style" pitchFamily="18" charset="0"/>
              </a:rPr>
              <a:t>” ЗНАМЕНИТА И ПОЧЕТКОМ 15. ВЕКА, СВОЈИМ КОНСТРУКТИВНИМ ЕЛЕМЕНТИМА УКАЗУЈЕ НА ТО ДА ЈЕ БИЛА ДЕО ЦЕЛОВИТЕ ДАНИЛОВЕ ЗАМИСЛИ. МЕЂУТИМ, ЊЕН ДАНАШЊИ ИЗГЛЕД ПРЕДСТАВЉА КОМБИНАЦИЈУ ОРИГИНАЛНИХ ДЕЛОВА, ВЕЛИКИХ ИЗМЕНА ИЗВРШЕНИХ У ВРЕМЕ ПАТРИЈАРХА МАКАРИЈА СОКОЛОВИЋА СРЕДИНОМ 16. ВЕКА, КАДА ЈЕ МАНАСТИР ПОСТАО СРЕДИШТЕ ОБНОВЉЕНЕ СРПСКЕ ЦРКВЕНЕ ОРГАНИЗАЦИЈЕ, И САВРЕМЕНИХ КОНЗЕРВАТОРСКИХ РЕШЕЊА. ЊЕНА САЧУВАНА ПРВОБИТНА ОСНОВА БИЛА ЈЕ ИЗВЕДЕНА У ВИДУ ИЗДУЖЕНОГ ПРОСТОРА ШИРИНЕ ДВА ТРАВЕЈА, ПОДЕЉЕНОГ НА ШЕСТ ПРОСТОРНИХ ЈЕДИНИЦА. У КРАЈЊИМ ПОЉИМА ГОРЊУ КОНСТРУКЦИЈУ НОСЕ ВИСОКИ СТУБОВИ, ДОК СУ У СРЕДИШТУ ИЗВЕДЕНИ МАСИВНИ ЗИДАНИ СТУПЦИ. ОВАКАВ РАСПОРЕД НОСАЧА, УПОРЕЂЕН СА МОДЕЛОМ ХРАМА НА КТИТОРСКОМ ПОРТРЕТУ И АРХЕОЛОШКИМ НАЛАЗИМА, ИЗАЗВАО ЈЕ НЕРАЗРЕШЕНУ ПОЛЕМИКУ ОКО ПРВОБИТНЕ </a:t>
            </a:r>
            <a:r>
              <a:rPr lang="sr-Cyrl-RS" sz="2000" b="1" u="sng" dirty="0" smtClean="0">
                <a:solidFill>
                  <a:srgbClr val="FFFF00"/>
                </a:solidFill>
                <a:latin typeface="Bookman Old Style" pitchFamily="18" charset="0"/>
              </a:rPr>
              <a:t>ПОЗИЦИЈЕ КУЛЕ-ЗВОНИКА </a:t>
            </a:r>
            <a:r>
              <a:rPr lang="sr-Cyrl-RS" sz="2000" b="1" dirty="0" smtClean="0">
                <a:solidFill>
                  <a:srgbClr val="FFFF00"/>
                </a:solidFill>
                <a:latin typeface="Bookman Old Style" pitchFamily="18" charset="0"/>
              </a:rPr>
              <a:t>КОЈА СЕ НАЛАЗИЛА </a:t>
            </a:r>
            <a:r>
              <a:rPr lang="sr-Cyrl-RS" sz="2000" b="1" u="sng" dirty="0" smtClean="0">
                <a:solidFill>
                  <a:srgbClr val="FFFF00"/>
                </a:solidFill>
                <a:latin typeface="Bookman Old Style" pitchFamily="18" charset="0"/>
              </a:rPr>
              <a:t>ИЛИ ИНКОРПОРИРАНА У ВОЛУМЕН ПРИПРАТЕ ИЗНАД ТРАВЕЈА ИСПРЕД ХРАМА СВ. АПОСТОЛА</a:t>
            </a:r>
            <a:r>
              <a:rPr lang="sr-Cyrl-RS" sz="2000" b="1" dirty="0" smtClean="0">
                <a:solidFill>
                  <a:srgbClr val="FFFF00"/>
                </a:solidFill>
                <a:latin typeface="Bookman Old Style" pitchFamily="18" charset="0"/>
              </a:rPr>
              <a:t>, ИЛИ </a:t>
            </a:r>
            <a:r>
              <a:rPr lang="sr-Cyrl-RS" sz="2000" b="1" u="sng" dirty="0" smtClean="0">
                <a:solidFill>
                  <a:srgbClr val="FFFF00"/>
                </a:solidFill>
                <a:latin typeface="Bookman Old Style" pitchFamily="18" charset="0"/>
              </a:rPr>
              <a:t>ФИЗИЧКИ САМОСТАЛНА ИСПРЕД ЗАПАДНОГ ТРАВЕЈА ЗДАЊА ПРИПРАТЕ</a:t>
            </a:r>
            <a:r>
              <a:rPr lang="sr-Cyrl-RS" sz="2000" b="1" dirty="0" smtClean="0">
                <a:solidFill>
                  <a:srgbClr val="FFFF00"/>
                </a:solidFill>
                <a:latin typeface="Bookman Old Style" pitchFamily="18" charset="0"/>
              </a:rPr>
              <a:t>, ГДЕ ЈЕСУ ОТКРИВЕНИ ОСТАЦИ ТЕМЕЉА КВАДРАТНЕ ОСНОВЕ. </a:t>
            </a:r>
            <a:endParaRPr lang="en-US" sz="2000" b="1" dirty="0">
              <a:solidFill>
                <a:srgbClr val="FFFF00"/>
              </a:solidFill>
              <a:latin typeface="Bookman Old Style"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Ivan\Videos\Desktop\001 SRBIJA PREDAVANJA\8VLASTEOSKE ZADUZBINE PEC DECANI SV ARHANDJELI\002PECKA PATRIJARSIJA\img516.jpg"/>
          <p:cNvPicPr>
            <a:picLocks noChangeAspect="1" noChangeArrowheads="1"/>
          </p:cNvPicPr>
          <p:nvPr/>
        </p:nvPicPr>
        <p:blipFill>
          <a:blip r:embed="rId2" cstate="print"/>
          <a:srcRect/>
          <a:stretch>
            <a:fillRect/>
          </a:stretch>
        </p:blipFill>
        <p:spPr bwMode="auto">
          <a:xfrm>
            <a:off x="0" y="0"/>
            <a:ext cx="9144000" cy="5943600"/>
          </a:xfrm>
          <a:prstGeom prst="rect">
            <a:avLst/>
          </a:prstGeom>
          <a:noFill/>
        </p:spPr>
      </p:pic>
      <p:sp>
        <p:nvSpPr>
          <p:cNvPr id="4" name="TextBox 3"/>
          <p:cNvSpPr txBox="1"/>
          <p:nvPr/>
        </p:nvSpPr>
        <p:spPr>
          <a:xfrm>
            <a:off x="152400" y="6019800"/>
            <a:ext cx="87630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ПЕЋ, ДАНИЛОВА ПРИПРАТА, ИЗГЛЕД ЗАПАДНЕ СТРАНЕ ПОСЛЕ КАСНИЈИХ ПРЕПРАВКИ А ПРЕ САВРЕМЕНЕ ОБНОВЕ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van\Videos\Desktop\001 SRBIJA PREDAVANJA\8VLASTEOSKE ZADUZBINE PEC DECANI SV ARHANDJELI\002PECKA PATRIJARSIJA\1024px-Patriarchate_of_Peć_20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838200" y="6324600"/>
            <a:ext cx="8001000" cy="400110"/>
          </a:xfrm>
          <a:prstGeom prst="rect">
            <a:avLst/>
          </a:prstGeom>
          <a:noFill/>
        </p:spPr>
        <p:txBody>
          <a:bodyPr wrap="square" rtlCol="0">
            <a:spAutoFit/>
          </a:bodyPr>
          <a:lstStyle/>
          <a:p>
            <a:r>
              <a:rPr lang="sr-Cyrl-RS" sz="2000" b="1" dirty="0" smtClean="0">
                <a:solidFill>
                  <a:srgbClr val="FFFF00"/>
                </a:solidFill>
                <a:latin typeface="Bookman Old Style" pitchFamily="18" charset="0"/>
              </a:rPr>
              <a:t>ПЕЋ, ИЗГЛЕД ДАНИЛОВИХ ЗДАЊА ПОСЛЕ ОБНОВЕ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van\Videos\Desktop\001 SRBIJA PREDAVANJA\8VLASTEOSKE ZADUZBINE PEC DECANI SV ARHANDJELI\002PECKA PATRIJARSIJA\012img515.jpg"/>
          <p:cNvPicPr>
            <a:picLocks noChangeAspect="1" noChangeArrowheads="1"/>
          </p:cNvPicPr>
          <p:nvPr/>
        </p:nvPicPr>
        <p:blipFill>
          <a:blip r:embed="rId2" cstate="print"/>
          <a:srcRect/>
          <a:stretch>
            <a:fillRect/>
          </a:stretch>
        </p:blipFill>
        <p:spPr bwMode="auto">
          <a:xfrm>
            <a:off x="0" y="0"/>
            <a:ext cx="9144000" cy="6019800"/>
          </a:xfrm>
          <a:prstGeom prst="rect">
            <a:avLst/>
          </a:prstGeom>
          <a:noFill/>
        </p:spPr>
      </p:pic>
      <p:sp>
        <p:nvSpPr>
          <p:cNvPr id="3" name="TextBox 2"/>
          <p:cNvSpPr txBox="1"/>
          <p:nvPr/>
        </p:nvSpPr>
        <p:spPr>
          <a:xfrm>
            <a:off x="228600" y="6019800"/>
            <a:ext cx="85344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ПЕЋ, ЗАПАДНИ ЗИД БОГОРОДИЧИНЕ ЦРКВЕ, КТИТОРСКА ПРЕДСТАВА АРХИЕПИСКОПА ДАНИЛА С МОДЕЛОМ ХРАМА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Ivan\Downloads\Untitled.jpg"/>
          <p:cNvPicPr>
            <a:picLocks noChangeAspect="1" noChangeArrowheads="1"/>
          </p:cNvPicPr>
          <p:nvPr/>
        </p:nvPicPr>
        <p:blipFill>
          <a:blip r:embed="rId2" cstate="print"/>
          <a:srcRect/>
          <a:stretch>
            <a:fillRect/>
          </a:stretch>
        </p:blipFill>
        <p:spPr bwMode="auto">
          <a:xfrm>
            <a:off x="0" y="0"/>
            <a:ext cx="3733799" cy="4741650"/>
          </a:xfrm>
          <a:prstGeom prst="rect">
            <a:avLst/>
          </a:prstGeom>
          <a:noFill/>
        </p:spPr>
      </p:pic>
      <p:pic>
        <p:nvPicPr>
          <p:cNvPr id="6147" name="Picture 3" descr="C:\Users\Ivan\Downloads\Untitled3.jpg"/>
          <p:cNvPicPr>
            <a:picLocks noChangeAspect="1" noChangeArrowheads="1"/>
          </p:cNvPicPr>
          <p:nvPr/>
        </p:nvPicPr>
        <p:blipFill>
          <a:blip r:embed="rId3" cstate="print"/>
          <a:srcRect/>
          <a:stretch>
            <a:fillRect/>
          </a:stretch>
        </p:blipFill>
        <p:spPr bwMode="auto">
          <a:xfrm>
            <a:off x="4572000" y="0"/>
            <a:ext cx="4572000" cy="4727062"/>
          </a:xfrm>
          <a:prstGeom prst="rect">
            <a:avLst/>
          </a:prstGeom>
          <a:noFill/>
        </p:spPr>
      </p:pic>
      <p:sp>
        <p:nvSpPr>
          <p:cNvPr id="4" name="TextBox 3"/>
          <p:cNvSpPr txBox="1"/>
          <p:nvPr/>
        </p:nvSpPr>
        <p:spPr>
          <a:xfrm>
            <a:off x="228600" y="5334000"/>
            <a:ext cx="8763000" cy="1015663"/>
          </a:xfrm>
          <a:prstGeom prst="rect">
            <a:avLst/>
          </a:prstGeom>
          <a:noFill/>
        </p:spPr>
        <p:txBody>
          <a:bodyPr wrap="square" rtlCol="0">
            <a:spAutoFit/>
          </a:bodyPr>
          <a:lstStyle/>
          <a:p>
            <a:r>
              <a:rPr lang="sr-Cyrl-RS" sz="2000" b="1" dirty="0" smtClean="0">
                <a:solidFill>
                  <a:srgbClr val="FFFF00"/>
                </a:solidFill>
                <a:latin typeface="Bookman Old Style" pitchFamily="18" charset="0"/>
              </a:rPr>
              <a:t>ПЕЋ, ДВЕ МОГУЋЕ ВАРИЈАНТЕ ПОЗИЦИЈЕ ЗВОНИКА </a:t>
            </a:r>
            <a:r>
              <a:rPr lang="sr-Cyrl-RS" sz="2000" b="1" u="sng" dirty="0" smtClean="0">
                <a:solidFill>
                  <a:srgbClr val="FFFF00"/>
                </a:solidFill>
                <a:latin typeface="Bookman Old Style" pitchFamily="18" charset="0"/>
              </a:rPr>
              <a:t>ИЗНАД</a:t>
            </a:r>
            <a:r>
              <a:rPr lang="sr-Cyrl-RS" sz="2000" b="1" dirty="0" smtClean="0">
                <a:solidFill>
                  <a:srgbClr val="FFFF00"/>
                </a:solidFill>
                <a:latin typeface="Bookman Old Style" pitchFamily="18" charset="0"/>
              </a:rPr>
              <a:t> СРЕДИШЊЕГ ТРАВЕЈА ПРИПРАТЕ (ПРЕМА М. ШУПУТ) И </a:t>
            </a:r>
            <a:r>
              <a:rPr lang="sr-Cyrl-RS" sz="2000" b="1" u="sng" dirty="0" smtClean="0">
                <a:solidFill>
                  <a:srgbClr val="FFFF00"/>
                </a:solidFill>
                <a:latin typeface="Bookman Old Style" pitchFamily="18" charset="0"/>
              </a:rPr>
              <a:t>ИСПРЕД</a:t>
            </a:r>
            <a:r>
              <a:rPr lang="sr-Cyrl-RS" sz="2000" b="1" dirty="0" smtClean="0">
                <a:solidFill>
                  <a:srgbClr val="FFFF00"/>
                </a:solidFill>
                <a:latin typeface="Bookman Old Style" pitchFamily="18" charset="0"/>
              </a:rPr>
              <a:t> ИСТОГ ТРАВЕЈА (ПРЕМА М. ЧАНАК-МЕДИЋ)</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van\Videos\Desktop\001 SRBIJA PREDAVANJA\8VLASTEOSKE ZADUZBINE PEC DECANI SV ARHANDJELI\002PECKA PATRIJARSIJA\Manastir_pecka_patrijarsija.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3" name="TextBox 2"/>
          <p:cNvSpPr txBox="1"/>
          <p:nvPr/>
        </p:nvSpPr>
        <p:spPr>
          <a:xfrm>
            <a:off x="838200" y="228600"/>
            <a:ext cx="8001000" cy="400110"/>
          </a:xfrm>
          <a:prstGeom prst="rect">
            <a:avLst/>
          </a:prstGeom>
          <a:noFill/>
        </p:spPr>
        <p:txBody>
          <a:bodyPr wrap="square" rtlCol="0">
            <a:spAutoFit/>
          </a:bodyPr>
          <a:lstStyle/>
          <a:p>
            <a:r>
              <a:rPr lang="sr-Cyrl-RS" sz="2000" b="1" dirty="0" smtClean="0">
                <a:solidFill>
                  <a:srgbClr val="FFFF00"/>
                </a:solidFill>
                <a:latin typeface="Bookman Old Style" pitchFamily="18" charset="0"/>
              </a:rPr>
              <a:t>КОМПЛЕКС ПЕЋКЕ ПАТРИЈАРШИЈЕ У </a:t>
            </a:r>
            <a:r>
              <a:rPr lang="en-US" sz="2000" b="1" dirty="0" smtClean="0">
                <a:solidFill>
                  <a:srgbClr val="FFFF00"/>
                </a:solidFill>
                <a:latin typeface="Bookman Old Style" pitchFamily="18" charset="0"/>
              </a:rPr>
              <a:t>XIV </a:t>
            </a:r>
            <a:r>
              <a:rPr lang="sr-Cyrl-RS" sz="2000" b="1" dirty="0" smtClean="0">
                <a:solidFill>
                  <a:srgbClr val="FFFF00"/>
                </a:solidFill>
                <a:latin typeface="Bookman Old Style" pitchFamily="18" charset="0"/>
              </a:rPr>
              <a:t>ВЕКУ</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Ivan\Videos\Desktop\001 SRBIJA PREDAVANJA\8VLASTEOSKE ZADUZBINE PEC DECANI SV ARHANDJELI\002PECKA PATRIJARSIJA\unnamed7.jpg"/>
          <p:cNvPicPr>
            <a:picLocks noChangeAspect="1" noChangeArrowheads="1"/>
          </p:cNvPicPr>
          <p:nvPr/>
        </p:nvPicPr>
        <p:blipFill>
          <a:blip r:embed="rId2" cstate="print"/>
          <a:srcRect/>
          <a:stretch>
            <a:fillRect/>
          </a:stretch>
        </p:blipFill>
        <p:spPr bwMode="auto">
          <a:xfrm>
            <a:off x="152400" y="152400"/>
            <a:ext cx="4173587" cy="5355580"/>
          </a:xfrm>
          <a:prstGeom prst="rect">
            <a:avLst/>
          </a:prstGeom>
          <a:noFill/>
        </p:spPr>
      </p:pic>
      <p:pic>
        <p:nvPicPr>
          <p:cNvPr id="5123" name="Picture 3" descr="C:\Users\Ivan\Videos\Desktop\001 SRBIJA PREDAVANJA\8VLASTEOSKE ZADUZBINE PEC DECANI SV ARHANDJELI\002PECKA PATRIJARSIJA\unnamed9 (2).jpg"/>
          <p:cNvPicPr>
            <a:picLocks noChangeAspect="1" noChangeArrowheads="1"/>
          </p:cNvPicPr>
          <p:nvPr/>
        </p:nvPicPr>
        <p:blipFill>
          <a:blip r:embed="rId3" cstate="print"/>
          <a:srcRect/>
          <a:stretch>
            <a:fillRect/>
          </a:stretch>
        </p:blipFill>
        <p:spPr bwMode="auto">
          <a:xfrm>
            <a:off x="4648200" y="152400"/>
            <a:ext cx="4164657" cy="5344121"/>
          </a:xfrm>
          <a:prstGeom prst="rect">
            <a:avLst/>
          </a:prstGeom>
          <a:noFill/>
        </p:spPr>
      </p:pic>
      <p:sp>
        <p:nvSpPr>
          <p:cNvPr id="4" name="TextBox 3"/>
          <p:cNvSpPr txBox="1"/>
          <p:nvPr/>
        </p:nvSpPr>
        <p:spPr>
          <a:xfrm>
            <a:off x="152400" y="5715000"/>
            <a:ext cx="86106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ПЕЋ, УНУТРАШЊОСТ ДАНИЛОВЕ ПРИПРАТЕ, ПОГЛЕД ПРЕМА ЈУЖНОЈ И ИСТОЧНОЈ СТРАНИ</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Ivan\Videos\Desktop\001 SRBIJA PREDAVANJA\8VLASTEOSKE ZADUZBINE PEC DECANI SV ARHANDJELI\002PECKA PATRIJARSIJA\013BOGORODICA282N1995.jpg"/>
          <p:cNvPicPr>
            <a:picLocks noChangeAspect="1" noChangeArrowheads="1"/>
          </p:cNvPicPr>
          <p:nvPr/>
        </p:nvPicPr>
        <p:blipFill>
          <a:blip r:embed="rId2" cstate="print"/>
          <a:srcRect/>
          <a:stretch>
            <a:fillRect/>
          </a:stretch>
        </p:blipFill>
        <p:spPr bwMode="auto">
          <a:xfrm>
            <a:off x="0" y="0"/>
            <a:ext cx="9144000" cy="6096000"/>
          </a:xfrm>
          <a:prstGeom prst="rect">
            <a:avLst/>
          </a:prstGeom>
          <a:noFill/>
        </p:spPr>
      </p:pic>
      <p:sp>
        <p:nvSpPr>
          <p:cNvPr id="3" name="TextBox 2"/>
          <p:cNvSpPr txBox="1"/>
          <p:nvPr/>
        </p:nvSpPr>
        <p:spPr>
          <a:xfrm>
            <a:off x="152400" y="6172200"/>
            <a:ext cx="87630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ПЕЋ, БОГОРОДИЧИНА ЦРКВА, ГРОБНИ АРКОСОЛИЈУМ И САРКОФАГ АРХИЕПИСКОПА ДАНИЛА </a:t>
            </a:r>
            <a:r>
              <a:rPr lang="en-US" sz="2000" b="1" dirty="0" smtClean="0">
                <a:solidFill>
                  <a:srgbClr val="FFFF00"/>
                </a:solidFill>
                <a:latin typeface="Bookman Old Style" pitchFamily="18" charset="0"/>
              </a:rPr>
              <a:t>II</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Ivan\Downloads\282N1986.JPG"/>
          <p:cNvPicPr>
            <a:picLocks noChangeAspect="1" noChangeArrowheads="1"/>
          </p:cNvPicPr>
          <p:nvPr/>
        </p:nvPicPr>
        <p:blipFill>
          <a:blip r:embed="rId2" cstate="print"/>
          <a:srcRect/>
          <a:stretch>
            <a:fillRect/>
          </a:stretch>
        </p:blipFill>
        <p:spPr bwMode="auto">
          <a:xfrm>
            <a:off x="0" y="-1"/>
            <a:ext cx="9144000" cy="6198653"/>
          </a:xfrm>
          <a:prstGeom prst="rect">
            <a:avLst/>
          </a:prstGeom>
          <a:noFill/>
        </p:spPr>
      </p:pic>
      <p:sp>
        <p:nvSpPr>
          <p:cNvPr id="3" name="TextBox 2"/>
          <p:cNvSpPr txBox="1"/>
          <p:nvPr/>
        </p:nvSpPr>
        <p:spPr>
          <a:xfrm>
            <a:off x="152400" y="6150114"/>
            <a:ext cx="88392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ПЕЋ, БОГОРОДИЧИНА ЦРКВА, ПОДУЖНА СТРАНА САРКОФАГА АРХИЕПИСКОПА ДАНИЛА </a:t>
            </a:r>
            <a:r>
              <a:rPr lang="en-US" sz="2000" b="1" dirty="0" smtClean="0">
                <a:solidFill>
                  <a:srgbClr val="FFFF00"/>
                </a:solidFill>
                <a:latin typeface="Bookman Old Style" pitchFamily="18" charset="0"/>
              </a:rPr>
              <a:t>II</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ИАКО САХРАЊИВАЊЕ НАЈВИШИХ ЦРКВЕНИХ ДОСТОЈАНСТВЕНИКА У СЕДИШТУ АРХИЕПИСКОПИЈЕ НИЈЕ ПРЕДСТАВЉАЛО ОБАВЕЗУ, ДАНИЛО </a:t>
            </a:r>
            <a:r>
              <a:rPr lang="en-US" sz="2000" b="1" dirty="0" smtClean="0">
                <a:solidFill>
                  <a:srgbClr val="FFFF00"/>
                </a:solidFill>
                <a:latin typeface="Bookman Old Style" pitchFamily="18" charset="0"/>
              </a:rPr>
              <a:t>II</a:t>
            </a:r>
            <a:r>
              <a:rPr lang="sr-Cyrl-RS" sz="2000" b="1" dirty="0" smtClean="0">
                <a:solidFill>
                  <a:srgbClr val="FFFF00"/>
                </a:solidFill>
                <a:latin typeface="Bookman Old Style" pitchFamily="18" charset="0"/>
              </a:rPr>
              <a:t> ЈЕСТЕ СВОЈ </a:t>
            </a:r>
            <a:r>
              <a:rPr lang="sr-Cyrl-RS" sz="2000" b="1" u="sng" dirty="0" smtClean="0">
                <a:solidFill>
                  <a:srgbClr val="FFFF00"/>
                </a:solidFill>
                <a:latin typeface="Bookman Old Style" pitchFamily="18" charset="0"/>
              </a:rPr>
              <a:t>ГРОБ ЗАМИСЛИО И ОБРАЗОВАО У СЕВЕРОЗАПАДНОМ УГЛУ БОГОРОДИЧИНЕ ЦРКВЕ</a:t>
            </a:r>
            <a:r>
              <a:rPr lang="sr-Cyrl-RS" sz="2000" b="1" dirty="0" smtClean="0">
                <a:solidFill>
                  <a:srgbClr val="FFFF00"/>
                </a:solidFill>
                <a:latin typeface="Bookman Old Style" pitchFamily="18" charset="0"/>
              </a:rPr>
              <a:t>. ИАКО ЈЕ ДАНИЛОВО ЖИТИЈЕ УПАДЉИВО БОГАТО ПОДАЦИМА, О САХРАНИ ДАНИЛОВОЈ И САМОМ ГРОБУ КОЈИ ЈЕ У СВАКОМ ПОГЛЕДУ ТОКОМ СРЕДЊЕГ ВЕКА ЧИНИО ЈЕДНО ОД НАЈВАЖНИЈИХ МЕСТА ЧОВЕКОВОГ БОРАВКА НА ЗЕМЉИ, НИЈЕ ОСТАЛО ЗАПИСАНО НИШТА, ШТО ЈЕ НЕОБИЧНО ТИМ ПРЕ АКО СЕ УЗМЕ У ОБЗИР ДА ЈЕ ЊЕГОВА КОНСТРУКЦИЈА ПОДРАЗУМЕВАЛА НЕ САМО РАСКОШНИ САРКОФАГ ВЕЋ И ПРИЛАГОЂАВАЊЕ ТРАВЕЈА ФУНЕРАРНОЈ НАМЕНИ, ПРЕТВАРАЈУЋИ ГА ИСТАКНУТИМ ЛУКОМ У ДУБОКИ АРКОСОЛИЈУМ ПО УЗОРУ НА ОДАВНО УСТАНОВЉЕНУ ПРАКСУ, КАО И ОДГОВАРАЈУЋИ СЛИКАНИ ПРОГРАМ У КОЈЕМ НАЈЈАСНИЈУ ПОРУКУ ОДРАЖАВА ПРЕДСТАВА БОГОРОДИЦЕ ЗАСТУПНИЦЕ ИЗНАД МЕСТА ГЛАВЕ ПОКОЈНИКА. ТАКОЂЕ, ПРИКАЗАНИ СУ И СВЕТИ ЛЕКАРИ, ЧИЈИ ЈЕ СМИСАО БИО ВЕЗАН ЗА ВЕРОВАЊА О ЧУДЕСНИМ ИСЦЕЉЕЊИМА КОЈА СУ СЕ ДЕШАВЛА ОКО ГРОБОВА ПОСЕБНО ПОШТОВАНИХ  ЛИЧНОСТИ И СВЕТИТЕЉА, ИЗ ЧЕГА СЕ ЗАКЉУЧАК О СРЕДЊОВЕКОВНОМ ПОИМАЊУ ДАНИЛОВОГ ГРОБА САМ НАМЕЋЕ.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САМ ГРОБ ОБЕЛЕЖЕН ЈЕ МОНУМЕНТАЛНИМ МРАМОРНИМ САРКОФАГОМ ПРИСЛОЊЕНИМ УЗ СЕВЕРНИ ЗИД. ЧИЊЕНИЦА ДА САРКОФАГ КОЈИ ЈЕ НАКНАДНО УНЕТ У ОВАЈ ДЕО ПРОСТОРА, СТОЈИ НА ОРИГИНАЛНИМ ПОДНИМ ПЛОЧАМА, НЕДВОСМИСЛЕНО ПОТВРЂУЈЕ ЗАКУЧАК ДА НИКАДА НИЈЕ БИО ОТВАРАН, ШТО, УПОРЕДО С ЋУТАЊЕМ ИЗВОРА, ПОСЛЕДИЧНО ЗНАЧИ ДА НИКАДА НИЈЕ ДОШЛО НИ ДО УСТАНОВЉЕЊА КУЛТА СРПСКОГ АРХИЕПИСКОПА. </a:t>
            </a:r>
          </a:p>
          <a:p>
            <a:r>
              <a:rPr lang="sr-Cyrl-RS" sz="2000" b="1" dirty="0" smtClean="0">
                <a:solidFill>
                  <a:srgbClr val="FFFF00"/>
                </a:solidFill>
                <a:latin typeface="Bookman Old Style" pitchFamily="18" charset="0"/>
              </a:rPr>
              <a:t>УПАДЉИВО РАЗЛИЧИТО ОД САРКОФАГА СРПСКИХ ВЛАДАРА, ПО ПРАВИЛУ РАЂЕНИХ БЕЗ ИКАКВОГ УКРАСА, САРКОФАЗИ СРПСКИХ ЦРКВЕНИХ ПРЕДВОДНИКА БОГАТО СУ УКРАШАВАНИ КЛЕСАНОМ ПЛАСТИКОМ, ПА ЈЕ ТО И ОВДЕ СЛУЧАЈ. НА ЧЕОНОЈ СТРАНИ ИСКЛЕСАНО ЈЕ ПЕТ АРКАДА МЕЂУ КОЈИМА ЈЕ СРЕДЊА, ВИША И ШИРА ОД ОСТАЛИХ, ОБРАЗОВАНА БЕЗ ИКАКВОГ МОТИВА, ДОК СУ У БОЧНИМ ИЗВЕДЕНИ ЈЕДНОСТАВНИ КРСТОВИ НА ПОСТОЉУ. НА </a:t>
            </a:r>
            <a:r>
              <a:rPr lang="sr-Cyrl-RS" sz="2000" b="1" i="1" dirty="0" smtClean="0">
                <a:solidFill>
                  <a:srgbClr val="FFFF00"/>
                </a:solidFill>
                <a:latin typeface="Bookman Old Style" pitchFamily="18" charset="0"/>
              </a:rPr>
              <a:t>ЗАКОШЕНОЈ</a:t>
            </a:r>
            <a:r>
              <a:rPr lang="sr-Cyrl-RS" sz="2000" b="1" dirty="0" smtClean="0">
                <a:solidFill>
                  <a:srgbClr val="FFFF00"/>
                </a:solidFill>
                <a:latin typeface="Bookman Old Style" pitchFamily="18" charset="0"/>
              </a:rPr>
              <a:t> СТРАНИ ПОКЛОПЦА ЈЕ СЕДАМ АРКАДА, СА ДЕТАЉНОМ ПРЕДСТАВОМ </a:t>
            </a:r>
            <a:r>
              <a:rPr lang="sr-Cyrl-RS" sz="2000" b="1" i="1" dirty="0" smtClean="0">
                <a:solidFill>
                  <a:srgbClr val="FFFF00"/>
                </a:solidFill>
                <a:latin typeface="Bookman Old Style" pitchFamily="18" charset="0"/>
              </a:rPr>
              <a:t>ХЕТИМАСИЈЕ</a:t>
            </a:r>
            <a:r>
              <a:rPr lang="sr-Cyrl-RS" sz="2000" b="1" dirty="0" smtClean="0">
                <a:solidFill>
                  <a:srgbClr val="FFFF00"/>
                </a:solidFill>
                <a:latin typeface="Bookman Old Style" pitchFamily="18" charset="0"/>
              </a:rPr>
              <a:t> УНУТАР СРЕДИШЊЕ, ДОК ЈЕ НА УЖОЈ СТРАНИ ПРЕМА ИСТОКУ ДВОСТРУКИ ПРОЦВЕТАЛИ КРСТ ПОД АРКАДОМ.ГОРЊА И СТРАНА ПОКЛОПЦА ОКРЕНУТА КА СЕВЕРНОМ ЗИДУ ИМАЈУ ИСТИ УКРАС, ПО ДВА ТРОСТРУКА, ПАТРИЈАРШИЈСКА КРСТА.  </a:t>
            </a:r>
            <a:endParaRPr lang="en-US" sz="2000" b="1" dirty="0">
              <a:solidFill>
                <a:srgbClr val="FFFF00"/>
              </a:solidFill>
              <a:latin typeface="Bookman Old Style"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КРСТОВИ ПОД АРКАДАМА ПРИПАДАЈУ НАЈСТАРИЈЕМ СЛОЈУ  ОБЕЛЕЖЈА ХРИШЋАНСКИХ ГРОБНИЦА, СА СИМБОЛИКОМ РАЈСКИХ ВРАТА ОДНОСНО СТАНОВА ПРАВЕДНИКА У НЕБЕСКОМ ЈЕРУСАЛИМУ. И ДРУГИ МОТИВИ ДАНИЛОВОГ САРКОФАГА ЈЕДНАКО СУ ДРЕВНИ, ШТО ОПРАВДАНО НАВОДИ НА ПОМИСАО О БРИЖЉИВО ОСМИШЉЕНОМ ПРОГРАМУ ОВОГ УКРАСА. ЊЕГОВ ЈЕ РАЗУЂЕНИ РЕПЕРТОАР БЛИЗАК ВИЗАНТИЈСКИМ ГРОБНИМ ОБЕЛЕЖЈИМА </a:t>
            </a:r>
            <a:r>
              <a:rPr lang="en-US" sz="2000" b="1" dirty="0" smtClean="0">
                <a:solidFill>
                  <a:srgbClr val="FFFF00"/>
                </a:solidFill>
                <a:latin typeface="Bookman Old Style" pitchFamily="18" charset="0"/>
              </a:rPr>
              <a:t>XI </a:t>
            </a:r>
            <a:r>
              <a:rPr lang="sr-Cyrl-RS" sz="2000" b="1" dirty="0" smtClean="0">
                <a:solidFill>
                  <a:srgbClr val="FFFF00"/>
                </a:solidFill>
                <a:latin typeface="Bookman Old Style" pitchFamily="18" charset="0"/>
              </a:rPr>
              <a:t>ВЕКА, У КОЈИМА СЕ УПЕЧАТЉИВО ПРЕПОЗНАЈЕ ИКОНОГРАФИЈА САРКОФАГА ЈУСТИНИЈАНОВОГ СТОЛЕЋА. УПОРЕЂЕН СА ДРУГИМ ПРИМЕРИМА, </a:t>
            </a:r>
            <a:r>
              <a:rPr lang="sr-Cyrl-RS" sz="2000" b="1" u="sng" dirty="0" smtClean="0">
                <a:solidFill>
                  <a:srgbClr val="FFFF00"/>
                </a:solidFill>
                <a:latin typeface="Bookman Old Style" pitchFamily="18" charset="0"/>
              </a:rPr>
              <a:t>ДАНИЛОВ САРКОФАГ ОДРАЖАВА СВЕСНУ ТЕЖЊУ ЗА ОПОНАШАЊЕМ ОВИХ УЗОРА</a:t>
            </a:r>
            <a:r>
              <a:rPr lang="sr-Cyrl-RS" sz="2000" b="1" dirty="0" smtClean="0">
                <a:solidFill>
                  <a:srgbClr val="FFFF00"/>
                </a:solidFill>
                <a:latin typeface="Bookman Old Style" pitchFamily="18" charset="0"/>
              </a:rPr>
              <a:t>, “МОРФОЛОГИЈОМ” И НАЧИНОМ ИЗРАДЕ КОЈИ НИКАКО НЕ ПРЕДСТАВЉА ТЕК ПУКУ ЗАНАТСКУ ВЕШТИНУ, ЗНАЧАЈНО РАЗЛИЧИТОМ У ОДНОСУ НА ИСПРЕПЛЕТАНУ “МРЕЖУ” ГЕОМЕТРИЈСКИХ И ФЛОРАЛНИХ МОТИВА, КАРАКТЕРИСТИЧНУ ЗА ПОЗНОВИЗАНТИЈСКО УМЕТНИЧКО СТВАРАЊЕ.  ИЗБОР МОТИВА, </a:t>
            </a:r>
            <a:r>
              <a:rPr lang="sr-Cyrl-RS" sz="2000" b="1" u="sng" dirty="0" smtClean="0">
                <a:solidFill>
                  <a:srgbClr val="FFFF00"/>
                </a:solidFill>
                <a:latin typeface="Bookman Old Style" pitchFamily="18" charset="0"/>
              </a:rPr>
              <a:t>СРОДАН ОНИМА НА НИКОДИМОВОМ САРКОФАГУ</a:t>
            </a:r>
            <a:r>
              <a:rPr lang="sr-Cyrl-RS" sz="2000" b="1" dirty="0" smtClean="0">
                <a:solidFill>
                  <a:srgbClr val="FFFF00"/>
                </a:solidFill>
                <a:latin typeface="Bookman Old Style" pitchFamily="18" charset="0"/>
              </a:rPr>
              <a:t>,</a:t>
            </a:r>
            <a:r>
              <a:rPr lang="sr-Cyrl-RS" sz="2000" b="1" u="sng"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УПУЋУЈЕ НА НАГЛАШАВАЊЕ ПРИВРЖЕНОСТИ ОРТОДОКСНИМ НАЧЕЛИМА ПРАВОСЛАВЉА У ОКВИРИМА САВРЕМЕНЕ ИСИХАСТИЧКЕ ТЕОЛОГИЈЕ ГРИГОРИЈА ПАЛАМЕ, У КОНТЕКСТУ ЦРКВЕНИХ ТРВЕЊА ИЗУЗЕТНО ВАЖНОЈ У ДАНИЛОВО ДОБА.  </a:t>
            </a:r>
            <a:endParaRPr lang="en-US" sz="2000" b="1" dirty="0">
              <a:solidFill>
                <a:srgbClr val="FFFF00"/>
              </a:solidFill>
              <a:latin typeface="Bookman Old Style"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van\Downloads\Untitled.jpg"/>
          <p:cNvPicPr>
            <a:picLocks noChangeAspect="1" noChangeArrowheads="1"/>
          </p:cNvPicPr>
          <p:nvPr/>
        </p:nvPicPr>
        <p:blipFill>
          <a:blip r:embed="rId2" cstate="print"/>
          <a:srcRect/>
          <a:stretch>
            <a:fillRect/>
          </a:stretch>
        </p:blipFill>
        <p:spPr bwMode="auto">
          <a:xfrm>
            <a:off x="0" y="0"/>
            <a:ext cx="4407609" cy="3124200"/>
          </a:xfrm>
          <a:prstGeom prst="rect">
            <a:avLst/>
          </a:prstGeom>
          <a:noFill/>
        </p:spPr>
      </p:pic>
      <p:pic>
        <p:nvPicPr>
          <p:cNvPr id="1027" name="Picture 3" descr="C:\Users\Ivan\Videos\Desktop\001 SRBIJA PREDAVANJA\8VLASTEOSKE ZADUZBINE PEC DECANI SV ARHANDJELI\002PECKA PATRIJARSIJA\096.jpg"/>
          <p:cNvPicPr>
            <a:picLocks noChangeAspect="1" noChangeArrowheads="1"/>
          </p:cNvPicPr>
          <p:nvPr/>
        </p:nvPicPr>
        <p:blipFill>
          <a:blip r:embed="rId3" cstate="print"/>
          <a:srcRect/>
          <a:stretch>
            <a:fillRect/>
          </a:stretch>
        </p:blipFill>
        <p:spPr bwMode="auto">
          <a:xfrm>
            <a:off x="0" y="3505200"/>
            <a:ext cx="4424314" cy="3352800"/>
          </a:xfrm>
          <a:prstGeom prst="rect">
            <a:avLst/>
          </a:prstGeom>
          <a:noFill/>
        </p:spPr>
      </p:pic>
      <p:pic>
        <p:nvPicPr>
          <p:cNvPr id="1028" name="Picture 4" descr="C:\Users\Ivan\Videos\Desktop\001 SRBIJA PREDAVANJA\8VLASTEOSKE ZADUZBINE PEC DECANI SV ARHANDJELI\002PECKA PATRIJARSIJA\003.jpg"/>
          <p:cNvPicPr>
            <a:picLocks noChangeAspect="1" noChangeArrowheads="1"/>
          </p:cNvPicPr>
          <p:nvPr/>
        </p:nvPicPr>
        <p:blipFill>
          <a:blip r:embed="rId4" cstate="print"/>
          <a:srcRect/>
          <a:stretch>
            <a:fillRect/>
          </a:stretch>
        </p:blipFill>
        <p:spPr bwMode="auto">
          <a:xfrm>
            <a:off x="4633884" y="3657600"/>
            <a:ext cx="4510116" cy="2895600"/>
          </a:xfrm>
          <a:prstGeom prst="rect">
            <a:avLst/>
          </a:prstGeom>
          <a:noFill/>
        </p:spPr>
      </p:pic>
      <p:sp>
        <p:nvSpPr>
          <p:cNvPr id="5" name="TextBox 4"/>
          <p:cNvSpPr txBox="1"/>
          <p:nvPr/>
        </p:nvSpPr>
        <p:spPr>
          <a:xfrm>
            <a:off x="4572000" y="609600"/>
            <a:ext cx="4343400" cy="224676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ПЕЋ, ЦРТЕЖ САРКОФАГА АРХИЕПИСКОПА ДАНИЛА (ЛЕВО) И ИЗГЛЕД И ЦРТЕЖ ЧЕОНЕ СТРАНЕ САРКОФАГА АРХИЕПИСКОПА НИКОДИМА У ЦРКВИ СВ. ДИМИТРИЈА (ДОЛЕ ЛЕВО И ДЕСНО)</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ВАЖНОСТ ПЕЋКОГ ЦРКВЕНОГ СРЕДИШТА У УОБЛИЧАВАЊУ ВИЗУЕЛНОГ ИЗРАЖАВАЊА У ПОЗНОМ РАЗДОБЉУ АРХИТЕКТУРЕ СРЕДЊОВЕКОВНЕ СРБИЈЕ, ОДЈЕКНУЛА ЈЕ И У НАЧИНУ НА КОЈИ СУ </a:t>
            </a:r>
            <a:r>
              <a:rPr lang="sr-Cyrl-RS" sz="2000" b="1" u="sng" dirty="0" smtClean="0">
                <a:solidFill>
                  <a:srgbClr val="FFFF00"/>
                </a:solidFill>
                <a:latin typeface="Bookman Old Style" pitchFamily="18" charset="0"/>
              </a:rPr>
              <a:t>ФАСАДЕ КОМПЛЕКСА </a:t>
            </a:r>
            <a:r>
              <a:rPr lang="sr-Cyrl-RS" sz="2000" b="1" dirty="0" smtClean="0">
                <a:solidFill>
                  <a:srgbClr val="FFFF00"/>
                </a:solidFill>
                <a:latin typeface="Bookman Old Style" pitchFamily="18" charset="0"/>
              </a:rPr>
              <a:t>ДОВРШЕНЕ ПОСЛЕ  ГРАДИТЕЉСКИХ ПОДХВАТА. КАКО ЈЕ РЕЧЕНО, САСТАВНИ ДЕО ДАНИЛОВОГ ДЕЛОВАЊА ПРЕДСТАВЉАЛО ЈЕ И </a:t>
            </a:r>
            <a:r>
              <a:rPr lang="sr-Cyrl-RS" sz="2000" b="1" u="sng" dirty="0" smtClean="0">
                <a:solidFill>
                  <a:srgbClr val="FFFF00"/>
                </a:solidFill>
                <a:latin typeface="Bookman Old Style" pitchFamily="18" charset="0"/>
              </a:rPr>
              <a:t>ОСЛИКАВАЊЕ ОДНОСНО УКРАШАВАЊЕ ФАСАДА ЦРВЕНОМ БОЈОМ </a:t>
            </a:r>
            <a:r>
              <a:rPr lang="sr-Cyrl-RS" sz="2000" b="1" dirty="0" smtClean="0">
                <a:solidFill>
                  <a:srgbClr val="FFFF00"/>
                </a:solidFill>
                <a:latin typeface="Bookman Old Style" pitchFamily="18" charset="0"/>
              </a:rPr>
              <a:t>,ПО УЗОРУ НА ПРАКСУ СВЕТОГОРСКИХ КАТОЛИКОНА. ДЕТАЉНОМ УСТАНОВЉАВАЊУ ЊИХОВОГ ПРВОБИТНОГ ИЗГЛЕДА, У ПРВМ ИСТРАЖИВАЊИМА ТРИДЕСЕТИХ ГОДИНА ПРОШЛОГ СТОЛЕЋА, БИЛО ЈЕ ТЕШКО ПОДРОБНИЈЕ СЕ ПРИБЛИЖИТИ, УСЛЕД ПРЕПРАВКИ НА ЦЕЛОМ КОМПЛЕКСУ, КАО И ЗБОГ ПРОПАДЉИВОСТИ МАЛТЕРНЕ ОПЛАТЕ. </a:t>
            </a:r>
            <a:r>
              <a:rPr lang="sr-Cyrl-RS" sz="2000" b="1" u="sng" dirty="0" smtClean="0">
                <a:solidFill>
                  <a:srgbClr val="FFFF00"/>
                </a:solidFill>
                <a:latin typeface="Bookman Old Style" pitchFamily="18" charset="0"/>
              </a:rPr>
              <a:t>ЗА ОНУ КОЈА ЈЕ ТАДА ИДЕНТИФИКОВАНА СМАТРАЛО СЕ ДА НИЈЕ ПРВОБИТНА</a:t>
            </a:r>
            <a:r>
              <a:rPr lang="sr-Cyrl-RS" sz="2000" b="1" dirty="0" smtClean="0">
                <a:solidFill>
                  <a:srgbClr val="FFFF00"/>
                </a:solidFill>
                <a:latin typeface="Bookman Old Style" pitchFamily="18" charset="0"/>
              </a:rPr>
              <a:t>. МЕЂУТИМ, НОВОМ АНАЛИЗОМ ОСТАТАКА МАЛТЕРА И УКРАСА НА ЊЕМУ, </a:t>
            </a:r>
            <a:r>
              <a:rPr lang="sr-Cyrl-RS" sz="2000" b="1" u="sng" dirty="0" smtClean="0">
                <a:solidFill>
                  <a:srgbClr val="FFFF00"/>
                </a:solidFill>
                <a:latin typeface="Bookman Old Style" pitchFamily="18" charset="0"/>
              </a:rPr>
              <a:t>ПРЕТПОСТАВЉЕНО ЈЕ ДА ОВА ОПЛАТА ИПАК ПОТИЧЕ ИЗ ДАНИЛОВОГ ВРЕМЕНА</a:t>
            </a:r>
            <a:r>
              <a:rPr lang="sr-Cyrl-RS" sz="2000" b="1" dirty="0" smtClean="0">
                <a:solidFill>
                  <a:srgbClr val="FFFF00"/>
                </a:solidFill>
                <a:latin typeface="Bookman Old Style" pitchFamily="18" charset="0"/>
              </a:rPr>
              <a:t>, И ДА СУ И УКРАСИ КОЈИ СЕ ДАНАС ВИДЕ РЕКОНСТРУИСАНИ, ТАДА БИЛИ ИЗВЕДЕНИ. РЕПЕРТОАР ЊИХОВИХ МОТИВА ОТВОРИО ЈЕ ВАЖНУ </a:t>
            </a:r>
            <a:r>
              <a:rPr lang="sr-Cyrl-RS" sz="2000" b="1" u="sng" dirty="0" smtClean="0">
                <a:solidFill>
                  <a:srgbClr val="FFFF00"/>
                </a:solidFill>
                <a:latin typeface="Bookman Old Style" pitchFamily="18" charset="0"/>
              </a:rPr>
              <a:t>ПРЕТПОСТАВКУ ДА ЈЕ УПРАВО ОВАКАВ ИЗГЛЕД ПЕЋКИХ ФАСАДА ПОСЛУЖИО КАО ОСНОВНИ УЗОР БОГАТОМ РЕПЕРТОАРУ КЛЕСАНОГ УКРАСА ХРАМОВА МОРАВСКЕ СРБИЈЕ.   </a:t>
            </a:r>
            <a:endParaRPr lang="en-US" sz="2000" b="1" u="sng" dirty="0">
              <a:solidFill>
                <a:srgbClr val="FFFF00"/>
              </a:solidFill>
              <a:latin typeface="Bookman Old Style"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Ivan\Videos\Desktop\001 SRBIJA PREDAVANJA\8 PEC DECANI SV ARHANDJELI\PEC DECANI SV ARHANDJELI\002PECKA PATRIJARSIJA\Untitled (2).jpg"/>
          <p:cNvPicPr>
            <a:picLocks noChangeAspect="1" noChangeArrowheads="1"/>
          </p:cNvPicPr>
          <p:nvPr/>
        </p:nvPicPr>
        <p:blipFill>
          <a:blip r:embed="rId2" cstate="print"/>
          <a:srcRect/>
          <a:stretch>
            <a:fillRect/>
          </a:stretch>
        </p:blipFill>
        <p:spPr bwMode="auto">
          <a:xfrm>
            <a:off x="0" y="0"/>
            <a:ext cx="9144000" cy="4648200"/>
          </a:xfrm>
          <a:prstGeom prst="rect">
            <a:avLst/>
          </a:prstGeom>
          <a:noFill/>
        </p:spPr>
      </p:pic>
      <p:sp>
        <p:nvSpPr>
          <p:cNvPr id="3" name="TextBox 2"/>
          <p:cNvSpPr txBox="1"/>
          <p:nvPr/>
        </p:nvSpPr>
        <p:spPr>
          <a:xfrm>
            <a:off x="228600" y="4953000"/>
            <a:ext cx="86868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ПЕЋ, ИСТОЧНА СТРАНА, ИЗГЛЕД СЛОЈЕВА ГРАДИВА И ПРЕПРАВКИ ПРЕ САВРЕМЕНЕ ОБНОВЕ</a:t>
            </a:r>
            <a:endParaRPr lang="en-US" sz="2000" b="1" dirty="0">
              <a:solidFill>
                <a:srgbClr val="FFFF00"/>
              </a:solidFill>
              <a:latin typeface="Bookman Old Style"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Ivan\Videos\Desktop\001 SRBIJA PREDAVANJA\8 PEC DECANI SV ARHANDJELI\PEC DECANI SV ARHANDJELI\002PECKA PATRIJARSIJA\pecka-patrijarsija.jpg"/>
          <p:cNvPicPr>
            <a:picLocks noChangeAspect="1" noChangeArrowheads="1"/>
          </p:cNvPicPr>
          <p:nvPr/>
        </p:nvPicPr>
        <p:blipFill>
          <a:blip r:embed="rId2" cstate="print"/>
          <a:srcRect/>
          <a:stretch>
            <a:fillRect/>
          </a:stretch>
        </p:blipFill>
        <p:spPr bwMode="auto">
          <a:xfrm>
            <a:off x="0" y="0"/>
            <a:ext cx="9144000" cy="6004560"/>
          </a:xfrm>
          <a:prstGeom prst="rect">
            <a:avLst/>
          </a:prstGeom>
          <a:noFill/>
        </p:spPr>
      </p:pic>
      <p:sp>
        <p:nvSpPr>
          <p:cNvPr id="3" name="TextBox 2"/>
          <p:cNvSpPr txBox="1"/>
          <p:nvPr/>
        </p:nvSpPr>
        <p:spPr>
          <a:xfrm>
            <a:off x="228600" y="5842337"/>
            <a:ext cx="86868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ПЕЋ, ИСТОЧНА СТРАНА, ОСТАЦИ МАЛТЕРНЕ ОПЛАТЕ И УКРАСА ПРЕПОЗНАТЉИВИ ПРЕ ОБНОВЕ НА БОГОРОДИЧИНОЈ ЦРКВИ</a:t>
            </a:r>
            <a:endParaRPr lang="en-US" sz="2000" b="1" dirty="0">
              <a:solidFill>
                <a:srgbClr val="FFFF00"/>
              </a:solidFill>
              <a:latin typeface="Bookman Old Style" pitchFamily="18" charset="0"/>
            </a:endParaRPr>
          </a:p>
        </p:txBody>
      </p:sp>
      <p:cxnSp>
        <p:nvCxnSpPr>
          <p:cNvPr id="5" name="Straight Arrow Connector 4"/>
          <p:cNvCxnSpPr/>
          <p:nvPr/>
        </p:nvCxnSpPr>
        <p:spPr>
          <a:xfrm flipV="1">
            <a:off x="1676400" y="3352800"/>
            <a:ext cx="1828800" cy="19050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676400" y="3581400"/>
            <a:ext cx="1143000" cy="16764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 СИМФОНИЈА ДРЖАВНЕ И ЦРКВЕНЕ ВЛАСТИ ПОЧЕТКОМ </a:t>
            </a:r>
            <a:r>
              <a:rPr lang="en-US" sz="2000" b="1" dirty="0" smtClean="0">
                <a:solidFill>
                  <a:srgbClr val="FFFF00"/>
                </a:solidFill>
                <a:latin typeface="Bookman Old Style" pitchFamily="18" charset="0"/>
              </a:rPr>
              <a:t>XIV </a:t>
            </a:r>
            <a:r>
              <a:rPr lang="sr-Cyrl-RS" sz="2000" b="1" dirty="0" smtClean="0">
                <a:solidFill>
                  <a:srgbClr val="FFFF00"/>
                </a:solidFill>
                <a:latin typeface="Bookman Old Style" pitchFamily="18" charset="0"/>
              </a:rPr>
              <a:t>ВЕКА ДОБИЛА ЈЕ И СВОЈ АРХИТЕКТОНСКИ ОДРАЗ. УПОРЕДО СА ВЕЛИКИМ ПОДУХВАТИМА НА ПОДИЗАЊУ ВЛАДАРСКИХ МАУЗОЛЕЈА У МЕТОХИЈИ, ПОСТЕПЕНО ПРЕНОШЕЊЕ АРХИЕПИСКОПСКИХ ПРЕРОГАТИВА ИЗ ЖИЧЕ У ПЕЋ РЕЗУЛТИРАЛО ЈЕ СУКЦЕСИВНИМ РАДОВИМА НА ИЗГРАДЊИ ЦРКАВА ОКО НАЈСТАРИЈЕГ ХРАМА СВ. АПОСТОЛА. ПРОШИРЕЊА ЈЕ НАЈПРЕ ЗАПОЧЕО </a:t>
            </a:r>
            <a:r>
              <a:rPr lang="sr-Cyrl-RS" sz="2000" b="1" u="sng" dirty="0" smtClean="0">
                <a:solidFill>
                  <a:srgbClr val="FFFF00"/>
                </a:solidFill>
                <a:latin typeface="Bookman Old Style" pitchFamily="18" charset="0"/>
              </a:rPr>
              <a:t>АРХИЕПИСКОП НИКОДИМ </a:t>
            </a:r>
            <a:r>
              <a:rPr lang="sr-Cyrl-RS" sz="2000" b="1" dirty="0" smtClean="0">
                <a:solidFill>
                  <a:srgbClr val="FFFF00"/>
                </a:solidFill>
                <a:latin typeface="Bookman Old Style" pitchFamily="18" charset="0"/>
              </a:rPr>
              <a:t>(1317-1324.Г.), А НАСТАВИО ЊЕГОВ НАСЛЕДНИК НА ТРОНУ </a:t>
            </a:r>
            <a:r>
              <a:rPr lang="sr-Cyrl-RS" sz="2000" b="1" u="sng" dirty="0" smtClean="0">
                <a:solidFill>
                  <a:srgbClr val="FFFF00"/>
                </a:solidFill>
                <a:latin typeface="Bookman Old Style" pitchFamily="18" charset="0"/>
              </a:rPr>
              <a:t>ДАНИЛО </a:t>
            </a:r>
            <a:r>
              <a:rPr lang="en-US" sz="2000" b="1" u="sng" dirty="0" smtClean="0">
                <a:solidFill>
                  <a:srgbClr val="FFFF00"/>
                </a:solidFill>
                <a:latin typeface="Bookman Old Style" pitchFamily="18" charset="0"/>
              </a:rPr>
              <a:t>II </a:t>
            </a:r>
            <a:r>
              <a:rPr lang="sr-Cyrl-RS" sz="2000" b="1" dirty="0" smtClean="0">
                <a:solidFill>
                  <a:srgbClr val="FFFF00"/>
                </a:solidFill>
                <a:latin typeface="Bookman Old Style" pitchFamily="18" charset="0"/>
              </a:rPr>
              <a:t>(1324-1337.Г.). ОБА АРХИЈЕРЕЈА БИЛИ СУ, КАКО ЈЕ НАПОМЕНУТО, У БЛИСКИМ ОДНОСИМА СА МИЛУТИНОМ И СТЕФАНОМ ДЕЧАНСКИМ, ДЕЛУЈУЋИ КАКО НА ЊИХОВОЈ ВЛАДАРСКОЈ ПРОМОЦИЈИ, ТАКО И У ОКВИРИМА ЊИХОВЕ КТИТОРСКЕ ДЕЛАТНОСТИ. ПОСЕДУЈУЋИ УЧЕНОСТ И ИСКУСТВО СВЕТОГОРСКИХ МОНАХА И ХИЛАНДАРСКИХ ИГУМАНА, НИКОДИМ КАО ДАНИЛОВ ЂАК И ДАНИЛО КАО УЧИТЕЉ РАДИЛИ СУ НА ДАЉЕМ БОГОСЛОВСКОМ УСАВРШАВАЊУ СРПСКЕ ЦРКВЕ: ИЗА НИКОДИМА ЈЕ ОСТАО ПРЕВОД </a:t>
            </a:r>
            <a:r>
              <a:rPr lang="sr-Cyrl-RS" sz="2000" b="1" i="1" u="sng" dirty="0" smtClean="0">
                <a:solidFill>
                  <a:srgbClr val="FFFF00"/>
                </a:solidFill>
                <a:latin typeface="Bookman Old Style" pitchFamily="18" charset="0"/>
              </a:rPr>
              <a:t>ЈЕРУСАЛИМСКОГ ТИПИКА</a:t>
            </a:r>
            <a:r>
              <a:rPr lang="sr-Cyrl-RS" sz="2000" b="1" dirty="0" smtClean="0">
                <a:solidFill>
                  <a:srgbClr val="FFFF00"/>
                </a:solidFill>
                <a:latin typeface="Bookman Old Style" pitchFamily="18" charset="0"/>
              </a:rPr>
              <a:t>, ДАВНАШЊЕГ УСТАВА КОЈИ ЈЕ ТОКОМ 13. СТОЛЕЋА БИО ПРИХВАЋЕН У ГРЧКОЈ, ПОСЕБНО НА СВЕТОЈ ГОРИ, ДОК СЕ ЈОШ САМО ПО ИЗУЗЕТКУ У ГРАДОВИМА КОРИСТИО ТИПИК СВ. СОФИЈЕ. </a:t>
            </a:r>
            <a:r>
              <a:rPr lang="sr-Cyrl-RS" sz="2000" b="1" i="1" dirty="0" smtClean="0">
                <a:solidFill>
                  <a:srgbClr val="FFFF00"/>
                </a:solidFill>
                <a:latin typeface="Bookman Old Style" pitchFamily="18" charset="0"/>
              </a:rPr>
              <a:t>    </a:t>
            </a:r>
            <a:endParaRPr lang="en-US" sz="2000" b="1" i="1" dirty="0">
              <a:solidFill>
                <a:srgbClr val="FFFF00"/>
              </a:solidFill>
              <a:latin typeface="Bookman Old Style"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Ivan\Videos\Desktop\004istarh 080.jpg"/>
          <p:cNvPicPr>
            <a:picLocks noChangeAspect="1" noChangeArrowheads="1"/>
          </p:cNvPicPr>
          <p:nvPr/>
        </p:nvPicPr>
        <p:blipFill>
          <a:blip r:embed="rId2" cstate="print"/>
          <a:srcRect/>
          <a:stretch>
            <a:fillRect/>
          </a:stretch>
        </p:blipFill>
        <p:spPr bwMode="auto">
          <a:xfrm>
            <a:off x="0" y="0"/>
            <a:ext cx="9144000" cy="6928338"/>
          </a:xfrm>
          <a:prstGeom prst="rect">
            <a:avLst/>
          </a:prstGeom>
          <a:noFill/>
        </p:spPr>
      </p:pic>
      <p:sp>
        <p:nvSpPr>
          <p:cNvPr id="4" name="TextBox 3"/>
          <p:cNvSpPr txBox="1"/>
          <p:nvPr/>
        </p:nvSpPr>
        <p:spPr>
          <a:xfrm>
            <a:off x="228600" y="5867400"/>
            <a:ext cx="41148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ДЕТАЉ УКРАСА САЧУВАНОГ НА МАЛТЕРНОЈ ОПЛАТИ</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Ivan\Videos\Desktop\001 SRBIJA PREDAVANJA\8 PEC DECANI SV ARHANDJELI\PEC DECANI SV ARHANDJELI\002PECKA PATRIJARSIJA\Manstir-Pecka-Patrijarsija.jpg"/>
          <p:cNvPicPr>
            <a:picLocks noChangeAspect="1" noChangeArrowheads="1"/>
          </p:cNvPicPr>
          <p:nvPr/>
        </p:nvPicPr>
        <p:blipFill>
          <a:blip r:embed="rId2" cstate="print"/>
          <a:srcRect/>
          <a:stretch>
            <a:fillRect/>
          </a:stretch>
        </p:blipFill>
        <p:spPr bwMode="auto">
          <a:xfrm>
            <a:off x="0" y="0"/>
            <a:ext cx="9144000" cy="6054328"/>
          </a:xfrm>
          <a:prstGeom prst="rect">
            <a:avLst/>
          </a:prstGeom>
          <a:noFill/>
        </p:spPr>
      </p:pic>
      <p:sp>
        <p:nvSpPr>
          <p:cNvPr id="3" name="TextBox 2"/>
          <p:cNvSpPr txBox="1"/>
          <p:nvPr/>
        </p:nvSpPr>
        <p:spPr>
          <a:xfrm>
            <a:off x="152400" y="6150114"/>
            <a:ext cx="86106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ПЕЋ, ИСТОЧНА СТРАНА, СЛИКАНИ УКРАСИ ОБНОВЉЕНИ ПРЕМА </a:t>
            </a:r>
            <a:r>
              <a:rPr lang="sr-Cyrl-RS" sz="2000" b="1" u="sng" dirty="0" smtClean="0">
                <a:solidFill>
                  <a:srgbClr val="FFFF00"/>
                </a:solidFill>
                <a:latin typeface="Bookman Old Style" pitchFamily="18" charset="0"/>
              </a:rPr>
              <a:t>МОГУЋЕ</a:t>
            </a:r>
            <a:r>
              <a:rPr lang="sr-Cyrl-RS" sz="2000" b="1" dirty="0" smtClean="0">
                <a:solidFill>
                  <a:srgbClr val="FFFF00"/>
                </a:solidFill>
                <a:latin typeface="Bookman Old Style" pitchFamily="18" charset="0"/>
              </a:rPr>
              <a:t> ПРВОБИТНИМ МОТИВИМА</a:t>
            </a:r>
            <a:endParaRPr lang="en-US" sz="2000" b="1" dirty="0">
              <a:solidFill>
                <a:srgbClr val="FFFF00"/>
              </a:solidFill>
              <a:latin typeface="Bookman Old Style"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Ivan\Videos\Desktop\001 SRBIJA PREDAVANJA\8 PEC DECANI SV ARHANDJELI\PEC DECANI SV ARHANDJELI\002PECKA PATRIJARSIJA\1563533031-pecka-patrijarsija-gracanica-i-crkva-bogorodice-ljeviske-na-uneskovoj-listi.jpg"/>
          <p:cNvPicPr>
            <a:picLocks noChangeAspect="1" noChangeArrowheads="1"/>
          </p:cNvPicPr>
          <p:nvPr/>
        </p:nvPicPr>
        <p:blipFill>
          <a:blip r:embed="rId2" cstate="print"/>
          <a:srcRect/>
          <a:stretch>
            <a:fillRect/>
          </a:stretch>
        </p:blipFill>
        <p:spPr bwMode="auto">
          <a:xfrm>
            <a:off x="0" y="-1"/>
            <a:ext cx="9144000" cy="5523221"/>
          </a:xfrm>
          <a:prstGeom prst="rect">
            <a:avLst/>
          </a:prstGeom>
          <a:noFill/>
        </p:spPr>
      </p:pic>
      <p:sp>
        <p:nvSpPr>
          <p:cNvPr id="3" name="TextBox 2"/>
          <p:cNvSpPr txBox="1"/>
          <p:nvPr/>
        </p:nvSpPr>
        <p:spPr>
          <a:xfrm>
            <a:off x="228600" y="5638800"/>
            <a:ext cx="86868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ПЕЋ, ЈУГОИСТОЧНИ ДЕО ЗИДА ПРИПРАТЕ И ЈУЖНА СТРАНА БОГОРОДИЧИНЕ ЦРКВЕ, МОТИВИ ОБНОВЉЕНИ ПРЕМА </a:t>
            </a:r>
            <a:r>
              <a:rPr lang="sr-Cyrl-RS" sz="2000" b="1" u="sng" dirty="0" smtClean="0">
                <a:solidFill>
                  <a:srgbClr val="FFFF00"/>
                </a:solidFill>
                <a:latin typeface="Bookman Old Style" pitchFamily="18" charset="0"/>
              </a:rPr>
              <a:t>МОГУЋЕ</a:t>
            </a:r>
            <a:r>
              <a:rPr lang="sr-Cyrl-RS" sz="2000" b="1" dirty="0" smtClean="0">
                <a:solidFill>
                  <a:srgbClr val="FFFF00"/>
                </a:solidFill>
                <a:latin typeface="Bookman Old Style" pitchFamily="18" charset="0"/>
              </a:rPr>
              <a:t> ПРВОБИТНИМ</a:t>
            </a:r>
            <a:endParaRPr lang="en-US" sz="2000" b="1" dirty="0">
              <a:solidFill>
                <a:srgbClr val="FFFF00"/>
              </a:solidFill>
              <a:latin typeface="Bookman Old Style"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en-US" sz="2000" b="1" dirty="0" smtClean="0">
                <a:solidFill>
                  <a:srgbClr val="FFFF00"/>
                </a:solidFill>
                <a:latin typeface="Bookman Old Style" pitchFamily="18" charset="0"/>
              </a:rPr>
              <a:t>GOTOVO DVA VEKA DUGA TRADICIJA </a:t>
            </a:r>
            <a:r>
              <a:rPr lang="sr-Cyrl-RS" sz="2000" b="1" dirty="0" smtClean="0">
                <a:solidFill>
                  <a:srgbClr val="FFFF00"/>
                </a:solidFill>
                <a:latin typeface="Bookman Old Style" pitchFamily="18" charset="0"/>
              </a:rPr>
              <a:t>ИЗГРАДЊЕ ЗАДУЖБИНА ВЛАДАРА СВЕТОРОДНЕ ДИНАСТИЈЕ СВОЈ ПОСЛЕДЊИ ВРХУНАЦ ИМАЛА ЈЕ КАКО У ВЕЛИКОМ</a:t>
            </a:r>
            <a:r>
              <a:rPr lang="sr-Cyrl-RS" sz="2000" b="1" u="sng" dirty="0" smtClean="0">
                <a:solidFill>
                  <a:srgbClr val="FFFF00"/>
                </a:solidFill>
                <a:latin typeface="Bookman Old Style" pitchFamily="18" charset="0"/>
              </a:rPr>
              <a:t> ДУШАНОВОМ ПОДУХВАТУ НА ДОВРШЕЊУ ДЕЧАНА</a:t>
            </a:r>
            <a:r>
              <a:rPr lang="sr-Cyrl-RS" sz="2000" b="1" dirty="0" smtClean="0">
                <a:solidFill>
                  <a:srgbClr val="FFFF00"/>
                </a:solidFill>
                <a:latin typeface="Bookman Old Style" pitchFamily="18" charset="0"/>
              </a:rPr>
              <a:t>, ТАКО И У ИЗГРАДЊИ ЊЕГОВЕ ГРОБНЕ ЦРКВЕ У </a:t>
            </a:r>
            <a:r>
              <a:rPr lang="sr-Cyrl-RS" sz="2000" b="1" u="sng" dirty="0" smtClean="0">
                <a:solidFill>
                  <a:srgbClr val="FFFF00"/>
                </a:solidFill>
                <a:latin typeface="Bookman Old Style" pitchFamily="18" charset="0"/>
              </a:rPr>
              <a:t>МАНАСТИРУ СВ. АРХАНЂЕЛА КОД ПРИЗРЕНА</a:t>
            </a:r>
            <a:r>
              <a:rPr lang="sr-Cyrl-RS" sz="2000" b="1" dirty="0" smtClean="0">
                <a:solidFill>
                  <a:srgbClr val="FFFF00"/>
                </a:solidFill>
                <a:latin typeface="Bookman Old Style" pitchFamily="18" charset="0"/>
              </a:rPr>
              <a:t>. ЗАЈЕДНО СА ДРУГИМ ЗДАЊИМА РАСКОШНОГ КОМПЛЕКСА, ЧИЈА ЈЕ СУДБИНА ЈОШ ОД СРЕДЊЕГ ВЕКА БИЛА СЛИЧНА ОНОЈ КОЈА ЈЕ ПРАТИЛА МАУЗОЛЕЈ ДУШАНОВОГ ДЕДЕ У БАЊСКОЈ, ЦРКВА ЈЕ </a:t>
            </a:r>
            <a:r>
              <a:rPr lang="sr-Cyrl-RS" sz="2000" b="1" u="sng" dirty="0" smtClean="0">
                <a:solidFill>
                  <a:srgbClr val="FFFF00"/>
                </a:solidFill>
                <a:latin typeface="Bookman Old Style" pitchFamily="18" charset="0"/>
              </a:rPr>
              <a:t>ЗАПОЧЕТА 1348. А ПО СВОЈ ПРИЛИЦИ ДОВРШЕНА ПРЕ 1352.Г. </a:t>
            </a:r>
            <a:r>
              <a:rPr lang="sr-Cyrl-RS" sz="2000" b="1" dirty="0" smtClean="0">
                <a:solidFill>
                  <a:srgbClr val="FFFF00"/>
                </a:solidFill>
                <a:latin typeface="Bookman Old Style" pitchFamily="18" charset="0"/>
              </a:rPr>
              <a:t> СТРАДАЊА СУ ОТПОЧЕЛА СУ ВЕЋ СА ПРВИМ ТУРСКИМ УПАДИМА У ОБЛАСТИ МЕТОХИЈЕ, А НАСТАВИЛА СУ СЕ ТОКОМ ОТОМАНСКЕ ВЛАСТИ, КУЛМИНИРАЈУЋИ У ЧИЊЕНИЦИ ДА ЈЕ ПОЧЕТКОМ 17. ВЕКА ПЛЕМЕНИТО ГРАДИВО ХРАМА ПРЕНЕТО У ПРИЗРЕН, И ОД ЊЕГА ЈЕ БИЛА САГРАЂЕНА И ДАНАС ОЧУВАНА СИНАН-ПАШИНА ЏАМИЈА. СУЖАВАЊУ ОПСЕГА РАСПОЛОЖИВИХ ПОДАТАКА О ПРВОБИТНОМ ЗДАЊУ ДОПРИНЕЛА СУ И ПРВА НЕДОВОЉНО СИСТЕМАТСКИ СПРОВЕДЕНА АРХЕОЛОШКО-КОНЗЕРВАТОРСКА ИСТРАЖИВАЊА С КРАЈА ДВАДЕСЕТИХ ГОДИНА ПРОШЛОГ СТОЛЕЋА. КОНАЧНО, У АГРЕСИЈИ 1999. А ПОТОМ И У УНИШТАВАЊУ СРПСКИХ ЦРКАВА 2004. МАНАСТИР ЈЕ ПОНОВО СТРАДАО.    </a:t>
            </a:r>
            <a:endParaRPr lang="en-US" sz="2000" b="1" dirty="0">
              <a:solidFill>
                <a:srgbClr val="FFFF00"/>
              </a:solidFill>
              <a:latin typeface="Bookman Old Style"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ГЛАВНА МАНАСТИРСКА ЦРКВА БИЛА ЈЕ ИЗВЕДЕНА ПРЕМА ПРОСТОРНОМ КОНЦЕПТУ ВИЗАНТИЈСКОГ </a:t>
            </a:r>
            <a:r>
              <a:rPr lang="sr-Cyrl-RS" sz="2000" b="1" u="sng" dirty="0" smtClean="0">
                <a:solidFill>
                  <a:srgbClr val="FFFF00"/>
                </a:solidFill>
                <a:latin typeface="Bookman Old Style" pitchFamily="18" charset="0"/>
              </a:rPr>
              <a:t>ПЕТОКУПОЛНОГ ХРАМА СА МАСИВНИМ ЗИДАНИМ СТУПЦИМА</a:t>
            </a:r>
            <a:r>
              <a:rPr lang="sr-Cyrl-RS" sz="2000" b="1" dirty="0" smtClean="0">
                <a:solidFill>
                  <a:srgbClr val="FFFF00"/>
                </a:solidFill>
                <a:latin typeface="Bookman Old Style" pitchFamily="18" charset="0"/>
              </a:rPr>
              <a:t>, ЈАСНО СТРУКТУИРАНИМ </a:t>
            </a:r>
            <a:r>
              <a:rPr lang="sr-Cyrl-RS" sz="2000" b="1" u="sng" dirty="0" smtClean="0">
                <a:solidFill>
                  <a:srgbClr val="FFFF00"/>
                </a:solidFill>
                <a:latin typeface="Bookman Old Style" pitchFamily="18" charset="0"/>
              </a:rPr>
              <a:t>ОЛТАРСКИМ ПРОСТОРОМ СА ТРИ ПОЛУКРУЖНЕ ОДНОСНО ПОЛИГОНАЛНЕ АПСИДЕ</a:t>
            </a:r>
            <a:r>
              <a:rPr lang="sr-Cyrl-RS" sz="2000" b="1" dirty="0" smtClean="0">
                <a:solidFill>
                  <a:srgbClr val="FFFF00"/>
                </a:solidFill>
                <a:latin typeface="Bookman Old Style" pitchFamily="18" charset="0"/>
              </a:rPr>
              <a:t>, И НЕВЕЛИКОМ </a:t>
            </a:r>
            <a:r>
              <a:rPr lang="sr-Cyrl-RS" sz="2000" b="1" u="sng" dirty="0" smtClean="0">
                <a:solidFill>
                  <a:srgbClr val="FFFF00"/>
                </a:solidFill>
                <a:latin typeface="Bookman Old Style" pitchFamily="18" charset="0"/>
              </a:rPr>
              <a:t>ПРИПРАТОМ НА ЗАПАДНОЈ СТРАНИ, ЧИЈИ ЈЕ СРЕДИШЊИ ТРАВЕЈ ПОКРИВАЛА СЛЕПА КАЛОТА</a:t>
            </a:r>
            <a:r>
              <a:rPr lang="sr-Cyrl-RS" sz="2000" b="1" dirty="0" smtClean="0">
                <a:solidFill>
                  <a:srgbClr val="FFFF00"/>
                </a:solidFill>
                <a:latin typeface="Bookman Old Style" pitchFamily="18" charset="0"/>
              </a:rPr>
              <a:t>. ФАСАДЕ СУ БИЛЕ ОПЛАЋЕНЕ МРАМОРНИМ ТЕСАНИЦИМА СА НАГЛАШЕНИМ КОРДОНСКИМ ВЕНЦИМА И РАЗУЂЕНИМ ОБЛИЦИМА ГЛАВНЕ И БОЧНИХ КУПОЛА, КОЈИ СУ У ПОСЛЕРАТНИМ ПРОУЧАВАЊИМА МОГЛИ БИТИ РЕКОНСТРУИСАНИ У ЗНАТНОЈ МЕРИ. ТАКО СЕ ДАНАС, ОСИМ ОСТАТАКА ХРАМА КОЈИ НА ИСТОЧНОЈ СТРАНИ ПРЕЛАЗЕ ПРЕКО 2М, ПУТЕМ СТУДИЈСКЕ РЕКОНСТРУКЦИЈЕ У ВЕЛИКОЈ МЕРИ МОЖЕ СТЕЋИ ПОУЗДАНИ УВИД У ПРВОБИТНЕ ОБЛИКЕ ПА И ПОЈЕДИНОСТИ ЦРКВЕ ЧИЈИ ЈЕ РАСКОШАН </a:t>
            </a:r>
            <a:r>
              <a:rPr lang="sr-Cyrl-RS" sz="2000" b="1" u="sng" dirty="0" smtClean="0">
                <a:solidFill>
                  <a:srgbClr val="FFFF00"/>
                </a:solidFill>
                <a:latin typeface="Bookman Old Style" pitchFamily="18" charset="0"/>
              </a:rPr>
              <a:t>МОЗАИЧКИ ПОД </a:t>
            </a:r>
            <a:r>
              <a:rPr lang="sr-Cyrl-RS" sz="2000" b="1" dirty="0" smtClean="0">
                <a:solidFill>
                  <a:srgbClr val="FFFF00"/>
                </a:solidFill>
                <a:latin typeface="Bookman Old Style" pitchFamily="18" charset="0"/>
              </a:rPr>
              <a:t>ПРЕДСТАВЉАО ЈЕДАН ОД РЕЛИГИОЗНО-ЕСТЕТСКИХ СИМБОЛА ПОЗНОГ СРЕДЊЕГ ВЕКА У СРБИЈИ. НА ОСНОВУ НАЛАЗА, УСТАНОВЉЕНО ЈЕ ПРВОБИТНО ПОСТОЈАЊЕ БОГАТОГ </a:t>
            </a:r>
            <a:r>
              <a:rPr lang="sr-Cyrl-RS" sz="2000" b="1" u="sng" dirty="0" smtClean="0">
                <a:solidFill>
                  <a:srgbClr val="FFFF00"/>
                </a:solidFill>
                <a:latin typeface="Bookman Old Style" pitchFamily="18" charset="0"/>
              </a:rPr>
              <a:t>РЕПЕРТОАРА КЛЕСАНЕ ПЛАСТИКЕ </a:t>
            </a:r>
            <a:r>
              <a:rPr lang="sr-Cyrl-RS" sz="2000" b="1" dirty="0" smtClean="0">
                <a:solidFill>
                  <a:srgbClr val="FFFF00"/>
                </a:solidFill>
                <a:latin typeface="Bookman Old Style" pitchFamily="18" charset="0"/>
              </a:rPr>
              <a:t>ИЗНАД ПОРТАЛА И ПРОЗОРА, ЗАНАТСКИ ИЗВЕДЕНИ КАКО У ТРАДИЦИЈИ ПРИМОРСКИХ ТАКО И ВИЗАНТИЈСКИХ РАДИОНИЦА. </a:t>
            </a:r>
            <a:endParaRPr lang="en-US" sz="2000" b="1" dirty="0">
              <a:solidFill>
                <a:srgbClr val="FFFF00"/>
              </a:solidFill>
              <a:latin typeface="Bookman Old Style"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УПОРЕЂЕНИ СА ДОТАДАШЊИМ СПОМЕНИЦИМА ОДГОВАРАЈУЋЕГ РАНГА, ДУШАНОВИ СВ. АРХАНЂЕЛИ НАЈЗНАЧАЈНИЈЕ СУ, </a:t>
            </a:r>
            <a:r>
              <a:rPr lang="sr-Cyrl-RS" sz="2000" b="1" u="sng" dirty="0" smtClean="0">
                <a:solidFill>
                  <a:srgbClr val="FFFF00"/>
                </a:solidFill>
                <a:latin typeface="Bookman Old Style" pitchFamily="18" charset="0"/>
              </a:rPr>
              <a:t>ПРЕ СВЕГА ПРОСТОРНИМ КОНЦЕПТОМ</a:t>
            </a:r>
            <a:r>
              <a:rPr lang="sr-Cyrl-RS" sz="2000" b="1" dirty="0" smtClean="0">
                <a:solidFill>
                  <a:srgbClr val="FFFF00"/>
                </a:solidFill>
                <a:latin typeface="Bookman Old Style" pitchFamily="18" charset="0"/>
              </a:rPr>
              <a:t>, ОДСТУПИЛИ ОД ТРАДИЦИОНАЛНЕ ФОРМЕ ВЛАДАРСКИХ ЗАДУЖБИНА, КОЈА ЈЕ У ВАРИЈАЦИЈАМА, БИЛА ПРИМЕЊЕНА И У БАЊСКОЈ И ДЕЧАНИМА. КОНЦЕПТ ДУШАНОВЕ ЦРКВЕ, МЕЂУТИМ, ПРОИСТЕКАО ЈЕ, КАКО СЕ СМАТРА, ИЗ ЊЕГОВЕ ПОСЕБНЕ ПОВЕЗАНОСТИ СА ЦАРИГРАДСКИМ МАНАСТИРОМ ХРИСТА ПАНТОКРАТОРА У КОЈЕМ ЈЕ ЗАЈЕДНО С ОЦЕМ ПРОВЕО ДЕТИЊСТВО, А ПОВОД ОВАКВОМ РЕШЕЊУ ВЕРОВАТНО ТРЕБА ТРАЖИТИ И У ДУШАНОВИМ АСПИРАЦИЈАМА О КОЈИМА ЈЕ БИЛО РЕЧИ НА ПРЕТХОДНОМ ЧАСУ. НА ИСТИ НАЧИН СРПСКИ ЦАР ЈЕ ПОСТУПИО И ПРИЛИКОМ ОБРАЗОВАЊА САМОГ </a:t>
            </a:r>
            <a:r>
              <a:rPr lang="sr-Cyrl-RS" sz="2000" b="1" u="sng" dirty="0" smtClean="0">
                <a:solidFill>
                  <a:srgbClr val="FFFF00"/>
                </a:solidFill>
                <a:latin typeface="Bookman Old Style" pitchFamily="18" charset="0"/>
              </a:rPr>
              <a:t>ГРОБНОГ МЕСТА</a:t>
            </a:r>
            <a:r>
              <a:rPr lang="sr-Cyrl-RS" sz="2000" b="1" dirty="0" smtClean="0">
                <a:solidFill>
                  <a:srgbClr val="FFFF00"/>
                </a:solidFill>
                <a:latin typeface="Bookman Old Style" pitchFamily="18" charset="0"/>
              </a:rPr>
              <a:t>: ЊЕГОВА ДИСПОЗИЦИЈА ЗАДРЖАНА ЈЕ У ЈУГОЗАПАДНОМ УГЛУ НАОСА, АЛИ ЈЕ ЦЕЛОКУПНА КОНСТРУКЦИЈА БИЛА ЗНАЧАЈНО СЛОЖЕНИЈА НО ШТО ТО ПОКАЗУЈУ СВИ ПРЕТХОДНИ ПРИМЕРИ. САМА ГРОБНИЦА БИЛА ЈЕ ОЗИДАНА У ПЛЕМЕНИТОМ МАТЕРИЈАЛУ А ЧИТАВ ПРОСТОР ОКО ЊЕ АРХИТЕКТОНСКИ ОРГАНИЗОВАН НА НАЧИН КОЈИ СЕ ДАНАС ТЕШКО МОЖЕ РЕКОНСТРУИСАТИ. ИЗВЕСНО ЈЕ, МЕЂУТИМ, ДА СЕ НАД ГРОБНИЦОМ НАЛАЗИЛО МОНУМЕНТАЛНО ОБЕЛЕЖЈЕ. </a:t>
            </a:r>
            <a:endParaRPr lang="en-US" sz="2000" b="1" dirty="0">
              <a:solidFill>
                <a:srgbClr val="FFFF00"/>
              </a:solidFill>
              <a:latin typeface="Bookman Old Style"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КАО ДЕО ОВЕ КОНСТРУКЦИЈЕ, ЧИЈЕ СУ ПОЈЕДИНОСТИ ОСТАЛЕ НЕЈАСНЕ УСЛЕД ВЕЛИКИХ ОШТЕЋЕЊА И НЕПОСТОЈАЊА КОМПАРАТИВНОГ МАТЕРЈАЛА, МОГЛО СЕ ПРЕПОЗНАТИ ТО ДА СЕ НА ЈУЖНОМ ЗИДУ НАЛАЗИО НИЗ СТУБИЋА СА КАПИТЕЛИМА, УКУПНЕ ВИСИНЕ 2М. ОНО ШТО ДО ДАНАС ИЗМИЧЕ ЗНАЊИМА ЈЕСТЕ ИЗГЛЕД ПОСТРОЈЕЊА КОЈЕ ЈЕ ОВА КОНСТРУКЦИЈА, ПРИСЛОЊЕНА УЗ ЈУЖНИ ЗИД, НОСИЛА-НИЈЕ ИСКЉУЧЕНО ДА СЕ НА КАПИТЕЛИМА НАЛАЗИЛА АРКАДА С ВЕНЦЕМ. ПРЕМА ОСТАЦИМА ЈЕ ТАКОЂЕ МОГЛО БИТИ УСТАНОВЉЕНО ДА ЈЕ ЦЕЛОКУПНИ ПРОСТОР ИЗМЕЂУ ЈУГОЗАПАДНОГ СТУПЦА И ЈУЖНОГ ОДНОСНО ЗАПАДНОГ ЗИДА НА НЕКИ НАЧИН БИО ИЗДВОЈЕН У СВРХУ НАГЛАШАВАЊА ЦАРСКОГ ФУНЕРАРНОГ КАРАКТЕРА ОВЕ ПРОСТОРНЕ ЈЕДИНИЦЕ. ТАКОЂЕ, МОГЛО СЕ УТЕМЕЉЕНО ПРЕТПОСТАВИТИ, ПРЕМА ФРАГМЕНТИМА, ДА ЈЕ НА ПОКЛОПЦУ ГРОБНОГ ОБЕЛЕЖЈА БИЛА ИСКЛЕСАНА </a:t>
            </a:r>
            <a:r>
              <a:rPr lang="sr-Cyrl-RS" sz="2000" b="1" u="sng" dirty="0" smtClean="0">
                <a:solidFill>
                  <a:srgbClr val="FFFF00"/>
                </a:solidFill>
                <a:latin typeface="Bookman Old Style" pitchFamily="18" charset="0"/>
              </a:rPr>
              <a:t>ЛЕЖЕЋА СКУЛПТУРА ВЛАДАРА</a:t>
            </a:r>
            <a:r>
              <a:rPr lang="sr-Cyrl-RS" sz="2000" b="1" dirty="0" smtClean="0">
                <a:solidFill>
                  <a:srgbClr val="FFFF00"/>
                </a:solidFill>
                <a:latin typeface="Bookman Old Style" pitchFamily="18" charset="0"/>
              </a:rPr>
              <a:t>, ШТО ЈЕ БИО ПРВИ И ПОСЛЕДЊИ ПРИМЕР ОВАКВЕ ПРЕЗЕНТАЦИЈЕ ПОКОЈНИКА, </a:t>
            </a:r>
            <a:r>
              <a:rPr lang="sr-Cyrl-RS" sz="2000" b="1" u="sng" dirty="0" smtClean="0">
                <a:solidFill>
                  <a:srgbClr val="FFFF00"/>
                </a:solidFill>
                <a:latin typeface="Bookman Old Style" pitchFamily="18" charset="0"/>
              </a:rPr>
              <a:t>ПОТПУНО ОДСУТАН У ВИЗАНТИЈСКОЈ ПРАКСИ И ЈЕДНАКО СРОДАН ЗАПАДНОЕВРОПСКИМ ФУНЕРАРНИМ ОБЕЛЕЖЈИМА</a:t>
            </a:r>
            <a:r>
              <a:rPr lang="sr-Cyrl-RS" sz="2000" b="1" dirty="0" smtClean="0">
                <a:solidFill>
                  <a:srgbClr val="FFFF00"/>
                </a:solidFill>
                <a:latin typeface="Bookman Old Style" pitchFamily="18" charset="0"/>
              </a:rPr>
              <a:t>, КАКВА СЕ, САМО ФОРМАЛНО ГОВОРЕЋИ, И ДАНАС МОГУ НАЋИ НА ГРОБНИЦАМА У ГРАДОВИМА НА ЈУГУ ЈАДРАНСКЕ ОБАЛЕ.   </a:t>
            </a:r>
            <a:endParaRPr lang="en-US" sz="2000" b="1" dirty="0">
              <a:solidFill>
                <a:srgbClr val="FFFF00"/>
              </a:solidFill>
              <a:latin typeface="Bookman Old Style"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КОЛИКО ЗАНИМЉИВО ТОЛИКО И НЕЈАСНО ОСТАЈЕ ПИТАЊЕ ПОБУДА КОЈЕ СУ СТЕФАНА ДУШАНА НАВЕЛЕ НА ДРАСТИЧНО ПРЕОБЛИКОВАЊЕ МЕСТА ВЛАДАРСКОГ ПОЧИВАЛИШТА У КОРИСТ СРБИЈИ НЕПОЗНАТЕ ПРАКСЕ. ПРЕДЛОЖЕНА РЕШЕЊА ВЕЗАНА ЗА ЕВИДЕНТНЕ ИНОВАЦИЈЕ У ПРОГРАМИМА ГРОБНИХ ХРАМОВА БАЊСКЕ И ДЕЧАНА, САМО НАЧЕЛНО ДОПРИНОСЕ УПОТПУЊАВАЊУ СЛИКЕ ДУХОВНОГ АМБИЈЕНТА У КОЈЕМ ЈЕ ДОШЛО ДО ОВАКВЕ ПРОМЕНЕ. ТРЕБА ПОДВУЋИ ДА ЈЕ ОВАКВО РЕШЕЊЕ НЕ САМО БИЛО У ПОТПУНОМ САГЛАСЈУ СА ЗАПАДНОМ ВЛАДАРСКОМ ПРАКСОМ, ВЕЋ И У ОКВИРИМА НОВЕ ПОЗНОСРЕДЊОВЕКОВНЕ ПРАКСЕ НАГЛАШАВАЊА ПЕРСОНАЛНОГ ИДЕНТИТЕТА. ЈЕДИНЕ СЛИЧНЕ ИНДИЦИЈЕ У ПРАВОСЛАВНОМ СВЕТУ, МЕЂУТИМ, ПОСТОЈЕ У САСВИМ СКРОМНИМ ФОРМАМА, У ВИДУ УЛОМКА СЛИЧНИХ ФОРМИ ОТКРИВЕНОГ У ВЕЛИКОМ ТРНОВУ, ЗА КОЈИ СЕ ПРЕТПОСТАВЉА ДА ЈЕ ПРИПРАДАО КЛЕСАНОЈ НАДГРОБНОЈ ПРЕДСТАВИ БУГАРСКОГ ЦАРА ИВАНА АЛЕКСАНДРА (1331-1371.), ЧИЈА ЈЕ СЕСТРА ЈЕЛЕНА БИЛА ДУШАНОВА СУПРУГА. НА ТАЈ НАЧИН, ОБЗИРОМ НА ВРЕМЕ УПОКОЈЕЊА ДВА ЦАРА, МОЖЕ СЕ ЗАКЉУЧИТИ САМО ТО ДА ЈЕ БУГАРСКИ ПРИМЕР МОГАО ДА НАСТАНЕ ПО УЗОРУ НА СРПСКИ.</a:t>
            </a:r>
            <a:endParaRPr lang="en-US" sz="2000" b="1" dirty="0">
              <a:solidFill>
                <a:srgbClr val="FFFF00"/>
              </a:solidFill>
              <a:latin typeface="Bookman Old Style"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УНУТАР КОМПЛЕКСА ЦАРСКОГ МАНАСТИРА ДЕЛИМИЧНО СУ СЕ ОЧУВАЛЕ И МОГЛЕ БИТИ СТУДИЈСКИ РЕКОНСТРУИСАНЕ ЈОШ ДВЕ ГРАЂЕВИНЕ, МАЛА ЦРКВА СВ. НИКОЛЕ СЕВЕРНО ОД КАТОЛИКОНА, И ВЕЛИКА ТРПЕЗАРИЈА КРСТООБРАЗНЕ ОСНОВЕ, НАЈВЕЋИ ПОЗНАТИ ОБЈЕКАТ ОВЕ НАМЕНЕ У АРХИТЕКТУРИ СРЕДЊОВЕКОВНЕ СРБИЈЕ. </a:t>
            </a:r>
            <a:r>
              <a:rPr lang="sr-Cyrl-RS" sz="2000" b="1" u="sng" dirty="0" smtClean="0">
                <a:solidFill>
                  <a:srgbClr val="FFFF00"/>
                </a:solidFill>
                <a:latin typeface="Bookman Old Style" pitchFamily="18" charset="0"/>
              </a:rPr>
              <a:t>ЦРКВА СВ. НИКОЛЕ</a:t>
            </a:r>
            <a:r>
              <a:rPr lang="sr-Cyrl-RS" sz="2000" b="1" dirty="0" smtClean="0">
                <a:solidFill>
                  <a:srgbClr val="FFFF00"/>
                </a:solidFill>
                <a:latin typeface="Bookman Old Style" pitchFamily="18" charset="0"/>
              </a:rPr>
              <a:t> САГРАЂЕНА ЈЕ НА НЕОБИЧНОЈ ОСНОВИ, СА РАЗВИЈЕНИМ ПРОСТОРОМ ПРИПРАТЕ НАД КОЈОМ СЕ ИЗВЕСНО УЗДИЗАЛА СЛЕПА КАЛОТА МОРФОЛОКИ СЛИЧНА ОНОЈ КОЈА ЈЕ ПОКРИВАЛА СРЕДИШЊИ ТРАВЕЈ ПРИПРАТЕ ВЕЛИКЕ ЦРКВЕ, И ЈЕДНОБРОДНИМ НАОСОМ У КОМЕ ЈЕ ПРЕЛАЗ ПРЕМА ОЛТАРСКОМ ПРОСТОРУ НАЗНАЧЕН ПАРОМ ЈАКИХ СТУБАЦА КРАЈ КОЈИХ СЕ У БОЧНИМ ЗИДОВИМА НАЛАЗЕ ОБРАЗОВАНЕ ДВЕ МАЛЕ КОНХЕ, ЧИЈА ЈЕ НАМЕНА ОСТАЛА НЕПОЗНАТА. </a:t>
            </a:r>
            <a:r>
              <a:rPr lang="sr-Cyrl-RS" sz="2000" b="1" u="sng" dirty="0" smtClean="0">
                <a:solidFill>
                  <a:srgbClr val="FFFF00"/>
                </a:solidFill>
                <a:latin typeface="Bookman Old Style" pitchFamily="18" charset="0"/>
              </a:rPr>
              <a:t>У ПРОСТОРУ И ОБЛИЦИМА ПЕТОКУПОЛНОГ ЗДАЊА, НАЧИНУ РАШЧЛАЊАВАЊА ЊЕГОВИХ ФАСАДА, ЕЛЕМЕНТИМА КЛЕСАНЕ ПЛАСТИКЕ МЕЂУ КОЈИМА ЈЕ МОГЛА БИТИ РЕКОНСТРУИСАНА И РОЗЕТА КОЈА СЕ НАЛАЗИЛА НА ЗАПАДНОЈ СТРАНИ, И ПОЈАВА ОВИХ МИНИЈАТУРНИХ ПОЛУКРУЖНИХ ПРОСТОРНИХ ПРОШИРЕЊА ПОСЛУЖИЛА ЈЕ КАО ЗБИР АРГУМЕНАТА ЗА ПРЕТПОСТАВКУ О ЗНАЧАЈНОМ УТИЦАЈУ ДУШАНОВОГ МАУЗОЛЕЈА НА ГРОБНУ ЦРКВУ КНЕЗА ЛАЗАРА У РАВАНИЦИ.   </a:t>
            </a:r>
            <a:endParaRPr lang="en-US" sz="2000" b="1" u="sng" dirty="0">
              <a:solidFill>
                <a:srgbClr val="FFFF00"/>
              </a:solidFill>
              <a:latin typeface="Bookman Old Style"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van\Videos\Desktop\001 SRBIJA PREDAVANJA\8 PEC DECANI SV ARHANDJELI\PEC DECANI SV ARHANDJELI\004ARHANDJELI\001.jpg"/>
          <p:cNvPicPr>
            <a:picLocks noChangeAspect="1" noChangeArrowheads="1"/>
          </p:cNvPicPr>
          <p:nvPr/>
        </p:nvPicPr>
        <p:blipFill>
          <a:blip r:embed="rId2" cstate="print"/>
          <a:srcRect/>
          <a:stretch>
            <a:fillRect/>
          </a:stretch>
        </p:blipFill>
        <p:spPr bwMode="auto">
          <a:xfrm>
            <a:off x="0" y="0"/>
            <a:ext cx="9144000" cy="6834863"/>
          </a:xfrm>
          <a:prstGeom prst="rect">
            <a:avLst/>
          </a:prstGeom>
          <a:noFill/>
        </p:spPr>
      </p:pic>
      <p:sp>
        <p:nvSpPr>
          <p:cNvPr id="3" name="TextBox 2"/>
          <p:cNvSpPr txBox="1"/>
          <p:nvPr/>
        </p:nvSpPr>
        <p:spPr>
          <a:xfrm>
            <a:off x="838200" y="6324600"/>
            <a:ext cx="7696200" cy="400110"/>
          </a:xfrm>
          <a:prstGeom prst="rect">
            <a:avLst/>
          </a:prstGeom>
          <a:noFill/>
        </p:spPr>
        <p:txBody>
          <a:bodyPr wrap="square" rtlCol="0">
            <a:spAutoFit/>
          </a:bodyPr>
          <a:lstStyle/>
          <a:p>
            <a:r>
              <a:rPr lang="sr-Cyrl-RS" sz="2000" b="1" dirty="0" smtClean="0">
                <a:solidFill>
                  <a:srgbClr val="FF0000"/>
                </a:solidFill>
                <a:latin typeface="Bookman Old Style" pitchFamily="18" charset="0"/>
              </a:rPr>
              <a:t>СВ. АРХАНЂЕЛИ, СИТУАЦИОНИ ПЛАН КОМПЛЕКСА </a:t>
            </a:r>
            <a:endParaRPr lang="en-US" sz="20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САСВИМ ЈЕ РАЗЛОЖНО ПОМИШЉАТИ ДА СУ СЕ У ПЕЋКОЈ ПАТРИЈАРШИЈИ ВЕЋ У НИКОДИМОВО ВРЕМЕ НАШЛИ СВЕТОГОРСКИ МОНАСИ, О ЧИЈЕМ ПРИСУСТВУ ПОСТОЈЕ НЕПОБИТНИ ДОКАЗИ У ДОБА НИКОДИМОВОГ НАСЛЕДНИКА. </a:t>
            </a:r>
            <a:r>
              <a:rPr lang="sr-Cyrl-RS" sz="2000" b="1" i="1" dirty="0" smtClean="0">
                <a:solidFill>
                  <a:srgbClr val="FFFF00"/>
                </a:solidFill>
                <a:latin typeface="Bookman Old Style" pitchFamily="18" charset="0"/>
              </a:rPr>
              <a:t>ЈЕРУСАЛИМСКИ ТИПИК </a:t>
            </a:r>
            <a:r>
              <a:rPr lang="sr-Cyrl-RS" sz="2000" b="1" dirty="0" smtClean="0">
                <a:solidFill>
                  <a:srgbClr val="FFFF00"/>
                </a:solidFill>
                <a:latin typeface="Bookman Old Style" pitchFamily="18" charset="0"/>
              </a:rPr>
              <a:t>СВОЈОМ НАГЛАШЕНОМ МОНАШКОМ ПРИРОДОМ, НЕ САМО ДА ЈЕ ЗАХТЕВАО ИСКУСНЕ МОНАХЕ, ВЕЋ И ИЗВОРНЕ ПОЗНАВАОЦЕ ГРЧКОГ КОЈИ СУ СА СВЕТЕ ГОРЕ ДАНИЛОВИМ ПОСРЕДОВАЊЕМ БИЛИ ПРИСТИГЛИ У ПЕЋ У СВРХУ ПОМОЋИ ОКО ТЕШКЕ ДЕЛАТНОСТИ ПРЕВОЂЕЊА, БУДУЋИ ДА ЈЕ САМ ДАНИЛО, КАКО НАВОДЕ ИЗВОРИ, САКУПЉАО ЦРКВЕНЕ УСТАВЕ, НАСТОЈАО НА ЊИХОВОМ ПРЕВОЂЕЊУ И ШТО ВЕЋЕМ ШИРЕЊУ, ПОПУТ </a:t>
            </a:r>
            <a:r>
              <a:rPr lang="sr-Cyrl-RS" sz="2000" b="1" i="1" dirty="0" smtClean="0">
                <a:solidFill>
                  <a:srgbClr val="FFFF00"/>
                </a:solidFill>
                <a:latin typeface="Bookman Old Style" pitchFamily="18" charset="0"/>
              </a:rPr>
              <a:t>РОМАНОВОГ</a:t>
            </a:r>
            <a:r>
              <a:rPr lang="sr-Cyrl-RS" sz="2000" b="1" dirty="0" smtClean="0">
                <a:solidFill>
                  <a:srgbClr val="FFFF00"/>
                </a:solidFill>
                <a:latin typeface="Bookman Old Style" pitchFamily="18" charset="0"/>
              </a:rPr>
              <a:t> ИЛИ </a:t>
            </a:r>
            <a:r>
              <a:rPr lang="sr-Cyrl-RS" sz="2000" b="1" i="1" dirty="0" smtClean="0">
                <a:solidFill>
                  <a:srgbClr val="FFFF00"/>
                </a:solidFill>
                <a:latin typeface="Bookman Old Style" pitchFamily="18" charset="0"/>
              </a:rPr>
              <a:t>ДЕЧАНСКОГ ТИПИКА</a:t>
            </a:r>
            <a:r>
              <a:rPr lang="sr-Cyrl-RS" sz="2000" b="1" dirty="0" smtClean="0">
                <a:solidFill>
                  <a:srgbClr val="FFFF00"/>
                </a:solidFill>
                <a:latin typeface="Bookman Old Style" pitchFamily="18" charset="0"/>
              </a:rPr>
              <a:t>, ВАРИЈАЦИЈА НИКОДИМОВОГ СРПСКОГ ИЗВОРНИКА. НИКОДИМ ЈЕ БИО И ПОВЕРЉИВА ДИПЛОМАТСКА ЛИЧНОСТ КРАЉА МИЛУТИНА, БОРАВЕЋИ У ЦАРИГРАДУ 1312-1313.Г, НАКОН ИЗМИРЕЊА МЕЂУ БРАЋОМ НА ТРОНУ. СВОЈЕ БЛИСКЕ ВЕЗЕ СА ПРЕСТОНИЦОМ НИКОДИМ ЈЕ ПОТВРДИО И ТИМЕ ШТО ЈЕ ЊЕГОВ ИЗАСЛАНИК У СРБИЈУ ДОНЕО ОРИГИНАЛНО ПРИМЕРАК БУДУЋЕГ ПРЕВЕДЕНОГ ТИПИКА ИЗ ЧУВЕНОГ И ДРЕВНОГ МАНАСТИРА СВ. ЈОВАНА У СТУДИОНУ. КОНАЧНО, НИКОДИМОВИМ ДЕЛОВАЊЕМ МИЛУТИН ЈЕ ДОПУСТИО ДА СЕ СТЕФАН ВРАТИ У СРБИЈУ.  </a:t>
            </a:r>
            <a:endParaRPr lang="en-US" sz="2000" b="1" dirty="0">
              <a:solidFill>
                <a:srgbClr val="FFFF00"/>
              </a:solidFill>
              <a:latin typeface="Bookman Old Style"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van\Videos\Desktop\001 SRBIJA PREDAVANJA\8 PEC DECANI SV ARHANDJELI\PEC DECANI SV ARHANDJELI\004ARHANDJELI\002.jpg"/>
          <p:cNvPicPr>
            <a:picLocks noChangeAspect="1" noChangeArrowheads="1"/>
          </p:cNvPicPr>
          <p:nvPr/>
        </p:nvPicPr>
        <p:blipFill>
          <a:blip r:embed="rId2" cstate="print"/>
          <a:srcRect/>
          <a:stretch>
            <a:fillRect/>
          </a:stretch>
        </p:blipFill>
        <p:spPr bwMode="auto">
          <a:xfrm>
            <a:off x="0" y="-1"/>
            <a:ext cx="9144000" cy="5258001"/>
          </a:xfrm>
          <a:prstGeom prst="rect">
            <a:avLst/>
          </a:prstGeom>
          <a:noFill/>
        </p:spPr>
      </p:pic>
      <p:sp>
        <p:nvSpPr>
          <p:cNvPr id="3" name="TextBox 2"/>
          <p:cNvSpPr txBox="1"/>
          <p:nvPr/>
        </p:nvSpPr>
        <p:spPr>
          <a:xfrm>
            <a:off x="152400" y="5562600"/>
            <a:ext cx="85344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СВ. АРХАНЂЕЛИ, ОСНОВА ЦРКВЕ СА РАСПОРЕДОМ И МОТИВИМА ПОДНОГ МОЗАИКА ОТКРИВЕНОГ ТОКОМ ПРВИХ ИСТРАЖИВАЊА</a:t>
            </a:r>
            <a:endParaRPr lang="en-US" sz="2000" b="1" dirty="0">
              <a:solidFill>
                <a:srgbClr val="FFFF00"/>
              </a:solidFill>
              <a:latin typeface="Bookman Old Style"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van\Videos\Desktop\001 SRBIJA PREDAVANJA\8 PEC DECANI SV ARHANDJELI\PEC DECANI SV ARHANDJELI\004ARHANDJELI\002.jpg"/>
          <p:cNvPicPr>
            <a:picLocks noChangeAspect="1" noChangeArrowheads="1"/>
          </p:cNvPicPr>
          <p:nvPr/>
        </p:nvPicPr>
        <p:blipFill>
          <a:blip r:embed="rId2" cstate="print"/>
          <a:srcRect/>
          <a:stretch>
            <a:fillRect/>
          </a:stretch>
        </p:blipFill>
        <p:spPr bwMode="auto">
          <a:xfrm>
            <a:off x="0" y="3747015"/>
            <a:ext cx="5410200" cy="3110985"/>
          </a:xfrm>
          <a:prstGeom prst="rect">
            <a:avLst/>
          </a:prstGeom>
          <a:noFill/>
        </p:spPr>
      </p:pic>
      <p:pic>
        <p:nvPicPr>
          <p:cNvPr id="3075" name="Picture 3" descr="C:\Users\Ivan\Videos\Desktop\001 SRBIJA PREDAVANJA\8 PEC DECANI SV ARHANDJELI\PEC DECANI SV ARHANDJELI\004ARHANDJELI\003.jpg"/>
          <p:cNvPicPr>
            <a:picLocks noChangeAspect="1" noChangeArrowheads="1"/>
          </p:cNvPicPr>
          <p:nvPr/>
        </p:nvPicPr>
        <p:blipFill>
          <a:blip r:embed="rId3" cstate="print"/>
          <a:srcRect/>
          <a:stretch>
            <a:fillRect/>
          </a:stretch>
        </p:blipFill>
        <p:spPr bwMode="auto">
          <a:xfrm>
            <a:off x="0" y="914400"/>
            <a:ext cx="5346700" cy="2459482"/>
          </a:xfrm>
          <a:prstGeom prst="rect">
            <a:avLst/>
          </a:prstGeom>
          <a:noFill/>
        </p:spPr>
      </p:pic>
      <p:cxnSp>
        <p:nvCxnSpPr>
          <p:cNvPr id="5" name="Straight Arrow Connector 4"/>
          <p:cNvCxnSpPr/>
          <p:nvPr/>
        </p:nvCxnSpPr>
        <p:spPr>
          <a:xfrm flipH="1">
            <a:off x="1828800" y="3352800"/>
            <a:ext cx="76200" cy="2971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562600" y="2362200"/>
            <a:ext cx="3429000" cy="224676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СВ. АРХАНЂЕЛИ, ПОЗИЦИЈА ДУШАНОВОГ ГРОБА И РЕКОНСТРУКЦИЈА СТУБИЋА СА АРКАДАМА УЗ ЈУЖНИ ЗИД</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van\Videos\Desktop\001 SRBIJA PREDAVANJA\8 PEC DECANI SV ARHANDJELI\PEC DECANI SV ARHANDJELI\004ARHANDJELI\Erzengelkloster1.jpg"/>
          <p:cNvPicPr>
            <a:picLocks noChangeAspect="1" noChangeArrowheads="1"/>
          </p:cNvPicPr>
          <p:nvPr/>
        </p:nvPicPr>
        <p:blipFill>
          <a:blip r:embed="rId2" cstate="print"/>
          <a:srcRect/>
          <a:stretch>
            <a:fillRect/>
          </a:stretch>
        </p:blipFill>
        <p:spPr bwMode="auto">
          <a:xfrm>
            <a:off x="-1" y="0"/>
            <a:ext cx="9144001" cy="4267200"/>
          </a:xfrm>
          <a:prstGeom prst="rect">
            <a:avLst/>
          </a:prstGeom>
          <a:noFill/>
        </p:spPr>
      </p:pic>
      <p:sp>
        <p:nvSpPr>
          <p:cNvPr id="3" name="TextBox 2"/>
          <p:cNvSpPr txBox="1"/>
          <p:nvPr/>
        </p:nvSpPr>
        <p:spPr>
          <a:xfrm>
            <a:off x="228600" y="4800600"/>
            <a:ext cx="86106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СВ. АРХАНЂЕЛИ, ИЗГЛЕД КОМПЛЕКСА ПРЕ РАЗАРАЊА 2004.Г.</a:t>
            </a:r>
            <a:endParaRPr lang="en-US" sz="2000" b="1" dirty="0">
              <a:solidFill>
                <a:srgbClr val="FFFF00"/>
              </a:solidFill>
              <a:latin typeface="Bookman Old Style"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Ivan\Videos\Desktop\001 SRBIJA PREDAVANJA\8 PEC DECANI SV ARHANDJELI\PEC DECANI SV ARHANDJELI\004ARHANDJELI\006img510.jpg"/>
          <p:cNvPicPr>
            <a:picLocks noChangeAspect="1" noChangeArrowheads="1"/>
          </p:cNvPicPr>
          <p:nvPr/>
        </p:nvPicPr>
        <p:blipFill>
          <a:blip r:embed="rId2" cstate="print"/>
          <a:srcRect/>
          <a:stretch>
            <a:fillRect/>
          </a:stretch>
        </p:blipFill>
        <p:spPr bwMode="auto">
          <a:xfrm>
            <a:off x="-1" y="0"/>
            <a:ext cx="9144001" cy="5867400"/>
          </a:xfrm>
          <a:prstGeom prst="rect">
            <a:avLst/>
          </a:prstGeom>
          <a:noFill/>
        </p:spPr>
      </p:pic>
      <p:sp>
        <p:nvSpPr>
          <p:cNvPr id="4" name="TextBox 3"/>
          <p:cNvSpPr txBox="1"/>
          <p:nvPr/>
        </p:nvSpPr>
        <p:spPr>
          <a:xfrm>
            <a:off x="152400" y="6096000"/>
            <a:ext cx="87630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СВ. АРХАНЂЕЛИ, ОСТАЦИ ГЛАВНЕ ЦРКВЕ СА МРАМОРНОМ ОПЛАТОМ ЗИДОВА, ИЗГЛЕД СА СЕВЕРОЗАПАДА</a:t>
            </a:r>
            <a:endParaRPr lang="en-US" sz="2000" b="1" dirty="0">
              <a:solidFill>
                <a:srgbClr val="FFFF00"/>
              </a:solidFill>
              <a:latin typeface="Bookman Old Style" pitchFamily="18" charset="0"/>
            </a:endParaRPr>
          </a:p>
        </p:txBody>
      </p:sp>
      <p:cxnSp>
        <p:nvCxnSpPr>
          <p:cNvPr id="6" name="Straight Arrow Connector 5"/>
          <p:cNvCxnSpPr/>
          <p:nvPr/>
        </p:nvCxnSpPr>
        <p:spPr>
          <a:xfrm flipV="1">
            <a:off x="2667000" y="3581400"/>
            <a:ext cx="762000" cy="1600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Ivan\Videos\Desktop\001 SRBIJA PREDAVANJA\8 PEC DECANI SV ARHANDJELI\PEC DECANI SV ARHANDJELI\004ARHANDJELI\004.jpg"/>
          <p:cNvPicPr>
            <a:picLocks noChangeAspect="1" noChangeArrowheads="1"/>
          </p:cNvPicPr>
          <p:nvPr/>
        </p:nvPicPr>
        <p:blipFill>
          <a:blip r:embed="rId2" cstate="print"/>
          <a:srcRect/>
          <a:stretch>
            <a:fillRect/>
          </a:stretch>
        </p:blipFill>
        <p:spPr bwMode="auto">
          <a:xfrm>
            <a:off x="-1" y="0"/>
            <a:ext cx="4660197" cy="4114800"/>
          </a:xfrm>
          <a:prstGeom prst="rect">
            <a:avLst/>
          </a:prstGeom>
          <a:noFill/>
        </p:spPr>
      </p:pic>
      <p:pic>
        <p:nvPicPr>
          <p:cNvPr id="6147" name="Picture 3" descr="C:\Users\Ivan\Videos\Desktop\001 SRBIJA PREDAVANJA\8 PEC DECANI SV ARHANDJELI\PEC DECANI SV ARHANDJELI\004ARHANDJELI\005.jpg"/>
          <p:cNvPicPr>
            <a:picLocks noChangeAspect="1" noChangeArrowheads="1"/>
          </p:cNvPicPr>
          <p:nvPr/>
        </p:nvPicPr>
        <p:blipFill>
          <a:blip r:embed="rId3" cstate="print"/>
          <a:srcRect/>
          <a:stretch>
            <a:fillRect/>
          </a:stretch>
        </p:blipFill>
        <p:spPr bwMode="auto">
          <a:xfrm>
            <a:off x="4665537" y="3352801"/>
            <a:ext cx="4478463" cy="3505200"/>
          </a:xfrm>
          <a:prstGeom prst="rect">
            <a:avLst/>
          </a:prstGeom>
          <a:noFill/>
        </p:spPr>
      </p:pic>
      <p:sp>
        <p:nvSpPr>
          <p:cNvPr id="4" name="TextBox 3"/>
          <p:cNvSpPr txBox="1"/>
          <p:nvPr/>
        </p:nvSpPr>
        <p:spPr>
          <a:xfrm>
            <a:off x="152400" y="4343400"/>
            <a:ext cx="4343400" cy="163121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СВ. АРХАНЂЕЛИ, РЕКОНСТРУКЦИЈА ГЛАВНЕ ЦРКВЕ СА ЈУЖНЕ СТРАНЕ (ГОРЕ), И ЦРКВЕ СВ. НИКОЛЕ (ДЕСНО)</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477875"/>
          </a:xfrm>
          <a:prstGeom prst="rect">
            <a:avLst/>
          </a:prstGeom>
          <a:noFill/>
        </p:spPr>
        <p:txBody>
          <a:bodyPr wrap="square" rtlCol="0">
            <a:spAutoFit/>
          </a:bodyPr>
          <a:lstStyle/>
          <a:p>
            <a:r>
              <a:rPr lang="sr-Cyrl-RS" sz="2000" b="1" dirty="0" smtClean="0">
                <a:solidFill>
                  <a:srgbClr val="FFFF00"/>
                </a:solidFill>
                <a:latin typeface="Bookman Old Style" pitchFamily="18" charset="0"/>
              </a:rPr>
              <a:t>УЗ ИЗГРАДЊУ МОНУМЕНТАЛНИХ ЗАДУЖБИНА У ДЕЧАНИМА И ДОЛИНИ ПРИЗРЕНСКЕ БИСТРИЦЕ, СТЕФАН ДЕЧАНСКИ И ЊЕГОВ СИН БИЛИ СУ И КТИТОРИ НЕКИХ МАЊИХ ЗАДУЖБИНА, МЕЂУ КОЈИМА ЈЕ У ПОСЛЕДЊЕ ВРЕМЕ ПОСЕБНО ПРОУЧАВАНА </a:t>
            </a:r>
            <a:r>
              <a:rPr lang="sr-Cyrl-RS" sz="2000" b="1" u="sng" dirty="0" smtClean="0">
                <a:solidFill>
                  <a:srgbClr val="FFFF00"/>
                </a:solidFill>
                <a:latin typeface="Bookman Old Style" pitchFamily="18" charset="0"/>
              </a:rPr>
              <a:t>ЦРКВА СВ. СТЕФАНА У СЕЛУ ДУЉЕВО КОД БУДВЕ</a:t>
            </a:r>
            <a:r>
              <a:rPr lang="sr-Cyrl-RS" sz="2000" b="1" dirty="0" smtClean="0">
                <a:solidFill>
                  <a:srgbClr val="FFFF00"/>
                </a:solidFill>
                <a:latin typeface="Bookman Old Style" pitchFamily="18" charset="0"/>
              </a:rPr>
              <a:t>. ТОМ ПРИЛИКОМ НА ЗАПАДНОМ ДЕЛУ ЈУЖНОГ ЗИДА ОТКРИВЕНИ СУ ПОРТРЕТИ КОЈИ ИМ СЕ НЕСУМЊИВО МОГУ ПРИПИСАТИ. НАСЛИКАНИ СУ ОКО 1340.Г. У СИМБИОТИЧКОЈ ФОРМИ СА ПОЈЕДИНИМ РЕШЕЊИМА КТИТОРСКЕ СЛИКЕ ПОТЕКЛИМ СА ЗАПАДНИХ СТРАНА ОДНОСНО ЈАДРАНСКОГ ПРИМОРЈА. </a:t>
            </a:r>
            <a:endParaRPr lang="en-US" sz="2000" b="1" dirty="0">
              <a:solidFill>
                <a:srgbClr val="FFFF00"/>
              </a:solidFill>
              <a:latin typeface="Bookman Old Style" pitchFamily="18" charset="0"/>
            </a:endParaRPr>
          </a:p>
        </p:txBody>
      </p:sp>
      <p:pic>
        <p:nvPicPr>
          <p:cNvPr id="7171" name="Picture 3" descr="C:\Users\Ivan\Videos\Desktop\001 SRBIJA PREDAVANJA\8 PEC DECANI SV ARHANDJELI\PEC DECANI SV ARHANDJELI\DULJEVO\1555495632.jpg"/>
          <p:cNvPicPr>
            <a:picLocks noChangeAspect="1" noChangeArrowheads="1"/>
          </p:cNvPicPr>
          <p:nvPr/>
        </p:nvPicPr>
        <p:blipFill>
          <a:blip r:embed="rId2" cstate="print"/>
          <a:srcRect/>
          <a:stretch>
            <a:fillRect/>
          </a:stretch>
        </p:blipFill>
        <p:spPr bwMode="auto">
          <a:xfrm>
            <a:off x="1" y="3429000"/>
            <a:ext cx="4343400" cy="3429000"/>
          </a:xfrm>
          <a:prstGeom prst="rect">
            <a:avLst/>
          </a:prstGeom>
          <a:noFill/>
        </p:spPr>
      </p:pic>
      <p:pic>
        <p:nvPicPr>
          <p:cNvPr id="7172" name="Picture 4" descr="C:\Users\Ivan\Downloads\Untitled.jpg"/>
          <p:cNvPicPr>
            <a:picLocks noChangeAspect="1" noChangeArrowheads="1"/>
          </p:cNvPicPr>
          <p:nvPr/>
        </p:nvPicPr>
        <p:blipFill>
          <a:blip r:embed="rId3" cstate="print"/>
          <a:srcRect/>
          <a:stretch>
            <a:fillRect/>
          </a:stretch>
        </p:blipFill>
        <p:spPr bwMode="auto">
          <a:xfrm>
            <a:off x="4437137" y="4419601"/>
            <a:ext cx="4706863" cy="24384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170099"/>
          </a:xfrm>
          <a:prstGeom prst="rect">
            <a:avLst/>
          </a:prstGeom>
          <a:noFill/>
        </p:spPr>
        <p:txBody>
          <a:bodyPr wrap="square" rtlCol="0">
            <a:spAutoFit/>
          </a:bodyPr>
          <a:lstStyle/>
          <a:p>
            <a:r>
              <a:rPr lang="sr-Cyrl-RS" sz="2000" b="1" dirty="0" smtClean="0">
                <a:solidFill>
                  <a:srgbClr val="FFFF00"/>
                </a:solidFill>
                <a:latin typeface="Bookman Old Style" pitchFamily="18" charset="0"/>
              </a:rPr>
              <a:t>ОСИМ ШТО СЕ ДАВАЊЕМ НОВИХ ПОВЛАСТИЦА И ЗЕМЉИШНИХ ПОСЕДА СТАРАО ДА ЗАДУЖБИНЕ ПРЕДАКА ПОДИГНУТЕ ИЗВАН СРБИЈЕ НАСТАВЕ ДА ЖИВЕ НА СТАБИЛНОЈ ЕКОНОМСКОЈ ОСНОВИ, СТЕФАН ДУШАН СЕ, КАКО ИЗГЛЕДА, ПОНЕГДЕ ПОЈАВЉИВАО И КАО НЕПОСРЕДНИ КТИТОР У НОВООСВОЈЕНИМ ОБЛАСТИМА ДАЛЕКО ОД МАТИЧНИХ СРПСКИХ ЗЕМАЉА. ТАКАВ ПРИМЕР, ИЗ СРЕДИНЕ 14. ВЕКА, ПРЕМА НОВИМ ИСТРАЖИВАЊИМА ТРЕБАЛО БИ ДА ПРЕДСТАВЉА </a:t>
            </a:r>
            <a:r>
              <a:rPr lang="sr-Cyrl-RS" sz="2000" b="1" u="sng" dirty="0" smtClean="0">
                <a:solidFill>
                  <a:srgbClr val="FFFF00"/>
                </a:solidFill>
                <a:latin typeface="Bookman Old Style" pitchFamily="18" charset="0"/>
              </a:rPr>
              <a:t>СПОЉНА ПРИПРАТА СА ВЕЛИКОМ КУПОЛОМ ЦРКВЕ ПОРТА ПАНАГИЈА КОД ТРИКАЛЕ У ТЕСАЛИЈИ.  </a:t>
            </a:r>
            <a:endParaRPr lang="en-US" sz="2000" b="1" u="sng" dirty="0">
              <a:solidFill>
                <a:srgbClr val="FFFF00"/>
              </a:solidFill>
              <a:latin typeface="Bookman Old Style" pitchFamily="18" charset="0"/>
            </a:endParaRPr>
          </a:p>
        </p:txBody>
      </p:sp>
      <p:pic>
        <p:nvPicPr>
          <p:cNvPr id="8194" name="Picture 2" descr="C:\Users\Ivan\Downloads\31291417301_1d88a7a3c8_b.jpg"/>
          <p:cNvPicPr>
            <a:picLocks noChangeAspect="1" noChangeArrowheads="1"/>
          </p:cNvPicPr>
          <p:nvPr/>
        </p:nvPicPr>
        <p:blipFill>
          <a:blip r:embed="rId2" cstate="print"/>
          <a:srcRect/>
          <a:stretch>
            <a:fillRect/>
          </a:stretch>
        </p:blipFill>
        <p:spPr bwMode="auto">
          <a:xfrm>
            <a:off x="3505200" y="3102470"/>
            <a:ext cx="5638800" cy="375553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КОНАЧНО, ПОСЛЕДЊИХ ГОДИНА ДУШАНОВОГ ЖИВОТА</a:t>
            </a:r>
            <a:r>
              <a:rPr lang="sr-Cyrl-RS" sz="2000" b="1" u="sng" dirty="0" smtClean="0">
                <a:solidFill>
                  <a:srgbClr val="FFFF00"/>
                </a:solidFill>
                <a:latin typeface="Bookman Old Style" pitchFamily="18" charset="0"/>
              </a:rPr>
              <a:t>, У СЕЛУ МАТЕЈЧЕ КОД ДАНАШЊЕГ КУМАНОВА </a:t>
            </a:r>
            <a:r>
              <a:rPr lang="sr-Cyrl-RS" sz="2000" b="1" dirty="0" smtClean="0">
                <a:solidFill>
                  <a:srgbClr val="FFFF00"/>
                </a:solidFill>
                <a:latin typeface="Bookman Old Style" pitchFamily="18" charset="0"/>
              </a:rPr>
              <a:t>У СЕВЕРНОЈ МАКЕДОНИЈИ, СВАКАКО ПРЕ 1355.Г. ЗАЛАГАЊЕМ ЊЕГОВЕ СУПРУГЕ КРАЉИЦЕ ЈЕЛЕНЕ И</a:t>
            </a:r>
            <a:r>
              <a:rPr lang="en-U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СИНА СТЕФАНА УРОША </a:t>
            </a:r>
            <a:r>
              <a:rPr lang="en-US" sz="2000" b="1" dirty="0" smtClean="0">
                <a:solidFill>
                  <a:srgbClr val="FFFF00"/>
                </a:solidFill>
                <a:latin typeface="Bookman Old Style" pitchFamily="18" charset="0"/>
              </a:rPr>
              <a:t>V</a:t>
            </a:r>
            <a:r>
              <a:rPr lang="sr-Cyrl-RS" sz="2000" b="1" dirty="0" smtClean="0">
                <a:solidFill>
                  <a:srgbClr val="FFFF00"/>
                </a:solidFill>
                <a:latin typeface="Bookman Old Style" pitchFamily="18" charset="0"/>
              </a:rPr>
              <a:t> “НАЈАКОГ”, НА СТАРОМ КУЛТНОМ МЕСТУ ИЗ 11. ВЕКА ЗАПОЧЕТА ЈЕ, И ДО 1357.Г. ДОВРШЕНА, ВЕЛИКА ОБНОВА </a:t>
            </a:r>
            <a:r>
              <a:rPr lang="sr-Cyrl-RS" sz="2000" b="1" u="sng" dirty="0" smtClean="0">
                <a:solidFill>
                  <a:srgbClr val="FFFF00"/>
                </a:solidFill>
                <a:latin typeface="Bookman Old Style" pitchFamily="18" charset="0"/>
              </a:rPr>
              <a:t>БОГОРОДИЧИНЕ ЦРКВЕ</a:t>
            </a:r>
            <a:r>
              <a:rPr lang="sr-Cyrl-RS" sz="2000" b="1" dirty="0" smtClean="0">
                <a:solidFill>
                  <a:srgbClr val="FFFF00"/>
                </a:solidFill>
                <a:latin typeface="Bookman Old Style" pitchFamily="18" charset="0"/>
              </a:rPr>
              <a:t>. ХРАМ ЈЕ ПОДИГНУТ У ФОРМИ РАЗВИЈЕНОГ УПИСАНОГ КРСТА СА ГЛАВНОМ КУПОЛОМ НАД УКРСНИЦОМ, И ЧЕТИРИ МАЊЕ У УГЛОВИМА ЗДАЊА. ОЛТАРСКИ ПРОСТОР ПРОЈЕКТОВАН ЈЕ САСВИМ ПО УЗОРУ НА ВИЗАНТИЈСКЕ ЦРКВЕ ОВОГ ТИПА, СА НАГЛАШЕНОМ ГЛАВНОМ ПОЛИГОНАЛНОМ АПСИДОМ, И ДВЕ БОЧНЕ ПОЛУКРУЖНОГ ОБЛИКА. ЦРКВА ЈЕ ЗИДАНА ОД КАМЕНА И ОПЕКЕ, СА НАГЛАШЕНО ВИСОКОМ СРЕДИШЊОМ КУПОЛОМ. НАЧИН АРТИКУЛАЦИЈЕ ФАСАДА ИСКЉУЧИВО ПЛИТКИМ СЛЕПИМ НИШАМА УКАЗУЈЕ НА ЗНАТНО ПОШТОВАЊЕ СТАРИЈЕГ КУЛТНОГ МЕСТА, БУДУЋИ ДА СЕ У ГРАЂЕЊУ ОДНОСНО ИЗГЛЕДУ ФАСАДА НЕ ПРЕПОЗНАЈУ ЕЛЕМЕНТИ СВОЈСТВЕНИ АРХИТЕКТУРИ ПОЗНОВИЗАНТИЈСКЕ ЕПОХЕ. ЧИЊЕНИЦА ДА СЕ У КТИТОРСКОЈ КОМПОЗИЦИЈИ НАЛАЗЕ САМО ЈЕЛЕНА И УРОШ ПОСРЕДНО ДОДАТНО СВЕДОЧИ ДА ЈЕ ЗДАЊЕ БИЛО ДОВРШЕНО И ОСЛИКАНО ПОСЛЕ ДУШАНОВЕ СМРТИ.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Ivan\Videos\Desktop\001 SRBIJA PREDAVANJA\8 PEC DECANI SV ARHANDJELI\PEC DECANI SV ARHANDJELI\MATEIC\8b28b5a4bf950b0f7f26a468ee31368f.jpg"/>
          <p:cNvPicPr>
            <a:picLocks noChangeAspect="1" noChangeArrowheads="1"/>
          </p:cNvPicPr>
          <p:nvPr/>
        </p:nvPicPr>
        <p:blipFill>
          <a:blip r:embed="rId2" cstate="print"/>
          <a:srcRect/>
          <a:stretch>
            <a:fillRect/>
          </a:stretch>
        </p:blipFill>
        <p:spPr bwMode="auto">
          <a:xfrm>
            <a:off x="0" y="0"/>
            <a:ext cx="6103620" cy="6858000"/>
          </a:xfrm>
          <a:prstGeom prst="rect">
            <a:avLst/>
          </a:prstGeom>
          <a:noFill/>
        </p:spPr>
      </p:pic>
      <p:sp>
        <p:nvSpPr>
          <p:cNvPr id="3" name="TextBox 2"/>
          <p:cNvSpPr txBox="1"/>
          <p:nvPr/>
        </p:nvSpPr>
        <p:spPr>
          <a:xfrm>
            <a:off x="6096000" y="1524000"/>
            <a:ext cx="3048000" cy="132343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МАТЕИЧ, БОГОРОДИЧИНА ЦРКВА, ИЗГЛЕД ЗАПАДНЕ СТРАНЕ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Ivan\Videos\Desktop\001 SRBIJA PREDAVANJA\8 PEC DECANI SV ARHANDJELI\PEC DECANI SV ARHANDJELI\MATEIC\0_4951e_b8e8fc1c_X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152400" y="152400"/>
            <a:ext cx="8839200" cy="400110"/>
          </a:xfrm>
          <a:prstGeom prst="rect">
            <a:avLst/>
          </a:prstGeom>
          <a:noFill/>
        </p:spPr>
        <p:txBody>
          <a:bodyPr wrap="square" rtlCol="0">
            <a:spAutoFit/>
          </a:bodyPr>
          <a:lstStyle/>
          <a:p>
            <a:r>
              <a:rPr lang="sr-Cyrl-RS" sz="2000" b="1" dirty="0" smtClean="0">
                <a:solidFill>
                  <a:srgbClr val="FFFF00"/>
                </a:solidFill>
                <a:latin typeface="Bookman Old Style" pitchFamily="18" charset="0"/>
              </a:rPr>
              <a:t>МАТЕИЧ, БОГОРОДИЧИНА ЦРКВА, ИЗГЛЕД ЈУЖНЕ СТРАНЕ</a:t>
            </a:r>
            <a:endParaRPr lang="en-US" sz="2000" b="1" dirty="0">
              <a:solidFill>
                <a:srgbClr val="FFFF00"/>
              </a:solidFill>
              <a:latin typeface="Bookman Old Style"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НИКОДИМОВА КТИТОРСКА ДЕЛАТНОСТ У ПЕЋИ ПОДРАЗУМЕВАЛА ЈЕ ИЗГРАДЊУ ЦРКВЕ СЕВЕРНО ОД СВ. АПОСТОЛА, </a:t>
            </a:r>
            <a:r>
              <a:rPr lang="sr-Cyrl-RS" sz="2000" b="1" u="sng" dirty="0" smtClean="0">
                <a:solidFill>
                  <a:srgbClr val="FFFF00"/>
                </a:solidFill>
                <a:latin typeface="Bookman Old Style" pitchFamily="18" charset="0"/>
              </a:rPr>
              <a:t>ПОСВЕЋЕНЕ СВ. ДИМИТРИЈУ, ОКО 1320.Г.</a:t>
            </a:r>
            <a:r>
              <a:rPr lang="sr-Cyrl-RS" sz="2000" b="1" dirty="0" smtClean="0">
                <a:solidFill>
                  <a:srgbClr val="FFFF00"/>
                </a:solidFill>
                <a:latin typeface="Bookman Old Style" pitchFamily="18" charset="0"/>
              </a:rPr>
              <a:t>. У ДОБРОЈ МЕРИ ЗАВИСНА ДИСПОЗИЦИЈОМ ОД СТАРИЈЕГ ХРАМА, НИКОДИМОВА ЗАДУЖБИНА ПРЕДСТАВЉА НЕВЕЛИКУ ЦРКВУ САЖЕТОГ УПИСАНОГ КРСТА, ЧИЈИ СЕ ИСТОЧНИ ДЕО МОРАО УКЛОПИТИ У ГАБАРИТЕ САВИНОГ ОДНОСНО АРСЕНИЈЕВОГ ХРАМА. ПРЕМА РЕЗУЛТАТИМА КОНЗЕРВАТОРСКИХ РАДОВА, КОНСТАТОВАНО ЈЕ ДА ЈЕ  ВЕРОВАТНО ПОЧЕТКОМ 17. ВЕКА, ЊЕН СЕВЕРНИ ЗИД У ЗНАЧАЈНОЈ МЕРИ БИО ПРЕЗИДАН, ШТО СЕ ВИШЕ НЕ МОЖЕ ВИДЕТИ ИСПОД МАЛТЕРНЕ ОПЛАТЕ. СТРУКТУИРАНА ТАКО ДА НЕ НАРУШИ ВИЗУЕЛНО И СВАКО ДРУГО “ПРВЕНСТВО” СТАРИЈЕГ ЗДАЊА, ЦРКВА СВ. ДИМИТРИЈА ЈЕ ПРОИСТЕКЛА ИЗ МОНАШКОЈ СМЕРНОСТИ ПРИМЕРЕНОЈ СКРОМНОСТИ ЗДАЊА У СПОЉАШЊЕМ ИЗГЛЕДУ. У УНУТРАШЊОСТИ СЕ ЗАПАЖА КОНТРАСТ ИЗМЕЂУ ШИРОКЕ АПСИДЕ И НИЖЕГ И ЗНАЧАЈНО СЛАБИЈЕ ОСВЕТЉЕНОГ ЗАПАДНОГ ТРАВЕЈА. У ЦРКВИ СЕ ДЕЛИМИЧНО ОЧУВАЛА ОРИГИНАЛНА ОЛТАРСКА ПРЕГРАДА, ДОК ЈЕ ОЛТАРСКА БИФОРА, ЕВИДЕНТНО НАКНАДНО УГРАЂЕНА, СВОЈИМ ОБЛИЦИМА НАЈВЕРОВАТНИЈЕ БИЛА ДЕЛО КЛЕСАРА КОЈИ СУ РАДИЛИ У ОБЛИЖЊИМ ДЕЧАНИМА.   </a:t>
            </a:r>
            <a:endParaRPr lang="en-US" sz="2000" b="1" dirty="0">
              <a:solidFill>
                <a:srgbClr val="FFFF00"/>
              </a:solidFill>
              <a:latin typeface="Bookman Old Style"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Ivan\Videos\Desktop\001 SRBIJA PREDAVANJA\8 PEC DECANI SV ARHANDJELI\PEC DECANI SV ARHANDJELI\MATEIC\Untitled.jpg"/>
          <p:cNvPicPr>
            <a:picLocks noChangeAspect="1" noChangeArrowheads="1"/>
          </p:cNvPicPr>
          <p:nvPr/>
        </p:nvPicPr>
        <p:blipFill>
          <a:blip r:embed="rId2" cstate="print"/>
          <a:srcRect/>
          <a:stretch>
            <a:fillRect/>
          </a:stretch>
        </p:blipFill>
        <p:spPr bwMode="auto">
          <a:xfrm>
            <a:off x="0" y="0"/>
            <a:ext cx="9182589" cy="6858000"/>
          </a:xfrm>
          <a:prstGeom prst="rect">
            <a:avLst/>
          </a:prstGeom>
          <a:noFill/>
        </p:spPr>
      </p:pic>
      <p:sp>
        <p:nvSpPr>
          <p:cNvPr id="3" name="TextBox 2"/>
          <p:cNvSpPr txBox="1"/>
          <p:nvPr/>
        </p:nvSpPr>
        <p:spPr>
          <a:xfrm>
            <a:off x="0" y="0"/>
            <a:ext cx="89916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МАТЕИЧ, КТИТОРСКА КОМПОЗИЦИЈА СА ПРЕДСТАВАМА ЈЕЛЕНЕ И УРОША </a:t>
            </a:r>
            <a:r>
              <a:rPr lang="en-US" sz="2000" b="1" dirty="0" smtClean="0">
                <a:solidFill>
                  <a:srgbClr val="FFFF00"/>
                </a:solidFill>
                <a:latin typeface="Bookman Old Style" pitchFamily="18" charset="0"/>
              </a:rPr>
              <a:t>V</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478970"/>
          </a:xfrm>
          <a:prstGeom prst="rect">
            <a:avLst/>
          </a:prstGeom>
        </p:spPr>
        <p:txBody>
          <a:bodyPr wrap="square">
            <a:spAutoFit/>
          </a:bodyPr>
          <a:lstStyle/>
          <a:p>
            <a:r>
              <a:rPr lang="sr-Cyrl-RS" sz="2000" b="1" u="sng" dirty="0" smtClean="0">
                <a:solidFill>
                  <a:srgbClr val="FFFF00"/>
                </a:solidFill>
                <a:latin typeface="Bookman Old Style" pitchFamily="18" charset="0"/>
              </a:rPr>
              <a:t>Препоручена литература, уз обавезну</a:t>
            </a:r>
            <a:r>
              <a:rPr lang="sr-Latn-RS" sz="2000" b="1" u="sng" dirty="0" smtClean="0">
                <a:solidFill>
                  <a:srgbClr val="FFFF00"/>
                </a:solidFill>
                <a:latin typeface="Bookman Old Style" pitchFamily="18" charset="0"/>
              </a:rPr>
              <a:t>, </a:t>
            </a:r>
            <a:r>
              <a:rPr lang="sr-Cyrl-RS" sz="2000" b="1" u="sng" dirty="0" smtClean="0">
                <a:solidFill>
                  <a:srgbClr val="FFFF00"/>
                </a:solidFill>
                <a:latin typeface="Bookman Old Style" pitchFamily="18" charset="0"/>
              </a:rPr>
              <a:t>СТР.1</a:t>
            </a:r>
            <a:r>
              <a:rPr lang="sr-Cyrl-RS" sz="2000" b="1" u="sng" dirty="0" smtClean="0">
                <a:solidFill>
                  <a:srgbClr val="FFFF00"/>
                </a:solidFill>
                <a:latin typeface="Bookman Old Style" pitchFamily="18" charset="0"/>
              </a:rPr>
              <a:t>:</a:t>
            </a:r>
            <a:endParaRPr lang="en-US" sz="2000" b="1" u="sng"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Б. Тодић, </a:t>
            </a:r>
            <a:r>
              <a:rPr lang="sr-Cyrl-RS" sz="2000" b="1" i="1" dirty="0" smtClean="0">
                <a:solidFill>
                  <a:srgbClr val="FFFF00"/>
                </a:solidFill>
                <a:latin typeface="Bookman Old Style" pitchFamily="18" charset="0"/>
              </a:rPr>
              <a:t>Српске теме на фрескама </a:t>
            </a:r>
            <a:r>
              <a:rPr lang="en-US" sz="2000" b="1" i="1" dirty="0" smtClean="0">
                <a:solidFill>
                  <a:srgbClr val="FFFF00"/>
                </a:solidFill>
                <a:latin typeface="Bookman Old Style" pitchFamily="18" charset="0"/>
              </a:rPr>
              <a:t>XIV </a:t>
            </a:r>
            <a:r>
              <a:rPr lang="sr-Cyrl-RS" sz="2000" b="1" i="1" dirty="0" smtClean="0">
                <a:solidFill>
                  <a:srgbClr val="FFFF00"/>
                </a:solidFill>
                <a:latin typeface="Bookman Old Style" pitchFamily="18" charset="0"/>
              </a:rPr>
              <a:t>века у цркви Св. Димитрија у Пећи</a:t>
            </a:r>
            <a:r>
              <a:rPr lang="sr-Cyrl-RS" sz="2000" b="1" dirty="0" smtClean="0">
                <a:solidFill>
                  <a:srgbClr val="FFFF00"/>
                </a:solidFill>
                <a:latin typeface="Bookman Old Style" pitchFamily="18" charset="0"/>
              </a:rPr>
              <a:t>, Зограф 30 (2004-2005), 123-140. </a:t>
            </a:r>
            <a:r>
              <a:rPr lang="en-US" sz="2000" b="1" dirty="0" smtClean="0">
                <a:solidFill>
                  <a:srgbClr val="FFFF00"/>
                </a:solidFill>
                <a:latin typeface="Bookman Old Style" pitchFamily="18" charset="0"/>
              </a:rPr>
              <a:t>DOISERBIA</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Д. Филиповић, </a:t>
            </a:r>
            <a:r>
              <a:rPr lang="sr-Cyrl-RS" sz="2000" b="1" i="1" dirty="0" smtClean="0">
                <a:solidFill>
                  <a:srgbClr val="FFFF00"/>
                </a:solidFill>
                <a:latin typeface="Bookman Old Style" pitchFamily="18" charset="0"/>
              </a:rPr>
              <a:t>Саркофаг архиепископа Никодима у цркви Светог Димитрија у Пећкој патријаршији</a:t>
            </a:r>
            <a:r>
              <a:rPr lang="sr-Cyrl-RS" sz="2000" b="1" dirty="0" smtClean="0">
                <a:solidFill>
                  <a:srgbClr val="FFFF00"/>
                </a:solidFill>
                <a:latin typeface="Bookman Old Style" pitchFamily="18" charset="0"/>
              </a:rPr>
              <a:t>, ЗМСЛУ 19 (1983), 75-94.</a:t>
            </a:r>
            <a:r>
              <a:rPr lang="en-US" sz="2000" b="1" dirty="0" smtClean="0">
                <a:solidFill>
                  <a:srgbClr val="FFFF00"/>
                </a:solidFill>
                <a:latin typeface="Bookman Old Style" pitchFamily="18" charset="0"/>
              </a:rPr>
              <a:t> ACADEMIA.EDU</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Архиепископ Данило </a:t>
            </a:r>
            <a:r>
              <a:rPr lang="en-US" sz="2000" b="1" dirty="0" smtClean="0">
                <a:solidFill>
                  <a:srgbClr val="FFFF00"/>
                </a:solidFill>
                <a:latin typeface="Bookman Old Style" pitchFamily="18" charset="0"/>
              </a:rPr>
              <a:t>II </a:t>
            </a:r>
            <a:r>
              <a:rPr lang="sr-Cyrl-RS" sz="2000" b="1" dirty="0" smtClean="0">
                <a:solidFill>
                  <a:srgbClr val="FFFF00"/>
                </a:solidFill>
                <a:latin typeface="Bookman Old Style" pitchFamily="18" charset="0"/>
              </a:rPr>
              <a:t>и његово доба (ур. В.Ј. Ђурић), Београд 1991 (за Пећку патријаршију </a:t>
            </a:r>
            <a:r>
              <a:rPr lang="sr-Cyrl-RS" sz="2000" b="1" u="sng" dirty="0" smtClean="0">
                <a:solidFill>
                  <a:srgbClr val="FFFF00"/>
                </a:solidFill>
                <a:latin typeface="Bookman Old Style" pitchFamily="18" charset="0"/>
              </a:rPr>
              <a:t>обавезно</a:t>
            </a:r>
            <a:r>
              <a:rPr lang="sr-Cyrl-RS" sz="2000" b="1" dirty="0" smtClean="0">
                <a:solidFill>
                  <a:srgbClr val="FFFF00"/>
                </a:solidFill>
                <a:latin typeface="Bookman Old Style" pitchFamily="18" charset="0"/>
              </a:rPr>
              <a:t> текстови В.Ј. Ђурића, М. Чанак-Медић, Ј. Магловског, Д. Поповић) </a:t>
            </a:r>
            <a:r>
              <a:rPr lang="en-US" sz="2000" b="1" dirty="0" smtClean="0">
                <a:solidFill>
                  <a:srgbClr val="FFFF00"/>
                </a:solidFill>
                <a:latin typeface="Bookman Old Style" pitchFamily="18" charset="0"/>
              </a:rPr>
              <a:t>SCRIBD</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Д. Поповић, </a:t>
            </a:r>
            <a:r>
              <a:rPr lang="sr-Cyrl-RS" sz="2000" b="1" i="1" dirty="0" smtClean="0">
                <a:solidFill>
                  <a:srgbClr val="FFFF00"/>
                </a:solidFill>
                <a:latin typeface="Bookman Old Style" pitchFamily="18" charset="0"/>
              </a:rPr>
              <a:t>Представа владара над “царским вратима” цркве Св. Арханђела код Призрена, </a:t>
            </a:r>
            <a:r>
              <a:rPr lang="sr-Cyrl-RS" sz="2000" b="1" dirty="0" smtClean="0">
                <a:solidFill>
                  <a:srgbClr val="FFFF00"/>
                </a:solidFill>
                <a:latin typeface="Bookman Old Style" pitchFamily="18" charset="0"/>
              </a:rPr>
              <a:t> Саопштења РЗЗСК 36 (1994), 25-36. </a:t>
            </a:r>
            <a:r>
              <a:rPr lang="en-US" sz="2000" b="1" dirty="0" smtClean="0">
                <a:solidFill>
                  <a:srgbClr val="FFFF00"/>
                </a:solidFill>
                <a:latin typeface="Bookman Old Style" pitchFamily="18" charset="0"/>
              </a:rPr>
              <a:t>ACADEMIA.EDU</a:t>
            </a:r>
          </a:p>
          <a:p>
            <a:r>
              <a:rPr lang="sr-Cyrl-RS" sz="2000" b="1" dirty="0" smtClean="0">
                <a:solidFill>
                  <a:srgbClr val="FFFF00"/>
                </a:solidFill>
                <a:latin typeface="Bookman Old Style" pitchFamily="18" charset="0"/>
              </a:rPr>
              <a:t>-Б. Ферјанчић, С. Ћирковић, </a:t>
            </a:r>
            <a:r>
              <a:rPr lang="sr-Cyrl-RS" sz="2000" b="1" i="1" dirty="0" smtClean="0">
                <a:solidFill>
                  <a:srgbClr val="FFFF00"/>
                </a:solidFill>
                <a:latin typeface="Bookman Old Style" pitchFamily="18" charset="0"/>
              </a:rPr>
              <a:t>Стефан Душан, краљ и цар, 1331-1355</a:t>
            </a:r>
            <a:r>
              <a:rPr lang="sr-Cyrl-RS" sz="2000" b="1" dirty="0" smtClean="0">
                <a:solidFill>
                  <a:srgbClr val="FFFF00"/>
                </a:solidFill>
                <a:latin typeface="Bookman Old Style" pitchFamily="18" charset="0"/>
              </a:rPr>
              <a:t>, Београд 2005. </a:t>
            </a:r>
            <a:r>
              <a:rPr lang="en-US" sz="2000" b="1" dirty="0" smtClean="0">
                <a:solidFill>
                  <a:srgbClr val="FFFF00"/>
                </a:solidFill>
                <a:latin typeface="Bookman Old Style" pitchFamily="18" charset="0"/>
              </a:rPr>
              <a:t>SCRIBD</a:t>
            </a:r>
          </a:p>
          <a:p>
            <a:pPr>
              <a:buFontTx/>
              <a:buChar char="-"/>
            </a:pPr>
            <a:r>
              <a:rPr lang="sr-Cyrl-RS" sz="2000" b="1" dirty="0" smtClean="0">
                <a:solidFill>
                  <a:srgbClr val="FFFF00"/>
                </a:solidFill>
                <a:latin typeface="Bookman Old Style" pitchFamily="18" charset="0"/>
              </a:rPr>
              <a:t>Д. Војводић, </a:t>
            </a:r>
            <a:r>
              <a:rPr lang="sr-Cyrl-RS" sz="2000" b="1" i="1" dirty="0" smtClean="0">
                <a:solidFill>
                  <a:srgbClr val="FFFF00"/>
                </a:solidFill>
                <a:latin typeface="Bookman Old Style" pitchFamily="18" charset="0"/>
              </a:rPr>
              <a:t>Српски владарски портрети у манастиру Дуљеву</a:t>
            </a:r>
            <a:r>
              <a:rPr lang="sr-Cyrl-RS" sz="2000" b="1" dirty="0" smtClean="0">
                <a:solidFill>
                  <a:srgbClr val="FFFF00"/>
                </a:solidFill>
                <a:latin typeface="Bookman Old Style" pitchFamily="18" charset="0"/>
              </a:rPr>
              <a:t>, Саопштења РЗЗСК 39 (2007), 83-100 </a:t>
            </a:r>
            <a:r>
              <a:rPr lang="en-US" sz="2000" b="1" dirty="0" smtClean="0">
                <a:solidFill>
                  <a:srgbClr val="FFFF00"/>
                </a:solidFill>
                <a:latin typeface="Bookman Old Style" pitchFamily="18" charset="0"/>
              </a:rPr>
              <a:t>ACADEMIA.EDU</a:t>
            </a:r>
          </a:p>
          <a:p>
            <a:pPr>
              <a:buFontTx/>
              <a:buChar char="-"/>
            </a:pPr>
            <a:r>
              <a:rPr lang="sr-Latn-RS" sz="2000" b="1" dirty="0" smtClean="0">
                <a:solidFill>
                  <a:srgbClr val="FFFF00"/>
                </a:solidFill>
                <a:latin typeface="Bookman Old Style" pitchFamily="18" charset="0"/>
              </a:rPr>
              <a:t> S. Mamaloukos, </a:t>
            </a:r>
            <a:r>
              <a:rPr lang="sr-Latn-RS" sz="2000" b="1" i="1" dirty="0" smtClean="0">
                <a:solidFill>
                  <a:srgbClr val="FFFF00"/>
                </a:solidFill>
                <a:latin typeface="Bookman Old Style" pitchFamily="18" charset="0"/>
              </a:rPr>
              <a:t>The Chronology of the Exonartex of the Porta-Panagia in Thessaly, </a:t>
            </a:r>
            <a:r>
              <a:rPr lang="sr-Latn-RS" sz="2000" b="1" dirty="0" smtClean="0">
                <a:solidFill>
                  <a:srgbClr val="FFFF00"/>
                </a:solidFill>
                <a:latin typeface="Bookman Old Style" pitchFamily="18" charset="0"/>
              </a:rPr>
              <a:t>in: SYMMIKTA</a:t>
            </a:r>
            <a:r>
              <a:rPr lang="sr-Cyrl-RS" sz="2000" b="1" dirty="0" smtClean="0">
                <a:solidFill>
                  <a:srgbClr val="FFFF00"/>
                </a:solidFill>
                <a:latin typeface="Bookman Old Style" pitchFamily="18" charset="0"/>
              </a:rPr>
              <a:t>. Зборник радова поводом четрдесет година Института за историју уметности Филозофског фкултета у Београду (ур. И. Стевовић), Београд 2012, 237-250.</a:t>
            </a:r>
            <a:r>
              <a:rPr lang="sr-Latn-RS" sz="2000" b="1" dirty="0" smtClean="0">
                <a:solidFill>
                  <a:srgbClr val="FFFF00"/>
                </a:solidFill>
                <a:latin typeface="Bookman Old Style" pitchFamily="18" charset="0"/>
              </a:rPr>
              <a:t>ACADEMIA.EDU </a:t>
            </a:r>
            <a:r>
              <a:rPr lang="sr-Cyrl-RS" sz="2000" b="1" dirty="0" smtClean="0">
                <a:solidFill>
                  <a:srgbClr val="FFFF00"/>
                </a:solidFill>
                <a:latin typeface="Bookman Old Style" pitchFamily="18" charset="0"/>
              </a:rPr>
              <a:t>странице Иван Стевовић или </a:t>
            </a:r>
            <a:r>
              <a:rPr lang="en-US" sz="2000" b="1" dirty="0" smtClean="0">
                <a:solidFill>
                  <a:srgbClr val="FFFF00"/>
                </a:solidFill>
                <a:latin typeface="Bookman Old Style" pitchFamily="18" charset="0"/>
              </a:rPr>
              <a:t>Stavros </a:t>
            </a:r>
            <a:r>
              <a:rPr lang="en-US" sz="2000" b="1" dirty="0" err="1" smtClean="0">
                <a:solidFill>
                  <a:srgbClr val="FFFF00"/>
                </a:solidFill>
                <a:latin typeface="Bookman Old Style" pitchFamily="18" charset="0"/>
              </a:rPr>
              <a:t>M</a:t>
            </a:r>
            <a:r>
              <a:rPr lang="en-US" sz="2000" b="1" dirty="0" err="1" smtClean="0">
                <a:solidFill>
                  <a:srgbClr val="FFFF00"/>
                </a:solidFill>
                <a:latin typeface="Bookman Old Style" pitchFamily="18" charset="0"/>
              </a:rPr>
              <a:t>amaloukos</a:t>
            </a:r>
            <a:r>
              <a:rPr lang="sr-Cyrl-RS" sz="2000" b="1" dirty="0" smtClean="0">
                <a:solidFill>
                  <a:srgbClr val="FFFF00"/>
                </a:solidFill>
                <a:latin typeface="Bookman Old Style" pitchFamily="18" charset="0"/>
              </a:rPr>
              <a:t>  </a:t>
            </a:r>
          </a:p>
          <a:p>
            <a:r>
              <a:rPr lang="sr-Cyrl-RS" sz="2000" b="1" dirty="0" smtClean="0">
                <a:solidFill>
                  <a:srgbClr val="FFFF00"/>
                </a:solidFill>
                <a:latin typeface="Bookman Old Style" pitchFamily="18" charset="0"/>
              </a:rPr>
              <a:t>   </a:t>
            </a:r>
            <a:endParaRPr lang="en-US" sz="2000" b="1" dirty="0" smtClean="0">
              <a:solidFill>
                <a:srgbClr val="FFFF00"/>
              </a:solidFill>
              <a:latin typeface="Bookman Old Style" pitchFamily="18" charset="0"/>
            </a:endParaRPr>
          </a:p>
          <a:p>
            <a:pPr>
              <a:buFontTx/>
              <a:buChar char="-"/>
            </a:pPr>
            <a:endParaRPr lang="en-US" sz="2000" b="1" dirty="0" smtClean="0">
              <a:solidFill>
                <a:srgbClr val="FFFF00"/>
              </a:solidFill>
              <a:latin typeface="Bookman Old Style"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754874"/>
          </a:xfrm>
          <a:prstGeom prst="rect">
            <a:avLst/>
          </a:prstGeom>
        </p:spPr>
        <p:txBody>
          <a:bodyPr wrap="square">
            <a:spAutoFit/>
          </a:bodyPr>
          <a:lstStyle/>
          <a:p>
            <a:r>
              <a:rPr lang="sr-Cyrl-RS" sz="2000" b="1" u="sng" dirty="0" smtClean="0">
                <a:solidFill>
                  <a:srgbClr val="FFFF00"/>
                </a:solidFill>
                <a:latin typeface="Bookman Old Style" pitchFamily="18" charset="0"/>
              </a:rPr>
              <a:t>Препоручена литература, уз обавезну</a:t>
            </a:r>
            <a:r>
              <a:rPr lang="sr-Latn-RS" sz="2000" b="1" u="sng" dirty="0" smtClean="0">
                <a:solidFill>
                  <a:srgbClr val="FFFF00"/>
                </a:solidFill>
                <a:latin typeface="Bookman Old Style" pitchFamily="18" charset="0"/>
              </a:rPr>
              <a:t>, </a:t>
            </a:r>
            <a:r>
              <a:rPr lang="sr-Cyrl-RS" sz="2000" b="1" u="sng" dirty="0" smtClean="0">
                <a:solidFill>
                  <a:srgbClr val="FFFF00"/>
                </a:solidFill>
                <a:latin typeface="Bookman Old Style" pitchFamily="18" charset="0"/>
              </a:rPr>
              <a:t>СТР.</a:t>
            </a:r>
            <a:r>
              <a:rPr lang="en-US" sz="2000" b="1" u="sng" dirty="0" smtClean="0">
                <a:solidFill>
                  <a:srgbClr val="FFFF00"/>
                </a:solidFill>
                <a:latin typeface="Bookman Old Style" pitchFamily="18" charset="0"/>
              </a:rPr>
              <a:t>2</a:t>
            </a:r>
            <a:r>
              <a:rPr lang="sr-Cyrl-RS" sz="2000" b="1" u="sng" dirty="0" smtClean="0">
                <a:solidFill>
                  <a:srgbClr val="FFFF00"/>
                </a:solidFill>
                <a:latin typeface="Bookman Old Style" pitchFamily="18" charset="0"/>
              </a:rPr>
              <a:t>:</a:t>
            </a:r>
            <a:endParaRPr lang="sr-Latn-RS" sz="2000" b="1" u="sng" dirty="0" smtClean="0">
              <a:solidFill>
                <a:srgbClr val="FFFF00"/>
              </a:solidFill>
              <a:latin typeface="Bookman Old Style" pitchFamily="18" charset="0"/>
            </a:endParaRPr>
          </a:p>
          <a:p>
            <a:r>
              <a:rPr lang="sr-Latn-RS" sz="2000" b="1" dirty="0" smtClean="0">
                <a:solidFill>
                  <a:srgbClr val="FFFF00"/>
                </a:solidFill>
                <a:latin typeface="Bookman Old Style" pitchFamily="18" charset="0"/>
              </a:rPr>
              <a:t>E. Dimitrova, </a:t>
            </a:r>
            <a:r>
              <a:rPr lang="sr-Latn-RS" sz="2000" b="1" i="1" dirty="0" smtClean="0">
                <a:solidFill>
                  <a:srgbClr val="FFFF00"/>
                </a:solidFill>
                <a:latin typeface="Bookman Old Style" pitchFamily="18" charset="0"/>
              </a:rPr>
              <a:t>The Church of the Holy Mother of God at the </a:t>
            </a:r>
            <a:r>
              <a:rPr lang="en-US" sz="2000" b="1" i="1" dirty="0" smtClean="0">
                <a:solidFill>
                  <a:srgbClr val="FFFF00"/>
                </a:solidFill>
                <a:latin typeface="Bookman Old Style" pitchFamily="18" charset="0"/>
              </a:rPr>
              <a:t>V</a:t>
            </a:r>
            <a:r>
              <a:rPr lang="sr-Latn-RS" sz="2000" b="1" i="1" dirty="0" smtClean="0">
                <a:solidFill>
                  <a:srgbClr val="FFFF00"/>
                </a:solidFill>
                <a:latin typeface="Bookman Old Style" pitchFamily="18" charset="0"/>
              </a:rPr>
              <a:t>ilage of Matejče</a:t>
            </a:r>
            <a:r>
              <a:rPr lang="sr-Latn-RS" sz="2000" b="1" dirty="0" smtClean="0">
                <a:solidFill>
                  <a:srgbClr val="FFFF00"/>
                </a:solidFill>
                <a:latin typeface="Bookman Old Style" pitchFamily="18" charset="0"/>
              </a:rPr>
              <a:t>, Skopje 2016 SCRIBD</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Д. Војводић, </a:t>
            </a:r>
            <a:r>
              <a:rPr lang="sr-Cyrl-RS" sz="2000" b="1" i="1" dirty="0" smtClean="0">
                <a:solidFill>
                  <a:srgbClr val="FFFF00"/>
                </a:solidFill>
                <a:latin typeface="Bookman Old Style" pitchFamily="18" charset="0"/>
              </a:rPr>
              <a:t>Српска уметност од почетка </a:t>
            </a:r>
            <a:r>
              <a:rPr lang="en-US" sz="2000" b="1" i="1" dirty="0" smtClean="0">
                <a:solidFill>
                  <a:srgbClr val="FFFF00"/>
                </a:solidFill>
                <a:latin typeface="Bookman Old Style" pitchFamily="18" charset="0"/>
              </a:rPr>
              <a:t>XIV </a:t>
            </a:r>
            <a:r>
              <a:rPr lang="sr-Cyrl-RS" sz="2000" b="1" i="1" dirty="0" smtClean="0">
                <a:solidFill>
                  <a:srgbClr val="FFFF00"/>
                </a:solidFill>
                <a:latin typeface="Bookman Old Style" pitchFamily="18" charset="0"/>
              </a:rPr>
              <a:t>века до пропасти државе Немањића</a:t>
            </a:r>
            <a:r>
              <a:rPr lang="sr-Cyrl-RS" sz="2000" b="1" dirty="0" smtClean="0">
                <a:solidFill>
                  <a:srgbClr val="FFFF00"/>
                </a:solidFill>
                <a:latin typeface="Bookman Old Style" pitchFamily="18" charset="0"/>
              </a:rPr>
              <a:t>, у: Византијско наслеђе и српска уметност </a:t>
            </a:r>
            <a:r>
              <a:rPr lang="en-US" sz="2000" b="1" dirty="0" smtClean="0">
                <a:solidFill>
                  <a:srgbClr val="FFFF00"/>
                </a:solidFill>
                <a:latin typeface="Bookman Old Style" pitchFamily="18" charset="0"/>
              </a:rPr>
              <a:t>II </a:t>
            </a:r>
            <a:r>
              <a:rPr lang="sr-Cyrl-RS" sz="2000" b="1" dirty="0" smtClean="0">
                <a:solidFill>
                  <a:srgbClr val="FFFF00"/>
                </a:solidFill>
                <a:latin typeface="Bookman Old Style" pitchFamily="18" charset="0"/>
              </a:rPr>
              <a:t>(ур. Д. Војводић, Д. Поповић), Београд 2016, 271-298. </a:t>
            </a:r>
            <a:r>
              <a:rPr lang="en-US" sz="2000" b="1" dirty="0" smtClean="0">
                <a:solidFill>
                  <a:srgbClr val="FFFF00"/>
                </a:solidFill>
                <a:latin typeface="Bookman Old Style" pitchFamily="18" charset="0"/>
              </a:rPr>
              <a:t>ACADEMIA.EDU</a:t>
            </a:r>
            <a:endParaRPr lang="sr-Latn-RS" sz="2000" b="1" dirty="0" smtClean="0">
              <a:solidFill>
                <a:srgbClr val="FFFF00"/>
              </a:solidFill>
              <a:latin typeface="Bookman Old Style" pitchFamily="18" charset="0"/>
            </a:endParaRPr>
          </a:p>
          <a:p>
            <a:r>
              <a:rPr lang="sr-Cyrl-RS" sz="2000" b="1" dirty="0" smtClean="0">
                <a:solidFill>
                  <a:srgbClr val="FFFF00"/>
                </a:solidFill>
                <a:latin typeface="Bookman Old Style" pitchFamily="18" charset="0"/>
              </a:rPr>
              <a:t>- С.П.Марјановић-Душанић, Д. Војводић, </a:t>
            </a:r>
            <a:r>
              <a:rPr lang="sr-Cyrl-RS" sz="2000" b="1" i="1" dirty="0" smtClean="0">
                <a:solidFill>
                  <a:srgbClr val="FFFF00"/>
                </a:solidFill>
                <a:latin typeface="Bookman Old Style" pitchFamily="18" charset="0"/>
              </a:rPr>
              <a:t>Образац царства-идеја и слика власти у Србији 1299-1371</a:t>
            </a:r>
            <a:r>
              <a:rPr lang="en-U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у: Византијско наслеђе и српска уметност </a:t>
            </a:r>
            <a:r>
              <a:rPr lang="en-US" sz="2000" b="1" dirty="0" smtClean="0">
                <a:solidFill>
                  <a:srgbClr val="FFFF00"/>
                </a:solidFill>
                <a:latin typeface="Bookman Old Style" pitchFamily="18" charset="0"/>
              </a:rPr>
              <a:t>II </a:t>
            </a:r>
            <a:r>
              <a:rPr lang="sr-Cyrl-RS" sz="2000" b="1" dirty="0" smtClean="0">
                <a:solidFill>
                  <a:srgbClr val="FFFF00"/>
                </a:solidFill>
                <a:latin typeface="Bookman Old Style" pitchFamily="18" charset="0"/>
              </a:rPr>
              <a:t>(ур. Д. Војводић, Д. Поповић), Београд 2016, </a:t>
            </a:r>
            <a:r>
              <a:rPr lang="en-US" sz="2000" b="1" dirty="0" smtClean="0">
                <a:solidFill>
                  <a:srgbClr val="FFFF00"/>
                </a:solidFill>
                <a:latin typeface="Bookman Old Style" pitchFamily="18" charset="0"/>
              </a:rPr>
              <a:t>299</a:t>
            </a:r>
            <a:r>
              <a:rPr lang="sr-Cyrl-RS" sz="2000" b="1" dirty="0" smtClean="0">
                <a:solidFill>
                  <a:srgbClr val="FFFF00"/>
                </a:solidFill>
                <a:latin typeface="Bookman Old Style" pitchFamily="18" charset="0"/>
              </a:rPr>
              <a:t>-316. </a:t>
            </a:r>
            <a:r>
              <a:rPr lang="en-US" sz="2000" b="1" dirty="0" smtClean="0">
                <a:solidFill>
                  <a:srgbClr val="FFFF00"/>
                </a:solidFill>
                <a:latin typeface="Bookman Old Style" pitchFamily="18" charset="0"/>
              </a:rPr>
              <a:t>ACADEMIA.EDU</a:t>
            </a:r>
            <a:r>
              <a:rPr lang="sr-Latn-RS" sz="2000" b="1" dirty="0" smtClean="0">
                <a:solidFill>
                  <a:srgbClr val="FFFF00"/>
                </a:solidFill>
                <a:latin typeface="Bookman Old Style" pitchFamily="18" charset="0"/>
              </a:rPr>
              <a:t> </a:t>
            </a:r>
            <a:endParaRPr lang="en-US" sz="2000" b="1" dirty="0" smtClean="0">
              <a:solidFill>
                <a:srgbClr val="FFFF00"/>
              </a:solidFill>
              <a:latin typeface="Bookman Old Style" pitchFamily="18" charset="0"/>
            </a:endParaRPr>
          </a:p>
          <a:p>
            <a:endParaRPr lang="en-US" b="1" u="sng" dirty="0" smtClean="0">
              <a:solidFill>
                <a:srgbClr val="FFFF00"/>
              </a:solidFill>
              <a:latin typeface="Bookman Old Style"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van\Videos\Desktop\001 SRBIJA PREDAVANJA\BANJSKA HILANDAR CURCIC I DALJE\20200424_140815.jpg"/>
          <p:cNvPicPr>
            <a:picLocks noChangeAspect="1" noChangeArrowheads="1"/>
          </p:cNvPicPr>
          <p:nvPr/>
        </p:nvPicPr>
        <p:blipFill>
          <a:blip r:embed="rId2" cstate="print"/>
          <a:srcRect/>
          <a:stretch>
            <a:fillRect/>
          </a:stretch>
        </p:blipFill>
        <p:spPr bwMode="auto">
          <a:xfrm>
            <a:off x="0" y="0"/>
            <a:ext cx="9144000" cy="6858186"/>
          </a:xfrm>
          <a:prstGeom prst="rect">
            <a:avLst/>
          </a:prstGeom>
          <a:noFill/>
        </p:spPr>
      </p:pic>
      <p:sp>
        <p:nvSpPr>
          <p:cNvPr id="3" name="TextBox 2"/>
          <p:cNvSpPr txBox="1"/>
          <p:nvPr/>
        </p:nvSpPr>
        <p:spPr>
          <a:xfrm>
            <a:off x="6324600" y="4114800"/>
            <a:ext cx="2667000" cy="2554545"/>
          </a:xfrm>
          <a:prstGeom prst="rect">
            <a:avLst/>
          </a:prstGeom>
          <a:noFill/>
        </p:spPr>
        <p:txBody>
          <a:bodyPr wrap="square" rtlCol="0">
            <a:spAutoFit/>
          </a:bodyPr>
          <a:lstStyle/>
          <a:p>
            <a:r>
              <a:rPr lang="sr-Cyrl-RS" sz="2000" b="1" dirty="0" smtClean="0">
                <a:solidFill>
                  <a:srgbClr val="FF0000"/>
                </a:solidFill>
                <a:latin typeface="Bookman Old Style" pitchFamily="18" charset="0"/>
              </a:rPr>
              <a:t>ПЕЋКА ПАТРИЈАРШИЈА, ОСНОВА КОМПЛЕКСА ПОСЛЕ ОК</a:t>
            </a:r>
            <a:r>
              <a:rPr lang="en-US" sz="2000" b="1" dirty="0" smtClean="0">
                <a:solidFill>
                  <a:srgbClr val="FF0000"/>
                </a:solidFill>
                <a:latin typeface="Bookman Old Style" pitchFamily="18" charset="0"/>
              </a:rPr>
              <a:t>O</a:t>
            </a:r>
            <a:r>
              <a:rPr lang="sr-Cyrl-RS" sz="2000" b="1" dirty="0" smtClean="0">
                <a:solidFill>
                  <a:srgbClr val="FF0000"/>
                </a:solidFill>
                <a:latin typeface="Bookman Old Style" pitchFamily="18" charset="0"/>
              </a:rPr>
              <a:t>НЧАЊА СВИХ РАДОВА НА ЦРКВАМА</a:t>
            </a:r>
            <a:endParaRPr lang="en-US" sz="2000" b="1" dirty="0">
              <a:solidFill>
                <a:srgbClr val="FF0000"/>
              </a:solidFill>
              <a:latin typeface="Bookman Old Style" pitchFamily="18" charset="0"/>
            </a:endParaRPr>
          </a:p>
        </p:txBody>
      </p:sp>
      <p:sp>
        <p:nvSpPr>
          <p:cNvPr id="4" name="TextBox 3"/>
          <p:cNvSpPr txBox="1"/>
          <p:nvPr/>
        </p:nvSpPr>
        <p:spPr>
          <a:xfrm>
            <a:off x="5334000" y="152400"/>
            <a:ext cx="3810000" cy="369332"/>
          </a:xfrm>
          <a:prstGeom prst="rect">
            <a:avLst/>
          </a:prstGeom>
          <a:noFill/>
        </p:spPr>
        <p:txBody>
          <a:bodyPr wrap="square" rtlCol="0">
            <a:spAutoFit/>
          </a:bodyPr>
          <a:lstStyle/>
          <a:p>
            <a:r>
              <a:rPr lang="sr-Cyrl-RS" b="1" dirty="0" smtClean="0">
                <a:solidFill>
                  <a:srgbClr val="FF0000"/>
                </a:solidFill>
                <a:latin typeface="Bookman Old Style" pitchFamily="18" charset="0"/>
              </a:rPr>
              <a:t>СВ. ДИМИТРИЈЕ, ОКО 1320.</a:t>
            </a:r>
            <a:endParaRPr lang="en-US" b="1" dirty="0">
              <a:solidFill>
                <a:srgbClr val="FF0000"/>
              </a:solidFill>
              <a:latin typeface="Bookman Old Style" pitchFamily="18" charset="0"/>
            </a:endParaRPr>
          </a:p>
        </p:txBody>
      </p:sp>
      <p:sp>
        <p:nvSpPr>
          <p:cNvPr id="5" name="TextBox 4"/>
          <p:cNvSpPr txBox="1"/>
          <p:nvPr/>
        </p:nvSpPr>
        <p:spPr>
          <a:xfrm>
            <a:off x="3048000" y="2438400"/>
            <a:ext cx="3886200" cy="369332"/>
          </a:xfrm>
          <a:prstGeom prst="rect">
            <a:avLst/>
          </a:prstGeom>
          <a:noFill/>
        </p:spPr>
        <p:txBody>
          <a:bodyPr wrap="square" rtlCol="0">
            <a:spAutoFit/>
          </a:bodyPr>
          <a:lstStyle/>
          <a:p>
            <a:r>
              <a:rPr lang="sr-Cyrl-RS" b="1" dirty="0" smtClean="0">
                <a:solidFill>
                  <a:srgbClr val="FF0000"/>
                </a:solidFill>
                <a:latin typeface="Bookman Old Style" pitchFamily="18" charset="0"/>
              </a:rPr>
              <a:t>СВ. АПОСТОЛИ, 13. ВЕК</a:t>
            </a:r>
            <a:endParaRPr lang="en-US" b="1" dirty="0">
              <a:solidFill>
                <a:srgbClr val="FF0000"/>
              </a:solidFill>
              <a:latin typeface="Bookman Old Style" pitchFamily="18" charset="0"/>
            </a:endParaRPr>
          </a:p>
        </p:txBody>
      </p:sp>
      <p:sp>
        <p:nvSpPr>
          <p:cNvPr id="6" name="TextBox 5"/>
          <p:cNvSpPr txBox="1"/>
          <p:nvPr/>
        </p:nvSpPr>
        <p:spPr>
          <a:xfrm>
            <a:off x="152400" y="5562600"/>
            <a:ext cx="3886200" cy="1323439"/>
          </a:xfrm>
          <a:prstGeom prst="rect">
            <a:avLst/>
          </a:prstGeom>
          <a:noFill/>
        </p:spPr>
        <p:txBody>
          <a:bodyPr wrap="square" rtlCol="0">
            <a:spAutoFit/>
          </a:bodyPr>
          <a:lstStyle/>
          <a:p>
            <a:r>
              <a:rPr lang="sr-Cyrl-RS" sz="2000" b="1" dirty="0" smtClean="0">
                <a:solidFill>
                  <a:srgbClr val="FF0000"/>
                </a:solidFill>
                <a:latin typeface="Bookman Old Style" pitchFamily="18" charset="0"/>
              </a:rPr>
              <a:t>ПРИПРАТА АРХИЕПИСКОПА ДАНИЛА, БОГОРОДИЧИНА ЦРКВА И КАПЕЛА СВ. НИКОЛЕ </a:t>
            </a:r>
            <a:endParaRPr lang="en-US" sz="2000" b="1" dirty="0">
              <a:solidFill>
                <a:srgbClr val="FF0000"/>
              </a:solidFill>
              <a:latin typeface="Bookman Old Style" pitchFamily="18" charset="0"/>
            </a:endParaRPr>
          </a:p>
        </p:txBody>
      </p:sp>
      <p:sp>
        <p:nvSpPr>
          <p:cNvPr id="12" name="TextBox 11"/>
          <p:cNvSpPr txBox="1"/>
          <p:nvPr/>
        </p:nvSpPr>
        <p:spPr>
          <a:xfrm>
            <a:off x="2667000" y="3581400"/>
            <a:ext cx="1066800" cy="646331"/>
          </a:xfrm>
          <a:prstGeom prst="rect">
            <a:avLst/>
          </a:prstGeom>
          <a:noFill/>
        </p:spPr>
        <p:txBody>
          <a:bodyPr wrap="square" rtlCol="0">
            <a:spAutoFit/>
          </a:bodyPr>
          <a:lstStyle/>
          <a:p>
            <a:r>
              <a:rPr lang="sr-Cyrl-RS" sz="1200" b="1" dirty="0" smtClean="0">
                <a:solidFill>
                  <a:srgbClr val="FF0000"/>
                </a:solidFill>
                <a:latin typeface="Bookman Old Style" pitchFamily="18" charset="0"/>
              </a:rPr>
              <a:t>ГРОБНО МЕСТО КТИТОРА</a:t>
            </a:r>
            <a:endParaRPr lang="en-US" sz="12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van\Videos\Desktop\001 SRBIJA PREDAVANJA\8VLASTEOSKE ZADUZBINE PEC DECANI SV ARHANDJELI\002PECKA PATRIJARSIJA\007DIMITRIJE282N1886.JPG"/>
          <p:cNvPicPr>
            <a:picLocks noChangeAspect="1" noChangeArrowheads="1"/>
          </p:cNvPicPr>
          <p:nvPr/>
        </p:nvPicPr>
        <p:blipFill>
          <a:blip r:embed="rId2" cstate="print"/>
          <a:srcRect/>
          <a:stretch>
            <a:fillRect/>
          </a:stretch>
        </p:blipFill>
        <p:spPr bwMode="auto">
          <a:xfrm>
            <a:off x="0" y="0"/>
            <a:ext cx="9144000" cy="6096000"/>
          </a:xfrm>
          <a:prstGeom prst="rect">
            <a:avLst/>
          </a:prstGeom>
          <a:noFill/>
        </p:spPr>
      </p:pic>
      <p:sp>
        <p:nvSpPr>
          <p:cNvPr id="3" name="TextBox 2"/>
          <p:cNvSpPr txBox="1"/>
          <p:nvPr/>
        </p:nvSpPr>
        <p:spPr>
          <a:xfrm>
            <a:off x="533400" y="6324600"/>
            <a:ext cx="8305800" cy="400110"/>
          </a:xfrm>
          <a:prstGeom prst="rect">
            <a:avLst/>
          </a:prstGeom>
          <a:noFill/>
        </p:spPr>
        <p:txBody>
          <a:bodyPr wrap="square" rtlCol="0">
            <a:spAutoFit/>
          </a:bodyPr>
          <a:lstStyle/>
          <a:p>
            <a:r>
              <a:rPr lang="sr-Cyrl-RS" sz="2000" b="1" dirty="0" smtClean="0">
                <a:solidFill>
                  <a:srgbClr val="FFFF00"/>
                </a:solidFill>
                <a:latin typeface="Bookman Old Style" pitchFamily="18" charset="0"/>
              </a:rPr>
              <a:t>ПЕЋ, СВ. ДИМИТРИЈЕ, УНУТРАШЊОСТ ПРЕМА ИСТОКУ</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van\Downloads\282N1877.JPG"/>
          <p:cNvPicPr>
            <a:picLocks noChangeAspect="1" noChangeArrowheads="1"/>
          </p:cNvPicPr>
          <p:nvPr/>
        </p:nvPicPr>
        <p:blipFill>
          <a:blip r:embed="rId2" cstate="print"/>
          <a:srcRect/>
          <a:stretch>
            <a:fillRect/>
          </a:stretch>
        </p:blipFill>
        <p:spPr bwMode="auto">
          <a:xfrm>
            <a:off x="0" y="0"/>
            <a:ext cx="9140484" cy="6096000"/>
          </a:xfrm>
          <a:prstGeom prst="rect">
            <a:avLst/>
          </a:prstGeom>
          <a:noFill/>
        </p:spPr>
      </p:pic>
      <p:sp>
        <p:nvSpPr>
          <p:cNvPr id="3" name="TextBox 2"/>
          <p:cNvSpPr txBox="1"/>
          <p:nvPr/>
        </p:nvSpPr>
        <p:spPr>
          <a:xfrm>
            <a:off x="152400" y="6248400"/>
            <a:ext cx="8763000" cy="400110"/>
          </a:xfrm>
          <a:prstGeom prst="rect">
            <a:avLst/>
          </a:prstGeom>
          <a:noFill/>
        </p:spPr>
        <p:txBody>
          <a:bodyPr wrap="square" rtlCol="0">
            <a:spAutoFit/>
          </a:bodyPr>
          <a:lstStyle/>
          <a:p>
            <a:r>
              <a:rPr lang="sr-Cyrl-RS" sz="2000" b="1" dirty="0" smtClean="0">
                <a:solidFill>
                  <a:srgbClr val="FFFF00"/>
                </a:solidFill>
                <a:latin typeface="Bookman Old Style" pitchFamily="18" charset="0"/>
              </a:rPr>
              <a:t>ПЕЋ, СВ. ДИМИТРИЈЕ, ПРВОБИТНА ОЛТАРСКА ПРЕГРАДА</a:t>
            </a:r>
            <a:endParaRPr lang="en-US" sz="2000" b="1" dirty="0">
              <a:solidFill>
                <a:srgbClr val="FFFF00"/>
              </a:solidFill>
              <a:latin typeface="Bookman Old Style"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van\Downloads\282N1879.JPG"/>
          <p:cNvPicPr>
            <a:picLocks noChangeAspect="1" noChangeArrowheads="1"/>
          </p:cNvPicPr>
          <p:nvPr/>
        </p:nvPicPr>
        <p:blipFill>
          <a:blip r:embed="rId2" cstate="print"/>
          <a:srcRect/>
          <a:stretch>
            <a:fillRect/>
          </a:stretch>
        </p:blipFill>
        <p:spPr bwMode="auto">
          <a:xfrm>
            <a:off x="0" y="0"/>
            <a:ext cx="9144000" cy="6096000"/>
          </a:xfrm>
          <a:prstGeom prst="rect">
            <a:avLst/>
          </a:prstGeom>
          <a:noFill/>
        </p:spPr>
      </p:pic>
      <p:sp>
        <p:nvSpPr>
          <p:cNvPr id="3" name="TextBox 2"/>
          <p:cNvSpPr txBox="1"/>
          <p:nvPr/>
        </p:nvSpPr>
        <p:spPr>
          <a:xfrm>
            <a:off x="152400" y="6150114"/>
            <a:ext cx="87630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ПЕЋ, СВ. ДИМИТРИЈЕ, ПАРАПЕТНЕ ПЛОЧЕ ОЛТАРСКЕ ПРЕГРАДЕ С ОЧУВАНИМ ТРАГОВИМА БОЈЕ</a:t>
            </a:r>
            <a:endParaRPr lang="en-US" sz="2000" b="1" dirty="0">
              <a:solidFill>
                <a:srgbClr val="FFFF00"/>
              </a:solidFill>
              <a:latin typeface="Bookman Old Style"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2033</TotalTime>
  <Words>3716</Words>
  <Application>Microsoft Office PowerPoint</Application>
  <PresentationFormat>On-screen Show (4:3)</PresentationFormat>
  <Paragraphs>68</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Ivan</dc:creator>
  <cp:lastModifiedBy>Ivan</cp:lastModifiedBy>
  <cp:revision>208</cp:revision>
  <dcterms:created xsi:type="dcterms:W3CDTF">2020-04-29T15:48:38Z</dcterms:created>
  <dcterms:modified xsi:type="dcterms:W3CDTF">2020-05-03T19:03:22Z</dcterms:modified>
</cp:coreProperties>
</file>