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2" r:id="rId4"/>
    <p:sldId id="258" r:id="rId5"/>
    <p:sldId id="259" r:id="rId6"/>
    <p:sldId id="264" r:id="rId7"/>
    <p:sldId id="260"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419A4-E219-4990-803B-428004398A9C}" type="datetimeFigureOut">
              <a:rPr lang="en-US" smtClean="0"/>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B52CE-1528-4EC1-963F-1737F669C01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1B52CE-1528-4EC1-963F-1737F669C013}"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1B52CE-1528-4EC1-963F-1737F669C013}"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CB08C31-8293-4108-9974-41BA503B315F}" type="datetimeFigureOut">
              <a:rPr lang="en-US" smtClean="0"/>
              <a:t>5/7/2020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786A596-1005-4651-9BBB-810886F7BDB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B08C31-8293-4108-9974-41BA503B315F}"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6A596-1005-4651-9BBB-810886F7BD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B08C31-8293-4108-9974-41BA503B315F}" type="datetimeFigureOut">
              <a:rPr lang="en-US" smtClean="0"/>
              <a:t>5/7/2020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786A596-1005-4651-9BBB-810886F7BDB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B08C31-8293-4108-9974-41BA503B315F}"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786A596-1005-4651-9BBB-810886F7BDB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B08C31-8293-4108-9974-41BA503B315F}" type="datetimeFigureOut">
              <a:rPr lang="en-US" smtClean="0"/>
              <a:t>5/7/2020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786A596-1005-4651-9BBB-810886F7BDB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CB08C31-8293-4108-9974-41BA503B315F}" type="datetimeFigureOut">
              <a:rPr lang="en-US" smtClean="0"/>
              <a:t>5/7/2020</a:t>
            </a:fld>
            <a:endParaRPr lang="en-US"/>
          </a:p>
        </p:txBody>
      </p:sp>
      <p:sp>
        <p:nvSpPr>
          <p:cNvPr id="10" name="Slide Number Placeholder 9"/>
          <p:cNvSpPr>
            <a:spLocks noGrp="1"/>
          </p:cNvSpPr>
          <p:nvPr>
            <p:ph type="sldNum" sz="quarter" idx="16"/>
          </p:nvPr>
        </p:nvSpPr>
        <p:spPr/>
        <p:txBody>
          <a:bodyPr rtlCol="0"/>
          <a:lstStyle/>
          <a:p>
            <a:fld id="{3786A596-1005-4651-9BBB-810886F7BDB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CB08C31-8293-4108-9974-41BA503B315F}" type="datetimeFigureOut">
              <a:rPr lang="en-US" smtClean="0"/>
              <a:t>5/7/2020</a:t>
            </a:fld>
            <a:endParaRPr lang="en-US"/>
          </a:p>
        </p:txBody>
      </p:sp>
      <p:sp>
        <p:nvSpPr>
          <p:cNvPr id="12" name="Slide Number Placeholder 11"/>
          <p:cNvSpPr>
            <a:spLocks noGrp="1"/>
          </p:cNvSpPr>
          <p:nvPr>
            <p:ph type="sldNum" sz="quarter" idx="16"/>
          </p:nvPr>
        </p:nvSpPr>
        <p:spPr/>
        <p:txBody>
          <a:bodyPr rtlCol="0"/>
          <a:lstStyle/>
          <a:p>
            <a:fld id="{3786A596-1005-4651-9BBB-810886F7BDB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B08C31-8293-4108-9974-41BA503B315F}"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786A596-1005-4651-9BBB-810886F7BD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08C31-8293-4108-9974-41BA503B315F}"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786A596-1005-4651-9BBB-810886F7BD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B08C31-8293-4108-9974-41BA503B315F}"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786A596-1005-4651-9BBB-810886F7BDB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CB08C31-8293-4108-9974-41BA503B315F}" type="datetimeFigureOut">
              <a:rPr lang="en-US" smtClean="0"/>
              <a:t>5/7/2020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786A596-1005-4651-9BBB-810886F7BDB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CB08C31-8293-4108-9974-41BA503B315F}" type="datetimeFigureOut">
              <a:rPr lang="en-US" smtClean="0"/>
              <a:t>5/7/2020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786A596-1005-4651-9BBB-810886F7BD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kreml.ru/en-Us/museums-moscow-kremli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annunciation-cathedral.kreml.ru/en-Us/exposure/view/deisusnyy-ryad-ikonostasa-blagoveshchenskogo-sobor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CS" sz="2000" dirty="0" smtClean="0"/>
              <a:t>Opšta istorija umetnosti srednjeg veka</a:t>
            </a:r>
            <a:br>
              <a:rPr lang="sr-Latn-CS" sz="2000" dirty="0" smtClean="0"/>
            </a:br>
            <a:r>
              <a:rPr lang="sr-Latn-CS" sz="2000" dirty="0" smtClean="0"/>
              <a:t/>
            </a:r>
            <a:br>
              <a:rPr lang="sr-Latn-CS" sz="2000" dirty="0" smtClean="0"/>
            </a:br>
            <a:r>
              <a:rPr lang="sr-Latn-CS" sz="3200" dirty="0" smtClean="0"/>
              <a:t>umetnost moskovske kneževine xiv-xv vek</a:t>
            </a:r>
            <a:endParaRPr lang="en-US" sz="2000" dirty="0"/>
          </a:p>
        </p:txBody>
      </p:sp>
      <p:sp>
        <p:nvSpPr>
          <p:cNvPr id="3" name="Subtitle 2"/>
          <p:cNvSpPr>
            <a:spLocks noGrp="1"/>
          </p:cNvSpPr>
          <p:nvPr>
            <p:ph type="subTitle" idx="1"/>
          </p:nvPr>
        </p:nvSpPr>
        <p:spPr/>
        <p:txBody>
          <a:bodyPr/>
          <a:lstStyle/>
          <a:p>
            <a:r>
              <a:rPr lang="sr-Latn-CS" dirty="0" smtClean="0"/>
              <a:t>p</a:t>
            </a:r>
            <a:r>
              <a:rPr lang="sr-Latn-CS" dirty="0" smtClean="0"/>
              <a:t>rof. </a:t>
            </a:r>
            <a:r>
              <a:rPr lang="sr-Latn-CS" dirty="0" smtClean="0"/>
              <a:t>d</a:t>
            </a:r>
            <a:r>
              <a:rPr lang="sr-Latn-CS" dirty="0" smtClean="0"/>
              <a:t>r Jelena Erdeljan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ofan Grk Preobrazenje 1408 Spaso-Preobrazhensky_Cathedral_in_Pereslavl-Zalessky_(15th_c,_Tretyakov_gallery).jpeg"/>
          <p:cNvPicPr>
            <a:picLocks noChangeAspect="1"/>
          </p:cNvPicPr>
          <p:nvPr/>
        </p:nvPicPr>
        <p:blipFill>
          <a:blip r:embed="rId2" cstate="print"/>
          <a:stretch>
            <a:fillRect/>
          </a:stretch>
        </p:blipFill>
        <p:spPr>
          <a:xfrm>
            <a:off x="762000" y="0"/>
            <a:ext cx="4938254" cy="6858000"/>
          </a:xfrm>
          <a:prstGeom prst="rect">
            <a:avLst/>
          </a:prstGeom>
        </p:spPr>
      </p:pic>
      <p:sp>
        <p:nvSpPr>
          <p:cNvPr id="4" name="TextBox 3"/>
          <p:cNvSpPr txBox="1"/>
          <p:nvPr/>
        </p:nvSpPr>
        <p:spPr>
          <a:xfrm>
            <a:off x="5791200" y="4114800"/>
            <a:ext cx="3124200" cy="2308324"/>
          </a:xfrm>
          <a:prstGeom prst="rect">
            <a:avLst/>
          </a:prstGeom>
          <a:noFill/>
        </p:spPr>
        <p:txBody>
          <a:bodyPr wrap="square" rtlCol="0">
            <a:spAutoFit/>
          </a:bodyPr>
          <a:lstStyle/>
          <a:p>
            <a:r>
              <a:rPr lang="sr-Latn-CS" dirty="0" smtClean="0"/>
              <a:t>Teofan Grk</a:t>
            </a:r>
          </a:p>
          <a:p>
            <a:endParaRPr lang="sr-Latn-CS" dirty="0"/>
          </a:p>
          <a:p>
            <a:r>
              <a:rPr lang="sr-Latn-CS" dirty="0" smtClean="0"/>
              <a:t>Preobraženje</a:t>
            </a:r>
          </a:p>
          <a:p>
            <a:r>
              <a:rPr lang="sr-Latn-CS" dirty="0" smtClean="0"/>
              <a:t>Ikona iz Spaso Preobraženskog sabora Pereslavlja (danas u Tretjakovskoj galeriji)</a:t>
            </a:r>
          </a:p>
          <a:p>
            <a:endParaRPr lang="sr-Latn-CS" dirty="0"/>
          </a:p>
          <a:p>
            <a:r>
              <a:rPr lang="sr-Latn-CS" dirty="0" smtClean="0"/>
              <a:t>c. 1408. godina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534400" cy="3139321"/>
          </a:xfrm>
          <a:prstGeom prst="rect">
            <a:avLst/>
          </a:prstGeom>
          <a:noFill/>
        </p:spPr>
        <p:txBody>
          <a:bodyPr wrap="square" rtlCol="0">
            <a:spAutoFit/>
          </a:bodyPr>
          <a:lstStyle/>
          <a:p>
            <a:r>
              <a:rPr lang="sr-Latn-CS" b="1" dirty="0" smtClean="0"/>
              <a:t>Andrej Rubljov</a:t>
            </a:r>
          </a:p>
          <a:p>
            <a:r>
              <a:rPr lang="sr-Latn-CS" dirty="0" smtClean="0"/>
              <a:t>(c. 1360 ili 1365 – 1430)</a:t>
            </a:r>
          </a:p>
          <a:p>
            <a:endParaRPr lang="sr-Latn-CS" dirty="0"/>
          </a:p>
          <a:p>
            <a:r>
              <a:rPr lang="sr-Latn-CS" dirty="0" smtClean="0"/>
              <a:t>Slikar, ikonopisac, iluminator</a:t>
            </a:r>
          </a:p>
          <a:p>
            <a:r>
              <a:rPr lang="sr-Latn-CS" dirty="0" smtClean="0"/>
              <a:t>Monah i svetitelj</a:t>
            </a:r>
          </a:p>
          <a:p>
            <a:r>
              <a:rPr lang="sr-Latn-CS" dirty="0" smtClean="0"/>
              <a:t>Od sredine XVI veka u ruskom ikonopisu njegovo delo i zvanično se poštuje kao model, ideal i kanon pravoslavne umetnosti</a:t>
            </a:r>
          </a:p>
          <a:p>
            <a:endParaRPr lang="sr-Latn-CS" dirty="0"/>
          </a:p>
          <a:p>
            <a:r>
              <a:rPr lang="sr-Latn-CS" dirty="0" smtClean="0"/>
              <a:t>Radio u Trojice Sergejevskoj lavri, Spaso Andronikovskom manastiru (gde je i sahranjen), Blagoveštenskom saboru Moskovskog Kremlja (sa Teofanom Grkom), Zvenigorodu, Vladimiru (Uspenski sabor sa Danilom Černim) </a:t>
            </a:r>
          </a:p>
        </p:txBody>
      </p:sp>
      <p:pic>
        <p:nvPicPr>
          <p:cNvPr id="3" name="Picture 2" descr="Andrej Rubljov Hitrovo jevandjelje.jpg"/>
          <p:cNvPicPr>
            <a:picLocks noChangeAspect="1"/>
          </p:cNvPicPr>
          <p:nvPr/>
        </p:nvPicPr>
        <p:blipFill>
          <a:blip r:embed="rId2" cstate="print"/>
          <a:stretch>
            <a:fillRect/>
          </a:stretch>
        </p:blipFill>
        <p:spPr>
          <a:xfrm>
            <a:off x="5257800" y="2857500"/>
            <a:ext cx="3173730" cy="4000500"/>
          </a:xfrm>
          <a:prstGeom prst="rect">
            <a:avLst/>
          </a:prstGeom>
        </p:spPr>
      </p:pic>
      <p:sp>
        <p:nvSpPr>
          <p:cNvPr id="4" name="TextBox 3"/>
          <p:cNvSpPr txBox="1"/>
          <p:nvPr/>
        </p:nvSpPr>
        <p:spPr>
          <a:xfrm>
            <a:off x="2667000" y="5715000"/>
            <a:ext cx="2362200" cy="646331"/>
          </a:xfrm>
          <a:prstGeom prst="rect">
            <a:avLst/>
          </a:prstGeom>
          <a:noFill/>
        </p:spPr>
        <p:txBody>
          <a:bodyPr wrap="square" rtlCol="0">
            <a:spAutoFit/>
          </a:bodyPr>
          <a:lstStyle/>
          <a:p>
            <a:r>
              <a:rPr lang="sr-Latn-CS" dirty="0" smtClean="0"/>
              <a:t>Jevanđelje Hitrovo</a:t>
            </a:r>
          </a:p>
          <a:p>
            <a:r>
              <a:rPr lang="sr-Latn-CS" dirty="0" smtClean="0"/>
              <a:t>1390.</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rej Rubljov Rodjenje Hristovo Blagovestenski sabor Moskovskog Kremlja.jpg"/>
          <p:cNvPicPr>
            <a:picLocks noChangeAspect="1"/>
          </p:cNvPicPr>
          <p:nvPr/>
        </p:nvPicPr>
        <p:blipFill>
          <a:blip r:embed="rId2" cstate="print"/>
          <a:stretch>
            <a:fillRect/>
          </a:stretch>
        </p:blipFill>
        <p:spPr>
          <a:xfrm>
            <a:off x="762000" y="0"/>
            <a:ext cx="5164074" cy="6858000"/>
          </a:xfrm>
          <a:prstGeom prst="rect">
            <a:avLst/>
          </a:prstGeom>
        </p:spPr>
      </p:pic>
      <p:sp>
        <p:nvSpPr>
          <p:cNvPr id="3" name="TextBox 2"/>
          <p:cNvSpPr txBox="1"/>
          <p:nvPr/>
        </p:nvSpPr>
        <p:spPr>
          <a:xfrm>
            <a:off x="5943600" y="5181600"/>
            <a:ext cx="3048000" cy="1477328"/>
          </a:xfrm>
          <a:prstGeom prst="rect">
            <a:avLst/>
          </a:prstGeom>
          <a:noFill/>
        </p:spPr>
        <p:txBody>
          <a:bodyPr wrap="square" rtlCol="0">
            <a:spAutoFit/>
          </a:bodyPr>
          <a:lstStyle/>
          <a:p>
            <a:r>
              <a:rPr lang="sr-Latn-CS" dirty="0" smtClean="0"/>
              <a:t>Andrej Rubljov</a:t>
            </a:r>
          </a:p>
          <a:p>
            <a:endParaRPr lang="sr-Latn-CS" dirty="0"/>
          </a:p>
          <a:p>
            <a:r>
              <a:rPr lang="sr-Latn-CS" dirty="0" smtClean="0"/>
              <a:t>Rođenje</a:t>
            </a:r>
          </a:p>
          <a:p>
            <a:r>
              <a:rPr lang="sr-Latn-CS" dirty="0" smtClean="0"/>
              <a:t>1405. Moskva</a:t>
            </a:r>
          </a:p>
          <a:p>
            <a:r>
              <a:rPr lang="sr-Latn-CS" dirty="0" smtClean="0"/>
              <a:t>Blagoveštenski sabor u Kremlju</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rej Rubljov Uspenski sabor Vladimir 1408.jpg"/>
          <p:cNvPicPr>
            <a:picLocks noChangeAspect="1"/>
          </p:cNvPicPr>
          <p:nvPr/>
        </p:nvPicPr>
        <p:blipFill>
          <a:blip r:embed="rId2" cstate="print"/>
          <a:stretch>
            <a:fillRect/>
          </a:stretch>
        </p:blipFill>
        <p:spPr>
          <a:xfrm>
            <a:off x="5875344" y="1"/>
            <a:ext cx="2762701" cy="6858000"/>
          </a:xfrm>
          <a:prstGeom prst="rect">
            <a:avLst/>
          </a:prstGeom>
        </p:spPr>
      </p:pic>
      <p:sp>
        <p:nvSpPr>
          <p:cNvPr id="3" name="TextBox 2"/>
          <p:cNvSpPr txBox="1"/>
          <p:nvPr/>
        </p:nvSpPr>
        <p:spPr>
          <a:xfrm>
            <a:off x="2133600" y="5181600"/>
            <a:ext cx="3657600" cy="1200329"/>
          </a:xfrm>
          <a:prstGeom prst="rect">
            <a:avLst/>
          </a:prstGeom>
          <a:noFill/>
        </p:spPr>
        <p:txBody>
          <a:bodyPr wrap="square" rtlCol="0">
            <a:spAutoFit/>
          </a:bodyPr>
          <a:lstStyle/>
          <a:p>
            <a:pPr algn="r"/>
            <a:r>
              <a:rPr lang="sr-Latn-CS" dirty="0" smtClean="0"/>
              <a:t>Andrej Rubljov</a:t>
            </a:r>
          </a:p>
          <a:p>
            <a:pPr algn="r"/>
            <a:endParaRPr lang="sr-Latn-CS" dirty="0"/>
          </a:p>
          <a:p>
            <a:pPr algn="r"/>
            <a:r>
              <a:rPr lang="sr-Latn-CS" dirty="0" smtClean="0"/>
              <a:t>1408. Vladimir</a:t>
            </a:r>
          </a:p>
          <a:p>
            <a:pPr algn="r"/>
            <a:r>
              <a:rPr lang="sr-Latn-CS" dirty="0" smtClean="0"/>
              <a:t>Uspenski sabor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Андрей Рублев, Троица"/>
          <p:cNvPicPr>
            <a:picLocks noChangeAspect="1" noChangeArrowheads="1"/>
          </p:cNvPicPr>
          <p:nvPr/>
        </p:nvPicPr>
        <p:blipFill>
          <a:blip r:embed="rId2" cstate="print"/>
          <a:srcRect/>
          <a:stretch>
            <a:fillRect/>
          </a:stretch>
        </p:blipFill>
        <p:spPr bwMode="auto">
          <a:xfrm>
            <a:off x="381000" y="-1"/>
            <a:ext cx="5506975" cy="6858001"/>
          </a:xfrm>
          <a:prstGeom prst="rect">
            <a:avLst/>
          </a:prstGeom>
          <a:noFill/>
        </p:spPr>
      </p:pic>
      <p:sp>
        <p:nvSpPr>
          <p:cNvPr id="4" name="TextBox 3"/>
          <p:cNvSpPr txBox="1"/>
          <p:nvPr/>
        </p:nvSpPr>
        <p:spPr>
          <a:xfrm>
            <a:off x="6096000" y="5257800"/>
            <a:ext cx="3048000" cy="646331"/>
          </a:xfrm>
          <a:prstGeom prst="rect">
            <a:avLst/>
          </a:prstGeom>
          <a:noFill/>
        </p:spPr>
        <p:txBody>
          <a:bodyPr wrap="square" rtlCol="0">
            <a:spAutoFit/>
          </a:bodyPr>
          <a:lstStyle/>
          <a:p>
            <a:r>
              <a:rPr lang="sr-Latn-CS" dirty="0" smtClean="0"/>
              <a:t>Starozavetna Sveta Trojica</a:t>
            </a:r>
          </a:p>
          <a:p>
            <a:r>
              <a:rPr lang="sr-Latn-CS" dirty="0" smtClean="0"/>
              <a:t>1411.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534400" cy="5909310"/>
          </a:xfrm>
          <a:prstGeom prst="rect">
            <a:avLst/>
          </a:prstGeom>
          <a:noFill/>
        </p:spPr>
        <p:txBody>
          <a:bodyPr wrap="square" rtlCol="0">
            <a:spAutoFit/>
          </a:bodyPr>
          <a:lstStyle/>
          <a:p>
            <a:pPr algn="just"/>
            <a:r>
              <a:rPr lang="sr-Latn-CS" dirty="0" smtClean="0"/>
              <a:t>Moskva se prvi put pominje u pisanim izvorima 1147. godine. Povest Moskve kao prestonog grada i centra Moskovske kneževine u poznom srednjem veku neposredno je vezana za prenos, počevši od 1395. godine, u jeku napada Timura Velikog na Moskvu, čudotvorne ikone Bogorodice Vladimirske, paladijuma Moskovske kneževine a kasnije Carstva, iz Vladimira u Moskvu i podizanje crkve Bogorodičinog Uspenja, Uspenskog sabora, u moskovskom Kremlju u XIV i XV veku kao njenog “stana” i crkve relikvijara ove svetinje.</a:t>
            </a:r>
          </a:p>
          <a:p>
            <a:pPr algn="just"/>
            <a:endParaRPr lang="sr-Latn-CS" dirty="0"/>
          </a:p>
          <a:p>
            <a:pPr algn="just"/>
            <a:r>
              <a:rPr lang="sr-Latn-CS" dirty="0" smtClean="0"/>
              <a:t>“</a:t>
            </a:r>
            <a:r>
              <a:rPr lang="ru-RU" dirty="0" smtClean="0"/>
              <a:t>Москва </a:t>
            </a:r>
            <a:r>
              <a:rPr lang="ru-RU" dirty="0"/>
              <a:t>као Нови Јерусалим историјски је последњи и истовремено најсложенији пример остваривања </a:t>
            </a:r>
            <a:r>
              <a:rPr lang="ru-RU" i="1" dirty="0"/>
              <a:t>translatio Hierosolymi</a:t>
            </a:r>
            <a:r>
              <a:rPr lang="ru-RU" dirty="0"/>
              <a:t> међу престоницама православних Словена у позном средњем веку. Настанак доктрине Москве као Трећег Рима и Новог Цариграда, Новог Јерусалима, гради се постепено и у контексту ослобађања од Монгола, пада Цариграда и уздизање московске кнежевине на царство</a:t>
            </a:r>
            <a:r>
              <a:rPr lang="ru-RU" dirty="0" smtClean="0"/>
              <a:t>.</a:t>
            </a:r>
            <a:r>
              <a:rPr lang="ru-RU" b="1" dirty="0" smtClean="0"/>
              <a:t> </a:t>
            </a:r>
            <a:r>
              <a:rPr lang="ru-RU" dirty="0"/>
              <a:t>Огроман арсенал средстава којима се током векова реализују сви модуси </a:t>
            </a:r>
            <a:r>
              <a:rPr lang="ru-RU" i="1" dirty="0"/>
              <a:t>translatio Hierosolymi</a:t>
            </a:r>
            <a:r>
              <a:rPr lang="ru-RU" dirty="0"/>
              <a:t> чине московски јерусалимски програм најсвеобухватнијим и најдуготрајнијим међу престоничким програмима у државама православних Словена у позном средњем веку. Поред апропријације универзалног он подразумева и апсолутно преузимање суме свих претходних престоничких идентитета средњовековне хришћанске Русије — кијевског, владимирског, новгородског</a:t>
            </a:r>
            <a:r>
              <a:rPr lang="ru-RU" dirty="0" smtClean="0"/>
              <a:t>.</a:t>
            </a:r>
            <a:r>
              <a:rPr lang="sr-Latn-CS" dirty="0" smtClean="0"/>
              <a:t>”</a:t>
            </a:r>
          </a:p>
          <a:p>
            <a:pPr algn="just"/>
            <a:endParaRPr lang="sr-Latn-CS" b="1" i="1" dirty="0"/>
          </a:p>
          <a:p>
            <a:pPr algn="just"/>
            <a:r>
              <a:rPr lang="sr-Latn-CS" dirty="0" smtClean="0"/>
              <a:t>Obavezno pročitajte poglavlje posvećeno Moskvi u knjizi “Izabrana mesta”</a:t>
            </a:r>
            <a:r>
              <a:rPr lang="ru-RU" b="1" i="1" dirty="0" smtClean="0"/>
              <a:t> </a:t>
            </a:r>
            <a:r>
              <a:rPr lang="sr-Latn-CS"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gorodica vladimirska.jpg"/>
          <p:cNvPicPr>
            <a:picLocks noChangeAspect="1"/>
          </p:cNvPicPr>
          <p:nvPr/>
        </p:nvPicPr>
        <p:blipFill>
          <a:blip r:embed="rId2" cstate="print"/>
          <a:stretch>
            <a:fillRect/>
          </a:stretch>
        </p:blipFill>
        <p:spPr>
          <a:xfrm>
            <a:off x="2097062" y="261772"/>
            <a:ext cx="4949875" cy="6334456"/>
          </a:xfrm>
          <a:prstGeom prst="rect">
            <a:avLst/>
          </a:prstGeom>
        </p:spPr>
      </p:pic>
      <p:sp>
        <p:nvSpPr>
          <p:cNvPr id="3" name="TextBox 2"/>
          <p:cNvSpPr txBox="1"/>
          <p:nvPr/>
        </p:nvSpPr>
        <p:spPr>
          <a:xfrm>
            <a:off x="7239000" y="5068669"/>
            <a:ext cx="1676400" cy="646331"/>
          </a:xfrm>
          <a:prstGeom prst="rect">
            <a:avLst/>
          </a:prstGeom>
          <a:noFill/>
        </p:spPr>
        <p:txBody>
          <a:bodyPr wrap="square" rtlCol="0">
            <a:spAutoFit/>
          </a:bodyPr>
          <a:lstStyle/>
          <a:p>
            <a:r>
              <a:rPr lang="sr-Cyrl-RS" b="1" dirty="0" smtClean="0"/>
              <a:t>Богородица Владимирска</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6186309"/>
          </a:xfrm>
          <a:prstGeom prst="rect">
            <a:avLst/>
          </a:prstGeom>
          <a:noFill/>
        </p:spPr>
        <p:txBody>
          <a:bodyPr wrap="square" rtlCol="0">
            <a:spAutoFit/>
          </a:bodyPr>
          <a:lstStyle/>
          <a:p>
            <a:r>
              <a:rPr lang="sr-Latn-CS" b="1" dirty="0" smtClean="0"/>
              <a:t>Moskovski Kremlj</a:t>
            </a:r>
          </a:p>
          <a:p>
            <a:r>
              <a:rPr lang="en-US" dirty="0" smtClean="0">
                <a:hlinkClick r:id="rId3"/>
              </a:rPr>
              <a:t>https://www.kreml.ru/en-Us/museums-moscow-kremlin/</a:t>
            </a:r>
            <a:endParaRPr lang="sr-Latn-CS" dirty="0" smtClean="0"/>
          </a:p>
          <a:p>
            <a:r>
              <a:rPr lang="sr-Latn-CS" dirty="0" smtClean="0"/>
              <a:t>Utvđena rezidencija velikih knezova i careva Moskve i Ruskog carstva</a:t>
            </a:r>
          </a:p>
          <a:p>
            <a:pPr algn="just"/>
            <a:r>
              <a:rPr lang="sr-Latn-CS" dirty="0" smtClean="0"/>
              <a:t>Sistem palata i sakralnih prostora, Uspenskog, Blagoveštenskog i Arhangelskog sabora</a:t>
            </a:r>
            <a:r>
              <a:rPr lang="sr-Cyrl-RS" dirty="0" smtClean="0"/>
              <a:t> </a:t>
            </a:r>
            <a:r>
              <a:rPr lang="sr-Latn-CS" dirty="0" smtClean="0"/>
              <a:t>i crkve Rize presvete Bogorodice, kao sakralnog jezgra Moskovske kneževine i Carstva.</a:t>
            </a:r>
          </a:p>
          <a:p>
            <a:endParaRPr lang="sr-Latn-CS" dirty="0"/>
          </a:p>
          <a:p>
            <a:r>
              <a:rPr lang="sr-Latn-CS" b="1" dirty="0" smtClean="0"/>
              <a:t>Uspenski sabor</a:t>
            </a:r>
          </a:p>
          <a:p>
            <a:pPr algn="just"/>
            <a:r>
              <a:rPr lang="sr-Latn-CS" dirty="0" smtClean="0"/>
              <a:t>Godine 1326. Sveti Petar Ratenski, mitropolit kijevski i sve Rusije, preneo je sedište mitropolije iz Vladimira u Moskvu. Uspenski sabor kao katedralnu crkvu mitropolita podigao je knez Ivan Danilovič Kalita, unuk Aleksandra Nevskog.</a:t>
            </a:r>
            <a:r>
              <a:rPr lang="ru-RU" dirty="0"/>
              <a:t> </a:t>
            </a:r>
            <a:endParaRPr lang="sr-Latn-CS" dirty="0" smtClean="0"/>
          </a:p>
          <a:p>
            <a:pPr algn="just"/>
            <a:r>
              <a:rPr lang="sr-Latn-CS" dirty="0" smtClean="0"/>
              <a:t>“</a:t>
            </a:r>
            <a:r>
              <a:rPr lang="ru-RU" dirty="0" smtClean="0"/>
              <a:t>Својом </a:t>
            </a:r>
            <a:r>
              <a:rPr lang="ru-RU" dirty="0"/>
              <a:t>делатношћу, преносом столице из Владимира у Москву, митрополит Петар успоставља идејну везу и државно-династичко прејемство на линији Кијев — Владимир — Москва. Под својом јурисдикцијом имао је већ и Кијев и Владимир а својим катедралним храмовима сматрао је и Свету Софију у Кијеву и Успенски сабор у Владимиру и Успенски сабор у Москви. Штавише, управо је подизањем Успенског сабора у московком Кремљу, на подобије Успенским саборима Владимира и Кијева, и његовим освећењем 14. септембра 1327, на празник Воздвижења Часног крста, што је истовремено и дан освећења кијевске и владимирске цркве, али и цркве Светог гроба</a:t>
            </a:r>
            <a:r>
              <a:rPr lang="ru-RU" dirty="0" smtClean="0"/>
              <a:t>,</a:t>
            </a:r>
            <a:r>
              <a:rPr lang="ru-RU" b="1" dirty="0" smtClean="0"/>
              <a:t> </a:t>
            </a:r>
            <a:r>
              <a:rPr lang="ru-RU" dirty="0"/>
              <a:t>ударен темељ хијеротопије Москве као Новог Кијева и Новог Владимира и отворен пут остваривања Москве, најпре посредно а затим све експлицитније, као Новог Цариграда а свим тим средствима управо Новог Јерусалима</a:t>
            </a:r>
            <a:r>
              <a:rPr lang="ru-RU" dirty="0" smtClean="0"/>
              <a:t>.</a:t>
            </a:r>
            <a:r>
              <a:rPr lang="sr-Latn-CS" dirty="0" smtClean="0"/>
              <a:t>”</a:t>
            </a:r>
            <a:r>
              <a:rPr lang="ru-RU" dirty="0" smtClean="0"/>
              <a:t> </a:t>
            </a:r>
            <a:endParaRPr lang="sr-Latn-C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4801314"/>
          </a:xfrm>
          <a:prstGeom prst="rect">
            <a:avLst/>
          </a:prstGeom>
          <a:noFill/>
        </p:spPr>
        <p:txBody>
          <a:bodyPr wrap="square" rtlCol="0">
            <a:spAutoFit/>
          </a:bodyPr>
          <a:lstStyle/>
          <a:p>
            <a:pPr algn="just"/>
            <a:r>
              <a:rPr lang="ru-RU" dirty="0"/>
              <a:t>Коначни </a:t>
            </a:r>
            <a:r>
              <a:rPr lang="ru-RU" i="1" dirty="0"/>
              <a:t>adventus</a:t>
            </a:r>
            <a:r>
              <a:rPr lang="ru-RU" dirty="0"/>
              <a:t> Богородице Владимирске обележио је почетак најдиректнијег и недвосмисленог поистовећивања Москве и Цариграда, установљавања идеје о Москви као новом и коначном центру хришћанског света. Веома је индикативно да се тај чин везује за владавину Ивана III, руског кнеза који се 1473. године оженио рођаком последњег византијског цара, Константина XI Драгаша Палеолога (1449–1453), Софијом (Зојом) Палеолог, чиме је, према владарским идеолошким начелима а нарочито у светлу историјских чињеница везаних за 1453. годину и пад Цариграда под османску власт, постао легитимни наследник василевса</a:t>
            </a:r>
            <a:r>
              <a:rPr lang="ru-RU" dirty="0" smtClean="0"/>
              <a:t>.</a:t>
            </a:r>
            <a:endParaRPr lang="sr-Latn-CS" dirty="0" smtClean="0"/>
          </a:p>
          <a:p>
            <a:pPr algn="just"/>
            <a:endParaRPr lang="ru-RU" b="1" dirty="0"/>
          </a:p>
          <a:p>
            <a:pPr algn="just"/>
            <a:r>
              <a:rPr lang="ru-RU" dirty="0"/>
              <a:t>Коначни </a:t>
            </a:r>
            <a:r>
              <a:rPr lang="ru-RU" i="1" dirty="0"/>
              <a:t>translatio</a:t>
            </a:r>
            <a:r>
              <a:rPr lang="ru-RU" dirty="0"/>
              <a:t> ове светиње и њено полагање у Успенски сабор московског Кремља пада у 1480. годину, у време победе Ивана III </a:t>
            </a:r>
            <a:r>
              <a:rPr lang="ru-RU" dirty="0" smtClean="0"/>
              <a:t>над </a:t>
            </a:r>
            <a:r>
              <a:rPr lang="ru-RU" dirty="0"/>
              <a:t>Татарима на Угру и почетак краја потчињености Москве Златној </a:t>
            </a:r>
            <a:r>
              <a:rPr lang="ru-RU" dirty="0" smtClean="0"/>
              <a:t>хорди.</a:t>
            </a:r>
            <a:r>
              <a:rPr lang="ru-RU" dirty="0"/>
              <a:t> Осам година раније, </a:t>
            </a:r>
            <a:r>
              <a:rPr lang="sr-Latn-CS" dirty="0" smtClean="0"/>
              <a:t>1472, </a:t>
            </a:r>
            <a:r>
              <a:rPr lang="ru-RU" dirty="0" smtClean="0"/>
              <a:t>кнез </a:t>
            </a:r>
            <a:r>
              <a:rPr lang="ru-RU" dirty="0"/>
              <a:t>Иван III започео је радове на подизању величанственог московског новог дома за Богоматер Владимирску, намесницу царице небеске у Русији која се јавља у виду Владимирске Одигитрије</a:t>
            </a:r>
            <a:r>
              <a:rPr lang="ru-RU" dirty="0" smtClean="0"/>
              <a:t>.</a:t>
            </a:r>
            <a:r>
              <a:rPr lang="sr-Latn-CS" dirty="0" smtClean="0"/>
              <a:t> </a:t>
            </a:r>
            <a:r>
              <a:rPr lang="sr-Cyrl-RS" dirty="0" smtClean="0"/>
              <a:t>Протомајстор градитељ ове цркве био је прослављени архитекта из Болоње, Аристот</a:t>
            </a:r>
            <a:r>
              <a:rPr lang="sr-Cyrl-RS" dirty="0"/>
              <a:t>и</a:t>
            </a:r>
            <a:r>
              <a:rPr lang="sr-Cyrl-RS" dirty="0" smtClean="0"/>
              <a:t>ле Фиораванти.</a:t>
            </a:r>
            <a:r>
              <a:rPr lang="ru-RU" dirty="0" smtClean="0"/>
              <a:t> </a:t>
            </a:r>
            <a:endParaRPr lang="sr-Latn-CS" dirty="0" smtClean="0"/>
          </a:p>
          <a:p>
            <a:pPr algn="just"/>
            <a:endParaRPr lang="sr-Latn-C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penskyi sabot kremlin aristotle fioravanti 1474.JPG"/>
          <p:cNvPicPr>
            <a:picLocks noChangeAspect="1"/>
          </p:cNvPicPr>
          <p:nvPr/>
        </p:nvPicPr>
        <p:blipFill>
          <a:blip r:embed="rId2" cstate="print"/>
          <a:stretch>
            <a:fillRect/>
          </a:stretch>
        </p:blipFill>
        <p:spPr>
          <a:xfrm>
            <a:off x="5029200" y="1600200"/>
            <a:ext cx="3733800" cy="4969905"/>
          </a:xfrm>
          <a:prstGeom prst="rect">
            <a:avLst/>
          </a:prstGeom>
        </p:spPr>
      </p:pic>
      <p:sp>
        <p:nvSpPr>
          <p:cNvPr id="3" name="Rectangle 2"/>
          <p:cNvSpPr/>
          <p:nvPr/>
        </p:nvSpPr>
        <p:spPr>
          <a:xfrm>
            <a:off x="0" y="5410200"/>
            <a:ext cx="4572000" cy="923330"/>
          </a:xfrm>
          <a:prstGeom prst="rect">
            <a:avLst/>
          </a:prstGeom>
        </p:spPr>
        <p:txBody>
          <a:bodyPr>
            <a:spAutoFit/>
          </a:bodyPr>
          <a:lstStyle/>
          <a:p>
            <a:pPr algn="r"/>
            <a:r>
              <a:rPr lang="en-US" b="1" dirty="0" err="1" smtClean="0"/>
              <a:t>Uspensk</a:t>
            </a:r>
            <a:r>
              <a:rPr lang="sr-Latn-CS" b="1" dirty="0" smtClean="0"/>
              <a:t>i</a:t>
            </a:r>
            <a:r>
              <a:rPr lang="en-US" b="1" dirty="0" smtClean="0"/>
              <a:t> S</a:t>
            </a:r>
            <a:r>
              <a:rPr lang="sr-Latn-CS" b="1" dirty="0" smtClean="0"/>
              <a:t>a</a:t>
            </a:r>
            <a:r>
              <a:rPr lang="en-US" b="1" dirty="0" err="1" smtClean="0"/>
              <a:t>bor</a:t>
            </a:r>
            <a:endParaRPr lang="en-US" b="1" dirty="0" smtClean="0"/>
          </a:p>
          <a:p>
            <a:pPr algn="r"/>
            <a:r>
              <a:rPr lang="en-US" b="1" dirty="0" err="1" smtClean="0"/>
              <a:t>Mos</a:t>
            </a:r>
            <a:r>
              <a:rPr lang="sr-Latn-CS" b="1" dirty="0" smtClean="0"/>
              <a:t>kovski</a:t>
            </a:r>
            <a:r>
              <a:rPr lang="en-US" b="1" dirty="0" smtClean="0"/>
              <a:t> </a:t>
            </a:r>
            <a:r>
              <a:rPr lang="en-US" b="1" dirty="0" err="1" smtClean="0"/>
              <a:t>Kreml</a:t>
            </a:r>
            <a:r>
              <a:rPr lang="sr-Latn-CS" b="1" dirty="0" smtClean="0"/>
              <a:t>j</a:t>
            </a:r>
            <a:endParaRPr lang="en-US" b="1" dirty="0" smtClean="0"/>
          </a:p>
          <a:p>
            <a:pPr algn="r"/>
            <a:r>
              <a:rPr lang="en-US" b="1" dirty="0" err="1" smtClean="0"/>
              <a:t>Aristotile</a:t>
            </a:r>
            <a:r>
              <a:rPr lang="en-US" b="1" dirty="0" smtClean="0"/>
              <a:t> </a:t>
            </a:r>
            <a:r>
              <a:rPr lang="en-US" b="1" dirty="0" smtClean="0"/>
              <a:t>Fioravanti,147</a:t>
            </a:r>
            <a:r>
              <a:rPr lang="sr-Latn-CS" b="1" dirty="0" smtClean="0"/>
              <a:t>2.</a:t>
            </a:r>
            <a:endParaRPr lang="en-US" b="1" dirty="0"/>
          </a:p>
        </p:txBody>
      </p:sp>
      <p:pic>
        <p:nvPicPr>
          <p:cNvPr id="4" name="Picture 3" descr="bolonja fioravanti pjaca dela podesta.jpg"/>
          <p:cNvPicPr>
            <a:picLocks noChangeAspect="1"/>
          </p:cNvPicPr>
          <p:nvPr/>
        </p:nvPicPr>
        <p:blipFill>
          <a:blip r:embed="rId3" cstate="print"/>
          <a:stretch>
            <a:fillRect/>
          </a:stretch>
        </p:blipFill>
        <p:spPr>
          <a:xfrm>
            <a:off x="533400" y="1600200"/>
            <a:ext cx="4221184" cy="2742878"/>
          </a:xfrm>
          <a:prstGeom prst="rect">
            <a:avLst/>
          </a:prstGeom>
        </p:spPr>
      </p:pic>
      <p:sp>
        <p:nvSpPr>
          <p:cNvPr id="5" name="TextBox 4"/>
          <p:cNvSpPr txBox="1"/>
          <p:nvPr/>
        </p:nvSpPr>
        <p:spPr>
          <a:xfrm>
            <a:off x="533400" y="533400"/>
            <a:ext cx="4038600" cy="923330"/>
          </a:xfrm>
          <a:prstGeom prst="rect">
            <a:avLst/>
          </a:prstGeom>
          <a:noFill/>
        </p:spPr>
        <p:txBody>
          <a:bodyPr wrap="square" rtlCol="0">
            <a:spAutoFit/>
          </a:bodyPr>
          <a:lstStyle/>
          <a:p>
            <a:r>
              <a:rPr lang="sr-Latn-CS" b="1" dirty="0" smtClean="0"/>
              <a:t>Kula</a:t>
            </a:r>
            <a:r>
              <a:rPr lang="en-US" b="1" dirty="0" smtClean="0"/>
              <a:t> </a:t>
            </a:r>
            <a:r>
              <a:rPr lang="en-US" b="1" dirty="0" smtClean="0"/>
              <a:t>Palazzo del </a:t>
            </a:r>
            <a:r>
              <a:rPr lang="en-US" b="1" dirty="0" err="1" smtClean="0"/>
              <a:t>Podestà</a:t>
            </a:r>
            <a:endParaRPr lang="en-US" b="1" dirty="0" smtClean="0"/>
          </a:p>
          <a:p>
            <a:r>
              <a:rPr lang="en-US" b="1" dirty="0" err="1" smtClean="0"/>
              <a:t>Bolon</a:t>
            </a:r>
            <a:r>
              <a:rPr lang="sr-Latn-CS" b="1" dirty="0" smtClean="0"/>
              <a:t>j</a:t>
            </a:r>
            <a:r>
              <a:rPr lang="en-US" b="1" dirty="0" smtClean="0"/>
              <a:t>a</a:t>
            </a:r>
            <a:endParaRPr lang="en-US" b="1" dirty="0" smtClean="0"/>
          </a:p>
          <a:p>
            <a:r>
              <a:rPr lang="en-US" b="1" dirty="0" err="1" smtClean="0"/>
              <a:t>Aristotile</a:t>
            </a:r>
            <a:r>
              <a:rPr lang="en-US" b="1" dirty="0" smtClean="0"/>
              <a:t> </a:t>
            </a:r>
            <a:r>
              <a:rPr lang="en-US" b="1" dirty="0" err="1" smtClean="0"/>
              <a:t>Fioravanti</a:t>
            </a:r>
            <a:r>
              <a:rPr lang="en-US" b="1" dirty="0" smtClean="0"/>
              <a:t>, </a:t>
            </a:r>
            <a:r>
              <a:rPr lang="sr-Latn-CS" b="1" dirty="0" smtClean="0"/>
              <a:t>sredina</a:t>
            </a:r>
            <a:r>
              <a:rPr lang="en-US" b="1" dirty="0" smtClean="0"/>
              <a:t> </a:t>
            </a:r>
            <a:r>
              <a:rPr lang="en-US" b="1" dirty="0" smtClean="0"/>
              <a:t>XV </a:t>
            </a:r>
            <a:r>
              <a:rPr lang="sr-Latn-CS" b="1" dirty="0" smtClean="0"/>
              <a:t>veka</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4247317"/>
          </a:xfrm>
          <a:prstGeom prst="rect">
            <a:avLst/>
          </a:prstGeom>
          <a:noFill/>
        </p:spPr>
        <p:txBody>
          <a:bodyPr wrap="square" rtlCol="0">
            <a:spAutoFit/>
          </a:bodyPr>
          <a:lstStyle/>
          <a:p>
            <a:pPr algn="just"/>
            <a:r>
              <a:rPr lang="ru-RU" dirty="0" smtClean="0"/>
              <a:t>Будући да је падом Цариграда нестао и престонички паладијум, те да је чудотворна владимирска икона доживљавана као Одигитрија јеванђелисте Луке а Москва као наследник Византије и коначни, последњи у низу, центар православног света на челу са великим кнезом, Успенски сабор московског Кремља, подигнут 1472– 1479, нови и коначни дом велике светиње, подигнут на подобије Успенском сабору у Владимиру који је Андреј Богољупски подигао за Богородицу Владимирску, изједначавао се по смислу и значају за хришћанску икумену са Светом Софијом цариградском и, сходно томе, требало га је испунити најпоштованијим православним светињама. Нови Успенски сабор московског Кремља постаје апсолутни сакрални фокус читавог хришћанског света, сублимација времена и простора, храм-симбол, umbilicus mundi. Он наслеђује славу Рима и Цариграда, Кијева и Владимира, испуњава се светињама из читавог хришћанског света, постаје највећи духовни центар читаве васељене, стан пресвете Богородице чија чудотворна икона представља симбол и гаранцију богомизабраног статуса Москве. </a:t>
            </a:r>
            <a:r>
              <a:rPr lang="ru-RU" b="1" dirty="0" smtClean="0"/>
              <a:t> </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3139321"/>
          </a:xfrm>
          <a:prstGeom prst="rect">
            <a:avLst/>
          </a:prstGeom>
          <a:noFill/>
        </p:spPr>
        <p:txBody>
          <a:bodyPr wrap="square" rtlCol="0">
            <a:spAutoFit/>
          </a:bodyPr>
          <a:lstStyle/>
          <a:p>
            <a:r>
              <a:rPr lang="sr-Latn-CS" b="1" dirty="0" smtClean="0"/>
              <a:t>Teofan Grk</a:t>
            </a:r>
            <a:endParaRPr lang="sr-Latn-CS" dirty="0" smtClean="0"/>
          </a:p>
          <a:p>
            <a:r>
              <a:rPr lang="sr-Latn-CS" dirty="0" smtClean="0"/>
              <a:t>(c. 1340-c.1408)</a:t>
            </a:r>
          </a:p>
          <a:p>
            <a:r>
              <a:rPr lang="en-US" dirty="0" smtClean="0">
                <a:hlinkClick r:id="rId2"/>
              </a:rPr>
              <a:t>https://annunciation-cathedral.kreml.ru/en-Us/exposure/view/deisusnyy-ryad-ikonostasa-blagoveshchenskogo-sobora/#mobile-jump</a:t>
            </a:r>
            <a:endParaRPr lang="sr-Latn-CS" b="1" dirty="0"/>
          </a:p>
          <a:p>
            <a:endParaRPr lang="sr-Latn-CS" dirty="0" smtClean="0"/>
          </a:p>
          <a:p>
            <a:r>
              <a:rPr lang="sr-Latn-CS" dirty="0" smtClean="0"/>
              <a:t>Slikar i ikonopisac moguće poreklom iz Carigrada koji je radio u Novgorodu i Moskvi, učitelj i mentor Andreja Rubljova. Živopisao je crkvu Preobraženja na Ilijinoj ulici u Novgorodu 1378. godine. Sa Andrejem Rubljovim radio je na ikonostasu Blagoveštenskog sabora Moskovkog Kremlja c. 1405. godine. U Moskvi je takođe radio u Arhangelskom saboru kao i u crkvi Bogorodičinog rođenja u Kremlju.</a:t>
            </a:r>
          </a:p>
          <a:p>
            <a:endParaRPr lang="en-US" dirty="0"/>
          </a:p>
        </p:txBody>
      </p:sp>
      <p:pic>
        <p:nvPicPr>
          <p:cNvPr id="3" name="Picture 2" descr="Teofan Grk Spas_na_Ilyine_-_Christ_Pantocrator_01.jpg"/>
          <p:cNvPicPr>
            <a:picLocks noChangeAspect="1"/>
          </p:cNvPicPr>
          <p:nvPr/>
        </p:nvPicPr>
        <p:blipFill>
          <a:blip r:embed="rId3" cstate="print"/>
          <a:stretch>
            <a:fillRect/>
          </a:stretch>
        </p:blipFill>
        <p:spPr>
          <a:xfrm>
            <a:off x="5334000" y="3124200"/>
            <a:ext cx="3733800" cy="3733800"/>
          </a:xfrm>
          <a:prstGeom prst="rect">
            <a:avLst/>
          </a:prstGeom>
        </p:spPr>
      </p:pic>
      <p:sp>
        <p:nvSpPr>
          <p:cNvPr id="4" name="TextBox 3"/>
          <p:cNvSpPr txBox="1"/>
          <p:nvPr/>
        </p:nvSpPr>
        <p:spPr>
          <a:xfrm>
            <a:off x="2057400" y="6059269"/>
            <a:ext cx="3581400" cy="646331"/>
          </a:xfrm>
          <a:prstGeom prst="rect">
            <a:avLst/>
          </a:prstGeom>
          <a:noFill/>
        </p:spPr>
        <p:txBody>
          <a:bodyPr wrap="square" rtlCol="0">
            <a:spAutoFit/>
          </a:bodyPr>
          <a:lstStyle/>
          <a:p>
            <a:r>
              <a:rPr lang="sr-Latn-CS" dirty="0" smtClean="0"/>
              <a:t>Novgorod 1378. godina</a:t>
            </a:r>
          </a:p>
          <a:p>
            <a:r>
              <a:rPr lang="sr-Latn-CS" dirty="0" smtClean="0"/>
              <a:t>Pantokrator iz crkve Preobraženja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ofan Grk Spas_na_Ilyine_-_Trinity.jpg"/>
          <p:cNvPicPr>
            <a:picLocks noChangeAspect="1"/>
          </p:cNvPicPr>
          <p:nvPr/>
        </p:nvPicPr>
        <p:blipFill>
          <a:blip r:embed="rId2" cstate="print"/>
          <a:stretch>
            <a:fillRect/>
          </a:stretch>
        </p:blipFill>
        <p:spPr>
          <a:xfrm>
            <a:off x="685800" y="0"/>
            <a:ext cx="4983106" cy="6858000"/>
          </a:xfrm>
          <a:prstGeom prst="rect">
            <a:avLst/>
          </a:prstGeom>
        </p:spPr>
      </p:pic>
      <p:sp>
        <p:nvSpPr>
          <p:cNvPr id="3" name="TextBox 2"/>
          <p:cNvSpPr txBox="1"/>
          <p:nvPr/>
        </p:nvSpPr>
        <p:spPr>
          <a:xfrm>
            <a:off x="5638800" y="4583668"/>
            <a:ext cx="3276600" cy="1754326"/>
          </a:xfrm>
          <a:prstGeom prst="rect">
            <a:avLst/>
          </a:prstGeom>
          <a:noFill/>
        </p:spPr>
        <p:txBody>
          <a:bodyPr wrap="square" rtlCol="0">
            <a:spAutoFit/>
          </a:bodyPr>
          <a:lstStyle/>
          <a:p>
            <a:r>
              <a:rPr lang="sr-Latn-CS" dirty="0" smtClean="0"/>
              <a:t>Teofan Grk</a:t>
            </a:r>
          </a:p>
          <a:p>
            <a:r>
              <a:rPr lang="sr-Latn-CS" dirty="0" smtClean="0"/>
              <a:t>Starozavetna Sveta trojica</a:t>
            </a:r>
          </a:p>
          <a:p>
            <a:endParaRPr lang="sr-Latn-CS" dirty="0"/>
          </a:p>
          <a:p>
            <a:r>
              <a:rPr lang="sr-Latn-CS" dirty="0" smtClean="0"/>
              <a:t>1378. Godina</a:t>
            </a:r>
          </a:p>
          <a:p>
            <a:r>
              <a:rPr lang="sr-Latn-CS" dirty="0" smtClean="0"/>
              <a:t>Novgorod</a:t>
            </a:r>
          </a:p>
          <a:p>
            <a:r>
              <a:rPr lang="sr-Latn-CS" dirty="0" smtClean="0"/>
              <a:t>Crkva Peobraženja</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188</TotalTime>
  <Words>1041</Words>
  <Application>Microsoft Office PowerPoint</Application>
  <PresentationFormat>On-screen Show (4:3)</PresentationFormat>
  <Paragraphs>68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Median</vt:lpstr>
      <vt:lpstr>Opšta istorija umetnosti srednjeg veka  umetnost moskovske kneževine xiv-xv vek</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Opšta istorija umetnosti srednjeg veka  umetnost moskovske kneževine xiv-xvi vek</dc:title>
  <dc:creator>Jela</dc:creator>
  <cp:lastModifiedBy>Jela</cp:lastModifiedBy>
  <cp:revision>19</cp:revision>
  <dcterms:created xsi:type="dcterms:W3CDTF">2020-05-07T14:39:26Z</dcterms:created>
  <dcterms:modified xsi:type="dcterms:W3CDTF">2020-05-07T17:48:06Z</dcterms:modified>
</cp:coreProperties>
</file>