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Lst>
  <p:notesMasterIdLst>
    <p:notesMasterId r:id="rId22"/>
  </p:notesMasterIdLst>
  <p:handoutMasterIdLst>
    <p:handoutMasterId r:id="rId23"/>
  </p:handoutMasterIdLst>
  <p:sldIdLst>
    <p:sldId id="267" r:id="rId5"/>
    <p:sldId id="278" r:id="rId6"/>
    <p:sldId id="289" r:id="rId7"/>
    <p:sldId id="290" r:id="rId8"/>
    <p:sldId id="279" r:id="rId9"/>
    <p:sldId id="272" r:id="rId10"/>
    <p:sldId id="273" r:id="rId11"/>
    <p:sldId id="284" r:id="rId12"/>
    <p:sldId id="285" r:id="rId13"/>
    <p:sldId id="295" r:id="rId14"/>
    <p:sldId id="286" r:id="rId15"/>
    <p:sldId id="293" r:id="rId16"/>
    <p:sldId id="294" r:id="rId17"/>
    <p:sldId id="287" r:id="rId18"/>
    <p:sldId id="288" r:id="rId19"/>
    <p:sldId id="291" r:id="rId20"/>
    <p:sldId id="292" r:id="rId21"/>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62" autoAdjust="0"/>
    <p:restoredTop sz="94599" autoAdjust="0"/>
  </p:normalViewPr>
  <p:slideViewPr>
    <p:cSldViewPr>
      <p:cViewPr varScale="1">
        <p:scale>
          <a:sx n="74" d="100"/>
          <a:sy n="74" d="100"/>
        </p:scale>
        <p:origin x="450" y="72"/>
      </p:cViewPr>
      <p:guideLst>
        <p:guide pos="3839"/>
        <p:guide orient="horz" pos="2160"/>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E6E22E-288A-414B-A8DE-E4DBD03D5FC0}" type="datetimeFigureOut">
              <a:rPr lang="en-US"/>
              <a:t>20-May-20</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1114579-D02A-4B51-B5DF-8EC449F77AC7}" type="slidenum">
              <a:rPr/>
              <a:t>‹#›</a:t>
            </a:fld>
            <a:endParaRPr/>
          </a:p>
        </p:txBody>
      </p:sp>
    </p:spTree>
    <p:extLst>
      <p:ext uri="{BB962C8B-B14F-4D97-AF65-F5344CB8AC3E}">
        <p14:creationId xmlns:p14="http://schemas.microsoft.com/office/powerpoint/2010/main" val="27681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A9AE7E-E0F9-4C51-AD9A-F4C3A6E23BBF}" type="datetimeFigureOut">
              <a:rPr lang="en-US"/>
              <a:t>20-May-20</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074690-7256-4BB9-AC0F-97AEAE8CDEC2}" type="slidenum">
              <a:rPr/>
              <a:t>‹#›</a:t>
            </a:fld>
            <a:endParaRPr/>
          </a:p>
        </p:txBody>
      </p:sp>
    </p:spTree>
    <p:extLst>
      <p:ext uri="{BB962C8B-B14F-4D97-AF65-F5344CB8AC3E}">
        <p14:creationId xmlns:p14="http://schemas.microsoft.com/office/powerpoint/2010/main" val="42742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376792" y="1905003"/>
            <a:ext cx="9435241" cy="1625599"/>
          </a:xfrm>
        </p:spPr>
        <p:txBody>
          <a:bodyPr>
            <a:normAutofit/>
          </a:bodyPr>
          <a:lstStyle>
            <a:lvl1pPr algn="ctr">
              <a:lnSpc>
                <a:spcPct val="90000"/>
              </a:lnSpc>
              <a:defRPr sz="4800">
                <a:solidFill>
                  <a:schemeClr val="tx2"/>
                </a:solidFill>
              </a:defRPr>
            </a:lvl1pPr>
          </a:lstStyle>
          <a:p>
            <a:r>
              <a:rPr lang="en-US" smtClean="0"/>
              <a:t>Click to edit Master title style</a:t>
            </a:r>
            <a:endParaRPr/>
          </a:p>
        </p:txBody>
      </p:sp>
      <p:sp>
        <p:nvSpPr>
          <p:cNvPr id="3" name="Subtitle 2"/>
          <p:cNvSpPr>
            <a:spLocks noGrp="1"/>
          </p:cNvSpPr>
          <p:nvPr>
            <p:ph type="subTitle" idx="1"/>
          </p:nvPr>
        </p:nvSpPr>
        <p:spPr>
          <a:xfrm>
            <a:off x="1382103" y="3657123"/>
            <a:ext cx="9429931" cy="991077"/>
          </a:xfrm>
        </p:spPr>
        <p:txBody>
          <a:bodyPr>
            <a:normAutofit/>
          </a:bodyPr>
          <a:lstStyle>
            <a:lvl1pPr marL="0" indent="0" algn="ctr">
              <a:spcBef>
                <a:spcPts val="0"/>
              </a:spcBef>
              <a:buNone/>
              <a:defRPr sz="2000" cap="all"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a:p>
        </p:txBody>
      </p:sp>
      <p:sp>
        <p:nvSpPr>
          <p:cNvPr id="4" name="Date Placeholder 3"/>
          <p:cNvSpPr>
            <a:spLocks noGrp="1"/>
          </p:cNvSpPr>
          <p:nvPr>
            <p:ph type="dt" sz="half" idx="10"/>
          </p:nvPr>
        </p:nvSpPr>
        <p:spPr/>
        <p:txBody>
          <a:bodyPr/>
          <a:lstStyle>
            <a:lvl1pPr>
              <a:defRPr>
                <a:solidFill>
                  <a:schemeClr val="tx2"/>
                </a:solidFill>
              </a:defRPr>
            </a:lvl1pPr>
          </a:lstStyle>
          <a:p>
            <a:fld id="{8E36636D-D922-432D-A958-524484B5923D}" type="datetimeFigureOut">
              <a:rPr lang="en-US"/>
              <a:pPr/>
              <a:t>20-May-20</a:t>
            </a:fld>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DF28FB93-0A08-4E7D-8E63-9EFA29F1E093}" type="slidenum">
              <a:rPr/>
              <a:pPr/>
              <a:t>‹#›</a:t>
            </a:fld>
            <a:endParaRPr/>
          </a:p>
        </p:txBody>
      </p:sp>
      <p:grpSp>
        <p:nvGrpSpPr>
          <p:cNvPr id="7" name="Group 6"/>
          <p:cNvGrpSpPr/>
          <p:nvPr/>
        </p:nvGrpSpPr>
        <p:grpSpPr>
          <a:xfrm>
            <a:off x="1218882" y="1600200"/>
            <a:ext cx="9739746" cy="73152"/>
            <a:chOff x="914400" y="1200150"/>
            <a:chExt cx="7306712" cy="54864"/>
          </a:xfrm>
        </p:grpSpPr>
        <p:sp>
          <p:nvSpPr>
            <p:cNvPr id="8" name="Oval 7"/>
            <p:cNvSpPr/>
            <p:nvPr/>
          </p:nvSpPr>
          <p:spPr>
            <a:xfrm>
              <a:off x="8166248" y="12001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Oval 8"/>
            <p:cNvSpPr/>
            <p:nvPr/>
          </p:nvSpPr>
          <p:spPr>
            <a:xfrm>
              <a:off x="914400" y="12001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0" name="Group 9"/>
            <p:cNvGrpSpPr/>
            <p:nvPr/>
          </p:nvGrpSpPr>
          <p:grpSpPr>
            <a:xfrm>
              <a:off x="1036847" y="1207626"/>
              <a:ext cx="7074290" cy="38998"/>
              <a:chOff x="2141408" y="1752956"/>
              <a:chExt cx="7315200" cy="38998"/>
            </a:xfrm>
            <a:solidFill>
              <a:schemeClr val="tx2"/>
            </a:solidFill>
          </p:grpSpPr>
          <p:cxnSp>
            <p:nvCxnSpPr>
              <p:cNvPr id="11" name="Straight Connector 10"/>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p:nvGrpSpPr>
        <p:grpSpPr>
          <a:xfrm>
            <a:off x="1218882" y="4851400"/>
            <a:ext cx="9739746" cy="73152"/>
            <a:chOff x="914400" y="3638550"/>
            <a:chExt cx="7306712" cy="54864"/>
          </a:xfrm>
        </p:grpSpPr>
        <p:sp>
          <p:nvSpPr>
            <p:cNvPr id="14" name="Oval 13"/>
            <p:cNvSpPr/>
            <p:nvPr/>
          </p:nvSpPr>
          <p:spPr>
            <a:xfrm>
              <a:off x="8166248" y="36385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Oval 14"/>
            <p:cNvSpPr/>
            <p:nvPr/>
          </p:nvSpPr>
          <p:spPr>
            <a:xfrm>
              <a:off x="914400" y="36385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6" name="Group 15"/>
            <p:cNvGrpSpPr/>
            <p:nvPr/>
          </p:nvGrpSpPr>
          <p:grpSpPr>
            <a:xfrm>
              <a:off x="1036847" y="3646026"/>
              <a:ext cx="7074290" cy="38998"/>
              <a:chOff x="2141408" y="1752956"/>
              <a:chExt cx="7315200" cy="38998"/>
            </a:xfrm>
            <a:solidFill>
              <a:schemeClr val="tx2"/>
            </a:solidFill>
          </p:grpSpPr>
          <p:cxnSp>
            <p:nvCxnSpPr>
              <p:cNvPr id="17" name="Straight Connector 16"/>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437643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8E36636D-D922-432D-A958-524484B5923D}" type="datetimeFigureOut">
              <a:rPr lang="en-US"/>
              <a:pPr/>
              <a:t>20-May-20</a:t>
            </a:fld>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322322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34563" y="434975"/>
            <a:ext cx="1168400" cy="5661025"/>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217613" y="434975"/>
            <a:ext cx="8413750" cy="5661025"/>
          </a:xfrm>
        </p:spPr>
        <p:txBody>
          <a:bodyPr vert="eaVert"/>
          <a:lstStyle>
            <a:lvl5pPr>
              <a:defRPr/>
            </a:lvl5pPr>
            <a:lvl6pPr>
              <a:defRPr/>
            </a:lvl6pPr>
            <a:lvl7pPr>
              <a:defRPr/>
            </a:lvl7pPr>
            <a:lvl8pPr>
              <a:defRPr baseline="0"/>
            </a:lvl8pPr>
            <a:lvl9pPr>
              <a:defRPr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8E36636D-D922-432D-A958-524484B5923D}" type="datetimeFigureOut">
              <a:rPr lang="en-US"/>
              <a:pPr/>
              <a:t>20-May-20</a:t>
            </a:fld>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208570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8E36636D-D922-432D-A958-524484B5923D}" type="datetimeFigureOut">
              <a:rPr lang="en-US"/>
              <a:pPr/>
              <a:t>20-May-20</a:t>
            </a:fld>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349906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22030" y="990599"/>
            <a:ext cx="9344765" cy="2235203"/>
          </a:xfrm>
        </p:spPr>
        <p:txBody>
          <a:bodyPr anchor="b">
            <a:normAutofit/>
          </a:bodyPr>
          <a:lstStyle>
            <a:lvl1pPr algn="ctr">
              <a:lnSpc>
                <a:spcPct val="9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1422030" y="3733800"/>
            <a:ext cx="9344765" cy="12192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8E36636D-D922-432D-A958-524484B5923D}" type="datetimeFigureOut">
              <a:rPr lang="en-US"/>
              <a:pPr/>
              <a:t>20-May-20</a:t>
            </a:fld>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grpSp>
        <p:nvGrpSpPr>
          <p:cNvPr id="13" name="Group 12"/>
          <p:cNvGrpSpPr/>
          <p:nvPr/>
        </p:nvGrpSpPr>
        <p:grpSpPr>
          <a:xfrm>
            <a:off x="3273781" y="3475736"/>
            <a:ext cx="5641265" cy="54864"/>
            <a:chOff x="2455975" y="2588441"/>
            <a:chExt cx="4232051" cy="41148"/>
          </a:xfrm>
        </p:grpSpPr>
        <p:sp>
          <p:nvSpPr>
            <p:cNvPr id="14" name="Oval 13"/>
            <p:cNvSpPr/>
            <p:nvPr/>
          </p:nvSpPr>
          <p:spPr>
            <a:xfrm>
              <a:off x="6642306" y="2588441"/>
              <a:ext cx="45720" cy="41148"/>
            </a:xfrm>
            <a:prstGeom prst="ellipse">
              <a:avLst/>
            </a:prstGeom>
            <a:solidFill>
              <a:schemeClr val="tx1"/>
            </a:solidFill>
            <a:ln w="26425"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sysClr val="window" lastClr="FFFFFF"/>
                </a:solidFill>
                <a:effectLst/>
                <a:uLnTx/>
                <a:uFillTx/>
                <a:latin typeface="Constantia"/>
                <a:ea typeface="+mn-ea"/>
                <a:cs typeface="+mn-cs"/>
              </a:endParaRPr>
            </a:p>
          </p:txBody>
        </p:sp>
        <p:sp>
          <p:nvSpPr>
            <p:cNvPr id="15" name="Oval 14"/>
            <p:cNvSpPr/>
            <p:nvPr/>
          </p:nvSpPr>
          <p:spPr>
            <a:xfrm>
              <a:off x="2455975" y="2588441"/>
              <a:ext cx="45720" cy="41148"/>
            </a:xfrm>
            <a:prstGeom prst="ellipse">
              <a:avLst/>
            </a:prstGeom>
            <a:solidFill>
              <a:schemeClr val="tx1"/>
            </a:solidFill>
            <a:ln w="26425" cap="flat"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sysClr val="window" lastClr="FFFFFF"/>
                </a:solidFill>
                <a:effectLst/>
                <a:uLnTx/>
                <a:uFillTx/>
                <a:latin typeface="Constantia"/>
                <a:ea typeface="+mn-ea"/>
                <a:cs typeface="+mn-cs"/>
              </a:endParaRPr>
            </a:p>
          </p:txBody>
        </p:sp>
        <p:grpSp>
          <p:nvGrpSpPr>
            <p:cNvPr id="16" name="Group 15"/>
            <p:cNvGrpSpPr/>
            <p:nvPr/>
          </p:nvGrpSpPr>
          <p:grpSpPr>
            <a:xfrm>
              <a:off x="2563229" y="2594391"/>
              <a:ext cx="4023360" cy="29249"/>
              <a:chOff x="2550323" y="3458731"/>
              <a:chExt cx="4023360" cy="38998"/>
            </a:xfrm>
          </p:grpSpPr>
          <p:cxnSp>
            <p:nvCxnSpPr>
              <p:cNvPr id="17" name="Straight Connector 16"/>
              <p:cNvCxnSpPr/>
              <p:nvPr/>
            </p:nvCxnSpPr>
            <p:spPr>
              <a:xfrm>
                <a:off x="2550323" y="3458731"/>
                <a:ext cx="4023360" cy="0"/>
              </a:xfrm>
              <a:prstGeom prst="line">
                <a:avLst/>
              </a:prstGeom>
              <a:noFill/>
              <a:ln w="12700" cap="flat" cmpd="sng" algn="ctr">
                <a:solidFill>
                  <a:schemeClr val="tx1"/>
                </a:solidFill>
                <a:prstDash val="solid"/>
              </a:ln>
              <a:effectLst/>
            </p:spPr>
          </p:cxnSp>
          <p:cxnSp>
            <p:nvCxnSpPr>
              <p:cNvPr id="18" name="Straight Connector 17"/>
              <p:cNvCxnSpPr/>
              <p:nvPr/>
            </p:nvCxnSpPr>
            <p:spPr>
              <a:xfrm>
                <a:off x="2550323" y="3497729"/>
                <a:ext cx="4023360" cy="0"/>
              </a:xfrm>
              <a:prstGeom prst="line">
                <a:avLst/>
              </a:prstGeom>
              <a:noFill/>
              <a:ln w="12700" cap="flat" cmpd="sng" algn="ctr">
                <a:solidFill>
                  <a:schemeClr val="tx1"/>
                </a:solidFill>
                <a:prstDash val="solid"/>
              </a:ln>
              <a:effectLst/>
            </p:spPr>
          </p:cxnSp>
        </p:grpSp>
      </p:grpSp>
    </p:spTree>
    <p:extLst>
      <p:ext uri="{BB962C8B-B14F-4D97-AF65-F5344CB8AC3E}">
        <p14:creationId xmlns:p14="http://schemas.microsoft.com/office/powerpoint/2010/main" val="55262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218883" y="1803400"/>
            <a:ext cx="4773956" cy="42672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195986" y="1803400"/>
            <a:ext cx="4773956" cy="42672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baseline="0"/>
            </a:lvl8pPr>
            <a:lvl9pPr>
              <a:defRPr sz="1800"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8E36636D-D922-432D-A958-524484B5923D}" type="datetimeFigureOut">
              <a:rPr lang="en-US"/>
              <a:pPr/>
              <a:t>20-May-20</a:t>
            </a:fld>
            <a:endParaRPr/>
          </a:p>
        </p:txBody>
      </p:sp>
      <p:sp>
        <p:nvSpPr>
          <p:cNvPr id="7" name="Slide Number Placeholder 6"/>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386077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222945" y="1803400"/>
            <a:ext cx="4769806" cy="711200"/>
          </a:xfrm>
        </p:spPr>
        <p:txBody>
          <a:bodyPr anchor="ctr">
            <a:normAutofit/>
          </a:bodyPr>
          <a:lstStyle>
            <a:lvl1pPr marL="0" indent="0">
              <a:lnSpc>
                <a:spcPct val="9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18883" y="2514600"/>
            <a:ext cx="4773956" cy="3556000"/>
          </a:xfrm>
        </p:spPr>
        <p:txBody>
          <a:bodyPr>
            <a:normAutofit/>
          </a:bodyPr>
          <a:lstStyle>
            <a:lvl1pPr>
              <a:spcBef>
                <a:spcPts val="16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00049" y="1803400"/>
            <a:ext cx="4769806" cy="711200"/>
          </a:xfrm>
        </p:spPr>
        <p:txBody>
          <a:bodyPr anchor="ctr">
            <a:normAutofit/>
          </a:bodyPr>
          <a:lstStyle>
            <a:lvl1pPr marL="0" indent="0">
              <a:lnSpc>
                <a:spcPct val="90000"/>
              </a:lnSpc>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5986" y="2514600"/>
            <a:ext cx="4773956" cy="3556000"/>
          </a:xfrm>
        </p:spPr>
        <p:txBody>
          <a:bodyPr>
            <a:normAutofit/>
          </a:bodyPr>
          <a:lstStyle>
            <a:lvl1pPr>
              <a:spcBef>
                <a:spcPts val="1600"/>
              </a:spcBef>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8E36636D-D922-432D-A958-524484B5923D}" type="datetimeFigureOut">
              <a:rPr lang="en-US"/>
              <a:pPr/>
              <a:t>20-May-20</a:t>
            </a:fld>
            <a:endParaRPr/>
          </a:p>
        </p:txBody>
      </p:sp>
      <p:sp>
        <p:nvSpPr>
          <p:cNvPr id="9" name="Slide Number Placeholder 8"/>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374258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8E36636D-D922-432D-A958-524484B5923D}" type="datetimeFigureOut">
              <a:rPr lang="en-US"/>
              <a:pPr/>
              <a:t>20-May-20</a:t>
            </a:fld>
            <a:endParaRPr/>
          </a:p>
        </p:txBody>
      </p:sp>
      <p:sp>
        <p:nvSpPr>
          <p:cNvPr id="5" name="Slide Number Placeholder 4"/>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156593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8E36636D-D922-432D-A958-524484B5923D}" type="datetimeFigureOut">
              <a:rPr lang="en-US"/>
              <a:pPr/>
              <a:t>20-May-20</a:t>
            </a:fld>
            <a:endParaRPr/>
          </a:p>
        </p:txBody>
      </p:sp>
      <p:sp>
        <p:nvSpPr>
          <p:cNvPr id="4" name="Slide Number Placeholder 3"/>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12128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200" b="0"/>
            </a:lvl1pPr>
          </a:lstStyle>
          <a:p>
            <a:r>
              <a:rPr lang="en-US" smtClean="0"/>
              <a:t>Click to edit Master title style</a:t>
            </a:r>
            <a:endParaRPr/>
          </a:p>
        </p:txBody>
      </p:sp>
      <p:sp>
        <p:nvSpPr>
          <p:cNvPr id="3" name="Content Placeholder 2"/>
          <p:cNvSpPr>
            <a:spLocks noGrp="1"/>
          </p:cNvSpPr>
          <p:nvPr>
            <p:ph idx="1"/>
          </p:nvPr>
        </p:nvSpPr>
        <p:spPr>
          <a:xfrm>
            <a:off x="1218883" y="1803400"/>
            <a:ext cx="6602281" cy="426720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125883" y="1803400"/>
            <a:ext cx="2844060" cy="4267201"/>
          </a:xfrm>
        </p:spPr>
        <p:txBody>
          <a:bodyPr>
            <a:normAutofit/>
          </a:bodyPr>
          <a:lstStyle>
            <a:lvl1pPr marL="0" indent="0">
              <a:spcBef>
                <a:spcPts val="1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8E36636D-D922-432D-A958-524484B5923D}" type="datetimeFigureOut">
              <a:rPr lang="en-US"/>
              <a:pPr/>
              <a:t>20-May-20</a:t>
            </a:fld>
            <a:endParaRPr/>
          </a:p>
        </p:txBody>
      </p:sp>
      <p:sp>
        <p:nvSpPr>
          <p:cNvPr id="7" name="Slide Number Placeholder 6"/>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185864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200" b="0"/>
            </a:lvl1pPr>
          </a:lstStyle>
          <a:p>
            <a:r>
              <a:rPr lang="en-US" smtClean="0"/>
              <a:t>Click to edit Master title style</a:t>
            </a:r>
            <a:endParaRPr/>
          </a:p>
        </p:txBody>
      </p:sp>
      <p:sp>
        <p:nvSpPr>
          <p:cNvPr id="8" name="Rectangle 7"/>
          <p:cNvSpPr/>
          <p:nvPr/>
        </p:nvSpPr>
        <p:spPr>
          <a:xfrm>
            <a:off x="1218883" y="1803400"/>
            <a:ext cx="660228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3" name="Picture Placeholder 2" descr="An empty placeholder to add an image. Click on the placeholder and select the image that you wish to add."/>
          <p:cNvSpPr>
            <a:spLocks noGrp="1"/>
          </p:cNvSpPr>
          <p:nvPr>
            <p:ph type="pic" idx="1"/>
          </p:nvPr>
        </p:nvSpPr>
        <p:spPr>
          <a:xfrm>
            <a:off x="1338739" y="1925320"/>
            <a:ext cx="6362567" cy="402336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125883" y="1803401"/>
            <a:ext cx="2844060" cy="4165600"/>
          </a:xfrm>
        </p:spPr>
        <p:txBody>
          <a:bodyPr>
            <a:normAutofit/>
          </a:bodyPr>
          <a:lstStyle>
            <a:lvl1pPr marL="0" indent="0">
              <a:spcBef>
                <a:spcPts val="1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8E36636D-D922-432D-A958-524484B5923D}" type="datetimeFigureOut">
              <a:rPr lang="en-US"/>
              <a:pPr/>
              <a:t>20-May-20</a:t>
            </a:fld>
            <a:endParaRPr/>
          </a:p>
        </p:txBody>
      </p:sp>
      <p:sp>
        <p:nvSpPr>
          <p:cNvPr id="7" name="Slide Number Placeholder 6"/>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240505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12188825" cy="6858000"/>
          </a:xfrm>
          <a:prstGeom prst="rect">
            <a:avLst/>
          </a:prstGeom>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a:endParaRPr sz="2400"/>
          </a:p>
        </p:txBody>
      </p:sp>
      <p:sp>
        <p:nvSpPr>
          <p:cNvPr id="8" name="Rounded Rectangle 7"/>
          <p:cNvSpPr/>
          <p:nvPr/>
        </p:nvSpPr>
        <p:spPr>
          <a:xfrm>
            <a:off x="304721" y="301752"/>
            <a:ext cx="11579384" cy="6254496"/>
          </a:xfrm>
          <a:prstGeom prst="roundRect">
            <a:avLst>
              <a:gd name="adj" fmla="val 2341"/>
            </a:avLst>
          </a:prstGeom>
          <a:solidFill>
            <a:srgbClr val="FFFFFF"/>
          </a:solidFill>
          <a:ln>
            <a:noFill/>
          </a:ln>
          <a:effectLst>
            <a:innerShdw blurRad="508000">
              <a:srgbClr val="FFD14B">
                <a:alpha val="69804"/>
              </a:srgbClr>
            </a:innerShdw>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218883" y="431800"/>
            <a:ext cx="9751060" cy="11684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218883" y="1803400"/>
            <a:ext cx="9751060" cy="4267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3"/>
          </p:nvPr>
        </p:nvSpPr>
        <p:spPr>
          <a:xfrm>
            <a:off x="1218882" y="6172200"/>
            <a:ext cx="7414870" cy="304800"/>
          </a:xfrm>
          <a:prstGeom prst="rect">
            <a:avLst/>
          </a:prstGeom>
        </p:spPr>
        <p:txBody>
          <a:bodyPr vert="horz" lIns="91440" tIns="45720" rIns="91440" bIns="45720" rtlCol="0" anchor="ctr"/>
          <a:lstStyle>
            <a:lvl1pPr algn="l">
              <a:defRPr sz="1100">
                <a:solidFill>
                  <a:schemeClr val="tx1"/>
                </a:solidFill>
              </a:defRPr>
            </a:lvl1pPr>
          </a:lstStyle>
          <a:p>
            <a:endParaRPr/>
          </a:p>
        </p:txBody>
      </p:sp>
      <p:sp>
        <p:nvSpPr>
          <p:cNvPr id="4" name="Date Placeholder 3"/>
          <p:cNvSpPr>
            <a:spLocks noGrp="1"/>
          </p:cNvSpPr>
          <p:nvPr>
            <p:ph type="dt" sz="half" idx="2"/>
          </p:nvPr>
        </p:nvSpPr>
        <p:spPr>
          <a:xfrm>
            <a:off x="8836898" y="6172200"/>
            <a:ext cx="1218883" cy="304800"/>
          </a:xfrm>
          <a:prstGeom prst="rect">
            <a:avLst/>
          </a:prstGeom>
        </p:spPr>
        <p:txBody>
          <a:bodyPr vert="horz" lIns="91440" tIns="45720" rIns="91440" bIns="45720" rtlCol="0" anchor="ctr"/>
          <a:lstStyle>
            <a:lvl1pPr algn="r">
              <a:defRPr sz="1100">
                <a:solidFill>
                  <a:schemeClr val="tx1"/>
                </a:solidFill>
              </a:defRPr>
            </a:lvl1pPr>
          </a:lstStyle>
          <a:p>
            <a:fld id="{8E36636D-D922-432D-A958-524484B5923D}" type="datetimeFigureOut">
              <a:rPr lang="en-US"/>
              <a:pPr/>
              <a:t>20-May-20</a:t>
            </a:fld>
            <a:endParaRPr/>
          </a:p>
        </p:txBody>
      </p:sp>
      <p:sp>
        <p:nvSpPr>
          <p:cNvPr id="6" name="Slide Number Placeholder 5"/>
          <p:cNvSpPr>
            <a:spLocks noGrp="1"/>
          </p:cNvSpPr>
          <p:nvPr>
            <p:ph type="sldNum" sz="quarter" idx="4"/>
          </p:nvPr>
        </p:nvSpPr>
        <p:spPr>
          <a:xfrm>
            <a:off x="10258928" y="6172200"/>
            <a:ext cx="711015" cy="304800"/>
          </a:xfrm>
          <a:prstGeom prst="rect">
            <a:avLst/>
          </a:prstGeom>
        </p:spPr>
        <p:txBody>
          <a:bodyPr vert="horz" lIns="91440" tIns="45720" rIns="91440" bIns="45720" rtlCol="0" anchor="ctr"/>
          <a:lstStyle>
            <a:lvl1pPr algn="r">
              <a:defRPr sz="1100">
                <a:solidFill>
                  <a:schemeClr val="tx1"/>
                </a:solidFill>
              </a:defRPr>
            </a:lvl1pPr>
          </a:lstStyle>
          <a:p>
            <a:fld id="{DF28FB93-0A08-4E7D-8E63-9EFA29F1E093}" type="slidenum">
              <a:rPr/>
              <a:pPr/>
              <a:t>‹#›</a:t>
            </a:fld>
            <a:endParaRPr/>
          </a:p>
        </p:txBody>
      </p:sp>
    </p:spTree>
    <p:extLst>
      <p:ext uri="{BB962C8B-B14F-4D97-AF65-F5344CB8AC3E}">
        <p14:creationId xmlns:p14="http://schemas.microsoft.com/office/powerpoint/2010/main" val="50722172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3200" kern="1200">
          <a:solidFill>
            <a:schemeClr val="tx1"/>
          </a:solidFill>
          <a:latin typeface="+mj-lt"/>
          <a:ea typeface="+mj-ea"/>
          <a:cs typeface="+mj-cs"/>
        </a:defRPr>
      </a:lvl1pPr>
    </p:titleStyle>
    <p:bodyStyle>
      <a:lvl1pPr marL="246888" indent="-246888" algn="l" defTabSz="914400"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548640" indent="-246888" algn="l" defTabSz="914400" rtl="0" eaLnBrk="1" latinLnBrk="0" hangingPunct="1">
        <a:lnSpc>
          <a:spcPct val="90000"/>
        </a:lnSpc>
        <a:spcBef>
          <a:spcPts val="800"/>
        </a:spcBef>
        <a:buClr>
          <a:schemeClr val="tx1"/>
        </a:buClr>
        <a:buFont typeface="Arial" pitchFamily="34" charset="0"/>
        <a:buChar char="•"/>
        <a:defRPr sz="2000" kern="1200">
          <a:solidFill>
            <a:schemeClr val="tx1"/>
          </a:solidFill>
          <a:latin typeface="+mn-lt"/>
          <a:ea typeface="+mn-ea"/>
          <a:cs typeface="+mn-cs"/>
        </a:defRPr>
      </a:lvl2pPr>
      <a:lvl3pPr marL="850392" indent="-246888" algn="l" defTabSz="914400" rtl="0" eaLnBrk="1" latinLnBrk="0" hangingPunct="1">
        <a:lnSpc>
          <a:spcPct val="90000"/>
        </a:lnSpc>
        <a:spcBef>
          <a:spcPts val="800"/>
        </a:spcBef>
        <a:buClr>
          <a:schemeClr val="tx1"/>
        </a:buClr>
        <a:buFont typeface="Arial" pitchFamily="34" charset="0"/>
        <a:buChar char="•"/>
        <a:defRPr sz="1800" kern="1200">
          <a:solidFill>
            <a:schemeClr val="tx1"/>
          </a:solidFill>
          <a:latin typeface="+mn-lt"/>
          <a:ea typeface="+mn-ea"/>
          <a:cs typeface="+mn-cs"/>
        </a:defRPr>
      </a:lvl3pPr>
      <a:lvl4pPr marL="1152144"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4pPr>
      <a:lvl5pPr marL="1453896"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0012" y="2438400"/>
            <a:ext cx="9435241" cy="1625599"/>
          </a:xfrm>
        </p:spPr>
        <p:txBody>
          <a:bodyPr>
            <a:normAutofit/>
          </a:bodyPr>
          <a:lstStyle/>
          <a:p>
            <a:r>
              <a:rPr lang="sr-Latn-RS" sz="5400" dirty="0" smtClean="0"/>
              <a:t>Ikonografske predstave Boga u srednjem veku </a:t>
            </a:r>
            <a:endParaRPr lang="en-US" sz="5400" dirty="0"/>
          </a:p>
        </p:txBody>
      </p:sp>
      <p:sp>
        <p:nvSpPr>
          <p:cNvPr id="3" name="Subtitle 2"/>
          <p:cNvSpPr>
            <a:spLocks noGrp="1"/>
          </p:cNvSpPr>
          <p:nvPr>
            <p:ph type="subTitle" idx="1"/>
          </p:nvPr>
        </p:nvSpPr>
        <p:spPr>
          <a:xfrm>
            <a:off x="7008812" y="5715000"/>
            <a:ext cx="4870022" cy="610077"/>
          </a:xfrm>
        </p:spPr>
        <p:txBody>
          <a:bodyPr/>
          <a:lstStyle/>
          <a:p>
            <a:r>
              <a:rPr lang="sr-Latn-RS" dirty="0" smtClean="0"/>
              <a:t>Ana Jovanović i andrea milojević</a:t>
            </a:r>
            <a:endParaRPr lang="en-US" dirty="0"/>
          </a:p>
        </p:txBody>
      </p:sp>
    </p:spTree>
    <p:extLst>
      <p:ext uri="{BB962C8B-B14F-4D97-AF65-F5344CB8AC3E}">
        <p14:creationId xmlns:p14="http://schemas.microsoft.com/office/powerpoint/2010/main" val="270754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12" y="457200"/>
            <a:ext cx="9751060" cy="1168400"/>
          </a:xfrm>
        </p:spPr>
        <p:txBody>
          <a:bodyPr/>
          <a:lstStyle/>
          <a:p>
            <a:endParaRPr lang="en-US"/>
          </a:p>
        </p:txBody>
      </p:sp>
      <p:sp>
        <p:nvSpPr>
          <p:cNvPr id="4" name="Text Placeholder 3"/>
          <p:cNvSpPr>
            <a:spLocks noGrp="1"/>
          </p:cNvSpPr>
          <p:nvPr>
            <p:ph type="body" sz="half" idx="2"/>
          </p:nvPr>
        </p:nvSpPr>
        <p:spPr>
          <a:xfrm>
            <a:off x="6502116" y="755133"/>
            <a:ext cx="4926296" cy="5181600"/>
          </a:xfrm>
        </p:spPr>
        <p:txBody>
          <a:bodyPr/>
          <a:lstStyle/>
          <a:p>
            <a:r>
              <a:rPr lang="sr-Latn-RS" dirty="0" smtClean="0"/>
              <a:t>Još jedna od scena gde možemo sresti „prikaz“ Boga je Krštenje Hristovo (Bogojavljenje – objavljivanje Boga Sina kao ovaploćenog u Hristu – „Ovo je Sin moj ljubljeni, koji je po mojoj volji“.</a:t>
            </a:r>
          </a:p>
          <a:p>
            <a:r>
              <a:rPr lang="sr-Latn-RS" dirty="0" smtClean="0"/>
              <a:t> Iako je iznad glave Hristove prikazan golub – kao prefiguracija Duha Svetog, vidimo i zrake koji se spuštaju iz segmenta neba – božanska svetlost (slično i u prikazu Blagovesti gde snop svetlosti pada na Bogorodicu).</a:t>
            </a:r>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8883" y="609600"/>
            <a:ext cx="4900962" cy="5327133"/>
          </a:xfrm>
        </p:spPr>
      </p:pic>
    </p:spTree>
    <p:extLst>
      <p:ext uri="{BB962C8B-B14F-4D97-AF65-F5344CB8AC3E}">
        <p14:creationId xmlns:p14="http://schemas.microsoft.com/office/powerpoint/2010/main" val="41345125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212" y="228600"/>
            <a:ext cx="4800600" cy="6361044"/>
          </a:xfrm>
          <a:prstGeom prst="rect">
            <a:avLst/>
          </a:prstGeom>
        </p:spPr>
      </p:pic>
      <p:sp>
        <p:nvSpPr>
          <p:cNvPr id="3" name="TextBox 2"/>
          <p:cNvSpPr txBox="1"/>
          <p:nvPr/>
        </p:nvSpPr>
        <p:spPr>
          <a:xfrm>
            <a:off x="5103812" y="990600"/>
            <a:ext cx="6553200" cy="400110"/>
          </a:xfrm>
          <a:prstGeom prst="rect">
            <a:avLst/>
          </a:prstGeom>
          <a:noFill/>
        </p:spPr>
        <p:txBody>
          <a:bodyPr wrap="square" rtlCol="0">
            <a:spAutoFit/>
          </a:bodyPr>
          <a:lstStyle/>
          <a:p>
            <a:r>
              <a:rPr lang="sr-Latn-RS" dirty="0" smtClean="0"/>
              <a:t>Noje, </a:t>
            </a:r>
            <a:r>
              <a:rPr lang="sr-Latn-RS" sz="2000" dirty="0" smtClean="0"/>
              <a:t>San</a:t>
            </a:r>
            <a:r>
              <a:rPr lang="sr-Latn-RS" dirty="0" smtClean="0"/>
              <a:t> Angelo in Formis, kraj 11. veka </a:t>
            </a:r>
            <a:endParaRPr lang="en-US" dirty="0"/>
          </a:p>
        </p:txBody>
      </p:sp>
    </p:spTree>
    <p:extLst>
      <p:ext uri="{BB962C8B-B14F-4D97-AF65-F5344CB8AC3E}">
        <p14:creationId xmlns:p14="http://schemas.microsoft.com/office/powerpoint/2010/main" val="132211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7012" y="302498"/>
            <a:ext cx="5029200" cy="6326902"/>
          </a:xfrm>
          <a:prstGeom prst="rect">
            <a:avLst/>
          </a:prstGeom>
        </p:spPr>
      </p:pic>
      <p:sp>
        <p:nvSpPr>
          <p:cNvPr id="3" name="TextBox 2"/>
          <p:cNvSpPr txBox="1"/>
          <p:nvPr/>
        </p:nvSpPr>
        <p:spPr>
          <a:xfrm>
            <a:off x="5484812" y="685800"/>
            <a:ext cx="6172200" cy="369332"/>
          </a:xfrm>
          <a:prstGeom prst="rect">
            <a:avLst/>
          </a:prstGeom>
          <a:noFill/>
        </p:spPr>
        <p:txBody>
          <a:bodyPr wrap="square" rtlCol="0">
            <a:spAutoFit/>
          </a:bodyPr>
          <a:lstStyle/>
          <a:p>
            <a:r>
              <a:rPr lang="sr-Latn-RS" dirty="0" smtClean="0"/>
              <a:t>Novgorod, 14. vek</a:t>
            </a:r>
            <a:endParaRPr lang="en-US" dirty="0"/>
          </a:p>
        </p:txBody>
      </p:sp>
    </p:spTree>
    <p:extLst>
      <p:ext uri="{BB962C8B-B14F-4D97-AF65-F5344CB8AC3E}">
        <p14:creationId xmlns:p14="http://schemas.microsoft.com/office/powerpoint/2010/main" val="287500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3212" y="228600"/>
            <a:ext cx="4648200" cy="6352540"/>
          </a:xfrm>
          <a:prstGeom prst="rect">
            <a:avLst/>
          </a:prstGeom>
        </p:spPr>
      </p:pic>
      <p:sp>
        <p:nvSpPr>
          <p:cNvPr id="3" name="TextBox 2"/>
          <p:cNvSpPr txBox="1"/>
          <p:nvPr/>
        </p:nvSpPr>
        <p:spPr>
          <a:xfrm>
            <a:off x="5865812" y="914400"/>
            <a:ext cx="5410200" cy="400110"/>
          </a:xfrm>
          <a:prstGeom prst="rect">
            <a:avLst/>
          </a:prstGeom>
          <a:noFill/>
        </p:spPr>
        <p:txBody>
          <a:bodyPr wrap="square" rtlCol="0">
            <a:spAutoFit/>
          </a:bodyPr>
          <a:lstStyle/>
          <a:p>
            <a:r>
              <a:rPr lang="sr-Latn-RS" sz="2000" dirty="0" smtClean="0"/>
              <a:t>Ubisa, Gruzija, 14. vek </a:t>
            </a:r>
            <a:endParaRPr lang="en-US" sz="2000" dirty="0"/>
          </a:p>
        </p:txBody>
      </p:sp>
    </p:spTree>
    <p:extLst>
      <p:ext uri="{BB962C8B-B14F-4D97-AF65-F5344CB8AC3E}">
        <p14:creationId xmlns:p14="http://schemas.microsoft.com/office/powerpoint/2010/main" val="219090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12" y="304800"/>
            <a:ext cx="4875212" cy="6248400"/>
          </a:xfrm>
          <a:prstGeom prst="rect">
            <a:avLst/>
          </a:prstGeom>
        </p:spPr>
      </p:pic>
      <p:sp>
        <p:nvSpPr>
          <p:cNvPr id="3" name="TextBox 2"/>
          <p:cNvSpPr txBox="1"/>
          <p:nvPr/>
        </p:nvSpPr>
        <p:spPr>
          <a:xfrm>
            <a:off x="5637212" y="914400"/>
            <a:ext cx="5715000" cy="1938992"/>
          </a:xfrm>
          <a:prstGeom prst="rect">
            <a:avLst/>
          </a:prstGeom>
          <a:noFill/>
        </p:spPr>
        <p:txBody>
          <a:bodyPr wrap="square" rtlCol="0">
            <a:spAutoFit/>
          </a:bodyPr>
          <a:lstStyle/>
          <a:p>
            <a:r>
              <a:rPr lang="sr-Latn-RS" sz="2000" dirty="0" smtClean="0"/>
              <a:t>Lotar jevandjelje, Oton III na prestolu, početak 11. </a:t>
            </a:r>
            <a:r>
              <a:rPr lang="sr-Latn-RS" sz="2000" dirty="0" smtClean="0"/>
              <a:t>veka</a:t>
            </a:r>
            <a:endParaRPr lang="en-US" sz="2000" dirty="0" smtClean="0"/>
          </a:p>
          <a:p>
            <a:r>
              <a:rPr lang="en-US" sz="2000" dirty="0" err="1" smtClean="0"/>
              <a:t>Prikazivanjem</a:t>
            </a:r>
            <a:r>
              <a:rPr lang="en-US" sz="2000" dirty="0" smtClean="0"/>
              <a:t> </a:t>
            </a:r>
            <a:r>
              <a:rPr lang="en-US" sz="2000" dirty="0" err="1" smtClean="0"/>
              <a:t>nekog</a:t>
            </a:r>
            <a:r>
              <a:rPr lang="en-US" sz="2000" dirty="0" smtClean="0"/>
              <a:t> od </a:t>
            </a:r>
            <a:r>
              <a:rPr lang="en-US" sz="2000" dirty="0" err="1" smtClean="0"/>
              <a:t>simbola</a:t>
            </a:r>
            <a:r>
              <a:rPr lang="en-US" sz="2000" dirty="0" smtClean="0"/>
              <a:t> </a:t>
            </a:r>
            <a:r>
              <a:rPr lang="en-US" sz="2000" dirty="0" err="1" smtClean="0"/>
              <a:t>Boga</a:t>
            </a:r>
            <a:r>
              <a:rPr lang="en-US" sz="2000" dirty="0" smtClean="0"/>
              <a:t> (</a:t>
            </a:r>
            <a:r>
              <a:rPr lang="en-US" sz="2000" dirty="0" err="1" smtClean="0"/>
              <a:t>naj</a:t>
            </a:r>
            <a:r>
              <a:rPr lang="sr-Latn-RS" sz="2000" dirty="0" smtClean="0"/>
              <a:t>češće božije ruke) iznad glave vladara, nastoji se da se ukaže na to da je vladar bogomizabrani vladar, i da je na prestolu po volji božijoj</a:t>
            </a:r>
            <a:endParaRPr lang="en-US" sz="2000" dirty="0"/>
          </a:p>
        </p:txBody>
      </p:sp>
    </p:spTree>
    <p:extLst>
      <p:ext uri="{BB962C8B-B14F-4D97-AF65-F5344CB8AC3E}">
        <p14:creationId xmlns:p14="http://schemas.microsoft.com/office/powerpoint/2010/main" val="924295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12" y="152400"/>
            <a:ext cx="5715000" cy="6422674"/>
          </a:xfrm>
          <a:prstGeom prst="rect">
            <a:avLst/>
          </a:prstGeom>
        </p:spPr>
      </p:pic>
      <p:sp>
        <p:nvSpPr>
          <p:cNvPr id="3" name="TextBox 2"/>
          <p:cNvSpPr txBox="1"/>
          <p:nvPr/>
        </p:nvSpPr>
        <p:spPr>
          <a:xfrm>
            <a:off x="6246812" y="762000"/>
            <a:ext cx="5029200" cy="914400"/>
          </a:xfrm>
          <a:prstGeom prst="rect">
            <a:avLst/>
          </a:prstGeom>
          <a:noFill/>
        </p:spPr>
        <p:txBody>
          <a:bodyPr wrap="square" rtlCol="0">
            <a:spAutoFit/>
          </a:bodyPr>
          <a:lstStyle/>
          <a:p>
            <a:endParaRPr lang="en-US" dirty="0"/>
          </a:p>
        </p:txBody>
      </p:sp>
      <p:sp>
        <p:nvSpPr>
          <p:cNvPr id="5" name="TextBox 4"/>
          <p:cNvSpPr txBox="1"/>
          <p:nvPr/>
        </p:nvSpPr>
        <p:spPr>
          <a:xfrm>
            <a:off x="6399212" y="914400"/>
            <a:ext cx="5181600" cy="400110"/>
          </a:xfrm>
          <a:prstGeom prst="rect">
            <a:avLst/>
          </a:prstGeom>
          <a:noFill/>
        </p:spPr>
        <p:txBody>
          <a:bodyPr wrap="square" rtlCol="0">
            <a:spAutoFit/>
          </a:bodyPr>
          <a:lstStyle/>
          <a:p>
            <a:r>
              <a:rPr lang="sr-Latn-RS" sz="2000" dirty="0"/>
              <a:t>Saint-Pierre</a:t>
            </a:r>
            <a:r>
              <a:rPr lang="sr-Latn-RS" dirty="0"/>
              <a:t> </a:t>
            </a:r>
            <a:r>
              <a:rPr lang="sr-Latn-RS" sz="2000" dirty="0" smtClean="0"/>
              <a:t>d'Angoulême, početak 12. veka </a:t>
            </a:r>
            <a:endParaRPr lang="en-US" dirty="0"/>
          </a:p>
        </p:txBody>
      </p:sp>
    </p:spTree>
    <p:extLst>
      <p:ext uri="{BB962C8B-B14F-4D97-AF65-F5344CB8AC3E}">
        <p14:creationId xmlns:p14="http://schemas.microsoft.com/office/powerpoint/2010/main" val="339780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3212" y="304800"/>
            <a:ext cx="4267200" cy="6197069"/>
          </a:xfrm>
          <a:prstGeom prst="rect">
            <a:avLst/>
          </a:prstGeom>
        </p:spPr>
      </p:pic>
      <p:sp>
        <p:nvSpPr>
          <p:cNvPr id="3" name="TextBox 2"/>
          <p:cNvSpPr txBox="1"/>
          <p:nvPr/>
        </p:nvSpPr>
        <p:spPr>
          <a:xfrm>
            <a:off x="5865812" y="838200"/>
            <a:ext cx="5029200" cy="400110"/>
          </a:xfrm>
          <a:prstGeom prst="rect">
            <a:avLst/>
          </a:prstGeom>
          <a:noFill/>
        </p:spPr>
        <p:txBody>
          <a:bodyPr wrap="square" rtlCol="0">
            <a:spAutoFit/>
          </a:bodyPr>
          <a:lstStyle/>
          <a:p>
            <a:r>
              <a:rPr lang="sr-Latn-RS" dirty="0" smtClean="0"/>
              <a:t>Rukopis </a:t>
            </a:r>
            <a:r>
              <a:rPr lang="sr-Latn-RS" sz="2000" dirty="0" smtClean="0"/>
              <a:t>Jovana</a:t>
            </a:r>
            <a:r>
              <a:rPr lang="sr-Latn-RS" dirty="0" smtClean="0"/>
              <a:t> VI Kantakuzina, 14. vek</a:t>
            </a:r>
            <a:endParaRPr lang="en-US" dirty="0"/>
          </a:p>
        </p:txBody>
      </p:sp>
    </p:spTree>
    <p:extLst>
      <p:ext uri="{BB962C8B-B14F-4D97-AF65-F5344CB8AC3E}">
        <p14:creationId xmlns:p14="http://schemas.microsoft.com/office/powerpoint/2010/main" val="267680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7012" y="228600"/>
            <a:ext cx="5334000" cy="6400800"/>
          </a:xfrm>
          <a:prstGeom prst="rect">
            <a:avLst/>
          </a:prstGeom>
        </p:spPr>
      </p:pic>
      <p:sp>
        <p:nvSpPr>
          <p:cNvPr id="3" name="TextBox 2"/>
          <p:cNvSpPr txBox="1"/>
          <p:nvPr/>
        </p:nvSpPr>
        <p:spPr>
          <a:xfrm>
            <a:off x="6018212" y="609600"/>
            <a:ext cx="4953000" cy="954107"/>
          </a:xfrm>
          <a:prstGeom prst="rect">
            <a:avLst/>
          </a:prstGeom>
          <a:noFill/>
        </p:spPr>
        <p:txBody>
          <a:bodyPr wrap="square" rtlCol="0">
            <a:spAutoFit/>
          </a:bodyPr>
          <a:lstStyle/>
          <a:p>
            <a:r>
              <a:rPr lang="sr-Latn-RS" dirty="0" smtClean="0"/>
              <a:t>Katedrala u Monrealu, Sicilija, kraj 12. veka, Viljem </a:t>
            </a:r>
            <a:r>
              <a:rPr lang="sr-Latn-RS" sz="2000" smtClean="0"/>
              <a:t>II</a:t>
            </a:r>
            <a:r>
              <a:rPr lang="sr-Latn-RS" smtClean="0"/>
              <a:t> prinosi model crkve Bogorodici, uz Božije blagosiljanje</a:t>
            </a:r>
            <a:endParaRPr lang="en-US" dirty="0"/>
          </a:p>
        </p:txBody>
      </p:sp>
    </p:spTree>
    <p:extLst>
      <p:ext uri="{BB962C8B-B14F-4D97-AF65-F5344CB8AC3E}">
        <p14:creationId xmlns:p14="http://schemas.microsoft.com/office/powerpoint/2010/main" val="44865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sr-Latn-RS" dirty="0" smtClean="0"/>
              <a:t>Ikonografske predstave Boga u ranohrišćanskoj umetnosti i ranom srednjem veku</a:t>
            </a:r>
            <a:endParaRPr lang="en-US" dirty="0"/>
          </a:p>
        </p:txBody>
      </p:sp>
      <p:sp>
        <p:nvSpPr>
          <p:cNvPr id="14" name="Content Placeholder 13"/>
          <p:cNvSpPr>
            <a:spLocks noGrp="1"/>
          </p:cNvSpPr>
          <p:nvPr>
            <p:ph idx="1"/>
          </p:nvPr>
        </p:nvSpPr>
        <p:spPr>
          <a:xfrm>
            <a:off x="2208212" y="1752600"/>
            <a:ext cx="7467600" cy="4470400"/>
          </a:xfrm>
        </p:spPr>
        <p:txBody>
          <a:bodyPr>
            <a:normAutofit fontScale="92500" lnSpcReduction="10000"/>
          </a:bodyPr>
          <a:lstStyle/>
          <a:p>
            <a:pPr marL="0" indent="0">
              <a:buNone/>
            </a:pPr>
            <a:r>
              <a:rPr lang="sr-Latn-RS" dirty="0" smtClean="0"/>
              <a:t>Bog je u starozavetnom i heberejskom tumačenju u biti apsolutni duh i samim tim</a:t>
            </a:r>
            <a:r>
              <a:rPr lang="en-US" dirty="0" smtClean="0"/>
              <a:t> je</a:t>
            </a:r>
            <a:r>
              <a:rPr lang="sr-Latn-RS" dirty="0" smtClean="0"/>
              <a:t> nevidljiv</a:t>
            </a:r>
            <a:r>
              <a:rPr lang="en-US" dirty="0" smtClean="0"/>
              <a:t> </a:t>
            </a:r>
            <a:r>
              <a:rPr lang="sr-Latn-RS" dirty="0" smtClean="0"/>
              <a:t>čoveku. Svojstvo vidljivog ima ljudska priroda, zbog toga se lik Hrista može predstaviti</a:t>
            </a:r>
            <a:r>
              <a:rPr lang="sr-Latn-RS" dirty="0"/>
              <a:t> </a:t>
            </a:r>
            <a:r>
              <a:rPr lang="sr-Latn-RS" dirty="0" smtClean="0"/>
              <a:t>- jer je on i potpuni Bog, ali i potpuni čovek; ali ne i lik samog Boga početkom srednjeg veka. Prvi vekovi hrišćanstva, oslanjajući se na starozavetnu tradiciju ne prikazuju Boga u antropomorfnom liku. </a:t>
            </a:r>
          </a:p>
          <a:p>
            <a:pPr marL="0" indent="0">
              <a:buNone/>
            </a:pPr>
            <a:r>
              <a:rPr lang="sr-Latn-RS" dirty="0" smtClean="0"/>
              <a:t>Jovan Damaskin (8. vek) piše o tome da se Bog ne može prikazivati jer je bestelesan. Bog se prikazivao najčešće simbolima. Jedan od simbola je ruka, koja se pojavljuje kao znak Božije svemogućnosti oličene kroz stvaranje, blagoslov i intervencije u ljudskom svetu. Predstave Sv. Trojstva, takođe aludiraju na prisustvo Boga Oca, pored Sina i Sv. Duha, pa se i tako obeleženo prisustvo Boga nalazi u umetnosti tokom celog srednjeg veka.</a:t>
            </a:r>
            <a:endParaRPr lang="en-US" dirty="0"/>
          </a:p>
        </p:txBody>
      </p:sp>
    </p:spTree>
    <p:extLst>
      <p:ext uri="{BB962C8B-B14F-4D97-AF65-F5344CB8AC3E}">
        <p14:creationId xmlns:p14="http://schemas.microsoft.com/office/powerpoint/2010/main" val="101646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3212" y="152400"/>
            <a:ext cx="5486400" cy="6400800"/>
          </a:xfrm>
        </p:spPr>
      </p:pic>
      <p:sp>
        <p:nvSpPr>
          <p:cNvPr id="5" name="TextBox 4"/>
          <p:cNvSpPr txBox="1"/>
          <p:nvPr/>
        </p:nvSpPr>
        <p:spPr>
          <a:xfrm>
            <a:off x="6170612" y="831334"/>
            <a:ext cx="5334000" cy="400110"/>
          </a:xfrm>
          <a:prstGeom prst="rect">
            <a:avLst/>
          </a:prstGeom>
          <a:noFill/>
        </p:spPr>
        <p:txBody>
          <a:bodyPr wrap="square" rtlCol="0">
            <a:spAutoFit/>
          </a:bodyPr>
          <a:lstStyle/>
          <a:p>
            <a:r>
              <a:rPr lang="sr-Latn-RS" sz="2000" dirty="0" smtClean="0"/>
              <a:t>Molitva proroka Isaije, Paresinus Graecus 139</a:t>
            </a:r>
            <a:endParaRPr lang="en-US" sz="2000" dirty="0"/>
          </a:p>
        </p:txBody>
      </p:sp>
      <p:sp>
        <p:nvSpPr>
          <p:cNvPr id="7" name="Oval 6"/>
          <p:cNvSpPr/>
          <p:nvPr/>
        </p:nvSpPr>
        <p:spPr>
          <a:xfrm>
            <a:off x="3427412" y="431800"/>
            <a:ext cx="2057400" cy="1930400"/>
          </a:xfrm>
          <a:prstGeom prst="ellipse">
            <a:avLst/>
          </a:prstGeom>
          <a:noFill/>
          <a:ln w="57150">
            <a:solidFill>
              <a:srgbClr val="FF0000"/>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ln>
                <a:solidFill>
                  <a:schemeClr val="tx2">
                    <a:lumMod val="85000"/>
                    <a:lumOff val="15000"/>
                  </a:schemeClr>
                </a:solidFill>
              </a:ln>
            </a:endParaRPr>
          </a:p>
        </p:txBody>
      </p:sp>
    </p:spTree>
    <p:extLst>
      <p:ext uri="{BB962C8B-B14F-4D97-AF65-F5344CB8AC3E}">
        <p14:creationId xmlns:p14="http://schemas.microsoft.com/office/powerpoint/2010/main" val="76970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12" y="152400"/>
            <a:ext cx="4859510" cy="6553200"/>
          </a:xfrm>
          <a:prstGeom prst="rect">
            <a:avLst/>
          </a:prstGeom>
        </p:spPr>
      </p:pic>
      <p:sp>
        <p:nvSpPr>
          <p:cNvPr id="13" name="Content Placeholder 12"/>
          <p:cNvSpPr>
            <a:spLocks noGrp="1"/>
          </p:cNvSpPr>
          <p:nvPr>
            <p:ph idx="1"/>
          </p:nvPr>
        </p:nvSpPr>
        <p:spPr>
          <a:xfrm>
            <a:off x="5256212" y="762000"/>
            <a:ext cx="6494951" cy="508000"/>
          </a:xfrm>
        </p:spPr>
        <p:txBody>
          <a:bodyPr>
            <a:normAutofit fontScale="85000" lnSpcReduction="10000"/>
          </a:bodyPr>
          <a:lstStyle/>
          <a:p>
            <a:pPr marL="0" indent="0">
              <a:buNone/>
            </a:pPr>
            <a:r>
              <a:rPr lang="sr-Latn-RS" dirty="0" smtClean="0"/>
              <a:t>Sen Deni sakramentar - Predstava alegorijskog krunisanja </a:t>
            </a:r>
            <a:endParaRPr lang="en-US" dirty="0"/>
          </a:p>
        </p:txBody>
      </p:sp>
    </p:spTree>
    <p:extLst>
      <p:ext uri="{BB962C8B-B14F-4D97-AF65-F5344CB8AC3E}">
        <p14:creationId xmlns:p14="http://schemas.microsoft.com/office/powerpoint/2010/main" val="187764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8883" y="431800"/>
            <a:ext cx="9751060" cy="711200"/>
          </a:xfrm>
        </p:spPr>
        <p:txBody>
          <a:bodyPr/>
          <a:lstStyle/>
          <a:p>
            <a:r>
              <a:rPr lang="sr-Latn-RS" dirty="0" smtClean="0"/>
              <a:t>Razmišljanja o Božijem liku </a:t>
            </a:r>
            <a:endParaRPr lang="en-US" dirty="0"/>
          </a:p>
        </p:txBody>
      </p:sp>
      <p:sp>
        <p:nvSpPr>
          <p:cNvPr id="4" name="Content Placeholder 3"/>
          <p:cNvSpPr>
            <a:spLocks noGrp="1"/>
          </p:cNvSpPr>
          <p:nvPr>
            <p:ph idx="1"/>
          </p:nvPr>
        </p:nvSpPr>
        <p:spPr>
          <a:xfrm>
            <a:off x="1218883" y="1371600"/>
            <a:ext cx="9980929" cy="5181600"/>
          </a:xfrm>
        </p:spPr>
        <p:txBody>
          <a:bodyPr>
            <a:normAutofit/>
          </a:bodyPr>
          <a:lstStyle/>
          <a:p>
            <a:pPr marL="0" indent="0">
              <a:buNone/>
            </a:pPr>
            <a:r>
              <a:rPr lang="sr-Latn-RS" sz="2000" dirty="0" smtClean="0"/>
              <a:t>Razmatranje i preispitivanje stvarnog oblika Boga nije samo odlika hrišćanstva, postoje mislioci koju su se bavili likovima grčkih i rimskih bogova i pitanjem da li se mogu predstaviti. Ovakve rasprave sežu od 4. i nastavljaju se sve do 19. veka. Najraniji period obeležili su teolozi i mislioci poput Avgustina Hiponskog, Klementa Aleksandrijskog, Origena. Njihovo poimanje Boga svodi se na nešto bestelesno, bezoblično, nezamislivo. Bog ne može da se vidi, a ne može ni da se zamisli, jer mu se time daje ljudski oblik i onda samim tim ne može da se predstavi. </a:t>
            </a:r>
          </a:p>
          <a:p>
            <a:pPr marL="0" indent="0">
              <a:buNone/>
            </a:pPr>
            <a:r>
              <a:rPr lang="sr-Latn-RS" sz="2000" dirty="0" smtClean="0"/>
              <a:t>Po prorocima Jezekilju, Isaiji i Jovanu sa Patmosa Bog nalikuje ljudima, sedi na tronu, drži svitak, odeven je u tuniku. Takođe, u vezi sa ovim pitanjem i Svetim pismom, tumači se deo Postanja 1:26 koji kaže: „...da načinimo čoveka po obličju svojemu, kao što smo mi...“Ovaj deo teolozi su objašnjavali time da se ne shvata doslovno, već da se misli na sposobnost razlikovanja dobra i zla, a ne na lik. Smatraju da je Bog neshvatljiv vernicima, i da oni nemaju kapaciteta da vide njegov stvaran oblik, a samim tim nije moguće ni zamisliti ga. </a:t>
            </a:r>
            <a:endParaRPr lang="en-US" sz="2000" dirty="0"/>
          </a:p>
        </p:txBody>
      </p:sp>
    </p:spTree>
    <p:extLst>
      <p:ext uri="{BB962C8B-B14F-4D97-AF65-F5344CB8AC3E}">
        <p14:creationId xmlns:p14="http://schemas.microsoft.com/office/powerpoint/2010/main" val="171184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5212" y="533400"/>
            <a:ext cx="5943600" cy="5324535"/>
          </a:xfrm>
          <a:prstGeom prst="rect">
            <a:avLst/>
          </a:prstGeom>
          <a:noFill/>
        </p:spPr>
        <p:txBody>
          <a:bodyPr wrap="square" rtlCol="0">
            <a:spAutoFit/>
          </a:bodyPr>
          <a:lstStyle/>
          <a:p>
            <a:r>
              <a:rPr lang="sr-Latn-RS" sz="2000" dirty="0" smtClean="0"/>
              <a:t>Jovan Damaskin, se u svojim zapisima ... bavio slikom Boga. Njegovo vidjenje zasnovano je na stavu da se božanska priroda ne može videti, već samo ljudska. </a:t>
            </a:r>
            <a:r>
              <a:rPr lang="sr-Latn-RS" sz="2000" dirty="0"/>
              <a:t>Starozavetna svedočenja koja govore o prisutnosti Boga i njegovom prikazivanju ljudima, </a:t>
            </a:r>
            <a:r>
              <a:rPr lang="sr-Latn-RS" sz="2000" dirty="0" smtClean="0"/>
              <a:t>objašnjavaju se </a:t>
            </a:r>
            <a:r>
              <a:rPr lang="sr-Latn-RS" sz="2000" dirty="0"/>
              <a:t>time da se Bog pojavio u vidu simbola ili i ako jeste u vidu čoveka, da je to bila prefiguracija i najava Hrista. Takođe, </a:t>
            </a:r>
            <a:r>
              <a:rPr lang="sr-Latn-RS" sz="2000" dirty="0" smtClean="0"/>
              <a:t>piše da </a:t>
            </a:r>
            <a:r>
              <a:rPr lang="sr-Latn-RS" sz="2000" dirty="0"/>
              <a:t>jedina forma u kojoj je Bog </a:t>
            </a:r>
            <a:r>
              <a:rPr lang="sr-Latn-RS" sz="2000" dirty="0" smtClean="0"/>
              <a:t>postao </a:t>
            </a:r>
            <a:r>
              <a:rPr lang="sr-Latn-RS" sz="2000" dirty="0"/>
              <a:t>vidljiv je Inkarnacijom Logosa, u vidu Hrista. </a:t>
            </a:r>
          </a:p>
          <a:p>
            <a:endParaRPr lang="sr-Latn-RS" sz="2000" dirty="0" smtClean="0"/>
          </a:p>
          <a:p>
            <a:r>
              <a:rPr lang="sr-Latn-RS" sz="2000" dirty="0" smtClean="0"/>
              <a:t>Vreme ikonoborstva u Vizantiji od 7. do sredine 9. veka donelo je brojne polemike ali ne samo o ikongrafskom predstavljanju Boga već i o svim svetiteljima i njihovim predstavama. Tokom ovog perioda krst preovladava kao najmoćniji, ali i najapstraktniji simbol svetosti i vere.</a:t>
            </a:r>
            <a:endParaRPr lang="en-US" sz="2000" dirty="0"/>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605" t="-37726" r="-605" b="49698"/>
          <a:stretch/>
        </p:blipFill>
        <p:spPr>
          <a:xfrm>
            <a:off x="7313612" y="-1295400"/>
            <a:ext cx="4462272" cy="5334000"/>
          </a:xfrm>
          <a:prstGeom prst="rect">
            <a:avLst/>
          </a:prstGeom>
        </p:spPr>
      </p:pic>
      <p:sp>
        <p:nvSpPr>
          <p:cNvPr id="7" name="TextBox 6"/>
          <p:cNvSpPr txBox="1"/>
          <p:nvPr/>
        </p:nvSpPr>
        <p:spPr>
          <a:xfrm>
            <a:off x="7313612" y="4343400"/>
            <a:ext cx="4648200" cy="677108"/>
          </a:xfrm>
          <a:prstGeom prst="rect">
            <a:avLst/>
          </a:prstGeom>
          <a:noFill/>
        </p:spPr>
        <p:txBody>
          <a:bodyPr wrap="square" rtlCol="0">
            <a:spAutoFit/>
          </a:bodyPr>
          <a:lstStyle/>
          <a:p>
            <a:r>
              <a:rPr lang="sr-Latn-RS" sz="2000" dirty="0" smtClean="0"/>
              <a:t>Mojsije</a:t>
            </a:r>
            <a:r>
              <a:rPr lang="sr-Latn-RS" dirty="0" smtClean="0"/>
              <a:t> prima tablice, Mourier- Grandval Biblija, škola u Turu </a:t>
            </a:r>
            <a:endParaRPr lang="en-US" dirty="0"/>
          </a:p>
        </p:txBody>
      </p:sp>
    </p:spTree>
    <p:extLst>
      <p:ext uri="{BB962C8B-B14F-4D97-AF65-F5344CB8AC3E}">
        <p14:creationId xmlns:p14="http://schemas.microsoft.com/office/powerpoint/2010/main" val="381987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65212" y="1143000"/>
            <a:ext cx="5791200" cy="4832092"/>
          </a:xfrm>
          <a:prstGeom prst="rect">
            <a:avLst/>
          </a:prstGeom>
          <a:noFill/>
        </p:spPr>
        <p:txBody>
          <a:bodyPr wrap="square" rtlCol="0">
            <a:spAutoFit/>
          </a:bodyPr>
          <a:lstStyle/>
          <a:p>
            <a:r>
              <a:rPr lang="sr-Latn-RS" dirty="0" smtClean="0"/>
              <a:t>Dok je Istočno rimsko carstvo prolazilo kroz faze </a:t>
            </a:r>
            <a:r>
              <a:rPr lang="en-US" dirty="0" smtClean="0"/>
              <a:t>u </a:t>
            </a:r>
            <a:r>
              <a:rPr lang="en-US" dirty="0" err="1" smtClean="0"/>
              <a:t>razvoju</a:t>
            </a:r>
            <a:r>
              <a:rPr lang="en-US" dirty="0" smtClean="0"/>
              <a:t> </a:t>
            </a:r>
            <a:r>
              <a:rPr lang="sr-Latn-RS" dirty="0" smtClean="0"/>
              <a:t>ikonografij</a:t>
            </a:r>
            <a:r>
              <a:rPr lang="en-US" dirty="0" smtClean="0"/>
              <a:t>e</a:t>
            </a:r>
            <a:r>
              <a:rPr lang="sr-Latn-RS" dirty="0" smtClean="0"/>
              <a:t> i teoriji na kojoj je ona počivala, zapadna Evropa, mahom, je ostala dosledna nekim ranije ustanovljenim predstavam</a:t>
            </a:r>
            <a:r>
              <a:rPr lang="en-US" dirty="0" smtClean="0"/>
              <a:t>a</a:t>
            </a:r>
            <a:r>
              <a:rPr lang="sr-Latn-RS" dirty="0" smtClean="0"/>
              <a:t>. </a:t>
            </a:r>
          </a:p>
          <a:p>
            <a:r>
              <a:rPr lang="sr-Latn-RS" dirty="0" smtClean="0"/>
              <a:t>Kada je reč o </a:t>
            </a:r>
            <a:r>
              <a:rPr lang="sr-Latn-RS" sz="2000" dirty="0" smtClean="0"/>
              <a:t>predstavama</a:t>
            </a:r>
            <a:r>
              <a:rPr lang="sr-Latn-RS" dirty="0" smtClean="0"/>
              <a:t> Boga, samostalne predstve nisu tokom srednjeg veka postojale, a antropomorfni oblik počinje da se sreće od 12. veka. Sveto Trojstvo se, takođe, do 12. veka ne predstvalja direktno. </a:t>
            </a:r>
          </a:p>
          <a:p>
            <a:r>
              <a:rPr lang="sr-Latn-RS" dirty="0" smtClean="0"/>
              <a:t>U ranom srednjem veku postoje izuzeci u oba vida predstvaljanja Boga(samostalno/u okviru Trojstva), i oni potiču iz 4. i 5. veka u vidu reljefa na sarkofazima. </a:t>
            </a:r>
            <a:endParaRPr lang="sr-Latn-RS" dirty="0"/>
          </a:p>
          <a:p>
            <a:r>
              <a:rPr lang="sr-Latn-RS" dirty="0" smtClean="0"/>
              <a:t>Rane predstave Boga, kao starog čoveka, sede kose i brade pretpostavlja se da potiču kao tumačenje Danilovog sna. Bog je prikazan kao </a:t>
            </a:r>
            <a:r>
              <a:rPr lang="en-US" dirty="0" err="1" smtClean="0"/>
              <a:t>Antiquus</a:t>
            </a:r>
            <a:r>
              <a:rPr lang="en-US" dirty="0" smtClean="0"/>
              <a:t> </a:t>
            </a:r>
            <a:r>
              <a:rPr lang="en-US" dirty="0" err="1" smtClean="0"/>
              <a:t>Dierum</a:t>
            </a:r>
            <a:r>
              <a:rPr lang="en-US" dirty="0" smtClean="0"/>
              <a:t>, </a:t>
            </a:r>
            <a:r>
              <a:rPr lang="en-US" dirty="0" err="1" smtClean="0"/>
              <a:t>tj</a:t>
            </a:r>
            <a:r>
              <a:rPr lang="en-US" dirty="0" smtClean="0"/>
              <a:t>. </a:t>
            </a:r>
            <a:r>
              <a:rPr lang="en-US" dirty="0" err="1" smtClean="0"/>
              <a:t>Starac</a:t>
            </a:r>
            <a:r>
              <a:rPr lang="en-US" dirty="0" smtClean="0"/>
              <a:t> </a:t>
            </a:r>
            <a:r>
              <a:rPr lang="en-US" dirty="0" err="1" smtClean="0"/>
              <a:t>dana</a:t>
            </a:r>
            <a:r>
              <a:rPr lang="sr-Latn-RS" dirty="0" smtClean="0"/>
              <a:t> (ili Vedhi Denmi)</a:t>
            </a:r>
            <a:r>
              <a:rPr lang="en-US" dirty="0" smtClean="0"/>
              <a:t>. Mo</a:t>
            </a:r>
            <a:r>
              <a:rPr lang="sr-Latn-RS" dirty="0" smtClean="0"/>
              <a:t>že da ima atribute kao što je žezlo, kao znak večne moći i pravednog vladanja svetom, i globus.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9812" y="304800"/>
            <a:ext cx="3962400" cy="4953000"/>
          </a:xfrm>
          <a:prstGeom prst="rect">
            <a:avLst/>
          </a:prstGeom>
        </p:spPr>
      </p:pic>
      <p:sp>
        <p:nvSpPr>
          <p:cNvPr id="7" name="TextBox 6"/>
          <p:cNvSpPr txBox="1"/>
          <p:nvPr/>
        </p:nvSpPr>
        <p:spPr>
          <a:xfrm>
            <a:off x="7237412" y="5482649"/>
            <a:ext cx="4495800" cy="646331"/>
          </a:xfrm>
          <a:prstGeom prst="rect">
            <a:avLst/>
          </a:prstGeom>
          <a:noFill/>
        </p:spPr>
        <p:txBody>
          <a:bodyPr wrap="square" rtlCol="0">
            <a:spAutoFit/>
          </a:bodyPr>
          <a:lstStyle/>
          <a:p>
            <a:r>
              <a:rPr lang="sr-Latn-RS" dirty="0" smtClean="0"/>
              <a:t>Hrist Starac Dana, Crkva Svetih Apostola, Pećka patrijaršija</a:t>
            </a:r>
            <a:endParaRPr lang="en-US" dirty="0"/>
          </a:p>
        </p:txBody>
      </p:sp>
    </p:spTree>
    <p:extLst>
      <p:ext uri="{BB962C8B-B14F-4D97-AF65-F5344CB8AC3E}">
        <p14:creationId xmlns:p14="http://schemas.microsoft.com/office/powerpoint/2010/main" val="2623819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5212" y="914400"/>
            <a:ext cx="5181600" cy="4876800"/>
          </a:xfrm>
          <a:prstGeom prst="rect">
            <a:avLst/>
          </a:prstGeom>
          <a:noFill/>
        </p:spPr>
        <p:txBody>
          <a:bodyPr wrap="square" rtlCol="0">
            <a:spAutoFit/>
          </a:bodyPr>
          <a:lstStyle/>
          <a:p>
            <a:endParaRPr lang="en-US" dirty="0"/>
          </a:p>
        </p:txBody>
      </p:sp>
      <p:sp>
        <p:nvSpPr>
          <p:cNvPr id="3" name="TextBox 2"/>
          <p:cNvSpPr txBox="1"/>
          <p:nvPr/>
        </p:nvSpPr>
        <p:spPr>
          <a:xfrm>
            <a:off x="1065212" y="914400"/>
            <a:ext cx="6019800" cy="4524315"/>
          </a:xfrm>
          <a:prstGeom prst="rect">
            <a:avLst/>
          </a:prstGeom>
          <a:noFill/>
        </p:spPr>
        <p:txBody>
          <a:bodyPr wrap="square" rtlCol="0">
            <a:spAutoFit/>
          </a:bodyPr>
          <a:lstStyle/>
          <a:p>
            <a:r>
              <a:rPr lang="sr-Latn-RS" dirty="0" smtClean="0"/>
              <a:t>Starac dana prikazivao se možda više u sklopu Svetog Trojstva nego kao samostalna predstava Boga. </a:t>
            </a:r>
          </a:p>
          <a:p>
            <a:r>
              <a:rPr lang="sr-Latn-RS" dirty="0" smtClean="0"/>
              <a:t>Svetlost, oblaci i segment neba u kojima se predstavlja Bog u vidu ruke ili Starca dana predstavljaju više, nebeske sfere. </a:t>
            </a:r>
          </a:p>
          <a:p>
            <a:endParaRPr lang="sr-Latn-RS" dirty="0" smtClean="0"/>
          </a:p>
          <a:p>
            <a:r>
              <a:rPr lang="sr-Latn-RS" dirty="0" smtClean="0"/>
              <a:t>Najčeća predstava boga je u vidu ruke (</a:t>
            </a:r>
            <a:r>
              <a:rPr lang="sr-Latn-RS" i="1" dirty="0" smtClean="0"/>
              <a:t>manus Domini, dextera Dei, Božija desnica</a:t>
            </a:r>
            <a:r>
              <a:rPr lang="sr-Latn-RS" dirty="0" smtClean="0"/>
              <a:t>). Ruka je ideogram nevidljivog Boga, njegove snage, njegove svemogućnosti, njegovih intervencija na Zemlji. Obično se predstavlja kako izlazi iz oblaka, i ona služi da blagosilja, zapoveda, preti, pokazuje, prihvata i odbija, i izražava direktno Božiju volju. </a:t>
            </a:r>
          </a:p>
          <a:p>
            <a:r>
              <a:rPr lang="sr-Latn-RS" dirty="0" smtClean="0"/>
              <a:t>Ruka se sreće na biblijskim scenama kao što su žrtva Aveljeva, žrtva Avramova, molitva na Maslinskoj gori, Uspenje Bogorodičino. Sreće se i u svetovnim prikazima vladara koje Bozija ruka blagosilja, kruniše ih, predaje im mač. </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4445" t="20000" r="10000" b="16666"/>
          <a:stretch/>
        </p:blipFill>
        <p:spPr>
          <a:xfrm>
            <a:off x="7466012" y="304800"/>
            <a:ext cx="3886200" cy="4343400"/>
          </a:xfrm>
          <a:prstGeom prst="rect">
            <a:avLst/>
          </a:prstGeom>
        </p:spPr>
      </p:pic>
      <p:sp>
        <p:nvSpPr>
          <p:cNvPr id="6" name="Oval 5"/>
          <p:cNvSpPr/>
          <p:nvPr/>
        </p:nvSpPr>
        <p:spPr>
          <a:xfrm>
            <a:off x="8837612" y="304800"/>
            <a:ext cx="1447800" cy="1371600"/>
          </a:xfrm>
          <a:prstGeom prst="ellipse">
            <a:avLst/>
          </a:prstGeom>
          <a:noFill/>
          <a:ln w="38100">
            <a:solidFill>
              <a:srgbClr val="C00000"/>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7" name="TextBox 6"/>
          <p:cNvSpPr txBox="1"/>
          <p:nvPr/>
        </p:nvSpPr>
        <p:spPr>
          <a:xfrm>
            <a:off x="7237412" y="5181600"/>
            <a:ext cx="4419600" cy="707886"/>
          </a:xfrm>
          <a:prstGeom prst="rect">
            <a:avLst/>
          </a:prstGeom>
          <a:noFill/>
        </p:spPr>
        <p:txBody>
          <a:bodyPr wrap="square" rtlCol="0">
            <a:spAutoFit/>
          </a:bodyPr>
          <a:lstStyle/>
          <a:p>
            <a:r>
              <a:rPr lang="sr-Latn-RS" sz="2000" dirty="0" smtClean="0"/>
              <a:t>San Clemente de Tahull, oko 1123. godine</a:t>
            </a:r>
            <a:endParaRPr lang="en-US" sz="2000" dirty="0"/>
          </a:p>
        </p:txBody>
      </p:sp>
    </p:spTree>
    <p:extLst>
      <p:ext uri="{BB962C8B-B14F-4D97-AF65-F5344CB8AC3E}">
        <p14:creationId xmlns:p14="http://schemas.microsoft.com/office/powerpoint/2010/main" val="405493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6612" y="685800"/>
            <a:ext cx="6096000" cy="5324535"/>
          </a:xfrm>
          <a:prstGeom prst="rect">
            <a:avLst/>
          </a:prstGeom>
          <a:noFill/>
        </p:spPr>
        <p:txBody>
          <a:bodyPr wrap="square" rtlCol="0">
            <a:spAutoFit/>
          </a:bodyPr>
          <a:lstStyle/>
          <a:p>
            <a:r>
              <a:rPr lang="sr-Latn-RS" sz="2000" dirty="0" smtClean="0"/>
              <a:t>Sveto Trojstvo, tj. Otac, Sin i Duh su tri dela jednog Boga. Vizuelno se rešava simbolički, alegorijski i antropomorfno. Simbolično rešenje u srednjem veku je u vidu tri koncentrična kruga koju mogu biti različito obojena ili krug upisan u jednakostranicni trougao. </a:t>
            </a:r>
          </a:p>
          <a:p>
            <a:r>
              <a:rPr lang="sr-Latn-RS" sz="2000" dirty="0" smtClean="0"/>
              <a:t>Primeri alegorijskog rešenja su kroz biblijske predstave, a jedna od najpoznatijih je Gostoljublje Avramovo. Najviše primera je sa prostora Vizantije. </a:t>
            </a:r>
          </a:p>
          <a:p>
            <a:r>
              <a:rPr lang="sr-Latn-RS" sz="2000" dirty="0" smtClean="0"/>
              <a:t>Antropomorfni prikaz se postepeno razvijao i nije bio uvek prihvaćen. Od 12. do 15. veka pojavljuje se prikaz Trojstva u vidu tri sedeća ista lika (po dogmatskoj definiciji da su sve tri božanske ličnosti iste) ili kao dva jednaka lika sa golubom koji leti iznad. Ali najčešće su prikazani Bog u vidu Starca dana, Sin u vidu Hrista kao mladjeg muškaraca i Sveti Duh u obliku goluba.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6012" y="304800"/>
            <a:ext cx="4060706" cy="5106382"/>
          </a:xfrm>
          <a:prstGeom prst="rect">
            <a:avLst/>
          </a:prstGeom>
        </p:spPr>
      </p:pic>
      <p:sp>
        <p:nvSpPr>
          <p:cNvPr id="4" name="TextBox 3"/>
          <p:cNvSpPr txBox="1"/>
          <p:nvPr/>
        </p:nvSpPr>
        <p:spPr>
          <a:xfrm>
            <a:off x="7042030" y="5638800"/>
            <a:ext cx="4495800" cy="707886"/>
          </a:xfrm>
          <a:prstGeom prst="rect">
            <a:avLst/>
          </a:prstGeom>
          <a:noFill/>
        </p:spPr>
        <p:txBody>
          <a:bodyPr wrap="square" rtlCol="0">
            <a:spAutoFit/>
          </a:bodyPr>
          <a:lstStyle/>
          <a:p>
            <a:r>
              <a:rPr lang="sr-Latn-RS" sz="2000" dirty="0" smtClean="0"/>
              <a:t>Sveto Trojstvo, Andrej Rubljov, 1420. godina</a:t>
            </a:r>
            <a:endParaRPr lang="en-US" sz="2000" dirty="0"/>
          </a:p>
        </p:txBody>
      </p:sp>
    </p:spTree>
    <p:extLst>
      <p:ext uri="{BB962C8B-B14F-4D97-AF65-F5344CB8AC3E}">
        <p14:creationId xmlns:p14="http://schemas.microsoft.com/office/powerpoint/2010/main" val="12944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oks Classic 16x9">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TF02801059.potx" id="{C5FD5170-17AC-4815-968A-FDC1AAB6E99D}" vid="{74C691A5-1550-4555-B870-169F3443F41D}"/>
    </a:ext>
  </a:extLst>
</a:theme>
</file>

<file path=ppt/theme/theme2.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1360476</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TP102801058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706496</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D80E12-3BE9-4746-820E-FFB249F467F2}">
  <ds:schemaRefs>
    <ds:schemaRef ds:uri="4873beb7-5857-4685-be1f-d57550cc96cc"/>
    <ds:schemaRef ds:uri="http://purl.org/dc/term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8D003AC8-209A-4321-A17C-1B7A20643390}">
  <ds:schemaRefs>
    <ds:schemaRef ds:uri="http://schemas.microsoft.com/sharepoint/v3/contenttype/forms"/>
  </ds:schemaRefs>
</ds:datastoreItem>
</file>

<file path=customXml/itemProps3.xml><?xml version="1.0" encoding="utf-8"?>
<ds:datastoreItem xmlns:ds="http://schemas.openxmlformats.org/officeDocument/2006/customXml" ds:itemID="{83ED4759-CFDD-43F0-817C-11D9197192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1243</TotalTime>
  <Words>1227</Words>
  <Application>Microsoft Office PowerPoint</Application>
  <PresentationFormat>Custom</PresentationFormat>
  <Paragraphs>39</Paragraphs>
  <Slides>17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Constantia</vt:lpstr>
      <vt:lpstr>Books Classic 16x9</vt:lpstr>
      <vt:lpstr>Ikonografske predstave Boga u srednjem veku </vt:lpstr>
      <vt:lpstr>Ikonografske predstave Boga u ranohrišćanskoj umetnosti i ranom srednjem veku</vt:lpstr>
      <vt:lpstr>PowerPoint Presentation</vt:lpstr>
      <vt:lpstr>PowerPoint Presentation</vt:lpstr>
      <vt:lpstr>Razmišljanja o Božijem liku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Ikonografske predstave Boga u srednjem veku</dc:title>
  <dc:creator>Windows User</dc:creator>
  <cp:lastModifiedBy>pc</cp:lastModifiedBy>
  <cp:revision>50</cp:revision>
  <dcterms:created xsi:type="dcterms:W3CDTF">2020-05-19T13:47:53Z</dcterms:created>
  <dcterms:modified xsi:type="dcterms:W3CDTF">2020-05-20T11:47:32Z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