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90" r:id="rId4"/>
    <p:sldId id="259" r:id="rId5"/>
    <p:sldId id="293"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94" r:id="rId24"/>
    <p:sldId id="277" r:id="rId25"/>
    <p:sldId id="291" r:id="rId26"/>
    <p:sldId id="292" r:id="rId27"/>
    <p:sldId id="278" r:id="rId28"/>
    <p:sldId id="279" r:id="rId29"/>
    <p:sldId id="280" r:id="rId30"/>
    <p:sldId id="281" r:id="rId31"/>
    <p:sldId id="282" r:id="rId32"/>
    <p:sldId id="283" r:id="rId33"/>
    <p:sldId id="284" r:id="rId34"/>
    <p:sldId id="286" r:id="rId35"/>
    <p:sldId id="285" r:id="rId36"/>
    <p:sldId id="287" r:id="rId37"/>
    <p:sldId id="288" r:id="rId38"/>
    <p:sldId id="289" r:id="rId39"/>
    <p:sldId id="295"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426" y="-77"/>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596FBAE-EFE6-4C49-9B19-9DB4A386EC96}" type="datetimeFigureOut">
              <a:rPr lang="en-US" smtClean="0"/>
              <a:pPr/>
              <a:t>4/3/2020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55F815-A3AA-4E1F-8A70-C9C0077A827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96FBAE-EFE6-4C49-9B19-9DB4A386EC96}" type="datetimeFigureOut">
              <a:rPr lang="en-US" smtClean="0"/>
              <a:pPr/>
              <a:t>4/3/2020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55F815-A3AA-4E1F-8A70-C9C0077A827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96FBAE-EFE6-4C49-9B19-9DB4A386EC96}" type="datetimeFigureOut">
              <a:rPr lang="en-US" smtClean="0"/>
              <a:pPr/>
              <a:t>4/3/2020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55F815-A3AA-4E1F-8A70-C9C0077A827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96FBAE-EFE6-4C49-9B19-9DB4A386EC96}" type="datetimeFigureOut">
              <a:rPr lang="en-US" smtClean="0"/>
              <a:pPr/>
              <a:t>4/3/2020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55F815-A3AA-4E1F-8A70-C9C0077A827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596FBAE-EFE6-4C49-9B19-9DB4A386EC96}" type="datetimeFigureOut">
              <a:rPr lang="en-US" smtClean="0"/>
              <a:pPr/>
              <a:t>4/3/2020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55F815-A3AA-4E1F-8A70-C9C0077A827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596FBAE-EFE6-4C49-9B19-9DB4A386EC96}" type="datetimeFigureOut">
              <a:rPr lang="en-US" smtClean="0"/>
              <a:pPr/>
              <a:t>4/3/2020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55F815-A3AA-4E1F-8A70-C9C0077A827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596FBAE-EFE6-4C49-9B19-9DB4A386EC96}" type="datetimeFigureOut">
              <a:rPr lang="en-US" smtClean="0"/>
              <a:pPr/>
              <a:t>4/3/2020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55F815-A3AA-4E1F-8A70-C9C0077A827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596FBAE-EFE6-4C49-9B19-9DB4A386EC96}" type="datetimeFigureOut">
              <a:rPr lang="en-US" smtClean="0"/>
              <a:pPr/>
              <a:t>4/3/2020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55F815-A3AA-4E1F-8A70-C9C0077A827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96FBAE-EFE6-4C49-9B19-9DB4A386EC96}" type="datetimeFigureOut">
              <a:rPr lang="en-US" smtClean="0"/>
              <a:pPr/>
              <a:t>4/3/2020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55F815-A3AA-4E1F-8A70-C9C0077A827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96FBAE-EFE6-4C49-9B19-9DB4A386EC96}" type="datetimeFigureOut">
              <a:rPr lang="en-US" smtClean="0"/>
              <a:pPr/>
              <a:t>4/3/2020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55F815-A3AA-4E1F-8A70-C9C0077A827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96FBAE-EFE6-4C49-9B19-9DB4A386EC96}" type="datetimeFigureOut">
              <a:rPr lang="en-US" smtClean="0"/>
              <a:pPr/>
              <a:t>4/3/2020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55F815-A3AA-4E1F-8A70-C9C0077A827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96FBAE-EFE6-4C49-9B19-9DB4A386EC96}" type="datetimeFigureOut">
              <a:rPr lang="en-US" smtClean="0"/>
              <a:pPr/>
              <a:t>4/3/2020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55F815-A3AA-4E1F-8A70-C9C0077A827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gif"/></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00px-Bas_relief_from_Arch_of_Marcus_Aurelius_showing_sacrifice.jpg"/>
          <p:cNvPicPr>
            <a:picLocks noChangeAspect="1"/>
          </p:cNvPicPr>
          <p:nvPr/>
        </p:nvPicPr>
        <p:blipFill>
          <a:blip r:embed="rId2" cstate="print"/>
          <a:stretch>
            <a:fillRect/>
          </a:stretch>
        </p:blipFill>
        <p:spPr>
          <a:xfrm>
            <a:off x="0" y="0"/>
            <a:ext cx="5161242" cy="6858000"/>
          </a:xfrm>
          <a:prstGeom prst="rect">
            <a:avLst/>
          </a:prstGeom>
        </p:spPr>
      </p:pic>
      <p:sp>
        <p:nvSpPr>
          <p:cNvPr id="3" name="TextBox 2"/>
          <p:cNvSpPr txBox="1"/>
          <p:nvPr/>
        </p:nvSpPr>
        <p:spPr>
          <a:xfrm>
            <a:off x="4953000" y="2514600"/>
            <a:ext cx="4191000" cy="954107"/>
          </a:xfrm>
          <a:prstGeom prst="rect">
            <a:avLst/>
          </a:prstGeom>
          <a:noFill/>
        </p:spPr>
        <p:txBody>
          <a:bodyPr wrap="square" rtlCol="0">
            <a:spAutoFit/>
          </a:bodyPr>
          <a:lstStyle/>
          <a:p>
            <a:pPr algn="ctr"/>
            <a:r>
              <a:rPr lang="en-US" sz="2800" b="1" dirty="0" smtClean="0">
                <a:solidFill>
                  <a:srgbClr val="C00000"/>
                </a:solidFill>
                <a:latin typeface="Bookman Old Style" pitchFamily="18" charset="0"/>
              </a:rPr>
              <a:t>RIMSKI HRAM I FORUM</a:t>
            </a:r>
            <a:endParaRPr lang="en-US" sz="2800" b="1" dirty="0">
              <a:solidFill>
                <a:srgbClr val="C00000"/>
              </a:solidFill>
              <a:latin typeface="Bookman Old Style"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The Forum of Caesar (built near the Forum Romanum in Rome in 46 BC) and the Temple of Venus Genetrix, Imperial Forums, Rome (21101482544).jpg"/>
          <p:cNvPicPr>
            <a:picLocks noChangeAspect="1" noChangeArrowheads="1"/>
          </p:cNvPicPr>
          <p:nvPr/>
        </p:nvPicPr>
        <p:blipFill>
          <a:blip r:embed="rId2" cstate="print"/>
          <a:srcRect/>
          <a:stretch>
            <a:fillRect/>
          </a:stretch>
        </p:blipFill>
        <p:spPr bwMode="auto">
          <a:xfrm>
            <a:off x="152400" y="228600"/>
            <a:ext cx="3031957" cy="4572000"/>
          </a:xfrm>
          <a:prstGeom prst="rect">
            <a:avLst/>
          </a:prstGeom>
          <a:noFill/>
        </p:spPr>
      </p:pic>
      <p:pic>
        <p:nvPicPr>
          <p:cNvPr id="19462" name="Picture 6" descr="https://upload.wikimedia.org/wikipedia/commons/thumb/c/c8/Venus_Genitrix_N367.jpg/108px-Venus_Genitrix_N367.jpg"/>
          <p:cNvPicPr>
            <a:picLocks noChangeAspect="1" noChangeArrowheads="1"/>
          </p:cNvPicPr>
          <p:nvPr/>
        </p:nvPicPr>
        <p:blipFill>
          <a:blip r:embed="rId3" cstate="print"/>
          <a:srcRect/>
          <a:stretch>
            <a:fillRect/>
          </a:stretch>
        </p:blipFill>
        <p:spPr bwMode="auto">
          <a:xfrm>
            <a:off x="3505200" y="3276600"/>
            <a:ext cx="1677676" cy="2780595"/>
          </a:xfrm>
          <a:prstGeom prst="rect">
            <a:avLst/>
          </a:prstGeom>
          <a:noFill/>
        </p:spPr>
      </p:pic>
      <p:sp>
        <p:nvSpPr>
          <p:cNvPr id="7" name="TextBox 6"/>
          <p:cNvSpPr txBox="1"/>
          <p:nvPr/>
        </p:nvSpPr>
        <p:spPr>
          <a:xfrm>
            <a:off x="3352800" y="228600"/>
            <a:ext cx="5562600" cy="2246769"/>
          </a:xfrm>
          <a:prstGeom prst="rect">
            <a:avLst/>
          </a:prstGeom>
          <a:noFill/>
        </p:spPr>
        <p:txBody>
          <a:bodyPr wrap="square" rtlCol="0">
            <a:spAutoFit/>
          </a:bodyPr>
          <a:lstStyle/>
          <a:p>
            <a:r>
              <a:rPr lang="sr-Latn-RS" sz="2000" b="1" dirty="0" smtClean="0">
                <a:solidFill>
                  <a:srgbClr val="C00000"/>
                </a:solidFill>
                <a:latin typeface="Bookman Old Style" pitchFamily="18" charset="0"/>
              </a:rPr>
              <a:t>-POSVETA HRAMA VENERI GENETRIKS KAO EPONIMNOM BOŽANSKOM PRETKU JULIJEVSKO-KLAUDIJEVSKE DINASTIJE</a:t>
            </a:r>
          </a:p>
          <a:p>
            <a:r>
              <a:rPr lang="sr-Latn-RS" sz="2000" b="1" dirty="0" smtClean="0">
                <a:solidFill>
                  <a:srgbClr val="C00000"/>
                </a:solidFill>
                <a:latin typeface="Bookman Old Style" pitchFamily="18" charset="0"/>
              </a:rPr>
              <a:t>-USLOŽNJAVANJE PROSTORA HRAMA</a:t>
            </a:r>
          </a:p>
          <a:p>
            <a:r>
              <a:rPr lang="sr-Latn-RS" sz="2000" b="1" dirty="0" smtClean="0">
                <a:solidFill>
                  <a:srgbClr val="C00000"/>
                </a:solidFill>
                <a:latin typeface="Bookman Old Style" pitchFamily="18" charset="0"/>
              </a:rPr>
              <a:t>-STATUE VENERE U APSIDI, CEZARA I KLEOPATRE U UNUTRAŠNJOSTI</a:t>
            </a:r>
            <a:endParaRPr lang="en-US" sz="2000" b="1" dirty="0">
              <a:solidFill>
                <a:srgbClr val="C00000"/>
              </a:solidFill>
              <a:latin typeface="Bookman Old Style" pitchFamily="18" charset="0"/>
            </a:endParaRPr>
          </a:p>
        </p:txBody>
      </p:sp>
      <p:pic>
        <p:nvPicPr>
          <p:cNvPr id="8" name="Picture 7" descr="Temple_venus_genitrix_plan.png"/>
          <p:cNvPicPr>
            <a:picLocks noChangeAspect="1"/>
          </p:cNvPicPr>
          <p:nvPr/>
        </p:nvPicPr>
        <p:blipFill>
          <a:blip r:embed="rId4" cstate="print"/>
          <a:stretch>
            <a:fillRect/>
          </a:stretch>
        </p:blipFill>
        <p:spPr>
          <a:xfrm>
            <a:off x="5486400" y="2438400"/>
            <a:ext cx="3002507" cy="42672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rree-maison-full-size.jpg"/>
          <p:cNvPicPr>
            <a:picLocks noChangeAspect="1"/>
          </p:cNvPicPr>
          <p:nvPr/>
        </p:nvPicPr>
        <p:blipFill>
          <a:blip r:embed="rId2" cstate="print"/>
          <a:stretch>
            <a:fillRect/>
          </a:stretch>
        </p:blipFill>
        <p:spPr>
          <a:xfrm>
            <a:off x="0" y="0"/>
            <a:ext cx="9144000" cy="6858000"/>
          </a:xfrm>
          <a:prstGeom prst="rect">
            <a:avLst/>
          </a:prstGeom>
        </p:spPr>
      </p:pic>
      <p:pic>
        <p:nvPicPr>
          <p:cNvPr id="21506" name="Picture 2" descr="C:\Users\Ivan\Downloads\hiaaic_BF144efg_full_3441_1731__0_native.jpg"/>
          <p:cNvPicPr>
            <a:picLocks noChangeAspect="1" noChangeArrowheads="1"/>
          </p:cNvPicPr>
          <p:nvPr/>
        </p:nvPicPr>
        <p:blipFill>
          <a:blip r:embed="rId3" cstate="print"/>
          <a:srcRect/>
          <a:stretch>
            <a:fillRect/>
          </a:stretch>
        </p:blipFill>
        <p:spPr bwMode="auto">
          <a:xfrm>
            <a:off x="7180171" y="1"/>
            <a:ext cx="1963829" cy="4038600"/>
          </a:xfrm>
          <a:prstGeom prst="rect">
            <a:avLst/>
          </a:prstGeom>
          <a:noFill/>
        </p:spPr>
      </p:pic>
      <p:sp>
        <p:nvSpPr>
          <p:cNvPr id="4" name="TextBox 3"/>
          <p:cNvSpPr txBox="1"/>
          <p:nvPr/>
        </p:nvSpPr>
        <p:spPr>
          <a:xfrm>
            <a:off x="838200" y="5943600"/>
            <a:ext cx="8305800" cy="707886"/>
          </a:xfrm>
          <a:prstGeom prst="rect">
            <a:avLst/>
          </a:prstGeom>
          <a:noFill/>
        </p:spPr>
        <p:txBody>
          <a:bodyPr wrap="square" rtlCol="0">
            <a:spAutoFit/>
          </a:bodyPr>
          <a:lstStyle/>
          <a:p>
            <a:pPr algn="ctr"/>
            <a:r>
              <a:rPr lang="sr-Latn-RS" sz="2000" b="1" dirty="0" smtClean="0">
                <a:solidFill>
                  <a:srgbClr val="C00000"/>
                </a:solidFill>
                <a:latin typeface="Bookman Old Style" pitchFamily="18" charset="0"/>
              </a:rPr>
              <a:t>GALIJA, NIM (</a:t>
            </a:r>
            <a:r>
              <a:rPr lang="sr-Latn-RS" sz="2000" b="1" i="1" dirty="0" smtClean="0">
                <a:solidFill>
                  <a:srgbClr val="C00000"/>
                </a:solidFill>
                <a:latin typeface="Bookman Old Style" pitchFamily="18" charset="0"/>
              </a:rPr>
              <a:t>Maison Carr</a:t>
            </a:r>
            <a:r>
              <a:rPr lang="en-US" sz="2000" b="1" i="1" dirty="0" smtClean="0">
                <a:solidFill>
                  <a:srgbClr val="C00000"/>
                </a:solidFill>
                <a:latin typeface="Bookman Old Style" pitchFamily="18" charset="0"/>
              </a:rPr>
              <a:t>é</a:t>
            </a:r>
            <a:r>
              <a:rPr lang="sr-Latn-RS" sz="2000" b="1" i="1" dirty="0" smtClean="0">
                <a:solidFill>
                  <a:srgbClr val="C00000"/>
                </a:solidFill>
                <a:latin typeface="Bookman Old Style" pitchFamily="18" charset="0"/>
              </a:rPr>
              <a:t>e</a:t>
            </a:r>
            <a:r>
              <a:rPr lang="sr-Latn-RS" sz="2000" b="1" dirty="0" smtClean="0">
                <a:solidFill>
                  <a:srgbClr val="C00000"/>
                </a:solidFill>
                <a:latin typeface="Bookman Old Style" pitchFamily="18" charset="0"/>
              </a:rPr>
              <a:t>), HRAM ROME I AVGUSTA, 4-7.G.N.E, OKTAVIJAN AVGUST </a:t>
            </a:r>
            <a:endParaRPr lang="en-US" sz="2000" b="1" dirty="0">
              <a:solidFill>
                <a:srgbClr val="C00000"/>
              </a:solidFill>
              <a:latin typeface="Bookman Old Style"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mple-of-venus-and-roma-plan-the-largest-known-vector-18994912.jpg"/>
          <p:cNvPicPr>
            <a:picLocks noChangeAspect="1"/>
          </p:cNvPicPr>
          <p:nvPr/>
        </p:nvPicPr>
        <p:blipFill>
          <a:blip r:embed="rId2" cstate="print"/>
          <a:stretch>
            <a:fillRect/>
          </a:stretch>
        </p:blipFill>
        <p:spPr>
          <a:xfrm>
            <a:off x="0" y="0"/>
            <a:ext cx="4804046" cy="6858000"/>
          </a:xfrm>
          <a:prstGeom prst="rect">
            <a:avLst/>
          </a:prstGeom>
        </p:spPr>
      </p:pic>
      <p:pic>
        <p:nvPicPr>
          <p:cNvPr id="3" name="Picture 2" descr="Temple-of-Venus-and-Roma.jpg"/>
          <p:cNvPicPr>
            <a:picLocks noChangeAspect="1"/>
          </p:cNvPicPr>
          <p:nvPr/>
        </p:nvPicPr>
        <p:blipFill>
          <a:blip r:embed="rId3" cstate="print"/>
          <a:stretch>
            <a:fillRect/>
          </a:stretch>
        </p:blipFill>
        <p:spPr>
          <a:xfrm>
            <a:off x="4953000" y="152400"/>
            <a:ext cx="4038600" cy="2216182"/>
          </a:xfrm>
          <a:prstGeom prst="rect">
            <a:avLst/>
          </a:prstGeom>
        </p:spPr>
      </p:pic>
      <p:pic>
        <p:nvPicPr>
          <p:cNvPr id="22530" name="Picture 2" descr="C:\Users\Ivan\Videos\Desktop\RIM CASOVI\3 HADRIJAN\VENERA ROMA\Temple_of_Venus_and_Roma_(14819291950).jpg"/>
          <p:cNvPicPr>
            <a:picLocks noChangeAspect="1" noChangeArrowheads="1"/>
          </p:cNvPicPr>
          <p:nvPr/>
        </p:nvPicPr>
        <p:blipFill>
          <a:blip r:embed="rId4" cstate="print"/>
          <a:srcRect/>
          <a:stretch>
            <a:fillRect/>
          </a:stretch>
        </p:blipFill>
        <p:spPr bwMode="auto">
          <a:xfrm>
            <a:off x="4953000" y="2590799"/>
            <a:ext cx="4038600" cy="2922091"/>
          </a:xfrm>
          <a:prstGeom prst="rect">
            <a:avLst/>
          </a:prstGeom>
          <a:noFill/>
        </p:spPr>
      </p:pic>
      <p:sp>
        <p:nvSpPr>
          <p:cNvPr id="5" name="TextBox 4"/>
          <p:cNvSpPr txBox="1"/>
          <p:nvPr/>
        </p:nvSpPr>
        <p:spPr>
          <a:xfrm>
            <a:off x="4800600" y="5486400"/>
            <a:ext cx="4343400" cy="1631216"/>
          </a:xfrm>
          <a:prstGeom prst="rect">
            <a:avLst/>
          </a:prstGeom>
          <a:noFill/>
        </p:spPr>
        <p:txBody>
          <a:bodyPr wrap="square" rtlCol="0">
            <a:spAutoFit/>
          </a:bodyPr>
          <a:lstStyle/>
          <a:p>
            <a:r>
              <a:rPr lang="sr-Latn-RS" sz="2000" b="1" dirty="0" smtClean="0">
                <a:solidFill>
                  <a:srgbClr val="C00000"/>
                </a:solidFill>
                <a:latin typeface="Bookman Old Style" pitchFamily="18" charset="0"/>
              </a:rPr>
              <a:t>RIM, HRAM VENERE I ROME,</a:t>
            </a:r>
          </a:p>
          <a:p>
            <a:pPr algn="ctr"/>
            <a:r>
              <a:rPr lang="sr-Latn-RS" sz="2000" b="1" dirty="0" smtClean="0">
                <a:solidFill>
                  <a:srgbClr val="C00000"/>
                </a:solidFill>
                <a:latin typeface="Bookman Old Style" pitchFamily="18" charset="0"/>
              </a:rPr>
              <a:t>121.G.N.E. HADRIJAN – 141.G.N.E. ANTONIN PIJE</a:t>
            </a:r>
          </a:p>
          <a:p>
            <a:r>
              <a:rPr lang="sr-Latn-RS" sz="2000" b="1" dirty="0" smtClean="0">
                <a:solidFill>
                  <a:srgbClr val="C00000"/>
                </a:solidFill>
                <a:latin typeface="Bookman Old Style" pitchFamily="18" charset="0"/>
              </a:rPr>
              <a:t>      NAJVEĆI HRAM RIMA</a:t>
            </a:r>
          </a:p>
          <a:p>
            <a:endParaRPr lang="en-US" sz="2000" b="1" dirty="0">
              <a:solidFill>
                <a:srgbClr val="C00000"/>
              </a:solidFill>
              <a:latin typeface="Bookman Old Style"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descr="hram venere i rome.jpg"/>
          <p:cNvPicPr>
            <a:picLocks noChangeAspect="1" noChangeArrowheads="1"/>
          </p:cNvPicPr>
          <p:nvPr/>
        </p:nvPicPr>
        <p:blipFill>
          <a:blip r:embed="rId2" cstate="print"/>
          <a:srcRect/>
          <a:stretch>
            <a:fillRect/>
          </a:stretch>
        </p:blipFill>
        <p:spPr>
          <a:xfrm>
            <a:off x="152400" y="990600"/>
            <a:ext cx="8839200" cy="4832404"/>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Ivan\Downloads\Reconstitutiontemplevenusetromecolisee.jpg"/>
          <p:cNvPicPr>
            <a:picLocks noChangeAspect="1" noChangeArrowheads="1"/>
          </p:cNvPicPr>
          <p:nvPr/>
        </p:nvPicPr>
        <p:blipFill>
          <a:blip r:embed="rId2" cstate="print"/>
          <a:srcRect/>
          <a:stretch>
            <a:fillRect/>
          </a:stretch>
        </p:blipFill>
        <p:spPr bwMode="auto">
          <a:xfrm>
            <a:off x="71356" y="381000"/>
            <a:ext cx="8987585" cy="58674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021  venus and roma inside.jpg"/>
          <p:cNvPicPr>
            <a:picLocks noChangeAspect="1"/>
          </p:cNvPicPr>
          <p:nvPr/>
        </p:nvPicPr>
        <p:blipFill>
          <a:blip r:embed="rId2" cstate="print"/>
          <a:srcRect/>
          <a:stretch>
            <a:fillRect/>
          </a:stretch>
        </p:blipFill>
        <p:spPr bwMode="auto">
          <a:xfrm>
            <a:off x="228599" y="228600"/>
            <a:ext cx="5562601" cy="4631408"/>
          </a:xfrm>
          <a:prstGeom prst="rect">
            <a:avLst/>
          </a:prstGeom>
          <a:noFill/>
          <a:ln w="9525">
            <a:noFill/>
            <a:miter lim="800000"/>
            <a:headEnd/>
            <a:tailEnd/>
          </a:ln>
        </p:spPr>
      </p:pic>
      <p:sp>
        <p:nvSpPr>
          <p:cNvPr id="4" name="TextBox 3"/>
          <p:cNvSpPr txBox="1"/>
          <p:nvPr/>
        </p:nvSpPr>
        <p:spPr>
          <a:xfrm>
            <a:off x="5867400" y="2209800"/>
            <a:ext cx="3276600" cy="1015663"/>
          </a:xfrm>
          <a:prstGeom prst="rect">
            <a:avLst/>
          </a:prstGeom>
          <a:noFill/>
        </p:spPr>
        <p:txBody>
          <a:bodyPr wrap="square" rtlCol="0">
            <a:spAutoFit/>
          </a:bodyPr>
          <a:lstStyle/>
          <a:p>
            <a:r>
              <a:rPr lang="sr-Latn-RS" sz="2000" b="1" dirty="0" smtClean="0">
                <a:solidFill>
                  <a:srgbClr val="C00000"/>
                </a:solidFill>
                <a:latin typeface="Bookman Old Style" pitchFamily="18" charset="0"/>
              </a:rPr>
              <a:t>145 METARA DUŽINA</a:t>
            </a:r>
          </a:p>
          <a:p>
            <a:r>
              <a:rPr lang="sr-Latn-RS" sz="2000" b="1" dirty="0" smtClean="0">
                <a:solidFill>
                  <a:srgbClr val="C00000"/>
                </a:solidFill>
                <a:latin typeface="Bookman Old Style" pitchFamily="18" charset="0"/>
              </a:rPr>
              <a:t>100 METARA ŠIRINA</a:t>
            </a:r>
          </a:p>
          <a:p>
            <a:r>
              <a:rPr lang="sr-Latn-RS" sz="2000" b="1" dirty="0" smtClean="0">
                <a:solidFill>
                  <a:srgbClr val="C00000"/>
                </a:solidFill>
                <a:latin typeface="Bookman Old Style" pitchFamily="18" charset="0"/>
              </a:rPr>
              <a:t>30 METARA VISINA</a:t>
            </a:r>
            <a:endParaRPr lang="en-US" sz="2000" b="1" dirty="0">
              <a:solidFill>
                <a:srgbClr val="C00000"/>
              </a:solidFill>
              <a:latin typeface="Bookman Old Style" pitchFamily="18" charset="0"/>
            </a:endParaRPr>
          </a:p>
        </p:txBody>
      </p:sp>
      <p:sp>
        <p:nvSpPr>
          <p:cNvPr id="5" name="TextBox 4"/>
          <p:cNvSpPr txBox="1"/>
          <p:nvPr/>
        </p:nvSpPr>
        <p:spPr>
          <a:xfrm>
            <a:off x="0" y="4953000"/>
            <a:ext cx="9144000" cy="1323439"/>
          </a:xfrm>
          <a:prstGeom prst="rect">
            <a:avLst/>
          </a:prstGeom>
          <a:noFill/>
        </p:spPr>
        <p:txBody>
          <a:bodyPr wrap="square" rtlCol="0">
            <a:spAutoFit/>
          </a:bodyPr>
          <a:lstStyle/>
          <a:p>
            <a:r>
              <a:rPr lang="sr-Latn-RS" sz="2000" b="1" dirty="0" smtClean="0">
                <a:solidFill>
                  <a:srgbClr val="C00000"/>
                </a:solidFill>
                <a:latin typeface="Bookman Old Style" pitchFamily="18" charset="0"/>
              </a:rPr>
              <a:t>SREDIŠTE HRAMA BILO JE OBRAZOVANO U VIDU DVE </a:t>
            </a:r>
            <a:r>
              <a:rPr lang="sr-Latn-RS" sz="2000" b="1" i="1" dirty="0" smtClean="0">
                <a:solidFill>
                  <a:srgbClr val="C00000"/>
                </a:solidFill>
                <a:latin typeface="Bookman Old Style" pitchFamily="18" charset="0"/>
              </a:rPr>
              <a:t>CELLAE</a:t>
            </a:r>
            <a:r>
              <a:rPr lang="sr-Latn-RS" sz="2000" b="1" dirty="0" smtClean="0">
                <a:solidFill>
                  <a:srgbClr val="C00000"/>
                </a:solidFill>
                <a:latin typeface="Bookman Old Style" pitchFamily="18" charset="0"/>
              </a:rPr>
              <a:t> SA APSIDAMA POKRIVENIM POLUKUPOLAMA, SA ZAJEDNIČKIM TEMENOM, U KOJIMA SU SE NALAZILE GIGANTSKE FIGURE VENERE I ROME. KORINTSKI STUBOVI I KASETIRANI SVODOVI. </a:t>
            </a:r>
            <a:endParaRPr lang="en-US" sz="2000" b="1" dirty="0">
              <a:solidFill>
                <a:srgbClr val="C00000"/>
              </a:solidFill>
              <a:latin typeface="Bookman Old Style"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me_of_the_Pantheon.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100112.jpg"/>
          <p:cNvPicPr>
            <a:picLocks noChangeAspect="1"/>
          </p:cNvPicPr>
          <p:nvPr/>
        </p:nvPicPr>
        <p:blipFill>
          <a:blip r:embed="rId2" cstate="print"/>
          <a:stretch>
            <a:fillRect/>
          </a:stretch>
        </p:blipFill>
        <p:spPr>
          <a:xfrm>
            <a:off x="152401" y="152400"/>
            <a:ext cx="3908572" cy="4343400"/>
          </a:xfrm>
          <a:prstGeom prst="rect">
            <a:avLst/>
          </a:prstGeom>
        </p:spPr>
      </p:pic>
      <p:pic>
        <p:nvPicPr>
          <p:cNvPr id="3" name="Picture 2" descr="4yXJwqNQC7uDetgDHgD8ELGx.jpeg"/>
          <p:cNvPicPr>
            <a:picLocks noChangeAspect="1"/>
          </p:cNvPicPr>
          <p:nvPr/>
        </p:nvPicPr>
        <p:blipFill>
          <a:blip r:embed="rId3" cstate="print"/>
          <a:stretch>
            <a:fillRect/>
          </a:stretch>
        </p:blipFill>
        <p:spPr>
          <a:xfrm>
            <a:off x="4193177" y="3733800"/>
            <a:ext cx="4798423" cy="2895600"/>
          </a:xfrm>
          <a:prstGeom prst="rect">
            <a:avLst/>
          </a:prstGeom>
        </p:spPr>
      </p:pic>
      <p:pic>
        <p:nvPicPr>
          <p:cNvPr id="4" name="Picture 3" descr="800px-Dehio_1_Pantheon_Floor_plan.jpg"/>
          <p:cNvPicPr>
            <a:picLocks noChangeAspect="1"/>
          </p:cNvPicPr>
          <p:nvPr/>
        </p:nvPicPr>
        <p:blipFill>
          <a:blip r:embed="rId4" cstate="print"/>
          <a:stretch>
            <a:fillRect/>
          </a:stretch>
        </p:blipFill>
        <p:spPr>
          <a:xfrm>
            <a:off x="4267200" y="152400"/>
            <a:ext cx="2438400" cy="3493008"/>
          </a:xfrm>
          <a:prstGeom prst="rect">
            <a:avLst/>
          </a:prstGeom>
        </p:spPr>
      </p:pic>
      <p:sp>
        <p:nvSpPr>
          <p:cNvPr id="5" name="TextBox 4"/>
          <p:cNvSpPr txBox="1"/>
          <p:nvPr/>
        </p:nvSpPr>
        <p:spPr>
          <a:xfrm>
            <a:off x="152400" y="5105400"/>
            <a:ext cx="3962400" cy="1015663"/>
          </a:xfrm>
          <a:prstGeom prst="rect">
            <a:avLst/>
          </a:prstGeom>
          <a:noFill/>
        </p:spPr>
        <p:txBody>
          <a:bodyPr wrap="square" rtlCol="0">
            <a:spAutoFit/>
          </a:bodyPr>
          <a:lstStyle/>
          <a:p>
            <a:r>
              <a:rPr lang="sr-Latn-RS" sz="2000" b="1" dirty="0" smtClean="0">
                <a:solidFill>
                  <a:srgbClr val="C00000"/>
                </a:solidFill>
                <a:latin typeface="Bookman Old Style" pitchFamily="18" charset="0"/>
              </a:rPr>
              <a:t>RIM, PANTEON, MARKO V. AGRIPA U DOBA AVGUSTA – HADRIJAN OKO 126.G.N.E. </a:t>
            </a:r>
            <a:endParaRPr lang="en-US" sz="2000" b="1" dirty="0">
              <a:solidFill>
                <a:srgbClr val="C00000"/>
              </a:solidFill>
              <a:latin typeface="Bookman Old Style"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del-of-Ancient-Rome-Pantheon_Modified.jpg"/>
          <p:cNvPicPr>
            <a:picLocks noChangeAspect="1"/>
          </p:cNvPicPr>
          <p:nvPr/>
        </p:nvPicPr>
        <p:blipFill>
          <a:blip r:embed="rId2" cstate="print"/>
          <a:stretch>
            <a:fillRect/>
          </a:stretch>
        </p:blipFill>
        <p:spPr>
          <a:xfrm>
            <a:off x="152400" y="334354"/>
            <a:ext cx="8839200" cy="613379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ntheon11111.jpg"/>
          <p:cNvPicPr>
            <a:picLocks noChangeAspect="1"/>
          </p:cNvPicPr>
          <p:nvPr/>
        </p:nvPicPr>
        <p:blipFill>
          <a:blip r:embed="rId2" cstate="print"/>
          <a:stretch>
            <a:fillRect/>
          </a:stretch>
        </p:blipFill>
        <p:spPr>
          <a:xfrm>
            <a:off x="152399" y="381000"/>
            <a:ext cx="8801171" cy="60198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5px-Tempio_di_giove_capitolino,_pianta.png"/>
          <p:cNvPicPr>
            <a:picLocks noChangeAspect="1"/>
          </p:cNvPicPr>
          <p:nvPr/>
        </p:nvPicPr>
        <p:blipFill>
          <a:blip r:embed="rId2" cstate="print"/>
          <a:stretch>
            <a:fillRect/>
          </a:stretch>
        </p:blipFill>
        <p:spPr>
          <a:xfrm>
            <a:off x="533400" y="2971800"/>
            <a:ext cx="2819400" cy="3738313"/>
          </a:xfrm>
          <a:prstGeom prst="rect">
            <a:avLst/>
          </a:prstGeom>
        </p:spPr>
      </p:pic>
      <p:pic>
        <p:nvPicPr>
          <p:cNvPr id="4" name="Content Placeholder 3" descr="temple-jupiter-01.jpg"/>
          <p:cNvPicPr>
            <a:picLocks noChangeAspect="1" noChangeArrowheads="1"/>
          </p:cNvPicPr>
          <p:nvPr/>
        </p:nvPicPr>
        <p:blipFill>
          <a:blip r:embed="rId3" cstate="print"/>
          <a:srcRect/>
          <a:stretch>
            <a:fillRect/>
          </a:stretch>
        </p:blipFill>
        <p:spPr>
          <a:xfrm>
            <a:off x="152400" y="152400"/>
            <a:ext cx="4073363" cy="2680700"/>
          </a:xfrm>
          <a:prstGeom prst="rect">
            <a:avLst/>
          </a:prstGeom>
        </p:spPr>
      </p:pic>
      <p:sp>
        <p:nvSpPr>
          <p:cNvPr id="6" name="TextBox 5"/>
          <p:cNvSpPr txBox="1"/>
          <p:nvPr/>
        </p:nvSpPr>
        <p:spPr>
          <a:xfrm>
            <a:off x="4572000" y="1066800"/>
            <a:ext cx="4572000" cy="1477328"/>
          </a:xfrm>
          <a:prstGeom prst="rect">
            <a:avLst/>
          </a:prstGeom>
          <a:noFill/>
        </p:spPr>
        <p:txBody>
          <a:bodyPr wrap="square" rtlCol="0">
            <a:spAutoFit/>
          </a:bodyPr>
          <a:lstStyle/>
          <a:p>
            <a:pPr algn="ctr"/>
            <a:r>
              <a:rPr lang="en-US" altLang="en-US" sz="2400" b="1" dirty="0" err="1" smtClean="0">
                <a:solidFill>
                  <a:srgbClr val="C00000"/>
                </a:solidFill>
                <a:latin typeface="Bookman Old Style" pitchFamily="18" charset="0"/>
              </a:rPr>
              <a:t>Hram</a:t>
            </a:r>
            <a:r>
              <a:rPr lang="en-US" altLang="en-US" sz="2400" b="1" dirty="0" smtClean="0">
                <a:solidFill>
                  <a:srgbClr val="C00000"/>
                </a:solidFill>
                <a:latin typeface="Bookman Old Style" pitchFamily="18" charset="0"/>
              </a:rPr>
              <a:t> </a:t>
            </a:r>
            <a:r>
              <a:rPr lang="en-US" altLang="en-US" sz="2400" b="1" dirty="0" err="1" smtClean="0">
                <a:solidFill>
                  <a:srgbClr val="C00000"/>
                </a:solidFill>
                <a:latin typeface="Bookman Old Style" pitchFamily="18" charset="0"/>
              </a:rPr>
              <a:t>kapitolinskog</a:t>
            </a:r>
            <a:r>
              <a:rPr lang="en-US" altLang="en-US" sz="2400" b="1" dirty="0" smtClean="0">
                <a:solidFill>
                  <a:srgbClr val="C00000"/>
                </a:solidFill>
                <a:latin typeface="Bookman Old Style" pitchFamily="18" charset="0"/>
              </a:rPr>
              <a:t> </a:t>
            </a:r>
            <a:r>
              <a:rPr lang="en-US" altLang="en-US" sz="2400" b="1" dirty="0" err="1" smtClean="0">
                <a:solidFill>
                  <a:srgbClr val="C00000"/>
                </a:solidFill>
                <a:latin typeface="Bookman Old Style" pitchFamily="18" charset="0"/>
              </a:rPr>
              <a:t>Jupitera</a:t>
            </a:r>
            <a:r>
              <a:rPr lang="en-US" altLang="en-US" sz="2400" b="1" dirty="0" smtClean="0">
                <a:solidFill>
                  <a:srgbClr val="C00000"/>
                </a:solidFill>
                <a:latin typeface="Bookman Old Style" pitchFamily="18" charset="0"/>
              </a:rPr>
              <a:t>/</a:t>
            </a:r>
            <a:r>
              <a:rPr lang="en-US" altLang="en-US" sz="2400" b="1" dirty="0" err="1" smtClean="0">
                <a:solidFill>
                  <a:srgbClr val="C00000"/>
                </a:solidFill>
                <a:latin typeface="Bookman Old Style" pitchFamily="18" charset="0"/>
              </a:rPr>
              <a:t>kapitolinske</a:t>
            </a:r>
            <a:r>
              <a:rPr lang="en-US" altLang="en-US" sz="2400" b="1" dirty="0" smtClean="0">
                <a:solidFill>
                  <a:srgbClr val="C00000"/>
                </a:solidFill>
                <a:latin typeface="Bookman Old Style" pitchFamily="18" charset="0"/>
              </a:rPr>
              <a:t> </a:t>
            </a:r>
            <a:r>
              <a:rPr lang="en-US" altLang="en-US" sz="2400" b="1" dirty="0" err="1" smtClean="0">
                <a:solidFill>
                  <a:srgbClr val="C00000"/>
                </a:solidFill>
                <a:latin typeface="Bookman Old Style" pitchFamily="18" charset="0"/>
              </a:rPr>
              <a:t>trijade</a:t>
            </a:r>
            <a:r>
              <a:rPr lang="sr-Latn-RS" altLang="en-US" sz="2400" b="1" dirty="0" smtClean="0">
                <a:solidFill>
                  <a:srgbClr val="C00000"/>
                </a:solidFill>
                <a:latin typeface="Bookman Old Style" pitchFamily="18" charset="0"/>
              </a:rPr>
              <a:t>, kraj VI v. s.e.</a:t>
            </a:r>
            <a:endParaRPr lang="en-US" altLang="en-US" sz="2400" b="1" dirty="0" smtClean="0">
              <a:solidFill>
                <a:srgbClr val="C00000"/>
              </a:solidFill>
              <a:latin typeface="Bookman Old Style" pitchFamily="18" charset="0"/>
            </a:endParaRPr>
          </a:p>
          <a:p>
            <a:pPr algn="ctr"/>
            <a:r>
              <a:rPr lang="en-US" dirty="0" smtClean="0"/>
              <a:t> </a:t>
            </a:r>
            <a:endParaRPr lang="en-US" dirty="0"/>
          </a:p>
        </p:txBody>
      </p:sp>
      <p:pic>
        <p:nvPicPr>
          <p:cNvPr id="7" name="Picture 6" descr="1024px-Maquette_de_Rome_(musée_de_la_civilisation_romaine,_Rome)_(5911810278).jpg"/>
          <p:cNvPicPr>
            <a:picLocks noChangeAspect="1"/>
          </p:cNvPicPr>
          <p:nvPr/>
        </p:nvPicPr>
        <p:blipFill>
          <a:blip r:embed="rId4" cstate="print"/>
          <a:stretch>
            <a:fillRect/>
          </a:stretch>
        </p:blipFill>
        <p:spPr>
          <a:xfrm>
            <a:off x="3479800" y="2971800"/>
            <a:ext cx="5359400" cy="3619500"/>
          </a:xfrm>
          <a:prstGeom prst="rect">
            <a:avLst/>
          </a:prstGeom>
        </p:spPr>
      </p:pic>
      <p:sp>
        <p:nvSpPr>
          <p:cNvPr id="8" name="TextBox 7"/>
          <p:cNvSpPr txBox="1"/>
          <p:nvPr/>
        </p:nvSpPr>
        <p:spPr>
          <a:xfrm>
            <a:off x="4572000" y="152400"/>
            <a:ext cx="2209800" cy="461665"/>
          </a:xfrm>
          <a:prstGeom prst="rect">
            <a:avLst/>
          </a:prstGeom>
          <a:noFill/>
        </p:spPr>
        <p:txBody>
          <a:bodyPr wrap="square" rtlCol="0">
            <a:spAutoFit/>
          </a:bodyPr>
          <a:lstStyle/>
          <a:p>
            <a:r>
              <a:rPr lang="sr-Latn-RS" sz="2400" b="1" u="sng" dirty="0" smtClean="0">
                <a:solidFill>
                  <a:srgbClr val="C00000"/>
                </a:solidFill>
                <a:latin typeface="Bookman Old Style" pitchFamily="18" charset="0"/>
              </a:rPr>
              <a:t>HRAM</a:t>
            </a:r>
            <a:endParaRPr lang="en-US" sz="2400" b="1" u="sng" dirty="0">
              <a:solidFill>
                <a:srgbClr val="C00000"/>
              </a:solidFill>
              <a:latin typeface="Bookman Old Style"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ntheon-in-rome-exterior.jpeg"/>
          <p:cNvPicPr>
            <a:picLocks noChangeAspect="1"/>
          </p:cNvPicPr>
          <p:nvPr/>
        </p:nvPicPr>
        <p:blipFill>
          <a:blip r:embed="rId2" cstate="print"/>
          <a:stretch>
            <a:fillRect/>
          </a:stretch>
        </p:blipFill>
        <p:spPr>
          <a:xfrm>
            <a:off x="114708" y="304800"/>
            <a:ext cx="8909036" cy="6172200"/>
          </a:xfrm>
          <a:prstGeom prst="rect">
            <a:avLst/>
          </a:prstGeom>
        </p:spPr>
      </p:pic>
      <p:pic>
        <p:nvPicPr>
          <p:cNvPr id="4" name="Picture 3" descr="1280px-Pantheon_section_sphere.svg.png"/>
          <p:cNvPicPr>
            <a:picLocks noChangeAspect="1"/>
          </p:cNvPicPr>
          <p:nvPr/>
        </p:nvPicPr>
        <p:blipFill>
          <a:blip r:embed="rId3" cstate="print"/>
          <a:stretch>
            <a:fillRect/>
          </a:stretch>
        </p:blipFill>
        <p:spPr>
          <a:xfrm>
            <a:off x="5242552" y="4544563"/>
            <a:ext cx="3901448" cy="2313437"/>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itolio_de_Dougga_2.JPG"/>
          <p:cNvPicPr>
            <a:picLocks noChangeAspect="1"/>
          </p:cNvPicPr>
          <p:nvPr/>
        </p:nvPicPr>
        <p:blipFill>
          <a:blip r:embed="rId2" cstate="print"/>
          <a:stretch>
            <a:fillRect/>
          </a:stretch>
        </p:blipFill>
        <p:spPr>
          <a:xfrm>
            <a:off x="152400" y="152400"/>
            <a:ext cx="3901440" cy="2998470"/>
          </a:xfrm>
          <a:prstGeom prst="rect">
            <a:avLst/>
          </a:prstGeom>
        </p:spPr>
      </p:pic>
      <p:pic>
        <p:nvPicPr>
          <p:cNvPr id="3" name="Picture 2" descr="1280px-Sebasteion_-_Aphrodisias.jpg"/>
          <p:cNvPicPr>
            <a:picLocks noChangeAspect="1"/>
          </p:cNvPicPr>
          <p:nvPr/>
        </p:nvPicPr>
        <p:blipFill>
          <a:blip r:embed="rId3" cstate="print"/>
          <a:stretch>
            <a:fillRect/>
          </a:stretch>
        </p:blipFill>
        <p:spPr>
          <a:xfrm>
            <a:off x="4114800" y="152400"/>
            <a:ext cx="4876800" cy="3249930"/>
          </a:xfrm>
          <a:prstGeom prst="rect">
            <a:avLst/>
          </a:prstGeom>
        </p:spPr>
      </p:pic>
      <p:pic>
        <p:nvPicPr>
          <p:cNvPr id="4" name="Picture 3" descr="Baalbek-Bacchus.jpg"/>
          <p:cNvPicPr>
            <a:picLocks noChangeAspect="1"/>
          </p:cNvPicPr>
          <p:nvPr/>
        </p:nvPicPr>
        <p:blipFill>
          <a:blip r:embed="rId4" cstate="print"/>
          <a:stretch>
            <a:fillRect/>
          </a:stretch>
        </p:blipFill>
        <p:spPr>
          <a:xfrm>
            <a:off x="152400" y="3790950"/>
            <a:ext cx="3886200" cy="2914650"/>
          </a:xfrm>
          <a:prstGeom prst="rect">
            <a:avLst/>
          </a:prstGeom>
        </p:spPr>
      </p:pic>
      <p:pic>
        <p:nvPicPr>
          <p:cNvPr id="5" name="Picture 4" descr="Garni_Temple_02.JPG"/>
          <p:cNvPicPr>
            <a:picLocks noChangeAspect="1"/>
          </p:cNvPicPr>
          <p:nvPr/>
        </p:nvPicPr>
        <p:blipFill>
          <a:blip r:embed="rId5" cstate="print"/>
          <a:stretch>
            <a:fillRect/>
          </a:stretch>
        </p:blipFill>
        <p:spPr>
          <a:xfrm>
            <a:off x="4876800" y="3810000"/>
            <a:ext cx="2971800" cy="2852928"/>
          </a:xfrm>
          <a:prstGeom prst="rect">
            <a:avLst/>
          </a:prstGeom>
        </p:spPr>
      </p:pic>
      <p:sp>
        <p:nvSpPr>
          <p:cNvPr id="6" name="TextBox 5"/>
          <p:cNvSpPr txBox="1"/>
          <p:nvPr/>
        </p:nvSpPr>
        <p:spPr>
          <a:xfrm>
            <a:off x="152400" y="3276600"/>
            <a:ext cx="3886200" cy="400110"/>
          </a:xfrm>
          <a:prstGeom prst="rect">
            <a:avLst/>
          </a:prstGeom>
          <a:noFill/>
        </p:spPr>
        <p:txBody>
          <a:bodyPr wrap="square" rtlCol="0">
            <a:spAutoFit/>
          </a:bodyPr>
          <a:lstStyle/>
          <a:p>
            <a:r>
              <a:rPr lang="sr-Latn-RS" sz="2000" b="1" dirty="0" smtClean="0">
                <a:solidFill>
                  <a:srgbClr val="C00000"/>
                </a:solidFill>
                <a:latin typeface="Bookman Old Style" pitchFamily="18" charset="0"/>
              </a:rPr>
              <a:t>DUGA (TN)  BALBEK (LBN)</a:t>
            </a:r>
            <a:endParaRPr lang="en-US" sz="2000" b="1" dirty="0">
              <a:solidFill>
                <a:srgbClr val="C00000"/>
              </a:solidFill>
              <a:latin typeface="Bookman Old Style" pitchFamily="18" charset="0"/>
            </a:endParaRPr>
          </a:p>
        </p:txBody>
      </p:sp>
      <p:sp>
        <p:nvSpPr>
          <p:cNvPr id="7" name="TextBox 6"/>
          <p:cNvSpPr txBox="1"/>
          <p:nvPr/>
        </p:nvSpPr>
        <p:spPr>
          <a:xfrm>
            <a:off x="4114800" y="3429000"/>
            <a:ext cx="4800600" cy="400110"/>
          </a:xfrm>
          <a:prstGeom prst="rect">
            <a:avLst/>
          </a:prstGeom>
          <a:noFill/>
        </p:spPr>
        <p:txBody>
          <a:bodyPr wrap="square" rtlCol="0">
            <a:spAutoFit/>
          </a:bodyPr>
          <a:lstStyle/>
          <a:p>
            <a:r>
              <a:rPr lang="sr-Latn-RS" sz="2000" b="1" dirty="0" smtClean="0">
                <a:solidFill>
                  <a:srgbClr val="C00000"/>
                </a:solidFill>
                <a:latin typeface="Bookman Old Style" pitchFamily="18" charset="0"/>
              </a:rPr>
              <a:t>AFRODIZIJAS (TR)    GARNI (GE)</a:t>
            </a:r>
            <a:endParaRPr lang="en-US" sz="2000" b="1" dirty="0">
              <a:solidFill>
                <a:srgbClr val="C00000"/>
              </a:solidFill>
              <a:latin typeface="Bookman Old Style"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152400"/>
            <a:ext cx="2438400" cy="461665"/>
          </a:xfrm>
          <a:prstGeom prst="rect">
            <a:avLst/>
          </a:prstGeom>
          <a:noFill/>
        </p:spPr>
        <p:txBody>
          <a:bodyPr wrap="square" rtlCol="0">
            <a:spAutoFit/>
          </a:bodyPr>
          <a:lstStyle/>
          <a:p>
            <a:r>
              <a:rPr lang="sr-Latn-RS" sz="2400" b="1" u="sng" dirty="0" smtClean="0">
                <a:solidFill>
                  <a:srgbClr val="C00000"/>
                </a:solidFill>
                <a:latin typeface="Bookman Old Style" pitchFamily="18" charset="0"/>
              </a:rPr>
              <a:t>FORUM</a:t>
            </a:r>
            <a:endParaRPr lang="en-US" sz="2400" b="1" u="sng" dirty="0">
              <a:solidFill>
                <a:srgbClr val="C00000"/>
              </a:solidFill>
              <a:latin typeface="Bookman Old Style" pitchFamily="18" charset="0"/>
            </a:endParaRPr>
          </a:p>
        </p:txBody>
      </p:sp>
      <p:pic>
        <p:nvPicPr>
          <p:cNvPr id="27650" name="Picture 2" descr="https://upload.wikimedia.org/wikipedia/commons/thumb/f/fd/Roman_forum_cropped.jpg/900px-Roman_forum_cropped.jpg"/>
          <p:cNvPicPr>
            <a:picLocks noChangeAspect="1" noChangeArrowheads="1"/>
          </p:cNvPicPr>
          <p:nvPr/>
        </p:nvPicPr>
        <p:blipFill>
          <a:blip r:embed="rId2" cstate="print"/>
          <a:srcRect/>
          <a:stretch>
            <a:fillRect/>
          </a:stretch>
        </p:blipFill>
        <p:spPr bwMode="auto">
          <a:xfrm>
            <a:off x="304800" y="1676400"/>
            <a:ext cx="8572500" cy="3048001"/>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81000"/>
            <a:ext cx="8610600" cy="6124754"/>
          </a:xfrm>
          <a:prstGeom prst="rect">
            <a:avLst/>
          </a:prstGeom>
          <a:noFill/>
        </p:spPr>
        <p:txBody>
          <a:bodyPr wrap="square" rtlCol="0">
            <a:spAutoFit/>
          </a:bodyPr>
          <a:lstStyle/>
          <a:p>
            <a:r>
              <a:rPr lang="sr-Latn-RS" sz="2000" b="1" dirty="0" smtClean="0">
                <a:solidFill>
                  <a:srgbClr val="C00000"/>
                </a:solidFill>
                <a:latin typeface="Bookman Old Style" pitchFamily="18" charset="0"/>
              </a:rPr>
              <a:t>-FORUM JE SRCE SVAKOG RIMSKOG GRADA, SIMBOLIČKI-ARHITEKTONSKI-VIZUELNI ODRAZ PRIPADNOSTI SVETU </a:t>
            </a:r>
            <a:r>
              <a:rPr lang="sr-Latn-RS" sz="2000" b="1" i="1" dirty="0" smtClean="0">
                <a:solidFill>
                  <a:srgbClr val="C00000"/>
                </a:solidFill>
                <a:latin typeface="Bookman Old Style" pitchFamily="18" charset="0"/>
              </a:rPr>
              <a:t>HUMANITAS</a:t>
            </a:r>
            <a:r>
              <a:rPr lang="sr-Latn-RS" sz="2000" b="1" dirty="0" smtClean="0">
                <a:solidFill>
                  <a:srgbClr val="C00000"/>
                </a:solidFill>
                <a:latin typeface="Bookman Old Style" pitchFamily="18" charset="0"/>
              </a:rPr>
              <a:t> ALI I CARSTVU. </a:t>
            </a:r>
          </a:p>
          <a:p>
            <a:r>
              <a:rPr lang="sr-Latn-RS" sz="2000" b="1" dirty="0" smtClean="0">
                <a:solidFill>
                  <a:srgbClr val="C00000"/>
                </a:solidFill>
                <a:latin typeface="Bookman Old Style" pitchFamily="18" charset="0"/>
              </a:rPr>
              <a:t>U UŽEM ARHITEKTONSKOM SMISLU, NAROČITO OD VREMENA CARSTVA, FORUM PREDSTAVLJA  NE SAMO SREDIŠNJI DEO GRADA, VEĆ PREDISPOZICIJU DA NASELJE UOPŠTE MOŽE PONETI TAJ EPITET U SVAKOM SMISLU, OD IDEJNOG DO PRAVNOG; TAKOĐE, U ISTOM POGLEDU, PREMA FORUMU SE ODREĐUJE SVEUKUPNA URBANISTIČKA DISPOZICIJA NASELJA</a:t>
            </a:r>
          </a:p>
          <a:p>
            <a:r>
              <a:rPr lang="sr-Latn-RS" sz="2000" b="1" dirty="0" smtClean="0">
                <a:solidFill>
                  <a:srgbClr val="C00000"/>
                </a:solidFill>
                <a:latin typeface="Bookman Old Style" pitchFamily="18" charset="0"/>
              </a:rPr>
              <a:t>-FORUM U FIZIČKU, DUHOVNU I VIZUELNU CELINU SAŽIMA PROSTOR RELIGIJE (</a:t>
            </a:r>
            <a:r>
              <a:rPr lang="sr-Latn-RS" sz="2400" b="1" dirty="0" smtClean="0">
                <a:solidFill>
                  <a:srgbClr val="C00000"/>
                </a:solidFill>
                <a:latin typeface="Bookman Old Style" pitchFamily="18" charset="0"/>
              </a:rPr>
              <a:t>HRAM</a:t>
            </a:r>
            <a:r>
              <a:rPr lang="sr-Latn-RS" sz="2000" b="1" dirty="0" smtClean="0">
                <a:solidFill>
                  <a:srgbClr val="C00000"/>
                </a:solidFill>
                <a:latin typeface="Bookman Old Style" pitchFamily="18" charset="0"/>
              </a:rPr>
              <a:t>), PROSTOR EKSPOZICIJE DRŽAVNE ADMINISTRACIJE I SVEUKUPNE ČOVEKOVE LUKRATIVNE DELATNOSTI (</a:t>
            </a:r>
            <a:r>
              <a:rPr lang="sr-Latn-RS" sz="2400" b="1" dirty="0" smtClean="0">
                <a:solidFill>
                  <a:srgbClr val="C00000"/>
                </a:solidFill>
                <a:latin typeface="Bookman Old Style" pitchFamily="18" charset="0"/>
              </a:rPr>
              <a:t>BAZILIKA</a:t>
            </a:r>
            <a:r>
              <a:rPr lang="sr-Latn-RS" sz="2000" b="1" dirty="0" smtClean="0">
                <a:solidFill>
                  <a:srgbClr val="C00000"/>
                </a:solidFill>
                <a:latin typeface="Bookman Old Style" pitchFamily="18" charset="0"/>
              </a:rPr>
              <a:t>), I JAVNE KOLEKTIVNE INTERAKCIJE OD POSLOVNE DO NEOBAVEZNE (</a:t>
            </a:r>
            <a:r>
              <a:rPr lang="sr-Latn-RS" sz="2400" b="1" dirty="0" smtClean="0">
                <a:solidFill>
                  <a:srgbClr val="C00000"/>
                </a:solidFill>
                <a:latin typeface="Bookman Old Style" pitchFamily="18" charset="0"/>
              </a:rPr>
              <a:t>KOLONADE</a:t>
            </a:r>
            <a:r>
              <a:rPr lang="sr-Latn-RS" sz="2000" b="1" dirty="0" smtClean="0">
                <a:solidFill>
                  <a:srgbClr val="C00000"/>
                </a:solidFill>
                <a:latin typeface="Bookman Old Style" pitchFamily="18" charset="0"/>
              </a:rPr>
              <a:t> I FONTANE, PRODAVNICE, TAVERNE POD NJIMA). FORUM JE STOGA KOLIKO ARHITEKTONSKI TOLIKO I SOCIOLOŠKO-ANTROPOLOŠKI FENOMEN NAJDIREKTNIJE OSPOLJEN ARHITEKTUROM </a:t>
            </a:r>
            <a:endParaRPr lang="en-US" sz="2000" b="1" dirty="0">
              <a:solidFill>
                <a:srgbClr val="C00000"/>
              </a:solidFill>
              <a:latin typeface="Bookman Old Style"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Ivan\Downloads\1024px-Map_of_downtown_Rome_during_the_Roman_Empire_large.png"/>
          <p:cNvPicPr>
            <a:picLocks noChangeAspect="1" noChangeArrowheads="1"/>
          </p:cNvPicPr>
          <p:nvPr/>
        </p:nvPicPr>
        <p:blipFill>
          <a:blip r:embed="rId2" cstate="print"/>
          <a:srcRect/>
          <a:stretch>
            <a:fillRect/>
          </a:stretch>
        </p:blipFill>
        <p:spPr bwMode="auto">
          <a:xfrm>
            <a:off x="11382" y="0"/>
            <a:ext cx="9132618" cy="68580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Ivan\Downloads\1024px-Portico_Octavia_Rome_2.jpg"/>
          <p:cNvPicPr>
            <a:picLocks noChangeAspect="1" noChangeArrowheads="1"/>
          </p:cNvPicPr>
          <p:nvPr/>
        </p:nvPicPr>
        <p:blipFill>
          <a:blip r:embed="rId2" cstate="print"/>
          <a:srcRect/>
          <a:stretch>
            <a:fillRect/>
          </a:stretch>
        </p:blipFill>
        <p:spPr bwMode="auto">
          <a:xfrm>
            <a:off x="152400" y="152400"/>
            <a:ext cx="5156200" cy="3670771"/>
          </a:xfrm>
          <a:prstGeom prst="rect">
            <a:avLst/>
          </a:prstGeom>
          <a:noFill/>
        </p:spPr>
      </p:pic>
      <p:pic>
        <p:nvPicPr>
          <p:cNvPr id="1027" name="Picture 3" descr="C:\Users\Ivan\Downloads\porticus-octavius-reconstruction.png"/>
          <p:cNvPicPr>
            <a:picLocks noChangeAspect="1" noChangeArrowheads="1"/>
          </p:cNvPicPr>
          <p:nvPr/>
        </p:nvPicPr>
        <p:blipFill>
          <a:blip r:embed="rId3" cstate="print"/>
          <a:srcRect/>
          <a:stretch>
            <a:fillRect/>
          </a:stretch>
        </p:blipFill>
        <p:spPr bwMode="auto">
          <a:xfrm>
            <a:off x="4061078" y="3124200"/>
            <a:ext cx="4835272" cy="3575050"/>
          </a:xfrm>
          <a:prstGeom prst="rect">
            <a:avLst/>
          </a:prstGeom>
          <a:noFill/>
        </p:spPr>
      </p:pic>
      <p:pic>
        <p:nvPicPr>
          <p:cNvPr id="1028" name="Picture 4" descr="C:\Users\Ivan\Downloads\Porticusoctaviaeplan.jpg"/>
          <p:cNvPicPr>
            <a:picLocks noChangeAspect="1" noChangeArrowheads="1"/>
          </p:cNvPicPr>
          <p:nvPr/>
        </p:nvPicPr>
        <p:blipFill>
          <a:blip r:embed="rId4" cstate="print"/>
          <a:srcRect/>
          <a:stretch>
            <a:fillRect/>
          </a:stretch>
        </p:blipFill>
        <p:spPr bwMode="auto">
          <a:xfrm>
            <a:off x="5486400" y="381000"/>
            <a:ext cx="3384550" cy="2531458"/>
          </a:xfrm>
          <a:prstGeom prst="rect">
            <a:avLst/>
          </a:prstGeom>
          <a:noFill/>
        </p:spPr>
      </p:pic>
      <p:sp>
        <p:nvSpPr>
          <p:cNvPr id="5" name="TextBox 4"/>
          <p:cNvSpPr txBox="1"/>
          <p:nvPr/>
        </p:nvSpPr>
        <p:spPr>
          <a:xfrm>
            <a:off x="152400" y="3962400"/>
            <a:ext cx="3886200" cy="1200329"/>
          </a:xfrm>
          <a:prstGeom prst="rect">
            <a:avLst/>
          </a:prstGeom>
          <a:noFill/>
        </p:spPr>
        <p:txBody>
          <a:bodyPr wrap="square" rtlCol="0">
            <a:spAutoFit/>
          </a:bodyPr>
          <a:lstStyle/>
          <a:p>
            <a:pPr algn="ctr"/>
            <a:r>
              <a:rPr lang="en-US" sz="2400" b="1" dirty="0" smtClean="0">
                <a:solidFill>
                  <a:srgbClr val="C00000"/>
                </a:solidFill>
                <a:latin typeface="Bookman Old Style" pitchFamily="18" charset="0"/>
              </a:rPr>
              <a:t>RIM, OKTAVIJIN PORTIK</a:t>
            </a:r>
            <a:r>
              <a:rPr lang="sr-Latn-RS" sz="2400" b="1" dirty="0" smtClean="0">
                <a:solidFill>
                  <a:srgbClr val="C00000"/>
                </a:solidFill>
                <a:latin typeface="Bookman Old Style" pitchFamily="18" charset="0"/>
              </a:rPr>
              <a:t> </a:t>
            </a:r>
            <a:r>
              <a:rPr lang="sr-Cyrl-RS" sz="2400" b="1" dirty="0" smtClean="0">
                <a:solidFill>
                  <a:srgbClr val="C00000"/>
                </a:solidFill>
                <a:latin typeface="Bookman Old Style" pitchFamily="18" charset="0"/>
              </a:rPr>
              <a:t>(Т</a:t>
            </a:r>
            <a:r>
              <a:rPr lang="en-US" sz="2400" b="1" dirty="0" smtClean="0">
                <a:solidFill>
                  <a:srgbClr val="C00000"/>
                </a:solidFill>
                <a:latin typeface="Bookman Old Style" pitchFamily="18" charset="0"/>
              </a:rPr>
              <a:t>RE</a:t>
            </a:r>
            <a:r>
              <a:rPr lang="sr-Latn-RS" sz="2400" b="1" dirty="0" smtClean="0">
                <a:solidFill>
                  <a:srgbClr val="C00000"/>
                </a:solidFill>
                <a:latin typeface="Bookman Old Style" pitchFamily="18" charset="0"/>
              </a:rPr>
              <a:t>M)</a:t>
            </a:r>
            <a:r>
              <a:rPr lang="en-US" sz="2400" b="1" dirty="0" smtClean="0">
                <a:solidFill>
                  <a:srgbClr val="C00000"/>
                </a:solidFill>
                <a:latin typeface="Bookman Old Style" pitchFamily="18" charset="0"/>
              </a:rPr>
              <a:t>, OKO 27.G.S.E.</a:t>
            </a:r>
            <a:endParaRPr lang="en-US" sz="2400" b="1" dirty="0">
              <a:solidFill>
                <a:srgbClr val="C00000"/>
              </a:solidFill>
              <a:latin typeface="Bookman Old Style" pitchFamily="18" charset="0"/>
            </a:endParaRPr>
          </a:p>
        </p:txBody>
      </p:sp>
      <p:cxnSp>
        <p:nvCxnSpPr>
          <p:cNvPr id="7" name="Straight Arrow Connector 6"/>
          <p:cNvCxnSpPr/>
          <p:nvPr/>
        </p:nvCxnSpPr>
        <p:spPr>
          <a:xfrm flipV="1">
            <a:off x="3505200" y="4648200"/>
            <a:ext cx="1600200" cy="16764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505200" y="6172200"/>
            <a:ext cx="2133600" cy="1524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0" y="5410200"/>
            <a:ext cx="3886200" cy="1015663"/>
          </a:xfrm>
          <a:prstGeom prst="rect">
            <a:avLst/>
          </a:prstGeom>
          <a:noFill/>
        </p:spPr>
        <p:txBody>
          <a:bodyPr wrap="square" rtlCol="0">
            <a:spAutoFit/>
          </a:bodyPr>
          <a:lstStyle/>
          <a:p>
            <a:pPr algn="ctr"/>
            <a:r>
              <a:rPr lang="en-US" sz="2000" b="1" dirty="0" smtClean="0">
                <a:solidFill>
                  <a:srgbClr val="C00000"/>
                </a:solidFill>
                <a:latin typeface="Bookman Old Style" pitchFamily="18" charset="0"/>
              </a:rPr>
              <a:t>PROSTORNO</a:t>
            </a:r>
            <a:r>
              <a:rPr lang="sr-Latn-RS" sz="2000" b="1" dirty="0" smtClean="0">
                <a:solidFill>
                  <a:srgbClr val="C00000"/>
                </a:solidFill>
                <a:latin typeface="Bookman Old Style" pitchFamily="18" charset="0"/>
              </a:rPr>
              <a:t>-FUNKCIONALNO DEFINISANJE FORUMA</a:t>
            </a:r>
            <a:endParaRPr lang="en-US" sz="2000" b="1" dirty="0">
              <a:solidFill>
                <a:srgbClr val="C00000"/>
              </a:solidFill>
              <a:latin typeface="Bookman Old Style"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24px-Forum_Portique_Dii_consentes.jpg"/>
          <p:cNvPicPr>
            <a:picLocks noChangeAspect="1"/>
          </p:cNvPicPr>
          <p:nvPr/>
        </p:nvPicPr>
        <p:blipFill>
          <a:blip r:embed="rId2" cstate="print"/>
          <a:stretch>
            <a:fillRect/>
          </a:stretch>
        </p:blipFill>
        <p:spPr>
          <a:xfrm>
            <a:off x="228600" y="762000"/>
            <a:ext cx="8580804" cy="5957961"/>
          </a:xfrm>
          <a:prstGeom prst="rect">
            <a:avLst/>
          </a:prstGeom>
        </p:spPr>
      </p:pic>
      <p:sp>
        <p:nvSpPr>
          <p:cNvPr id="3" name="TextBox 2"/>
          <p:cNvSpPr txBox="1"/>
          <p:nvPr/>
        </p:nvSpPr>
        <p:spPr>
          <a:xfrm>
            <a:off x="228600" y="0"/>
            <a:ext cx="8763000" cy="707886"/>
          </a:xfrm>
          <a:prstGeom prst="rect">
            <a:avLst/>
          </a:prstGeom>
          <a:noFill/>
        </p:spPr>
        <p:txBody>
          <a:bodyPr wrap="square" rtlCol="0">
            <a:spAutoFit/>
          </a:bodyPr>
          <a:lstStyle/>
          <a:p>
            <a:pPr algn="ctr"/>
            <a:r>
              <a:rPr lang="sr-Latn-RS" sz="2000" b="1" dirty="0" smtClean="0">
                <a:solidFill>
                  <a:srgbClr val="C00000"/>
                </a:solidFill>
                <a:latin typeface="Bookman Old Style" pitchFamily="18" charset="0"/>
              </a:rPr>
              <a:t>RIM, FORUM, </a:t>
            </a:r>
            <a:r>
              <a:rPr lang="sr-Latn-RS" sz="2000" b="1" i="1" dirty="0" smtClean="0">
                <a:solidFill>
                  <a:srgbClr val="C00000"/>
                </a:solidFill>
                <a:latin typeface="Bookman Old Style" pitchFamily="18" charset="0"/>
              </a:rPr>
              <a:t>PORTIK SLOŽNIH BOGOVA</a:t>
            </a:r>
            <a:r>
              <a:rPr lang="sr-Latn-RS" sz="2000" b="1" dirty="0" smtClean="0">
                <a:solidFill>
                  <a:srgbClr val="C00000"/>
                </a:solidFill>
                <a:latin typeface="Bookman Old Style" pitchFamily="18" charset="0"/>
              </a:rPr>
              <a:t>, DO 367.G.N.E, SUDSKE KANCELARIJE(?)</a:t>
            </a:r>
            <a:endParaRPr lang="en-US" sz="2000" b="1" dirty="0">
              <a:solidFill>
                <a:srgbClr val="C00000"/>
              </a:solidFill>
              <a:latin typeface="Bookman Old Style"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Ivan\Videos\Desktop\RIM CASOVI\2 FORUMI\CEZAR\Plan_forum_cesar.png"/>
          <p:cNvPicPr>
            <a:picLocks noChangeAspect="1" noChangeArrowheads="1"/>
          </p:cNvPicPr>
          <p:nvPr/>
        </p:nvPicPr>
        <p:blipFill>
          <a:blip r:embed="rId2" cstate="print"/>
          <a:srcRect/>
          <a:stretch>
            <a:fillRect/>
          </a:stretch>
        </p:blipFill>
        <p:spPr bwMode="auto">
          <a:xfrm>
            <a:off x="0" y="0"/>
            <a:ext cx="4333649" cy="6858000"/>
          </a:xfrm>
          <a:prstGeom prst="rect">
            <a:avLst/>
          </a:prstGeom>
          <a:noFill/>
        </p:spPr>
      </p:pic>
      <p:pic>
        <p:nvPicPr>
          <p:cNvPr id="25603" name="Picture 3" descr="C:\Users\Ivan\Videos\Desktop\RIM CASOVI\2 FORUMI\CEZAR\1280px-Foro_di_Cesare_a_Roma.jpg"/>
          <p:cNvPicPr>
            <a:picLocks noChangeAspect="1" noChangeArrowheads="1"/>
          </p:cNvPicPr>
          <p:nvPr/>
        </p:nvPicPr>
        <p:blipFill>
          <a:blip r:embed="rId3" cstate="print"/>
          <a:srcRect/>
          <a:stretch>
            <a:fillRect/>
          </a:stretch>
        </p:blipFill>
        <p:spPr bwMode="auto">
          <a:xfrm>
            <a:off x="4495800" y="1219200"/>
            <a:ext cx="4445000" cy="1892598"/>
          </a:xfrm>
          <a:prstGeom prst="rect">
            <a:avLst/>
          </a:prstGeom>
          <a:noFill/>
        </p:spPr>
      </p:pic>
      <p:pic>
        <p:nvPicPr>
          <p:cNvPr id="4" name="Picture 3" descr="330px-Caesarforum.jpg"/>
          <p:cNvPicPr>
            <a:picLocks noChangeAspect="1"/>
          </p:cNvPicPr>
          <p:nvPr/>
        </p:nvPicPr>
        <p:blipFill>
          <a:blip r:embed="rId4" cstate="print"/>
          <a:stretch>
            <a:fillRect/>
          </a:stretch>
        </p:blipFill>
        <p:spPr>
          <a:xfrm>
            <a:off x="4648200" y="3429000"/>
            <a:ext cx="4285021" cy="3220257"/>
          </a:xfrm>
          <a:prstGeom prst="rect">
            <a:avLst/>
          </a:prstGeom>
        </p:spPr>
      </p:pic>
      <p:sp>
        <p:nvSpPr>
          <p:cNvPr id="5" name="TextBox 4"/>
          <p:cNvSpPr txBox="1"/>
          <p:nvPr/>
        </p:nvSpPr>
        <p:spPr>
          <a:xfrm>
            <a:off x="4648200" y="228600"/>
            <a:ext cx="4114800" cy="707886"/>
          </a:xfrm>
          <a:prstGeom prst="rect">
            <a:avLst/>
          </a:prstGeom>
          <a:noFill/>
        </p:spPr>
        <p:txBody>
          <a:bodyPr wrap="square" rtlCol="0">
            <a:spAutoFit/>
          </a:bodyPr>
          <a:lstStyle/>
          <a:p>
            <a:r>
              <a:rPr lang="sr-Latn-RS" sz="2000" b="1" dirty="0" smtClean="0">
                <a:solidFill>
                  <a:srgbClr val="C00000"/>
                </a:solidFill>
                <a:latin typeface="Bookman Old Style" pitchFamily="18" charset="0"/>
              </a:rPr>
              <a:t>RIM, CEZAROV FORUM (</a:t>
            </a:r>
            <a:r>
              <a:rPr lang="sr-Latn-RS" sz="2000" b="1" i="1" dirty="0" smtClean="0">
                <a:solidFill>
                  <a:srgbClr val="C00000"/>
                </a:solidFill>
                <a:latin typeface="Bookman Old Style" pitchFamily="18" charset="0"/>
              </a:rPr>
              <a:t>FORUM IULIUM</a:t>
            </a:r>
            <a:r>
              <a:rPr lang="sr-Latn-RS" sz="2000" b="1" dirty="0" smtClean="0">
                <a:solidFill>
                  <a:srgbClr val="C00000"/>
                </a:solidFill>
                <a:latin typeface="Bookman Old Style" pitchFamily="18" charset="0"/>
              </a:rPr>
              <a:t>), 46.G.S.E. </a:t>
            </a:r>
            <a:endParaRPr lang="en-US" sz="2000" b="1" dirty="0">
              <a:solidFill>
                <a:srgbClr val="C00000"/>
              </a:solidFill>
              <a:latin typeface="Bookman Old Style"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QUET.jpg"/>
          <p:cNvPicPr>
            <a:picLocks noChangeAspect="1"/>
          </p:cNvPicPr>
          <p:nvPr/>
        </p:nvPicPr>
        <p:blipFill>
          <a:blip r:embed="rId2" cstate="print"/>
          <a:stretch>
            <a:fillRect/>
          </a:stretch>
        </p:blipFill>
        <p:spPr>
          <a:xfrm>
            <a:off x="126776" y="736900"/>
            <a:ext cx="8864824" cy="5892501"/>
          </a:xfrm>
          <a:prstGeom prst="rect">
            <a:avLst/>
          </a:prstGeom>
        </p:spPr>
      </p:pic>
      <p:sp>
        <p:nvSpPr>
          <p:cNvPr id="4" name="TextBox 3"/>
          <p:cNvSpPr txBox="1"/>
          <p:nvPr/>
        </p:nvSpPr>
        <p:spPr>
          <a:xfrm>
            <a:off x="228600" y="228600"/>
            <a:ext cx="6248400" cy="400110"/>
          </a:xfrm>
          <a:prstGeom prst="rect">
            <a:avLst/>
          </a:prstGeom>
          <a:noFill/>
        </p:spPr>
        <p:txBody>
          <a:bodyPr wrap="square" rtlCol="0">
            <a:spAutoFit/>
          </a:bodyPr>
          <a:lstStyle/>
          <a:p>
            <a:r>
              <a:rPr lang="sr-Latn-RS" sz="2000" b="1" dirty="0" smtClean="0">
                <a:solidFill>
                  <a:srgbClr val="C00000"/>
                </a:solidFill>
                <a:latin typeface="Bookman Old Style" pitchFamily="18" charset="0"/>
              </a:rPr>
              <a:t> CEZAROV FORUM, REKONSTRUKCIJA</a:t>
            </a:r>
            <a:endParaRPr lang="en-US" sz="2000" b="1" dirty="0">
              <a:solidFill>
                <a:srgbClr val="C00000"/>
              </a:solidFill>
              <a:latin typeface="Bookman Old Style"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um_auguste_plan.png"/>
          <p:cNvPicPr>
            <a:picLocks noChangeAspect="1"/>
          </p:cNvPicPr>
          <p:nvPr/>
        </p:nvPicPr>
        <p:blipFill>
          <a:blip r:embed="rId2" cstate="print"/>
          <a:stretch>
            <a:fillRect/>
          </a:stretch>
        </p:blipFill>
        <p:spPr>
          <a:xfrm>
            <a:off x="0" y="0"/>
            <a:ext cx="6328028" cy="6858000"/>
          </a:xfrm>
          <a:prstGeom prst="rect">
            <a:avLst/>
          </a:prstGeom>
        </p:spPr>
      </p:pic>
      <p:sp>
        <p:nvSpPr>
          <p:cNvPr id="3" name="TextBox 2"/>
          <p:cNvSpPr txBox="1"/>
          <p:nvPr/>
        </p:nvSpPr>
        <p:spPr>
          <a:xfrm>
            <a:off x="6324600" y="533400"/>
            <a:ext cx="2819400" cy="707886"/>
          </a:xfrm>
          <a:prstGeom prst="rect">
            <a:avLst/>
          </a:prstGeom>
          <a:noFill/>
        </p:spPr>
        <p:txBody>
          <a:bodyPr wrap="square" rtlCol="0">
            <a:spAutoFit/>
          </a:bodyPr>
          <a:lstStyle/>
          <a:p>
            <a:pPr algn="ctr"/>
            <a:r>
              <a:rPr lang="sr-Latn-RS" sz="2000" b="1" dirty="0" smtClean="0">
                <a:solidFill>
                  <a:srgbClr val="C00000"/>
                </a:solidFill>
                <a:latin typeface="Bookman Old Style" pitchFamily="18" charset="0"/>
              </a:rPr>
              <a:t>AVGUSTOV FORUM, 2.G.S.E.</a:t>
            </a:r>
            <a:endParaRPr lang="en-US" sz="2000" b="1" dirty="0">
              <a:solidFill>
                <a:srgbClr val="C00000"/>
              </a:solidFill>
              <a:latin typeface="Bookman Old Style"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titled.jpg"/>
          <p:cNvPicPr>
            <a:picLocks noChangeAspect="1"/>
          </p:cNvPicPr>
          <p:nvPr/>
        </p:nvPicPr>
        <p:blipFill>
          <a:blip r:embed="rId2" cstate="print"/>
          <a:stretch>
            <a:fillRect/>
          </a:stretch>
        </p:blipFill>
        <p:spPr>
          <a:xfrm>
            <a:off x="1" y="0"/>
            <a:ext cx="5410200" cy="6858000"/>
          </a:xfrm>
          <a:prstGeom prst="rect">
            <a:avLst/>
          </a:prstGeom>
        </p:spPr>
      </p:pic>
      <p:sp>
        <p:nvSpPr>
          <p:cNvPr id="3" name="Rectangle 2"/>
          <p:cNvSpPr/>
          <p:nvPr/>
        </p:nvSpPr>
        <p:spPr>
          <a:xfrm>
            <a:off x="5410200" y="2057400"/>
            <a:ext cx="3733800" cy="1938992"/>
          </a:xfrm>
          <a:prstGeom prst="rect">
            <a:avLst/>
          </a:prstGeom>
        </p:spPr>
        <p:txBody>
          <a:bodyPr wrap="square">
            <a:spAutoFit/>
          </a:bodyPr>
          <a:lstStyle/>
          <a:p>
            <a:pPr algn="ctr"/>
            <a:r>
              <a:rPr lang="en-US" altLang="en-US" sz="2400" b="1" dirty="0" err="1" smtClean="0">
                <a:solidFill>
                  <a:srgbClr val="C00000"/>
                </a:solidFill>
                <a:latin typeface="Bookman Old Style" pitchFamily="18" charset="0"/>
              </a:rPr>
              <a:t>Hram</a:t>
            </a:r>
            <a:r>
              <a:rPr lang="en-US" altLang="en-US" sz="2400" b="1" dirty="0" smtClean="0">
                <a:solidFill>
                  <a:srgbClr val="C00000"/>
                </a:solidFill>
                <a:latin typeface="Bookman Old Style" pitchFamily="18" charset="0"/>
              </a:rPr>
              <a:t> </a:t>
            </a:r>
            <a:r>
              <a:rPr lang="en-US" altLang="en-US" sz="2400" b="1" dirty="0" err="1" smtClean="0">
                <a:solidFill>
                  <a:srgbClr val="C00000"/>
                </a:solidFill>
                <a:latin typeface="Bookman Old Style" pitchFamily="18" charset="0"/>
              </a:rPr>
              <a:t>kapitolinskog</a:t>
            </a:r>
            <a:r>
              <a:rPr lang="en-US" altLang="en-US" sz="2400" b="1" dirty="0" smtClean="0">
                <a:solidFill>
                  <a:srgbClr val="C00000"/>
                </a:solidFill>
                <a:latin typeface="Bookman Old Style" pitchFamily="18" charset="0"/>
              </a:rPr>
              <a:t> </a:t>
            </a:r>
            <a:r>
              <a:rPr lang="en-US" altLang="en-US" sz="2400" b="1" dirty="0" err="1" smtClean="0">
                <a:solidFill>
                  <a:srgbClr val="C00000"/>
                </a:solidFill>
                <a:latin typeface="Bookman Old Style" pitchFamily="18" charset="0"/>
              </a:rPr>
              <a:t>Jupitera</a:t>
            </a:r>
            <a:r>
              <a:rPr lang="en-US" altLang="en-US" sz="2400" b="1" dirty="0" smtClean="0">
                <a:solidFill>
                  <a:srgbClr val="C00000"/>
                </a:solidFill>
                <a:latin typeface="Bookman Old Style" pitchFamily="18" charset="0"/>
              </a:rPr>
              <a:t>/</a:t>
            </a:r>
            <a:r>
              <a:rPr lang="en-US" altLang="en-US" sz="2400" b="1" dirty="0" err="1" smtClean="0">
                <a:solidFill>
                  <a:srgbClr val="C00000"/>
                </a:solidFill>
                <a:latin typeface="Bookman Old Style" pitchFamily="18" charset="0"/>
              </a:rPr>
              <a:t>kapitolinske</a:t>
            </a:r>
            <a:r>
              <a:rPr lang="en-US" altLang="en-US" sz="2400" b="1" dirty="0" smtClean="0">
                <a:solidFill>
                  <a:srgbClr val="C00000"/>
                </a:solidFill>
                <a:latin typeface="Bookman Old Style" pitchFamily="18" charset="0"/>
              </a:rPr>
              <a:t> </a:t>
            </a:r>
            <a:r>
              <a:rPr lang="en-US" altLang="en-US" sz="2400" b="1" dirty="0" err="1" smtClean="0">
                <a:solidFill>
                  <a:srgbClr val="C00000"/>
                </a:solidFill>
                <a:latin typeface="Bookman Old Style" pitchFamily="18" charset="0"/>
              </a:rPr>
              <a:t>trijade</a:t>
            </a:r>
            <a:r>
              <a:rPr lang="en-US" altLang="en-US" sz="2400" b="1" dirty="0" smtClean="0">
                <a:solidFill>
                  <a:srgbClr val="C00000"/>
                </a:solidFill>
                <a:latin typeface="Bookman Old Style" pitchFamily="18" charset="0"/>
              </a:rPr>
              <a:t>, </a:t>
            </a:r>
            <a:r>
              <a:rPr lang="en-US" altLang="en-US" sz="2400" b="1" dirty="0" err="1" smtClean="0">
                <a:solidFill>
                  <a:srgbClr val="C00000"/>
                </a:solidFill>
                <a:latin typeface="Bookman Old Style" pitchFamily="18" charset="0"/>
              </a:rPr>
              <a:t>aksonometrijski</a:t>
            </a:r>
            <a:r>
              <a:rPr lang="en-US" altLang="en-US" sz="2400" b="1" dirty="0" smtClean="0">
                <a:solidFill>
                  <a:srgbClr val="C00000"/>
                </a:solidFill>
                <a:latin typeface="Bookman Old Style" pitchFamily="18" charset="0"/>
              </a:rPr>
              <a:t> </a:t>
            </a:r>
            <a:r>
              <a:rPr lang="en-US" altLang="en-US" sz="2400" b="1" dirty="0" err="1" smtClean="0">
                <a:solidFill>
                  <a:srgbClr val="C00000"/>
                </a:solidFill>
                <a:latin typeface="Bookman Old Style" pitchFamily="18" charset="0"/>
              </a:rPr>
              <a:t>prikaz</a:t>
            </a:r>
            <a:r>
              <a:rPr lang="en-US" altLang="en-US" sz="2400" b="1" dirty="0" smtClean="0">
                <a:solidFill>
                  <a:srgbClr val="C00000"/>
                </a:solidFill>
                <a:latin typeface="Bookman Old Style" pitchFamily="18" charset="0"/>
              </a:rPr>
              <a:t> </a:t>
            </a:r>
            <a:r>
              <a:rPr lang="sr-Latn-RS" altLang="en-US" sz="2400" b="1" dirty="0" smtClean="0">
                <a:solidFill>
                  <a:srgbClr val="C00000"/>
                </a:solidFill>
                <a:latin typeface="Bookman Old Style" pitchFamily="18" charset="0"/>
              </a:rPr>
              <a:t>(Dž. Stemper)</a:t>
            </a:r>
            <a:endParaRPr lang="en-US" sz="2400" dirty="0">
              <a:solidFill>
                <a:srgbClr val="C000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ugustusforum.jpg"/>
          <p:cNvPicPr>
            <a:picLocks noChangeAspect="1"/>
          </p:cNvPicPr>
          <p:nvPr/>
        </p:nvPicPr>
        <p:blipFill>
          <a:blip r:embed="rId2" cstate="print"/>
          <a:stretch>
            <a:fillRect/>
          </a:stretch>
        </p:blipFill>
        <p:spPr>
          <a:xfrm>
            <a:off x="152400" y="2895600"/>
            <a:ext cx="5080000" cy="3810000"/>
          </a:xfrm>
          <a:prstGeom prst="rect">
            <a:avLst/>
          </a:prstGeom>
        </p:spPr>
      </p:pic>
      <p:pic>
        <p:nvPicPr>
          <p:cNvPr id="36866" name="Picture 2" descr="C:\Users\Ivan\Videos\Desktop\RIM CASOVI\2 FORUMI\AVGUST\1280px-ItaliaRomaForoAugustoTempioArchitrave.jpg"/>
          <p:cNvPicPr>
            <a:picLocks noChangeAspect="1" noChangeArrowheads="1"/>
          </p:cNvPicPr>
          <p:nvPr/>
        </p:nvPicPr>
        <p:blipFill>
          <a:blip r:embed="rId3" cstate="print"/>
          <a:srcRect/>
          <a:stretch>
            <a:fillRect/>
          </a:stretch>
        </p:blipFill>
        <p:spPr bwMode="auto">
          <a:xfrm>
            <a:off x="152400" y="152400"/>
            <a:ext cx="5105400" cy="2598495"/>
          </a:xfrm>
          <a:prstGeom prst="rect">
            <a:avLst/>
          </a:prstGeom>
          <a:noFill/>
        </p:spPr>
      </p:pic>
      <p:pic>
        <p:nvPicPr>
          <p:cNvPr id="36870" name="Picture 6" descr="https://upload.wikimedia.org/wikipedia/commons/thumb/8/81/Frammento_di_capitello_con_cavalli_alati%2C_dall%27interno_della_cella_del_tempio_di_marte_ultore_nel_foro_di_augusto%2C_2_ac_ca._04.JPG/1024px-Frammento_di_capitello_con_cavalli_alati%2C_dall%27interno_della_cella_del_tempio_di_marte_ultore_nel_foro_di_augusto%2C_2_ac_ca._04.JPG"/>
          <p:cNvPicPr>
            <a:picLocks noChangeAspect="1" noChangeArrowheads="1"/>
          </p:cNvPicPr>
          <p:nvPr/>
        </p:nvPicPr>
        <p:blipFill>
          <a:blip r:embed="rId4" cstate="print"/>
          <a:srcRect/>
          <a:stretch>
            <a:fillRect/>
          </a:stretch>
        </p:blipFill>
        <p:spPr bwMode="auto">
          <a:xfrm>
            <a:off x="5638800" y="152400"/>
            <a:ext cx="3222457" cy="2605391"/>
          </a:xfrm>
          <a:prstGeom prst="rect">
            <a:avLst/>
          </a:prstGeom>
          <a:noFill/>
        </p:spPr>
      </p:pic>
      <p:pic>
        <p:nvPicPr>
          <p:cNvPr id="36872" name="Picture 8" descr="https://upload.wikimedia.org/wikipedia/commons/e/e0/Augustusfries.jpg"/>
          <p:cNvPicPr>
            <a:picLocks noChangeAspect="1" noChangeArrowheads="1"/>
          </p:cNvPicPr>
          <p:nvPr/>
        </p:nvPicPr>
        <p:blipFill>
          <a:blip r:embed="rId5" cstate="print"/>
          <a:srcRect/>
          <a:stretch>
            <a:fillRect/>
          </a:stretch>
        </p:blipFill>
        <p:spPr bwMode="auto">
          <a:xfrm>
            <a:off x="5562600" y="3810000"/>
            <a:ext cx="3255378" cy="2305051"/>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um_of_Augustus_mdoel.jpg"/>
          <p:cNvPicPr>
            <a:picLocks noChangeAspect="1"/>
          </p:cNvPicPr>
          <p:nvPr/>
        </p:nvPicPr>
        <p:blipFill>
          <a:blip r:embed="rId2" cstate="print"/>
          <a:stretch>
            <a:fillRect/>
          </a:stretch>
        </p:blipFill>
        <p:spPr>
          <a:xfrm>
            <a:off x="152400" y="1447800"/>
            <a:ext cx="8819682" cy="5286136"/>
          </a:xfrm>
          <a:prstGeom prst="rect">
            <a:avLst/>
          </a:prstGeom>
        </p:spPr>
      </p:pic>
      <p:sp>
        <p:nvSpPr>
          <p:cNvPr id="3" name="TextBox 2"/>
          <p:cNvSpPr txBox="1"/>
          <p:nvPr/>
        </p:nvSpPr>
        <p:spPr>
          <a:xfrm>
            <a:off x="228600" y="609600"/>
            <a:ext cx="8763000" cy="707886"/>
          </a:xfrm>
          <a:prstGeom prst="rect">
            <a:avLst/>
          </a:prstGeom>
          <a:noFill/>
        </p:spPr>
        <p:txBody>
          <a:bodyPr wrap="square" rtlCol="0">
            <a:spAutoFit/>
          </a:bodyPr>
          <a:lstStyle/>
          <a:p>
            <a:pPr algn="ctr"/>
            <a:r>
              <a:rPr lang="sr-Latn-RS" sz="2000" b="1" dirty="0" smtClean="0">
                <a:solidFill>
                  <a:srgbClr val="C00000"/>
                </a:solidFill>
                <a:latin typeface="Bookman Old Style" pitchFamily="18" charset="0"/>
              </a:rPr>
              <a:t>AVGUSTOV FORUM I HRAM MARSA ULTORA, REKONSTRUKCIJA</a:t>
            </a:r>
            <a:endParaRPr lang="en-US" sz="2000" b="1" dirty="0">
              <a:solidFill>
                <a:srgbClr val="C00000"/>
              </a:solidFill>
              <a:latin typeface="Bookman Old Style"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Trajan Forum.jpg"/>
          <p:cNvPicPr>
            <a:picLocks noChangeAspect="1" noChangeArrowheads="1"/>
          </p:cNvPicPr>
          <p:nvPr/>
        </p:nvPicPr>
        <p:blipFill>
          <a:blip r:embed="rId2" cstate="print"/>
          <a:srcRect/>
          <a:stretch>
            <a:fillRect/>
          </a:stretch>
        </p:blipFill>
        <p:spPr bwMode="auto">
          <a:xfrm>
            <a:off x="113734" y="762000"/>
            <a:ext cx="8899789" cy="5962651"/>
          </a:xfrm>
          <a:prstGeom prst="rect">
            <a:avLst/>
          </a:prstGeom>
          <a:noFill/>
        </p:spPr>
      </p:pic>
      <p:sp>
        <p:nvSpPr>
          <p:cNvPr id="3" name="TextBox 2"/>
          <p:cNvSpPr txBox="1"/>
          <p:nvPr/>
        </p:nvSpPr>
        <p:spPr>
          <a:xfrm>
            <a:off x="228600" y="228600"/>
            <a:ext cx="4876800" cy="400110"/>
          </a:xfrm>
          <a:prstGeom prst="rect">
            <a:avLst/>
          </a:prstGeom>
          <a:noFill/>
        </p:spPr>
        <p:txBody>
          <a:bodyPr wrap="square" rtlCol="0">
            <a:spAutoFit/>
          </a:bodyPr>
          <a:lstStyle/>
          <a:p>
            <a:r>
              <a:rPr lang="sr-Latn-RS" sz="2000" b="1" dirty="0" smtClean="0">
                <a:solidFill>
                  <a:srgbClr val="C00000"/>
                </a:solidFill>
                <a:latin typeface="Bookman Old Style" pitchFamily="18" charset="0"/>
              </a:rPr>
              <a:t>TRAJANOV FORUM, 143.G.N.E.</a:t>
            </a:r>
            <a:endParaRPr lang="en-US" sz="2000" b="1" dirty="0">
              <a:solidFill>
                <a:srgbClr val="C00000"/>
              </a:solidFill>
              <a:latin typeface="Bookman Old Style"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rajan_forum.jpg"/>
          <p:cNvPicPr>
            <a:picLocks noChangeAspect="1"/>
          </p:cNvPicPr>
          <p:nvPr/>
        </p:nvPicPr>
        <p:blipFill>
          <a:blip r:embed="rId2" cstate="print"/>
          <a:stretch>
            <a:fillRect/>
          </a:stretch>
        </p:blipFill>
        <p:spPr>
          <a:xfrm>
            <a:off x="152400" y="914399"/>
            <a:ext cx="8839199" cy="5075634"/>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s://upload.wikimedia.org/wikipedia/commons/thumb/5/5a/Fori-imperiali-big-1-.jpg/310px-Fori-imperiali-big-1-.jpg"/>
          <p:cNvPicPr>
            <a:picLocks noChangeAspect="1" noChangeArrowheads="1"/>
          </p:cNvPicPr>
          <p:nvPr/>
        </p:nvPicPr>
        <p:blipFill>
          <a:blip r:embed="rId2" cstate="print"/>
          <a:srcRect/>
          <a:stretch>
            <a:fillRect/>
          </a:stretch>
        </p:blipFill>
        <p:spPr bwMode="auto">
          <a:xfrm>
            <a:off x="228600" y="914400"/>
            <a:ext cx="8714913" cy="5791200"/>
          </a:xfrm>
          <a:prstGeom prst="rect">
            <a:avLst/>
          </a:prstGeom>
          <a:noFill/>
        </p:spPr>
      </p:pic>
      <p:sp>
        <p:nvSpPr>
          <p:cNvPr id="3" name="TextBox 2"/>
          <p:cNvSpPr txBox="1"/>
          <p:nvPr/>
        </p:nvSpPr>
        <p:spPr>
          <a:xfrm>
            <a:off x="228600" y="381000"/>
            <a:ext cx="7162800" cy="400110"/>
          </a:xfrm>
          <a:prstGeom prst="rect">
            <a:avLst/>
          </a:prstGeom>
          <a:noFill/>
        </p:spPr>
        <p:txBody>
          <a:bodyPr wrap="square" rtlCol="0">
            <a:spAutoFit/>
          </a:bodyPr>
          <a:lstStyle/>
          <a:p>
            <a:r>
              <a:rPr lang="sr-Latn-RS" sz="2000" b="1" dirty="0" smtClean="0">
                <a:solidFill>
                  <a:srgbClr val="C00000"/>
                </a:solidFill>
                <a:latin typeface="Bookman Old Style" pitchFamily="18" charset="0"/>
              </a:rPr>
              <a:t>TRAJANOV FORUM, REKONSTRUKCIJA</a:t>
            </a:r>
            <a:endParaRPr lang="en-US" sz="2000" b="1" dirty="0">
              <a:solidFill>
                <a:srgbClr val="C00000"/>
              </a:solidFill>
              <a:latin typeface="Bookman Old Style"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80px-Platner-fora-imperial-96a_Recontructed.jpg"/>
          <p:cNvPicPr>
            <a:picLocks noChangeAspect="1"/>
          </p:cNvPicPr>
          <p:nvPr/>
        </p:nvPicPr>
        <p:blipFill>
          <a:blip r:embed="rId2" cstate="print"/>
          <a:stretch>
            <a:fillRect/>
          </a:stretch>
        </p:blipFill>
        <p:spPr>
          <a:xfrm>
            <a:off x="152400" y="152400"/>
            <a:ext cx="6553200" cy="3000129"/>
          </a:xfrm>
          <a:prstGeom prst="rect">
            <a:avLst/>
          </a:prstGeom>
        </p:spPr>
      </p:pic>
      <p:pic>
        <p:nvPicPr>
          <p:cNvPr id="3" name="Picture 2" descr="495px-IT-Rom-kaiserforen Trajan.jpg"/>
          <p:cNvPicPr>
            <a:picLocks noChangeAspect="1"/>
          </p:cNvPicPr>
          <p:nvPr/>
        </p:nvPicPr>
        <p:blipFill>
          <a:blip r:embed="rId3" cstate="print"/>
          <a:stretch>
            <a:fillRect/>
          </a:stretch>
        </p:blipFill>
        <p:spPr>
          <a:xfrm>
            <a:off x="914400" y="3505200"/>
            <a:ext cx="4800600" cy="3190702"/>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Users\Ivan\Videos\Desktop\RIM CASOVI\2 FORUMI\FORUM PACIS\index.jpg"/>
          <p:cNvPicPr>
            <a:picLocks noChangeAspect="1" noChangeArrowheads="1"/>
          </p:cNvPicPr>
          <p:nvPr/>
        </p:nvPicPr>
        <p:blipFill>
          <a:blip r:embed="rId2" cstate="print"/>
          <a:srcRect/>
          <a:stretch>
            <a:fillRect/>
          </a:stretch>
        </p:blipFill>
        <p:spPr bwMode="auto">
          <a:xfrm>
            <a:off x="152400" y="990600"/>
            <a:ext cx="7106735" cy="5715000"/>
          </a:xfrm>
          <a:prstGeom prst="rect">
            <a:avLst/>
          </a:prstGeom>
          <a:noFill/>
        </p:spPr>
      </p:pic>
      <p:sp>
        <p:nvSpPr>
          <p:cNvPr id="3" name="TextBox 2"/>
          <p:cNvSpPr txBox="1"/>
          <p:nvPr/>
        </p:nvSpPr>
        <p:spPr>
          <a:xfrm>
            <a:off x="152400" y="228600"/>
            <a:ext cx="8686800" cy="707886"/>
          </a:xfrm>
          <a:prstGeom prst="rect">
            <a:avLst/>
          </a:prstGeom>
          <a:noFill/>
        </p:spPr>
        <p:txBody>
          <a:bodyPr wrap="square" rtlCol="0">
            <a:spAutoFit/>
          </a:bodyPr>
          <a:lstStyle/>
          <a:p>
            <a:pPr algn="ctr"/>
            <a:r>
              <a:rPr lang="sr-Latn-RS" sz="2000" b="1" i="1" dirty="0" smtClean="0">
                <a:solidFill>
                  <a:srgbClr val="C00000"/>
                </a:solidFill>
                <a:latin typeface="Bookman Old Style" pitchFamily="18" charset="0"/>
              </a:rPr>
              <a:t>TEMPLUM PACIS</a:t>
            </a:r>
            <a:r>
              <a:rPr lang="sr-Latn-RS" sz="2000" b="1" dirty="0" smtClean="0">
                <a:solidFill>
                  <a:srgbClr val="C00000"/>
                </a:solidFill>
                <a:latin typeface="Bookman Old Style" pitchFamily="18" charset="0"/>
              </a:rPr>
              <a:t>/</a:t>
            </a:r>
            <a:r>
              <a:rPr lang="sr-Latn-RS" sz="2000" b="1" i="1" dirty="0" smtClean="0">
                <a:solidFill>
                  <a:srgbClr val="C00000"/>
                </a:solidFill>
                <a:latin typeface="Bookman Old Style" pitchFamily="18" charset="0"/>
              </a:rPr>
              <a:t>FORUM VESPASIANI – </a:t>
            </a:r>
            <a:r>
              <a:rPr lang="sr-Latn-RS" sz="2000" b="1" dirty="0" smtClean="0">
                <a:solidFill>
                  <a:srgbClr val="C00000"/>
                </a:solidFill>
                <a:latin typeface="Bookman Old Style" pitchFamily="18" charset="0"/>
              </a:rPr>
              <a:t>VESPAZIJANOV FORUM, 71.G.N.E</a:t>
            </a:r>
            <a:endParaRPr lang="en-US" sz="2000" b="1" i="1" dirty="0">
              <a:solidFill>
                <a:srgbClr val="C00000"/>
              </a:solidFill>
              <a:latin typeface="Bookman Old Style"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30px-Model-templum-pacis.jpg"/>
          <p:cNvPicPr>
            <a:picLocks noChangeAspect="1"/>
          </p:cNvPicPr>
          <p:nvPr/>
        </p:nvPicPr>
        <p:blipFill>
          <a:blip r:embed="rId2" cstate="print"/>
          <a:stretch>
            <a:fillRect/>
          </a:stretch>
        </p:blipFill>
        <p:spPr>
          <a:xfrm>
            <a:off x="457200" y="990600"/>
            <a:ext cx="8222974" cy="5731163"/>
          </a:xfrm>
          <a:prstGeom prst="rect">
            <a:avLst/>
          </a:prstGeom>
        </p:spPr>
      </p:pic>
      <p:sp>
        <p:nvSpPr>
          <p:cNvPr id="3" name="TextBox 2"/>
          <p:cNvSpPr txBox="1"/>
          <p:nvPr/>
        </p:nvSpPr>
        <p:spPr>
          <a:xfrm>
            <a:off x="457200" y="304800"/>
            <a:ext cx="6858000" cy="400110"/>
          </a:xfrm>
          <a:prstGeom prst="rect">
            <a:avLst/>
          </a:prstGeom>
          <a:noFill/>
        </p:spPr>
        <p:txBody>
          <a:bodyPr wrap="square" rtlCol="0">
            <a:spAutoFit/>
          </a:bodyPr>
          <a:lstStyle/>
          <a:p>
            <a:r>
              <a:rPr lang="sr-Latn-RS" sz="2000" b="1" dirty="0" smtClean="0">
                <a:solidFill>
                  <a:srgbClr val="C00000"/>
                </a:solidFill>
                <a:latin typeface="Bookman Old Style" pitchFamily="18" charset="0"/>
              </a:rPr>
              <a:t>VESPAZIJANOV FORUM, REKONSTRUKCIJA</a:t>
            </a:r>
            <a:endParaRPr lang="en-US" sz="2000" b="1" dirty="0">
              <a:solidFill>
                <a:srgbClr val="C00000"/>
              </a:solidFill>
              <a:latin typeface="Bookman Old Style" pitchFamily="18"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6_Temple_of_Peace_(Rome)_02.jpg"/>
          <p:cNvPicPr>
            <a:picLocks noChangeAspect="1"/>
          </p:cNvPicPr>
          <p:nvPr/>
        </p:nvPicPr>
        <p:blipFill>
          <a:blip r:embed="rId2" cstate="print"/>
          <a:stretch>
            <a:fillRect/>
          </a:stretch>
        </p:blipFill>
        <p:spPr>
          <a:xfrm>
            <a:off x="152400" y="413611"/>
            <a:ext cx="8839200" cy="631104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Ivan\Downloads\urn cambridge.org id binary 20190806050935696-0565 9780511979743 47071fig7_13.png"/>
          <p:cNvPicPr>
            <a:picLocks noChangeAspect="1" noChangeArrowheads="1"/>
          </p:cNvPicPr>
          <p:nvPr/>
        </p:nvPicPr>
        <p:blipFill>
          <a:blip r:embed="rId2" cstate="print"/>
          <a:srcRect/>
          <a:stretch>
            <a:fillRect/>
          </a:stretch>
        </p:blipFill>
        <p:spPr bwMode="auto">
          <a:xfrm>
            <a:off x="228600" y="152400"/>
            <a:ext cx="3962400" cy="3293916"/>
          </a:xfrm>
          <a:prstGeom prst="rect">
            <a:avLst/>
          </a:prstGeom>
          <a:noFill/>
        </p:spPr>
      </p:pic>
      <p:pic>
        <p:nvPicPr>
          <p:cNvPr id="1027" name="Picture 3" descr="C:\Users\Ivan\Downloads\urn cambridge.org id binary 20190806050935696-0565 9780511979743 47071fig8_2.png"/>
          <p:cNvPicPr>
            <a:picLocks noChangeAspect="1" noChangeArrowheads="1"/>
          </p:cNvPicPr>
          <p:nvPr/>
        </p:nvPicPr>
        <p:blipFill>
          <a:blip r:embed="rId3" cstate="print"/>
          <a:srcRect/>
          <a:stretch>
            <a:fillRect/>
          </a:stretch>
        </p:blipFill>
        <p:spPr bwMode="auto">
          <a:xfrm>
            <a:off x="5105400" y="152399"/>
            <a:ext cx="3789493" cy="4878647"/>
          </a:xfrm>
          <a:prstGeom prst="rect">
            <a:avLst/>
          </a:prstGeom>
          <a:noFill/>
        </p:spPr>
      </p:pic>
      <p:pic>
        <p:nvPicPr>
          <p:cNvPr id="1028" name="Picture 4" descr="C:\Users\Ivan\Downloads\urn cambridge.org id binary 20190806050935696-0565 9780511979743 47071fig11_31.png"/>
          <p:cNvPicPr>
            <a:picLocks noChangeAspect="1" noChangeArrowheads="1"/>
          </p:cNvPicPr>
          <p:nvPr/>
        </p:nvPicPr>
        <p:blipFill>
          <a:blip r:embed="rId4" cstate="print"/>
          <a:srcRect/>
          <a:stretch>
            <a:fillRect/>
          </a:stretch>
        </p:blipFill>
        <p:spPr bwMode="auto">
          <a:xfrm>
            <a:off x="228600" y="3527050"/>
            <a:ext cx="4648200" cy="3072909"/>
          </a:xfrm>
          <a:prstGeom prst="rect">
            <a:avLst/>
          </a:prstGeom>
          <a:noFill/>
        </p:spPr>
      </p:pic>
      <p:sp>
        <p:nvSpPr>
          <p:cNvPr id="5" name="TextBox 4"/>
          <p:cNvSpPr txBox="1"/>
          <p:nvPr/>
        </p:nvSpPr>
        <p:spPr>
          <a:xfrm>
            <a:off x="4800600" y="5181600"/>
            <a:ext cx="4191000" cy="1015663"/>
          </a:xfrm>
          <a:prstGeom prst="rect">
            <a:avLst/>
          </a:prstGeom>
          <a:noFill/>
        </p:spPr>
        <p:txBody>
          <a:bodyPr wrap="square" rtlCol="0">
            <a:spAutoFit/>
          </a:bodyPr>
          <a:lstStyle/>
          <a:p>
            <a:pPr algn="ctr"/>
            <a:r>
              <a:rPr lang="en-US" sz="2000" b="1" dirty="0" smtClean="0">
                <a:solidFill>
                  <a:srgbClr val="C00000"/>
                </a:solidFill>
                <a:latin typeface="Bookman Old Style" pitchFamily="18" charset="0"/>
              </a:rPr>
              <a:t>FORUMI PROVINCIJSKIH GRADOVA CARSTVA, ZAPAD I ISTOK</a:t>
            </a:r>
            <a:endParaRPr lang="en-US" sz="2000" b="1" dirty="0">
              <a:solidFill>
                <a:srgbClr val="C00000"/>
              </a:solidFill>
              <a:latin typeface="Bookman Old Style"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4d6d199539e1e450b85673b8cdc8ac42.jpg"/>
          <p:cNvPicPr>
            <a:picLocks noChangeAspect="1" noChangeArrowheads="1"/>
          </p:cNvPicPr>
          <p:nvPr/>
        </p:nvPicPr>
        <p:blipFill>
          <a:blip r:embed="rId2" cstate="print"/>
          <a:srcRect/>
          <a:stretch>
            <a:fillRect/>
          </a:stretch>
        </p:blipFill>
        <p:spPr>
          <a:xfrm>
            <a:off x="152400" y="152400"/>
            <a:ext cx="4953000" cy="3183334"/>
          </a:xfrm>
          <a:prstGeom prst="rect">
            <a:avLst/>
          </a:prstGeom>
        </p:spPr>
      </p:pic>
      <p:sp>
        <p:nvSpPr>
          <p:cNvPr id="3" name="TextBox 2"/>
          <p:cNvSpPr txBox="1"/>
          <p:nvPr/>
        </p:nvSpPr>
        <p:spPr>
          <a:xfrm>
            <a:off x="5257800" y="1371600"/>
            <a:ext cx="3581400" cy="1200329"/>
          </a:xfrm>
          <a:prstGeom prst="rect">
            <a:avLst/>
          </a:prstGeom>
          <a:noFill/>
        </p:spPr>
        <p:txBody>
          <a:bodyPr wrap="square" rtlCol="0">
            <a:spAutoFit/>
          </a:bodyPr>
          <a:lstStyle/>
          <a:p>
            <a:pPr algn="ctr"/>
            <a:r>
              <a:rPr lang="en-US" sz="2400" b="1" dirty="0" smtClean="0">
                <a:solidFill>
                  <a:srgbClr val="C00000"/>
                </a:solidFill>
                <a:latin typeface="Bookman Old Style" pitchFamily="18" charset="0"/>
              </a:rPr>
              <a:t>ETRURSKI HRAM, IDEALNA REKONSTRUKCIJA</a:t>
            </a:r>
            <a:endParaRPr lang="en-US" sz="2400" b="1" dirty="0">
              <a:solidFill>
                <a:srgbClr val="C00000"/>
              </a:solidFill>
              <a:latin typeface="Bookman Old Style" pitchFamily="18" charset="0"/>
            </a:endParaRPr>
          </a:p>
        </p:txBody>
      </p:sp>
      <p:sp>
        <p:nvSpPr>
          <p:cNvPr id="4" name="TextBox 3"/>
          <p:cNvSpPr txBox="1"/>
          <p:nvPr/>
        </p:nvSpPr>
        <p:spPr>
          <a:xfrm>
            <a:off x="0" y="3505200"/>
            <a:ext cx="9144000" cy="2862322"/>
          </a:xfrm>
          <a:prstGeom prst="rect">
            <a:avLst/>
          </a:prstGeom>
          <a:noFill/>
        </p:spPr>
        <p:txBody>
          <a:bodyPr wrap="square" rtlCol="0">
            <a:spAutoFit/>
          </a:bodyPr>
          <a:lstStyle/>
          <a:p>
            <a:r>
              <a:rPr lang="en-US" sz="2000" b="1" dirty="0" smtClean="0">
                <a:solidFill>
                  <a:srgbClr val="C00000"/>
                </a:solidFill>
                <a:latin typeface="Bookman Old Style" pitchFamily="18" charset="0"/>
              </a:rPr>
              <a:t>HRAM JUPITERA KAPITOLINSKOG, PODIGNUT NA ISTOIMENOM BR</a:t>
            </a:r>
            <a:r>
              <a:rPr lang="sr-Latn-RS" sz="2000" b="1" dirty="0" smtClean="0">
                <a:solidFill>
                  <a:srgbClr val="C00000"/>
                </a:solidFill>
                <a:latin typeface="Bookman Old Style" pitchFamily="18" charset="0"/>
              </a:rPr>
              <a:t>EŽULJKU, DUGO JE BIO NAJVAŽNIJE SAKRALNO SREDIŠTE GRADA. GRADITELJSKA OBELEŽJA VISOKOG PODIJUMA I DUBOKOG PERISTILA SA NIZOVIMA STUBOVA NESPOREDNO SU PRIZIŠLA IZ UGLEDANJA NA ETRURSKE HRAMOVE. DO 80.G.N.E. HRAM JE TRI PUTA OBNAVLJAN, ČETVRTI SE OČUVAO DO PADA CARSTVA. UZ JUPITERA, TRIJADU SU ČINILE JUNONA I MINERVA; OVAJ SKUP BOŽANSTAVA I NJIHOV HRAM POSTAĆE SAKRALNO SREDIŠTE I SIMBOL VLASTI RIMA OD VREMENA CARSTVA.</a:t>
            </a:r>
            <a:endParaRPr lang="en-US" sz="2000" b="1" dirty="0">
              <a:solidFill>
                <a:srgbClr val="C00000"/>
              </a:solidFill>
              <a:latin typeface="Bookman Old Style"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600200"/>
            <a:ext cx="9144000" cy="3046988"/>
          </a:xfrm>
          <a:prstGeom prst="rect">
            <a:avLst/>
          </a:prstGeom>
        </p:spPr>
        <p:txBody>
          <a:bodyPr wrap="square">
            <a:spAutoFit/>
          </a:bodyPr>
          <a:lstStyle/>
          <a:p>
            <a:r>
              <a:rPr lang="sr-Latn-RS" sz="2400" b="1" dirty="0" smtClean="0">
                <a:solidFill>
                  <a:srgbClr val="C00000"/>
                </a:solidFill>
                <a:latin typeface="Bookman Old Style" pitchFamily="18" charset="0"/>
              </a:rPr>
              <a:t>*DO 1.V.S.E PREOVLAĐUJUĆI SU SU JONSKI UTICAJI U ARHITEKTURI HRAMOVA, POSLE 168.G.</a:t>
            </a:r>
            <a:r>
              <a:rPr lang="en-US" sz="2400" b="1" dirty="0" smtClean="0">
                <a:solidFill>
                  <a:srgbClr val="C00000"/>
                </a:solidFill>
                <a:latin typeface="Bookman Old Style" pitchFamily="18" charset="0"/>
              </a:rPr>
              <a:t>S.E.</a:t>
            </a:r>
            <a:r>
              <a:rPr lang="sr-Latn-RS" sz="2400" b="1" dirty="0" smtClean="0">
                <a:solidFill>
                  <a:srgbClr val="C00000"/>
                </a:solidFill>
                <a:latin typeface="Bookman Old Style" pitchFamily="18" charset="0"/>
              </a:rPr>
              <a:t> I OSVAJANJA GRČKE</a:t>
            </a:r>
          </a:p>
          <a:p>
            <a:pPr>
              <a:buFontTx/>
              <a:buChar char="-"/>
            </a:pPr>
            <a:endParaRPr lang="sr-Latn-RS" sz="2400" b="1" dirty="0" smtClean="0">
              <a:solidFill>
                <a:srgbClr val="C00000"/>
              </a:solidFill>
              <a:latin typeface="Bookman Old Style" pitchFamily="18" charset="0"/>
            </a:endParaRPr>
          </a:p>
          <a:p>
            <a:r>
              <a:rPr lang="sr-Latn-RS" sz="2400" b="1" dirty="0" smtClean="0">
                <a:solidFill>
                  <a:srgbClr val="C00000"/>
                </a:solidFill>
                <a:latin typeface="Bookman Old Style" pitchFamily="18" charset="0"/>
              </a:rPr>
              <a:t>*OD TADA PRIMETNO JE OKRETANJE KA KORINTSKIM ELEMENTIMA I ZNATNO PLEMENITIJIEM MATERIJALU – MERMER. AVGUSTOV HRAM </a:t>
            </a:r>
            <a:r>
              <a:rPr lang="sr-Latn-RS" sz="2400" b="1" i="1" dirty="0" smtClean="0">
                <a:solidFill>
                  <a:srgbClr val="C00000"/>
                </a:solidFill>
                <a:latin typeface="Bookman Old Style" pitchFamily="18" charset="0"/>
              </a:rPr>
              <a:t>MARSA ULTORA</a:t>
            </a:r>
            <a:r>
              <a:rPr lang="sr-Latn-RS" sz="2400" b="1" dirty="0" smtClean="0">
                <a:solidFill>
                  <a:srgbClr val="C00000"/>
                </a:solidFill>
                <a:latin typeface="Bookman Old Style" pitchFamily="18" charset="0"/>
              </a:rPr>
              <a:t> POSTAĆE STANDARDNI MODEL SAKRALNE GRAĐEVINE </a:t>
            </a:r>
            <a:endParaRPr lang="en-US" sz="2400" b="1" dirty="0">
              <a:solidFill>
                <a:srgbClr val="C00000"/>
              </a:solidFill>
              <a:latin typeface="Bookman Old Style"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24px-Rome.Temple_of_Portunus.backside.JPG"/>
          <p:cNvPicPr>
            <a:picLocks noChangeAspect="1"/>
          </p:cNvPicPr>
          <p:nvPr/>
        </p:nvPicPr>
        <p:blipFill>
          <a:blip r:embed="rId2" cstate="print"/>
          <a:stretch>
            <a:fillRect/>
          </a:stretch>
        </p:blipFill>
        <p:spPr>
          <a:xfrm>
            <a:off x="4572000" y="152400"/>
            <a:ext cx="4165600" cy="3124200"/>
          </a:xfrm>
          <a:prstGeom prst="rect">
            <a:avLst/>
          </a:prstGeom>
        </p:spPr>
      </p:pic>
      <p:pic>
        <p:nvPicPr>
          <p:cNvPr id="3" name="Picture 2" descr="1024px-Roma_-_Tempio_di_portunus02.JPG"/>
          <p:cNvPicPr>
            <a:picLocks noChangeAspect="1"/>
          </p:cNvPicPr>
          <p:nvPr/>
        </p:nvPicPr>
        <p:blipFill>
          <a:blip r:embed="rId3" cstate="print"/>
          <a:stretch>
            <a:fillRect/>
          </a:stretch>
        </p:blipFill>
        <p:spPr>
          <a:xfrm>
            <a:off x="152400" y="152400"/>
            <a:ext cx="4191000" cy="3143250"/>
          </a:xfrm>
          <a:prstGeom prst="rect">
            <a:avLst/>
          </a:prstGeom>
        </p:spPr>
      </p:pic>
      <p:pic>
        <p:nvPicPr>
          <p:cNvPr id="1026" name="Picture 2" descr="C:\Users\Ivan\Videos\Desktop\RIM CASOVI\1 HRAM\Temple-Of-Fortuna-Virilis.gif"/>
          <p:cNvPicPr>
            <a:picLocks noChangeAspect="1" noChangeArrowheads="1"/>
          </p:cNvPicPr>
          <p:nvPr/>
        </p:nvPicPr>
        <p:blipFill>
          <a:blip r:embed="rId4" cstate="print"/>
          <a:srcRect/>
          <a:stretch>
            <a:fillRect/>
          </a:stretch>
        </p:blipFill>
        <p:spPr bwMode="auto">
          <a:xfrm>
            <a:off x="152400" y="3852530"/>
            <a:ext cx="3429000" cy="2472070"/>
          </a:xfrm>
          <a:prstGeom prst="rect">
            <a:avLst/>
          </a:prstGeom>
          <a:noFill/>
        </p:spPr>
      </p:pic>
      <p:sp>
        <p:nvSpPr>
          <p:cNvPr id="8" name="TextBox 7"/>
          <p:cNvSpPr txBox="1"/>
          <p:nvPr/>
        </p:nvSpPr>
        <p:spPr>
          <a:xfrm>
            <a:off x="3657600" y="3886200"/>
            <a:ext cx="5486400" cy="2246769"/>
          </a:xfrm>
          <a:prstGeom prst="rect">
            <a:avLst/>
          </a:prstGeom>
          <a:noFill/>
        </p:spPr>
        <p:txBody>
          <a:bodyPr wrap="square" rtlCol="0">
            <a:spAutoFit/>
          </a:bodyPr>
          <a:lstStyle/>
          <a:p>
            <a:r>
              <a:rPr lang="en-US" sz="2000" b="1" dirty="0" smtClean="0">
                <a:solidFill>
                  <a:srgbClr val="C00000"/>
                </a:solidFill>
                <a:latin typeface="Bookman Old Style" pitchFamily="18" charset="0"/>
              </a:rPr>
              <a:t>RIM, HRAM </a:t>
            </a:r>
            <a:r>
              <a:rPr lang="en-US" sz="2000" b="1" dirty="0" smtClean="0">
                <a:solidFill>
                  <a:srgbClr val="C00000"/>
                </a:solidFill>
                <a:latin typeface="Bookman Old Style" pitchFamily="18" charset="0"/>
              </a:rPr>
              <a:t>PORTUNUSA </a:t>
            </a:r>
            <a:r>
              <a:rPr lang="sr-Latn-RS" sz="2000" b="1" dirty="0" smtClean="0">
                <a:solidFill>
                  <a:srgbClr val="C00000"/>
                </a:solidFill>
                <a:latin typeface="Bookman Old Style" pitchFamily="18" charset="0"/>
              </a:rPr>
              <a:t>(</a:t>
            </a:r>
            <a:r>
              <a:rPr lang="sr-Latn-RS" sz="2000" b="1" i="1" dirty="0" smtClean="0">
                <a:solidFill>
                  <a:srgbClr val="C00000"/>
                </a:solidFill>
                <a:latin typeface="Bookman Old Style" pitchFamily="18" charset="0"/>
              </a:rPr>
              <a:t>FORTUNE VIRILIS </a:t>
            </a:r>
            <a:r>
              <a:rPr lang="sr-Latn-RS" sz="2000" b="1" dirty="0" smtClean="0">
                <a:solidFill>
                  <a:srgbClr val="C00000"/>
                </a:solidFill>
                <a:latin typeface="Bookman Old Style" pitchFamily="18" charset="0"/>
              </a:rPr>
              <a:t>OD RENESANSE), 120-80.G.S.E.</a:t>
            </a:r>
          </a:p>
          <a:p>
            <a:pPr>
              <a:buFontTx/>
              <a:buChar char="-"/>
            </a:pPr>
            <a:r>
              <a:rPr lang="sr-Latn-RS" sz="2000" b="1" dirty="0" smtClean="0">
                <a:solidFill>
                  <a:srgbClr val="C00000"/>
                </a:solidFill>
                <a:latin typeface="Bookman Old Style" pitchFamily="18" charset="0"/>
              </a:rPr>
              <a:t>BOG-ČUVAR ŽITNICA</a:t>
            </a:r>
          </a:p>
          <a:p>
            <a:r>
              <a:rPr lang="sr-Latn-RS" sz="2000" b="1" dirty="0" smtClean="0">
                <a:solidFill>
                  <a:srgbClr val="C00000"/>
                </a:solidFill>
                <a:latin typeface="Bookman Old Style" pitchFamily="18" charset="0"/>
              </a:rPr>
              <a:t>- TETRASTIL (ČETVOROSTUBNI PORTIK) NA FRONTALNOJ STRANI, VISOKI PODIJUM, DVODELNA </a:t>
            </a:r>
            <a:r>
              <a:rPr lang="sr-Latn-RS" sz="2000" b="1" i="1" dirty="0" smtClean="0">
                <a:solidFill>
                  <a:srgbClr val="C00000"/>
                </a:solidFill>
                <a:latin typeface="Bookman Old Style" pitchFamily="18" charset="0"/>
              </a:rPr>
              <a:t>CEL</a:t>
            </a:r>
            <a:r>
              <a:rPr lang="en-US" sz="2000" b="1" i="1" dirty="0" smtClean="0">
                <a:solidFill>
                  <a:srgbClr val="C00000"/>
                </a:solidFill>
                <a:latin typeface="Bookman Old Style" pitchFamily="18" charset="0"/>
              </a:rPr>
              <a:t>L</a:t>
            </a:r>
            <a:r>
              <a:rPr lang="sr-Latn-RS" sz="2000" b="1" i="1" dirty="0" smtClean="0">
                <a:solidFill>
                  <a:srgbClr val="C00000"/>
                </a:solidFill>
                <a:latin typeface="Bookman Old Style" pitchFamily="18" charset="0"/>
              </a:rPr>
              <a:t>A</a:t>
            </a:r>
            <a:r>
              <a:rPr lang="sr-Latn-RS" sz="2000" b="1" dirty="0" smtClean="0">
                <a:solidFill>
                  <a:srgbClr val="C00000"/>
                </a:solidFill>
                <a:latin typeface="Bookman Old Style" pitchFamily="18" charset="0"/>
              </a:rPr>
              <a:t>, JONSKI STUBOVI</a:t>
            </a:r>
            <a:endParaRPr lang="en-US" sz="2000" b="1" dirty="0">
              <a:solidFill>
                <a:srgbClr val="C00000"/>
              </a:solidFill>
              <a:latin typeface="Bookman Old Style"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Ivan\Videos\Desktop\RIM CASOVI\1 HRAM\450px-Temple_of_Hercules_Victor_Rome_April_2019.jpg"/>
          <p:cNvPicPr>
            <a:picLocks noChangeAspect="1" noChangeArrowheads="1"/>
          </p:cNvPicPr>
          <p:nvPr/>
        </p:nvPicPr>
        <p:blipFill>
          <a:blip r:embed="rId2" cstate="print"/>
          <a:srcRect/>
          <a:stretch>
            <a:fillRect/>
          </a:stretch>
        </p:blipFill>
        <p:spPr bwMode="auto">
          <a:xfrm>
            <a:off x="152400" y="152400"/>
            <a:ext cx="4419600" cy="2946400"/>
          </a:xfrm>
          <a:prstGeom prst="rect">
            <a:avLst/>
          </a:prstGeom>
          <a:noFill/>
        </p:spPr>
      </p:pic>
      <p:pic>
        <p:nvPicPr>
          <p:cNvPr id="2051" name="Picture 3" descr="C:\Users\Ivan\Videos\Desktop\RIM CASOVI\1 HRAM\IMG_7534-20130924.JPG"/>
          <p:cNvPicPr>
            <a:picLocks noChangeAspect="1" noChangeArrowheads="1"/>
          </p:cNvPicPr>
          <p:nvPr/>
        </p:nvPicPr>
        <p:blipFill>
          <a:blip r:embed="rId3" cstate="print"/>
          <a:srcRect/>
          <a:stretch>
            <a:fillRect/>
          </a:stretch>
        </p:blipFill>
        <p:spPr bwMode="auto">
          <a:xfrm>
            <a:off x="3886200" y="3352800"/>
            <a:ext cx="5048250" cy="3365500"/>
          </a:xfrm>
          <a:prstGeom prst="rect">
            <a:avLst/>
          </a:prstGeom>
          <a:noFill/>
        </p:spPr>
      </p:pic>
      <p:sp>
        <p:nvSpPr>
          <p:cNvPr id="5" name="TextBox 4"/>
          <p:cNvSpPr txBox="1"/>
          <p:nvPr/>
        </p:nvSpPr>
        <p:spPr>
          <a:xfrm>
            <a:off x="4572000" y="152400"/>
            <a:ext cx="4572000" cy="2862322"/>
          </a:xfrm>
          <a:prstGeom prst="rect">
            <a:avLst/>
          </a:prstGeom>
          <a:noFill/>
        </p:spPr>
        <p:txBody>
          <a:bodyPr wrap="square" rtlCol="0">
            <a:spAutoFit/>
          </a:bodyPr>
          <a:lstStyle/>
          <a:p>
            <a:r>
              <a:rPr lang="sr-Latn-RS" sz="2000" b="1" dirty="0" smtClean="0">
                <a:solidFill>
                  <a:srgbClr val="C00000"/>
                </a:solidFill>
                <a:latin typeface="Bookman Old Style" pitchFamily="18" charset="0"/>
              </a:rPr>
              <a:t>RIM, HRAM HERKULA POBEDNIKA, 2.V.S.E.</a:t>
            </a:r>
          </a:p>
          <a:p>
            <a:pPr>
              <a:buFontTx/>
              <a:buChar char="-"/>
            </a:pPr>
            <a:r>
              <a:rPr lang="sr-Latn-RS" sz="2000" b="1" dirty="0" smtClean="0">
                <a:solidFill>
                  <a:srgbClr val="C00000"/>
                </a:solidFill>
                <a:latin typeface="Bookman Old Style" pitchFamily="18" charset="0"/>
              </a:rPr>
              <a:t>TOLOS OD MERMERA SA KRUŽNOM SREDIŠNJOM PROSTORIJOM (</a:t>
            </a:r>
            <a:r>
              <a:rPr lang="sr-Latn-RS" sz="2000" b="1" i="1" dirty="0" smtClean="0">
                <a:solidFill>
                  <a:srgbClr val="C00000"/>
                </a:solidFill>
                <a:latin typeface="Bookman Old Style" pitchFamily="18" charset="0"/>
              </a:rPr>
              <a:t>CELLA)</a:t>
            </a:r>
            <a:r>
              <a:rPr lang="sr-Latn-RS" sz="2000" b="1" dirty="0" smtClean="0">
                <a:solidFill>
                  <a:srgbClr val="C00000"/>
                </a:solidFill>
                <a:latin typeface="Bookman Old Style" pitchFamily="18" charset="0"/>
              </a:rPr>
              <a:t> I PRSTENOM KORINTSKIH STUBOVA</a:t>
            </a:r>
          </a:p>
          <a:p>
            <a:r>
              <a:rPr lang="sr-Latn-RS" sz="2000" b="1" dirty="0" smtClean="0">
                <a:solidFill>
                  <a:srgbClr val="C00000"/>
                </a:solidFill>
                <a:latin typeface="Bookman Old Style" pitchFamily="18" charset="0"/>
              </a:rPr>
              <a:t>- ZNAČAJNE PREPRAVKE U SREDNJEM VEKU </a:t>
            </a:r>
            <a:endParaRPr lang="en-US" sz="2000" b="1" dirty="0">
              <a:solidFill>
                <a:srgbClr val="C00000"/>
              </a:solidFill>
              <a:latin typeface="Bookman Old Style" pitchFamily="18" charset="0"/>
            </a:endParaRPr>
          </a:p>
        </p:txBody>
      </p:sp>
      <p:pic>
        <p:nvPicPr>
          <p:cNvPr id="2055" name="Picture 7" descr="https://upload.wikimedia.org/wikipedia/commons/thumb/1/19/Rom%2C_Bocca_della_Verit%C3%A0.JPG/300px-Rom%2C_Bocca_della_Verit%C3%A0.JPG"/>
          <p:cNvPicPr>
            <a:picLocks noChangeAspect="1" noChangeArrowheads="1"/>
          </p:cNvPicPr>
          <p:nvPr/>
        </p:nvPicPr>
        <p:blipFill>
          <a:blip r:embed="rId4" cstate="print"/>
          <a:srcRect/>
          <a:stretch>
            <a:fillRect/>
          </a:stretch>
        </p:blipFill>
        <p:spPr bwMode="auto">
          <a:xfrm>
            <a:off x="304800" y="3733800"/>
            <a:ext cx="3352800" cy="25146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https://upload.wikimedia.org/wikipedia/commons/thumb/b/bf/Temple_Vesta_Forum_Romanum_Rome_Italy.jpg/1280px-Temple_Vesta_Forum_Romanum_Rome_Italy.jpg"/>
          <p:cNvPicPr>
            <a:picLocks noChangeAspect="1" noChangeArrowheads="1"/>
          </p:cNvPicPr>
          <p:nvPr/>
        </p:nvPicPr>
        <p:blipFill>
          <a:blip r:embed="rId2" cstate="print"/>
          <a:srcRect/>
          <a:stretch>
            <a:fillRect/>
          </a:stretch>
        </p:blipFill>
        <p:spPr bwMode="auto">
          <a:xfrm>
            <a:off x="152400" y="152400"/>
            <a:ext cx="5562600" cy="3847916"/>
          </a:xfrm>
          <a:prstGeom prst="rect">
            <a:avLst/>
          </a:prstGeom>
          <a:noFill/>
        </p:spPr>
      </p:pic>
      <p:pic>
        <p:nvPicPr>
          <p:cNvPr id="18438" name="Picture 6" descr="Temple of Vesta (Rome).jpg"/>
          <p:cNvPicPr>
            <a:picLocks noChangeAspect="1" noChangeArrowheads="1"/>
          </p:cNvPicPr>
          <p:nvPr/>
        </p:nvPicPr>
        <p:blipFill>
          <a:blip r:embed="rId3" cstate="print"/>
          <a:srcRect/>
          <a:stretch>
            <a:fillRect/>
          </a:stretch>
        </p:blipFill>
        <p:spPr bwMode="auto">
          <a:xfrm>
            <a:off x="5867401" y="152400"/>
            <a:ext cx="3194024" cy="3810000"/>
          </a:xfrm>
          <a:prstGeom prst="rect">
            <a:avLst/>
          </a:prstGeom>
          <a:noFill/>
        </p:spPr>
      </p:pic>
      <p:pic>
        <p:nvPicPr>
          <p:cNvPr id="18442" name="Picture 10" descr="https://upload.wikimedia.org/wikipedia/commons/thumb/c/cc/Roma_descritta_ed_illustrata_%281805%29_%2814789843053%29.jpg/800px-Roma_descritta_ed_illustrata_%281805%29_%2814789843053%29.jpg"/>
          <p:cNvPicPr>
            <a:picLocks noChangeAspect="1" noChangeArrowheads="1"/>
          </p:cNvPicPr>
          <p:nvPr/>
        </p:nvPicPr>
        <p:blipFill>
          <a:blip r:embed="rId4" cstate="print"/>
          <a:srcRect/>
          <a:stretch>
            <a:fillRect/>
          </a:stretch>
        </p:blipFill>
        <p:spPr bwMode="auto">
          <a:xfrm>
            <a:off x="228600" y="3657600"/>
            <a:ext cx="1981199" cy="3049231"/>
          </a:xfrm>
          <a:prstGeom prst="rect">
            <a:avLst/>
          </a:prstGeom>
          <a:noFill/>
        </p:spPr>
      </p:pic>
      <p:sp>
        <p:nvSpPr>
          <p:cNvPr id="7" name="TextBox 6"/>
          <p:cNvSpPr txBox="1"/>
          <p:nvPr/>
        </p:nvSpPr>
        <p:spPr>
          <a:xfrm>
            <a:off x="2438400" y="4343400"/>
            <a:ext cx="6705600" cy="1938992"/>
          </a:xfrm>
          <a:prstGeom prst="rect">
            <a:avLst/>
          </a:prstGeom>
          <a:noFill/>
        </p:spPr>
        <p:txBody>
          <a:bodyPr wrap="square" rtlCol="0">
            <a:spAutoFit/>
          </a:bodyPr>
          <a:lstStyle/>
          <a:p>
            <a:r>
              <a:rPr lang="sr-Latn-RS" sz="2000" b="1" dirty="0" smtClean="0">
                <a:solidFill>
                  <a:srgbClr val="C00000"/>
                </a:solidFill>
                <a:latin typeface="Bookman Old Style" pitchFamily="18" charset="0"/>
              </a:rPr>
              <a:t>RIM, HRAM VESTE NA FORUMU, U VIŠE SLOJEVA POČEV OD 7.V.S.E. (</a:t>
            </a:r>
            <a:r>
              <a:rPr lang="en-US" sz="2000" b="1" dirty="0" smtClean="0">
                <a:solidFill>
                  <a:srgbClr val="C00000"/>
                </a:solidFill>
                <a:latin typeface="Bookman Old Style" pitchFamily="18" charset="0"/>
              </a:rPr>
              <a:t>N</a:t>
            </a:r>
            <a:r>
              <a:rPr lang="sr-Latn-RS" sz="2000" b="1" dirty="0" smtClean="0">
                <a:solidFill>
                  <a:srgbClr val="C00000"/>
                </a:solidFill>
                <a:latin typeface="Bookman Old Style" pitchFamily="18" charset="0"/>
              </a:rPr>
              <a:t>UMA POMPILIJE) DO SEPTIMIJA SEVERA (193-211.G.N.E.). MESTO U KOJEM SU ČUVANI PREROGATIVI GRADSKE ZAJEDNICE POPUT SENATSKIH ODLUKA, SVETE VATRE I </a:t>
            </a:r>
            <a:r>
              <a:rPr lang="sr-Latn-RS" sz="2000" b="1" i="1" dirty="0" smtClean="0">
                <a:solidFill>
                  <a:srgbClr val="C00000"/>
                </a:solidFill>
                <a:latin typeface="Bookman Old Style" pitchFamily="18" charset="0"/>
              </a:rPr>
              <a:t>PALLADIUM-a</a:t>
            </a:r>
            <a:r>
              <a:rPr lang="sr-Latn-RS" sz="2000" b="1" dirty="0" smtClean="0">
                <a:solidFill>
                  <a:srgbClr val="C00000"/>
                </a:solidFill>
                <a:latin typeface="Bookman Old Style" pitchFamily="18" charset="0"/>
              </a:rPr>
              <a:t> </a:t>
            </a:r>
            <a:endParaRPr lang="en-US" sz="2000" b="1" dirty="0">
              <a:solidFill>
                <a:srgbClr val="C00000"/>
              </a:solidFill>
              <a:latin typeface="Bookman Old Style"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102148815_5849bc4a27.jpg"/>
          <p:cNvPicPr>
            <a:picLocks noChangeAspect="1"/>
          </p:cNvPicPr>
          <p:nvPr/>
        </p:nvPicPr>
        <p:blipFill>
          <a:blip r:embed="rId2" cstate="print"/>
          <a:srcRect/>
          <a:stretch>
            <a:fillRect/>
          </a:stretch>
        </p:blipFill>
        <p:spPr bwMode="auto">
          <a:xfrm>
            <a:off x="152400" y="152400"/>
            <a:ext cx="4876800" cy="3570239"/>
          </a:xfrm>
          <a:prstGeom prst="rect">
            <a:avLst/>
          </a:prstGeom>
          <a:noFill/>
          <a:ln w="9525">
            <a:noFill/>
            <a:miter lim="800000"/>
            <a:headEnd/>
            <a:tailEnd/>
          </a:ln>
        </p:spPr>
      </p:pic>
      <p:pic>
        <p:nvPicPr>
          <p:cNvPr id="4" name="Picture 5" descr="venus-genetrix-coin.jpg"/>
          <p:cNvPicPr>
            <a:picLocks noChangeAspect="1"/>
          </p:cNvPicPr>
          <p:nvPr/>
        </p:nvPicPr>
        <p:blipFill>
          <a:blip r:embed="rId3" cstate="print"/>
          <a:srcRect/>
          <a:stretch>
            <a:fillRect/>
          </a:stretch>
        </p:blipFill>
        <p:spPr bwMode="auto">
          <a:xfrm>
            <a:off x="1066800" y="4114800"/>
            <a:ext cx="2774435" cy="2417763"/>
          </a:xfrm>
          <a:prstGeom prst="rect">
            <a:avLst/>
          </a:prstGeom>
          <a:noFill/>
          <a:ln w="9525">
            <a:noFill/>
            <a:miter lim="800000"/>
            <a:headEnd/>
            <a:tailEnd/>
          </a:ln>
        </p:spPr>
      </p:pic>
      <p:sp>
        <p:nvSpPr>
          <p:cNvPr id="5" name="TextBox 4"/>
          <p:cNvSpPr txBox="1"/>
          <p:nvPr/>
        </p:nvSpPr>
        <p:spPr>
          <a:xfrm>
            <a:off x="5105400" y="1447800"/>
            <a:ext cx="3886200" cy="1015663"/>
          </a:xfrm>
          <a:prstGeom prst="rect">
            <a:avLst/>
          </a:prstGeom>
          <a:noFill/>
        </p:spPr>
        <p:txBody>
          <a:bodyPr wrap="square" rtlCol="0">
            <a:spAutoFit/>
          </a:bodyPr>
          <a:lstStyle/>
          <a:p>
            <a:pPr algn="ctr"/>
            <a:r>
              <a:rPr lang="sr-Latn-RS" sz="2000" b="1" dirty="0" smtClean="0">
                <a:solidFill>
                  <a:srgbClr val="C00000"/>
                </a:solidFill>
                <a:latin typeface="Bookman Old Style" pitchFamily="18" charset="0"/>
              </a:rPr>
              <a:t>RIM, CEZAROV FORUM, HRAM VENERE GENETRIKS, 46.G.S.E. </a:t>
            </a:r>
            <a:endParaRPr lang="en-US" sz="2000" b="1" dirty="0">
              <a:solidFill>
                <a:srgbClr val="C00000"/>
              </a:solidFill>
              <a:latin typeface="Bookman Old Style" pitchFamily="18" charset="0"/>
            </a:endParaRPr>
          </a:p>
        </p:txBody>
      </p:sp>
      <p:pic>
        <p:nvPicPr>
          <p:cNvPr id="6" name="Picture 5" descr="33176.1.434.434.FFFFFF.jpeg"/>
          <p:cNvPicPr>
            <a:picLocks noChangeAspect="1"/>
          </p:cNvPicPr>
          <p:nvPr/>
        </p:nvPicPr>
        <p:blipFill>
          <a:blip r:embed="rId4" cstate="print"/>
          <a:stretch>
            <a:fillRect/>
          </a:stretch>
        </p:blipFill>
        <p:spPr>
          <a:xfrm>
            <a:off x="5105400" y="3810000"/>
            <a:ext cx="3930337" cy="2943225"/>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781</TotalTime>
  <Words>625</Words>
  <Application>Microsoft Office PowerPoint</Application>
  <PresentationFormat>On-screen Show (4:3)</PresentationFormat>
  <Paragraphs>48</Paragraphs>
  <Slides>39</Slides>
  <Notes>0</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Ivan</dc:creator>
  <cp:lastModifiedBy>User</cp:lastModifiedBy>
  <cp:revision>75</cp:revision>
  <dcterms:created xsi:type="dcterms:W3CDTF">2020-02-11T18:23:55Z</dcterms:created>
  <dcterms:modified xsi:type="dcterms:W3CDTF">2020-04-03T06:19:16Z</dcterms:modified>
</cp:coreProperties>
</file>