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Montserrat"/>
      <p:regular r:id="rId17"/>
      <p:bold r:id="rId18"/>
      <p:italic r:id="rId19"/>
      <p:boldItalic r:id="rId20"/>
    </p:embeddedFont>
    <p:embeddedFont>
      <p:font typeface="La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Italic.fntdata"/><Relationship Id="rId11" Type="http://schemas.openxmlformats.org/officeDocument/2006/relationships/slide" Target="slides/slide6.xml"/><Relationship Id="rId22" Type="http://schemas.openxmlformats.org/officeDocument/2006/relationships/font" Target="fonts/Lato-bold.fntdata"/><Relationship Id="rId10" Type="http://schemas.openxmlformats.org/officeDocument/2006/relationships/slide" Target="slides/slide5.xml"/><Relationship Id="rId21" Type="http://schemas.openxmlformats.org/officeDocument/2006/relationships/font" Target="fonts/Lato-regular.fntdata"/><Relationship Id="rId13" Type="http://schemas.openxmlformats.org/officeDocument/2006/relationships/slide" Target="slides/slide8.xml"/><Relationship Id="rId24" Type="http://schemas.openxmlformats.org/officeDocument/2006/relationships/font" Target="fonts/Lato-boldItalic.fntdata"/><Relationship Id="rId12" Type="http://schemas.openxmlformats.org/officeDocument/2006/relationships/slide" Target="slides/slide7.xml"/><Relationship Id="rId23" Type="http://schemas.openxmlformats.org/officeDocument/2006/relationships/font" Target="fonts/La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Montserrat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italic.fntdata"/><Relationship Id="rId6" Type="http://schemas.openxmlformats.org/officeDocument/2006/relationships/slide" Target="slides/slide1.xml"/><Relationship Id="rId18" Type="http://schemas.openxmlformats.org/officeDocument/2006/relationships/font" Target="fonts/Montserra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2dadc929e94_0_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2dadc929e94_0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dadc929e94_0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dadc929e94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dadc929e94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dadc929e94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dadc929e94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dadc929e94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dadc929e94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dadc929e94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dadc929e94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dadc929e94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dadc929e94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dadc929e94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dadc929e94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2dadc929e94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dadc929e94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2dadc929e94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dadc929e94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2dadc929e94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Политичка активност младих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88"/>
              <a:t>-Јарић и Живадиновић-</a:t>
            </a:r>
            <a:endParaRPr sz="2888"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5607925" y="4502350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/>
              <a:t>Тина Првуловић СО20/15</a:t>
            </a:r>
            <a:endParaRPr sz="17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2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Заинтересованост за политику и фактори образаца активизма  </a:t>
            </a:r>
            <a:endParaRPr/>
          </a:p>
        </p:txBody>
      </p:sp>
      <p:sp>
        <p:nvSpPr>
          <p:cNvPr id="192" name="Google Shape;192;p22"/>
          <p:cNvSpPr txBox="1"/>
          <p:nvPr>
            <p:ph idx="2" type="body"/>
          </p:nvPr>
        </p:nvSpPr>
        <p:spPr>
          <a:xfrm>
            <a:off x="5617596" y="15889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/>
              <a:t>Најмања заинтересованост се показује код страначко активних </a:t>
            </a:r>
            <a:endParaRPr sz="1800"/>
          </a:p>
        </p:txBody>
      </p:sp>
      <p:pic>
        <p:nvPicPr>
          <p:cNvPr id="193" name="Google Shape;19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0025" y="1463450"/>
            <a:ext cx="4728599" cy="3387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3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Закључна разматрања</a:t>
            </a:r>
            <a:endParaRPr/>
          </a:p>
        </p:txBody>
      </p:sp>
      <p:sp>
        <p:nvSpPr>
          <p:cNvPr id="199" name="Google Shape;199;p23"/>
          <p:cNvSpPr txBox="1"/>
          <p:nvPr>
            <p:ph idx="1" type="body"/>
          </p:nvPr>
        </p:nvSpPr>
        <p:spPr>
          <a:xfrm>
            <a:off x="1297500" y="1307850"/>
            <a:ext cx="7216500" cy="31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/>
              <a:t>Смањена политичка партиципација младих спречава њихову потпуну интеграцију у друштвени систем 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/>
              <a:t>Циљ је створити друштвени и политички систем који ће уважавати жеље и потребе младих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/>
              <a:t>Типови политичког активизма заступљени код младих у Србији могу имати негативне последице по личне интересе и жеље младих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/>
              <a:t>Потребно је створити тип политичке партиципације ван тренутног политичког система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Смањена политичка партиципација младих</a:t>
            </a:r>
            <a:endParaRPr/>
          </a:p>
        </p:txBody>
      </p:sp>
      <p:sp>
        <p:nvSpPr>
          <p:cNvPr id="141" name="Google Shape;141;p14"/>
          <p:cNvSpPr txBox="1"/>
          <p:nvPr>
            <p:ph idx="1" type="body"/>
          </p:nvPr>
        </p:nvSpPr>
        <p:spPr>
          <a:xfrm>
            <a:off x="1114250" y="947350"/>
            <a:ext cx="71076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305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45"/>
              <a:buChar char="-"/>
            </a:pPr>
            <a:r>
              <a:rPr lang="en-GB" sz="1645"/>
              <a:t>Смањена политичка активност младих карактеристична је за многа савремена друштва</a:t>
            </a:r>
            <a:endParaRPr sz="1645"/>
          </a:p>
          <a:p>
            <a:pPr indent="-33305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45"/>
              <a:buChar char="-"/>
            </a:pPr>
            <a:r>
              <a:rPr lang="en-GB" sz="1645"/>
              <a:t>Истраживање, налик на истраживања у другим земљама, такође показује смањену политичку активност</a:t>
            </a:r>
            <a:endParaRPr sz="1645"/>
          </a:p>
          <a:p>
            <a:pPr indent="-33305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45"/>
              <a:buChar char="-"/>
            </a:pPr>
            <a:r>
              <a:rPr lang="en-GB" sz="1645"/>
              <a:t>Индекс политичког активизма</a:t>
            </a:r>
            <a:endParaRPr sz="1645"/>
          </a:p>
          <a:p>
            <a:pPr indent="-33305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45"/>
              <a:buChar char="-"/>
            </a:pPr>
            <a:r>
              <a:rPr lang="en-GB" sz="1645"/>
              <a:t>Трочлана скала: пасивни, делимично пасивни и активни</a:t>
            </a:r>
            <a:endParaRPr sz="1645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45"/>
          </a:p>
        </p:txBody>
      </p:sp>
      <p:pic>
        <p:nvPicPr>
          <p:cNvPr id="142" name="Google Shape;14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6000" y="2912875"/>
            <a:ext cx="4268049" cy="20573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4"/>
          <p:cNvSpPr txBox="1"/>
          <p:nvPr/>
        </p:nvSpPr>
        <p:spPr>
          <a:xfrm>
            <a:off x="5862100" y="3169025"/>
            <a:ext cx="2235000" cy="15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-"/>
            </a:pPr>
            <a:r>
              <a:rPr lang="en-GB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Чак преко 60% узорка спада у пасивну групу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Ко су политички активни млади у Србији?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Старост и политичка партиципација</a:t>
            </a:r>
            <a:endParaRPr/>
          </a:p>
        </p:txBody>
      </p:sp>
      <p:sp>
        <p:nvSpPr>
          <p:cNvPr id="149" name="Google Shape;149;p15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GB" sz="1500"/>
              <a:t>Незнатно је више мушкараца него жена (за 4,5% више)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GB" sz="1500"/>
              <a:t>Политички активнији припадају другој и трећој старосној кохорти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GB" sz="1500"/>
              <a:t>Прва кохорта пролази кроз усвајање и прихватање грађанских права и обавеза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GB" sz="1500"/>
              <a:t>Четврта кохорта се превасходно брине о преузимању нових одговорности - оснивање сопственог домаћинства, породице, добијање деце и слично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GB" sz="1500"/>
              <a:t>Најактивнији су они млади који још нису ушли у партнерску или брачну заједницу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GB" sz="1500"/>
              <a:t>Најактивнији су они млади који још увек не преузимају трошкове старања о себи</a:t>
            </a:r>
            <a:endParaRPr sz="1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Образовање и политичка партиципација</a:t>
            </a:r>
            <a:endParaRPr/>
          </a:p>
        </p:txBody>
      </p:sp>
      <p:sp>
        <p:nvSpPr>
          <p:cNvPr id="155" name="Google Shape;155;p16"/>
          <p:cNvSpPr txBox="1"/>
          <p:nvPr>
            <p:ph idx="1" type="body"/>
          </p:nvPr>
        </p:nvSpPr>
        <p:spPr>
          <a:xfrm>
            <a:off x="1297500" y="1307850"/>
            <a:ext cx="7038900" cy="312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-GB" sz="1700"/>
              <a:t>Поред образовања испитаника, значајно је и образовање родитеља</a:t>
            </a: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-GB" sz="1700"/>
              <a:t>Са порастом нивоа образовања расте и политичка партиципација</a:t>
            </a: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-GB" sz="1700"/>
              <a:t>Политички најактивнији испитаници су они са средњим и високим образовањем</a:t>
            </a: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-GB" sz="1700"/>
              <a:t>Политички су најактивнији појединци који су на школовању и који су незапослени</a:t>
            </a: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-GB" sz="1700"/>
              <a:t>Уколико појединци нису задовољни својим тренутним послом, биће више политички активни</a:t>
            </a: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-GB" sz="1700"/>
              <a:t>Политички су најактивнији они чији су очеви запослени у државном сектору, а мајке незапослене</a:t>
            </a:r>
            <a:endParaRPr sz="17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Облици политичке партиципације код младих</a:t>
            </a:r>
            <a:endParaRPr/>
          </a:p>
        </p:txBody>
      </p:sp>
      <p:pic>
        <p:nvPicPr>
          <p:cNvPr id="161" name="Google Shape;16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7175" y="1016225"/>
            <a:ext cx="6081401" cy="38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8"/>
          <p:cNvSpPr txBox="1"/>
          <p:nvPr>
            <p:ph idx="1" type="body"/>
          </p:nvPr>
        </p:nvSpPr>
        <p:spPr>
          <a:xfrm>
            <a:off x="1297500" y="250225"/>
            <a:ext cx="7038900" cy="43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 sz="1400"/>
              <a:t>Ови подаци укрштени су са 3 облика партиципације: страначки активан, пасиван и антисистемски</a:t>
            </a:r>
            <a:endParaRPr sz="1400"/>
          </a:p>
        </p:txBody>
      </p:sp>
      <p:pic>
        <p:nvPicPr>
          <p:cNvPr id="167" name="Google Shape;16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9350" y="1036438"/>
            <a:ext cx="7315200" cy="364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9"/>
          <p:cNvSpPr txBox="1"/>
          <p:nvPr>
            <p:ph idx="1" type="body"/>
          </p:nvPr>
        </p:nvSpPr>
        <p:spPr>
          <a:xfrm>
            <a:off x="1436525" y="1000500"/>
            <a:ext cx="7038900" cy="414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900"/>
              <a:t>Страначки активан - </a:t>
            </a:r>
            <a:r>
              <a:rPr lang="en-GB" sz="1900"/>
              <a:t>задовољство поводом смера у коме иде наша земља, заинтересованост за политику и индекс културног капитала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-GB" sz="1900"/>
              <a:t>Пасиван - </a:t>
            </a:r>
            <a:r>
              <a:rPr lang="en-GB" sz="1900"/>
              <a:t>заинтересованост за политику, али ван тога пасиван, највише код младића и расте са нивоом образовања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-GB" sz="1900"/>
              <a:t>Антисистемски - </a:t>
            </a:r>
            <a:r>
              <a:rPr lang="en-GB" sz="1900"/>
              <a:t>највише се показује код младића који нису у браку, немају децу и желе да напусте државу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0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Старост и фактори образаца активизма</a:t>
            </a:r>
            <a:endParaRPr/>
          </a:p>
        </p:txBody>
      </p:sp>
      <p:sp>
        <p:nvSpPr>
          <p:cNvPr id="178" name="Google Shape;178;p20"/>
          <p:cNvSpPr txBox="1"/>
          <p:nvPr>
            <p:ph idx="2" type="body"/>
          </p:nvPr>
        </p:nvSpPr>
        <p:spPr>
          <a:xfrm>
            <a:off x="532887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i="1" lang="en-GB" sz="1900"/>
              <a:t>Пасивни </a:t>
            </a:r>
            <a:r>
              <a:rPr lang="en-GB" sz="1900"/>
              <a:t>расте са годинама испитаника 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i="1" lang="en-GB" sz="1900"/>
              <a:t>Антисистемски </a:t>
            </a:r>
            <a:r>
              <a:rPr lang="en-GB" sz="1900"/>
              <a:t>опада са годинама испитаника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i="1" lang="en-GB" sz="1900"/>
              <a:t>Страначки </a:t>
            </a:r>
            <a:r>
              <a:rPr lang="en-GB" sz="1900"/>
              <a:t>равномерно распоређен</a:t>
            </a:r>
            <a:endParaRPr sz="1900"/>
          </a:p>
        </p:txBody>
      </p:sp>
      <p:pic>
        <p:nvPicPr>
          <p:cNvPr id="179" name="Google Shape;17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7025" y="1522187"/>
            <a:ext cx="4456974" cy="315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Образовање и фактори образаца активизма</a:t>
            </a:r>
            <a:endParaRPr/>
          </a:p>
        </p:txBody>
      </p:sp>
      <p:sp>
        <p:nvSpPr>
          <p:cNvPr id="185" name="Google Shape;185;p21"/>
          <p:cNvSpPr txBox="1"/>
          <p:nvPr>
            <p:ph idx="2" type="body"/>
          </p:nvPr>
        </p:nvSpPr>
        <p:spPr>
          <a:xfrm>
            <a:off x="5597871" y="1546175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-GB" sz="1700"/>
              <a:t>Утиче само на пасивни образац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-GB" sz="1700"/>
              <a:t>Прогресивно расте са порастом образовања</a:t>
            </a:r>
            <a:endParaRPr sz="1700"/>
          </a:p>
        </p:txBody>
      </p:sp>
      <p:pic>
        <p:nvPicPr>
          <p:cNvPr id="186" name="Google Shape;18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9675" y="1468251"/>
            <a:ext cx="4668212" cy="331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