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804C4D-4227-4849-93D2-E0B00872D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8753D52-56E4-4382-B99B-E3E48B6CA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B7F15FCD-13CC-473A-AAE5-DE32ED4E9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D4E1C65E-DB73-4FEC-ADBF-BBFCF1322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FE95F3D6-BC58-4F8F-B895-0871B9099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7771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E5B7DC-CAF0-4763-B651-65F3833A8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F51C3400-5E76-42F2-ADC3-DC7C45BC6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86A6A845-D62E-4EB2-A19F-00351A801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DD8C8AC4-AF0A-4B73-A219-39B249251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6CE0BF04-6527-4C6F-A955-B5D036528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5596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62CA44D0-533C-4524-9537-7134259A58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4BE9DAD9-436D-4B7E-9564-050F5E4EF2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9A517E8-5804-4E28-BA44-78F9EC8E3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FEE600A3-6648-44BA-997F-4FD9339C6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3ADDA547-1A9F-4659-9415-864EBA220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1715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EC8AC3-84D0-4474-B4D6-EAB4FDB2B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D2A53886-DDE2-4124-8B4B-0616A80B4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1E475132-0F13-49C7-B505-5FF937DED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1F1382A3-DBB3-4970-9EAC-4D2E76FC6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7AA2068D-AE42-4CF8-A4D0-31872558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5343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5FE49D-B907-4B51-BAA9-5DC27E555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6A4EDFB8-F4AE-44A0-A566-EEC59FB10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91B7369C-6DD5-4E33-BBAA-0BE718C36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21827307-21D3-47D9-8755-FFD4CD207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5353E276-0109-47CF-9C0B-F5C2E1DAC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4780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DA2723-AF3E-4AAD-9BFB-2C98A2983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2F7BBB9D-A388-4B59-A489-BF1F4396FF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6823B705-44F5-4D3A-8B7E-D84125825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CA45EAB6-CD60-4B01-9774-CCAD616A0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9AACBD6F-C750-47A2-9D60-AF83E84A2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F2E436DE-6027-4516-9B6E-EA041DF05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85306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D1F8EF-D680-4F08-8EFF-55E2E71EC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A7C00389-3693-4ED7-82CF-87193FF0D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B961817D-9DA5-4C2C-BBEF-1F33A7F59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0E8C2EEF-269B-48BA-AA1A-AA772C7ED8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008457D2-A8DC-4923-95A0-FE0F70D352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B28E5CE1-13B7-48C4-AB57-702376238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9F93133A-3C7A-40DD-B6F1-5E627C79F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97FECE57-098A-4447-B1FF-99B00F9E9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9811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7FED2F-7243-4370-9449-DC6E49516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944CC61E-62A7-45D8-A783-0EAEE64DC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3D005E75-1EAD-4DDA-9D0B-172F52DA9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B34427F4-A6AC-4CFD-948C-D45FD8DB2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73667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74425826-71AE-4C7B-AF8F-B103632E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D508E9D5-1F3B-457E-AA03-35C458841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6B01331D-D1CB-40D0-AB4F-82314E3E3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7189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F61EBE-BC85-41C7-9BDD-825CB2BC5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59C911F2-7576-4EDF-B52C-D47A0508F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68700BC4-E0FB-45BD-A1F9-C3D1B844C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BF1A28E7-13AF-408C-A4A7-53846031A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24BE95D-DC61-4F01-B4E9-A4D680AF8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482E61BC-F36D-4C0A-B514-8AD4B1566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4970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991BAB-9496-4AD4-BDF9-F75C9454C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87F9A2A5-7418-4087-A360-8E2393037D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 dirty="0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6D2E0C27-C824-4224-9112-84EC37F7E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8425BF44-070D-4917-8865-EBF27F37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5BE4863F-F0D7-4213-B1FA-95C248544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523ED34A-AAAA-4619-8E32-3921F72C0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4375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7B0E3193-C6C7-4BB9-B0B9-C9B52D24D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0570F0C2-A88C-49E7-8E6D-CA7D5C1CB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69CF1248-40C1-4FC5-8EBC-C4C214D60F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71290-5AA8-4D2B-A8CD-C9CFAE2B3FA4}" type="datetimeFigureOut">
              <a:rPr lang="sr-Latn-RS" smtClean="0"/>
              <a:t>12.4.2020.</a:t>
            </a:fld>
            <a:endParaRPr lang="sr-Latn-RS" dirty="0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E66AA291-F2D1-4A70-9387-ADDD860ACD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 dirty="0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6880BCF-DDA4-46D1-8B6E-6BE70A791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5C3B8-7821-4121-B1AA-2ABC852AC6F6}" type="slidenum">
              <a:rPr lang="sr-Latn-RS" smtClean="0"/>
              <a:t>‹#›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8329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27D745-5C8E-4EC0-9873-5A946D606D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ARISTOTEL: NIKOMAHOVA ETIKA knjige I i II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26AE586-0871-4931-B723-378C2F20EF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/>
              <a:t>Pripremili:</a:t>
            </a:r>
            <a:r>
              <a:rPr lang="sr-Latn-RS" dirty="0"/>
              <a:t> </a:t>
            </a:r>
            <a:r>
              <a:rPr lang="sr-Latn-RS"/>
              <a:t>prof</a:t>
            </a:r>
            <a:r>
              <a:rPr lang="sr-Latn-RS" dirty="0"/>
              <a:t>. dr Nenad Cekić i </a:t>
            </a:r>
            <a:r>
              <a:rPr lang="sr-Latn-RS" dirty="0" err="1"/>
              <a:t>doc</a:t>
            </a:r>
            <a:r>
              <a:rPr lang="sr-Latn-RS" dirty="0"/>
              <a:t>. dr Aleksandar </a:t>
            </a:r>
            <a:r>
              <a:rPr lang="sr-Latn-RS" dirty="0" err="1"/>
              <a:t>Dobrijević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80588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2CAAF-159A-419C-9546-18578FEBD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Parafrazirani delovi knjige </a:t>
            </a:r>
            <a:r>
              <a:rPr lang="sr-Latn-RS" i="1" dirty="0"/>
              <a:t>Slobodna volja </a:t>
            </a:r>
            <a:r>
              <a:rPr lang="sr-Latn-RS" dirty="0"/>
              <a:t>koji se odnose </a:t>
            </a:r>
            <a:r>
              <a:rPr lang="sr-Latn-RS"/>
              <a:t>na Aristotela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F204F-C0AF-40EF-BE80-D9B109AEB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/>
              <a:t>Dihotomija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duše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odgovorne</a:t>
            </a:r>
            <a:r>
              <a:rPr lang="en-US" dirty="0"/>
              <a:t> za </a:t>
            </a:r>
            <a:r>
              <a:rPr lang="en-US" dirty="0" err="1"/>
              <a:t>ljudske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NE I 13, </a:t>
            </a:r>
            <a:r>
              <a:rPr lang="en-US" dirty="0" err="1"/>
              <a:t>povezana</a:t>
            </a:r>
            <a:r>
              <a:rPr lang="en-US" dirty="0"/>
              <a:t> je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dihotomijom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vrlina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fundamentalne</a:t>
            </a:r>
            <a:r>
              <a:rPr lang="en-US" dirty="0"/>
              <a:t> za </a:t>
            </a:r>
            <a:r>
              <a:rPr lang="en-US" dirty="0" err="1"/>
              <a:t>Aristotelovu</a:t>
            </a:r>
            <a:r>
              <a:rPr lang="en-US" dirty="0"/>
              <a:t> </a:t>
            </a:r>
            <a:r>
              <a:rPr lang="en-US" dirty="0" err="1"/>
              <a:t>etiku</a:t>
            </a:r>
            <a:r>
              <a:rPr lang="en-US" dirty="0"/>
              <a:t> –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distinkcija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karakternih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intelektualnih</a:t>
            </a:r>
            <a:r>
              <a:rPr lang="en-US" dirty="0"/>
              <a:t> </a:t>
            </a:r>
            <a:r>
              <a:rPr lang="en-US" dirty="0" err="1"/>
              <a:t>vrlina</a:t>
            </a:r>
            <a:r>
              <a:rPr lang="en-US" dirty="0"/>
              <a:t> (NE I, 1103a3-10). </a:t>
            </a:r>
            <a:r>
              <a:rPr lang="en-US" dirty="0" err="1"/>
              <a:t>Karakterne</a:t>
            </a:r>
            <a:r>
              <a:rPr lang="en-US" dirty="0"/>
              <a:t> </a:t>
            </a:r>
            <a:r>
              <a:rPr lang="en-US" dirty="0" err="1"/>
              <a:t>vrline</a:t>
            </a:r>
            <a:r>
              <a:rPr lang="en-US" dirty="0"/>
              <a:t> se </a:t>
            </a:r>
            <a:r>
              <a:rPr lang="en-US" dirty="0" err="1"/>
              <a:t>obrazuju</a:t>
            </a:r>
            <a:r>
              <a:rPr lang="en-US" dirty="0"/>
              <a:t> </a:t>
            </a:r>
            <a:r>
              <a:rPr lang="en-US" dirty="0" err="1"/>
              <a:t>moralnim</a:t>
            </a:r>
            <a:r>
              <a:rPr lang="en-US" dirty="0"/>
              <a:t> </a:t>
            </a:r>
            <a:r>
              <a:rPr lang="en-US" dirty="0" err="1"/>
              <a:t>vaspitanjem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habituacije</a:t>
            </a:r>
            <a:r>
              <a:rPr lang="en-US" dirty="0"/>
              <a:t> (</a:t>
            </a:r>
            <a:r>
              <a:rPr lang="en-US" dirty="0" err="1"/>
              <a:t>navikavanja</a:t>
            </a:r>
            <a:r>
              <a:rPr lang="en-US" dirty="0"/>
              <a:t>) a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instrukcija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što</a:t>
            </a:r>
            <a:r>
              <a:rPr lang="en-US" dirty="0"/>
              <a:t> one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dispozicije</a:t>
            </a:r>
            <a:r>
              <a:rPr lang="en-US" dirty="0"/>
              <a:t> da se </a:t>
            </a:r>
            <a:r>
              <a:rPr lang="en-US" dirty="0" err="1"/>
              <a:t>dela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aficiran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izvesne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, </a:t>
            </a:r>
            <a:r>
              <a:rPr lang="en-US" dirty="0" err="1"/>
              <a:t>dispozicije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praksom</a:t>
            </a:r>
            <a:r>
              <a:rPr lang="en-US" dirty="0"/>
              <a:t>. Ono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razlikuje</a:t>
            </a:r>
            <a:r>
              <a:rPr lang="en-US" dirty="0"/>
              <a:t> </a:t>
            </a:r>
            <a:r>
              <a:rPr lang="en-US" dirty="0" err="1"/>
              <a:t>tehničke</a:t>
            </a:r>
            <a:r>
              <a:rPr lang="en-US" dirty="0"/>
              <a:t> od </a:t>
            </a:r>
            <a:r>
              <a:rPr lang="en-US" dirty="0" err="1"/>
              <a:t>moralnih</a:t>
            </a:r>
            <a:r>
              <a:rPr lang="en-US" dirty="0"/>
              <a:t> </a:t>
            </a:r>
            <a:r>
              <a:rPr lang="en-US" dirty="0" err="1"/>
              <a:t>veština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to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potonje</a:t>
            </a:r>
            <a:r>
              <a:rPr lang="en-US" dirty="0"/>
              <a:t> </a:t>
            </a:r>
            <a:r>
              <a:rPr lang="en-US" dirty="0" err="1"/>
              <a:t>podrazumevaju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emotivne</a:t>
            </a:r>
            <a:r>
              <a:rPr lang="en-US" dirty="0"/>
              <a:t> </a:t>
            </a:r>
            <a:r>
              <a:rPr lang="en-US" dirty="0" err="1"/>
              <a:t>stavove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tipovima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. </a:t>
            </a:r>
            <a:r>
              <a:rPr lang="en-US" dirty="0" err="1"/>
              <a:t>Ispravno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ne </a:t>
            </a:r>
            <a:r>
              <a:rPr lang="en-US" dirty="0" err="1"/>
              <a:t>pretpostavlja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ispravan</a:t>
            </a:r>
            <a:r>
              <a:rPr lang="en-US" dirty="0"/>
              <a:t> </a:t>
            </a:r>
            <a:r>
              <a:rPr lang="en-US" dirty="0" err="1"/>
              <a:t>emotivni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. Mora da </a:t>
            </a:r>
            <a:r>
              <a:rPr lang="en-US" dirty="0" err="1"/>
              <a:t>nam</a:t>
            </a:r>
            <a:r>
              <a:rPr lang="en-US" dirty="0"/>
              <a:t> se </a:t>
            </a:r>
            <a:r>
              <a:rPr lang="en-US" i="1" dirty="0" err="1"/>
              <a:t>dopada</a:t>
            </a:r>
            <a:r>
              <a:rPr lang="en-US" dirty="0"/>
              <a:t> </a:t>
            </a:r>
            <a:r>
              <a:rPr lang="en-US" dirty="0" err="1"/>
              <a:t>činjenje</a:t>
            </a:r>
            <a:r>
              <a:rPr lang="en-US" dirty="0"/>
              <a:t> </a:t>
            </a:r>
            <a:r>
              <a:rPr lang="en-US" dirty="0" err="1"/>
              <a:t>ispravne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nam</a:t>
            </a:r>
            <a:r>
              <a:rPr lang="en-US" dirty="0"/>
              <a:t> se </a:t>
            </a:r>
            <a:r>
              <a:rPr lang="en-US" i="1" dirty="0"/>
              <a:t>ne </a:t>
            </a:r>
            <a:r>
              <a:rPr lang="en-US" i="1" dirty="0" err="1"/>
              <a:t>dopada</a:t>
            </a:r>
            <a:r>
              <a:rPr lang="en-US" dirty="0"/>
              <a:t> </a:t>
            </a:r>
            <a:r>
              <a:rPr lang="en-US" dirty="0" err="1"/>
              <a:t>činjenje</a:t>
            </a:r>
            <a:r>
              <a:rPr lang="en-US" dirty="0"/>
              <a:t> </a:t>
            </a:r>
            <a:r>
              <a:rPr lang="en-US" dirty="0" err="1"/>
              <a:t>pogrešne</a:t>
            </a:r>
            <a:r>
              <a:rPr lang="en-US" dirty="0"/>
              <a:t>. A ta </a:t>
            </a:r>
            <a:r>
              <a:rPr lang="en-US" dirty="0" err="1"/>
              <a:t>vrsta</a:t>
            </a:r>
            <a:r>
              <a:rPr lang="en-US" dirty="0"/>
              <a:t> „</a:t>
            </a:r>
            <a:r>
              <a:rPr lang="en-US" dirty="0" err="1"/>
              <a:t>moralnog</a:t>
            </a:r>
            <a:r>
              <a:rPr lang="en-US" dirty="0"/>
              <a:t> </a:t>
            </a:r>
            <a:r>
              <a:rPr lang="en-US" dirty="0" err="1"/>
              <a:t>ukusa</a:t>
            </a:r>
            <a:r>
              <a:rPr lang="en-US" dirty="0"/>
              <a:t>“ </a:t>
            </a:r>
            <a:r>
              <a:rPr lang="en-US" dirty="0" err="1"/>
              <a:t>pretpostavlja</a:t>
            </a:r>
            <a:r>
              <a:rPr lang="en-US" dirty="0"/>
              <a:t> </a:t>
            </a:r>
            <a:r>
              <a:rPr lang="en-US" dirty="0" err="1"/>
              <a:t>habituaciju</a:t>
            </a:r>
            <a:r>
              <a:rPr lang="en-US" dirty="0"/>
              <a:t> od </a:t>
            </a:r>
            <a:r>
              <a:rPr lang="en-US" dirty="0" err="1"/>
              <a:t>ranog</a:t>
            </a:r>
            <a:r>
              <a:rPr lang="en-US" dirty="0"/>
              <a:t> </a:t>
            </a:r>
            <a:r>
              <a:rPr lang="en-US" dirty="0" err="1"/>
              <a:t>detinjstva</a:t>
            </a:r>
            <a:r>
              <a:rPr lang="en-US" dirty="0"/>
              <a:t>.</a:t>
            </a:r>
            <a:endParaRPr lang="en-GB" dirty="0"/>
          </a:p>
          <a:p>
            <a:r>
              <a:rPr lang="sr-Latn-CS" dirty="0"/>
              <a:t>Pretpostavka da moralno dobro i moralno rđavo ponašanje zavisi od stečenog ukusa ima važne </a:t>
            </a:r>
            <a:r>
              <a:rPr lang="sr-Latn-CS" dirty="0" err="1"/>
              <a:t>posledice</a:t>
            </a:r>
            <a:r>
              <a:rPr lang="sr-Latn-CS" dirty="0"/>
              <a:t> za Aristotelovu psihologiju morala: jer on poriče da puko intelektualno prepoznavanje ispravnog i pogrešnog samo po sebi može da obezbedi pobudu za </a:t>
            </a:r>
            <a:r>
              <a:rPr lang="sr-Latn-CS" dirty="0" err="1"/>
              <a:t>delanjem</a:t>
            </a:r>
            <a:r>
              <a:rPr lang="sr-Latn-CS" dirty="0"/>
              <a:t> (</a:t>
            </a:r>
            <a:r>
              <a:rPr lang="sr-Latn-CS" i="1" dirty="0"/>
              <a:t>O duši</a:t>
            </a:r>
            <a:r>
              <a:rPr lang="sr-Latn-CS" dirty="0"/>
              <a:t> III: 433a22-25: um ne pokreće bez težnje). Afektivne stavove on tretira kao ključni faktor u našem ponašanju zbog toga što emocije shvata kao prirodne i otuda kao </a:t>
            </a:r>
            <a:r>
              <a:rPr lang="sr-Latn-CS" dirty="0" err="1"/>
              <a:t>neizbežne</a:t>
            </a:r>
            <a:r>
              <a:rPr lang="sr-Latn-CS" dirty="0"/>
              <a:t>. Svako ljudsko biće je podložno strahu, ljubavi, mržnji, zavisti, </a:t>
            </a:r>
            <a:r>
              <a:rPr lang="sr-Latn-CS" dirty="0" err="1"/>
              <a:t>gnevu</a:t>
            </a:r>
            <a:r>
              <a:rPr lang="sr-Latn-CS" dirty="0"/>
              <a:t>, itd. Moralno vaspitanje ne teži da eliminiše takva </a:t>
            </a:r>
            <a:r>
              <a:rPr lang="sr-Latn-CS" dirty="0" err="1"/>
              <a:t>osećanja</a:t>
            </a:r>
            <a:r>
              <a:rPr lang="sr-Latn-CS" dirty="0"/>
              <a:t>. Ono </a:t>
            </a:r>
            <a:r>
              <a:rPr lang="sr-Latn-CS" dirty="0" err="1"/>
              <a:t>pre</a:t>
            </a:r>
            <a:r>
              <a:rPr lang="sr-Latn-CS" dirty="0"/>
              <a:t> teži da ih oblikuje na ispravan način, tako da ih imamo u pravoj prilici, prema pravoj osobi, u ispravnom stepenu. Moralne vrline su habitualni emotivni stavovi  koji nas motivišu da postupamo ili ne postupamo na izvesne načine.</a:t>
            </a:r>
            <a:endParaRPr lang="en-GB" dirty="0"/>
          </a:p>
          <a:p>
            <a:r>
              <a:rPr lang="sr-Latn-CS" dirty="0"/>
              <a:t>Međutim, Aristotel ne pretpostavlja da ćemo čim steknemo valjane moralne dispozicije automatski činiti ispravne i </a:t>
            </a:r>
            <a:r>
              <a:rPr lang="sr-Latn-CS" dirty="0" err="1"/>
              <a:t>izbegavati</a:t>
            </a:r>
            <a:r>
              <a:rPr lang="sr-Latn-CS" dirty="0"/>
              <a:t> pogrešne stvari. To može da funkcioniše u rutinskim </a:t>
            </a:r>
            <a:r>
              <a:rPr lang="sr-Latn-CS" dirty="0" err="1"/>
              <a:t>delatnostima</a:t>
            </a:r>
            <a:r>
              <a:rPr lang="sr-Latn-CS" dirty="0"/>
              <a:t> koje ne </a:t>
            </a:r>
            <a:r>
              <a:rPr lang="sr-Latn-CS" dirty="0" err="1"/>
              <a:t>zahtevaju</a:t>
            </a:r>
            <a:r>
              <a:rPr lang="sr-Latn-CS" dirty="0"/>
              <a:t> mnogo razmišljanja. No u većini slučajeva potrebna nam je odgovarajuća vrsta znanja. Karakterne dispozicije bez </a:t>
            </a:r>
            <a:r>
              <a:rPr lang="sr-Latn-CS" i="1" dirty="0" err="1"/>
              <a:t>phronesisa</a:t>
            </a:r>
            <a:r>
              <a:rPr lang="sr-Latn-CS" dirty="0"/>
              <a:t> kao kalkulativne sposobnosti, bez rasuđivanja o uslovima prikladnog </a:t>
            </a:r>
            <a:r>
              <a:rPr lang="sr-Latn-CS" dirty="0" err="1"/>
              <a:t>delanja</a:t>
            </a:r>
            <a:r>
              <a:rPr lang="sr-Latn-CS" dirty="0"/>
              <a:t> u isti mah su i nedovoljne i neefikasne. On tvrdi da odluka neosporno </a:t>
            </a:r>
            <a:r>
              <a:rPr lang="sr-Latn-CS" dirty="0" err="1"/>
              <a:t>zahteva</a:t>
            </a:r>
            <a:r>
              <a:rPr lang="sr-Latn-CS" dirty="0"/>
              <a:t> razum i promišljenost: u svakom slučaju za predmet odluke ne može da se prizna ono na šta se odlučuje budala ili ludak, nego ono o čemu razuman </a:t>
            </a:r>
            <a:r>
              <a:rPr lang="sr-Latn-CS" dirty="0" err="1"/>
              <a:t>čovek</a:t>
            </a:r>
            <a:r>
              <a:rPr lang="sr-Latn-CS" dirty="0"/>
              <a:t> odlučuje.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sr-Latn-RS" dirty="0"/>
              <a:t>                                                 ( Mihael </a:t>
            </a:r>
            <a:r>
              <a:rPr lang="sr-Latn-RS" dirty="0" err="1"/>
              <a:t>Frede</a:t>
            </a:r>
            <a:r>
              <a:rPr lang="sr-Latn-RS" dirty="0"/>
              <a:t>, </a:t>
            </a:r>
            <a:r>
              <a:rPr lang="sr-Latn-RS" i="1" dirty="0"/>
              <a:t>Slobodna volja: poreklo pojma u </a:t>
            </a:r>
            <a:r>
              <a:rPr lang="sr-Latn-RS" i="1"/>
              <a:t>antičkoj misli</a:t>
            </a:r>
            <a:r>
              <a:rPr lang="sr-Latn-RS"/>
              <a:t>, </a:t>
            </a:r>
            <a:r>
              <a:rPr lang="sr-Latn-RS" dirty="0"/>
              <a:t>prevod Aleksandar </a:t>
            </a:r>
            <a:r>
              <a:rPr lang="sr-Latn-RS" dirty="0" err="1"/>
              <a:t>Dobrijević</a:t>
            </a:r>
            <a:r>
              <a:rPr lang="sr-Latn-RS" dirty="0"/>
              <a:t>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036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0D36D6-924C-4E4E-96AE-D6DA26BD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i="1" dirty="0"/>
              <a:t>EUDAIMONIA</a:t>
            </a:r>
            <a:r>
              <a:rPr lang="sr-Latn-RS" dirty="0"/>
              <a:t> KAO ARISTOTELOVO INTRINSIČNO DOBRO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87C6EBDD-3826-4FEF-8A0F-607B4A4CA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/>
              <a:t>Aristotelova</a:t>
            </a:r>
            <a:r>
              <a:rPr lang="en-US" dirty="0"/>
              <a:t> </a:t>
            </a:r>
            <a:r>
              <a:rPr lang="en-US" i="1" dirty="0" err="1"/>
              <a:t>Etika</a:t>
            </a:r>
            <a:r>
              <a:rPr lang="en-US" dirty="0"/>
              <a:t> je, po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karakteru</a:t>
            </a:r>
            <a:r>
              <a:rPr lang="en-US" dirty="0"/>
              <a:t>, </a:t>
            </a:r>
            <a:r>
              <a:rPr lang="en-US" dirty="0" err="1"/>
              <a:t>teleološka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eudajmonistička</a:t>
            </a:r>
            <a:r>
              <a:rPr lang="en-US" dirty="0"/>
              <a:t>. Dobro (</a:t>
            </a:r>
            <a:r>
              <a:rPr lang="en-US" i="1" dirty="0" err="1"/>
              <a:t>agathon</a:t>
            </a:r>
            <a:r>
              <a:rPr lang="en-US" dirty="0"/>
              <a:t>) se </a:t>
            </a:r>
            <a:r>
              <a:rPr lang="en-US" dirty="0" err="1"/>
              <a:t>shvata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čovekovih</a:t>
            </a:r>
            <a:r>
              <a:rPr lang="en-US" dirty="0"/>
              <a:t> </a:t>
            </a:r>
            <a:r>
              <a:rPr lang="en-US" dirty="0" err="1"/>
              <a:t>delatnosti</a:t>
            </a:r>
            <a:r>
              <a:rPr lang="en-US" dirty="0"/>
              <a:t>. </a:t>
            </a:r>
            <a:r>
              <a:rPr lang="en-US" dirty="0" err="1"/>
              <a:t>Ujedno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delatnosti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ustrojstva</a:t>
            </a:r>
            <a:r>
              <a:rPr lang="en-US" dirty="0"/>
              <a:t>, </a:t>
            </a:r>
            <a:r>
              <a:rPr lang="en-US" dirty="0" err="1"/>
              <a:t>karakterišu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kretanje</a:t>
            </a:r>
            <a:r>
              <a:rPr lang="en-US" dirty="0"/>
              <a:t> ka </a:t>
            </a:r>
            <a:r>
              <a:rPr lang="en-US" dirty="0" err="1"/>
              <a:t>nekom</a:t>
            </a:r>
            <a:r>
              <a:rPr lang="en-US" dirty="0"/>
              <a:t> </a:t>
            </a:r>
            <a:r>
              <a:rPr lang="en-US" dirty="0" err="1"/>
              <a:t>cilju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težnja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želja</a:t>
            </a:r>
            <a:r>
              <a:rPr lang="en-US" dirty="0"/>
              <a:t> (</a:t>
            </a:r>
            <a:r>
              <a:rPr lang="en-US" i="1" dirty="0" err="1"/>
              <a:t>ephiesthai</a:t>
            </a:r>
            <a:r>
              <a:rPr lang="en-US" i="1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i="1" dirty="0" err="1"/>
              <a:t>orexis</a:t>
            </a:r>
            <a:r>
              <a:rPr lang="en-US" dirty="0"/>
              <a:t>). 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hijerarhijski</a:t>
            </a:r>
            <a:r>
              <a:rPr lang="en-US" dirty="0"/>
              <a:t> </a:t>
            </a:r>
            <a:r>
              <a:rPr lang="en-US" dirty="0" err="1"/>
              <a:t>uređenih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naročit</a:t>
            </a:r>
            <a:r>
              <a:rPr lang="en-US" dirty="0"/>
              <a:t> </a:t>
            </a:r>
            <a:r>
              <a:rPr lang="en-US" dirty="0" err="1"/>
              <a:t>superlativ</a:t>
            </a:r>
            <a:r>
              <a:rPr lang="en-US" dirty="0"/>
              <a:t> dobra,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teži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 same, ono </a:t>
            </a:r>
            <a:r>
              <a:rPr lang="en-US" dirty="0" err="1"/>
              <a:t>najbolje</a:t>
            </a:r>
            <a:r>
              <a:rPr lang="en-US" dirty="0"/>
              <a:t> (</a:t>
            </a:r>
            <a:r>
              <a:rPr lang="en-US" i="1" dirty="0"/>
              <a:t>to </a:t>
            </a:r>
            <a:r>
              <a:rPr lang="en-US" i="1" dirty="0" err="1"/>
              <a:t>ariston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najveće</a:t>
            </a:r>
            <a:r>
              <a:rPr lang="en-US" dirty="0"/>
              <a:t> dobro,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potom</a:t>
            </a:r>
            <a:r>
              <a:rPr lang="en-US" dirty="0"/>
              <a:t> </a:t>
            </a:r>
            <a:r>
              <a:rPr lang="en-US" dirty="0" err="1"/>
              <a:t>poistovećuje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srećom</a:t>
            </a:r>
            <a:r>
              <a:rPr lang="en-US" dirty="0"/>
              <a:t>.</a:t>
            </a:r>
            <a:endParaRPr lang="en-GB" dirty="0"/>
          </a:p>
          <a:p>
            <a:r>
              <a:rPr lang="sr-Latn-RS" dirty="0"/>
              <a:t>Podsetiti se razlikovanja </a:t>
            </a:r>
            <a:r>
              <a:rPr lang="sr-Latn-RS" i="1" dirty="0"/>
              <a:t>instrumentalnog</a:t>
            </a:r>
            <a:r>
              <a:rPr lang="sr-Latn-RS" dirty="0"/>
              <a:t> i </a:t>
            </a:r>
            <a:r>
              <a:rPr lang="sr-Latn-RS" i="1" dirty="0" err="1"/>
              <a:t>intrinsičnog</a:t>
            </a:r>
            <a:r>
              <a:rPr lang="sr-Latn-RS" dirty="0"/>
              <a:t> dobra</a:t>
            </a:r>
          </a:p>
          <a:p>
            <a:r>
              <a:rPr lang="sr-Latn-RS" dirty="0"/>
              <a:t>Aristotel nije ni filozof jezika ni metaetičar – o specifičnim značenjima ključnih termina u antičkoj Grčkoj v. npr. Makinatjer, </a:t>
            </a:r>
            <a:r>
              <a:rPr lang="sr-Latn-RS" i="1" dirty="0"/>
              <a:t>Kratka istorija etike</a:t>
            </a:r>
            <a:r>
              <a:rPr lang="sr-Latn-RS" dirty="0"/>
              <a:t>, str. 111 -120 (</a:t>
            </a:r>
            <a:r>
              <a:rPr lang="sr-Latn-RS" i="1" dirty="0"/>
              <a:t>Hrestomatija</a:t>
            </a:r>
            <a:r>
              <a:rPr lang="sr-Latn-RS" dirty="0"/>
              <a:t>). Pitanje o </a:t>
            </a:r>
            <a:r>
              <a:rPr lang="sr-Latn-RS" i="1" dirty="0"/>
              <a:t>značenju</a:t>
            </a:r>
            <a:r>
              <a:rPr lang="sr-Latn-RS" dirty="0"/>
              <a:t> termina „dobro“ može se postaviti samo na kraju sveobuhvatnog upoznavanja sa Aristotelovom etikom. (Unapred rečeno, saglasnost o tome ne postoji.)</a:t>
            </a:r>
          </a:p>
          <a:p>
            <a:r>
              <a:rPr lang="sr-Latn-RS" dirty="0"/>
              <a:t>Aristotel </a:t>
            </a:r>
            <a:r>
              <a:rPr lang="sr-Latn-RS" i="1" dirty="0"/>
              <a:t>dobro</a:t>
            </a:r>
            <a:r>
              <a:rPr lang="sr-Latn-RS" dirty="0"/>
              <a:t> vidi : 1) </a:t>
            </a:r>
            <a:r>
              <a:rPr lang="sr-Latn-RS" i="1" dirty="0"/>
              <a:t>krajnje</a:t>
            </a:r>
            <a:r>
              <a:rPr lang="sr-Latn-RS" dirty="0"/>
              <a:t>, odnosno najviše (ne-instrumentalno, cilj po sebi), 2) </a:t>
            </a:r>
            <a:r>
              <a:rPr lang="sr-Latn-RS" i="1" dirty="0"/>
              <a:t>samodovoljno</a:t>
            </a:r>
            <a:r>
              <a:rPr lang="sr-Latn-RS" dirty="0"/>
              <a:t> (apsolutno; ne-relativno) i 3) samo po sebi </a:t>
            </a:r>
            <a:r>
              <a:rPr lang="sr-Latn-RS" i="1" dirty="0"/>
              <a:t>najpoželjnije</a:t>
            </a:r>
            <a:r>
              <a:rPr lang="sr-Latn-RS" dirty="0"/>
              <a:t> (ništa mu se ne može dodati). V. (Nikomahova etika [nadalje </a:t>
            </a:r>
            <a:r>
              <a:rPr lang="sr-Latn-RS" i="1" dirty="0"/>
              <a:t>NE</a:t>
            </a:r>
            <a:r>
              <a:rPr lang="sr-Latn-RS" dirty="0"/>
              <a:t>] 1097a-b). </a:t>
            </a:r>
          </a:p>
          <a:p>
            <a:r>
              <a:rPr lang="sr-Latn-RS" i="1" dirty="0"/>
              <a:t>Eudajmoniju</a:t>
            </a:r>
            <a:r>
              <a:rPr lang="sr-Latn-RS" dirty="0"/>
              <a:t> „biramo uvek zbog nje same, a nikada zbog nečeg drugog“ (</a:t>
            </a:r>
            <a:r>
              <a:rPr lang="sr-Latn-RS" i="1" dirty="0"/>
              <a:t>NE</a:t>
            </a:r>
            <a:r>
              <a:rPr lang="sr-Latn-RS" dirty="0"/>
              <a:t> 1097 b). S obzirom na to da Aristotel ne poriče da </a:t>
            </a:r>
            <a:r>
              <a:rPr lang="sr-Latn-RS" i="1" dirty="0"/>
              <a:t>eudajmonija</a:t>
            </a:r>
            <a:r>
              <a:rPr lang="sr-Latn-RS" dirty="0"/>
              <a:t> ima veze sa zadovoljstvom, postavlja se pitanje da li je Aristotel </a:t>
            </a:r>
            <a:r>
              <a:rPr lang="sr-Latn-RS" i="1" dirty="0"/>
              <a:t>psihološki</a:t>
            </a:r>
            <a:r>
              <a:rPr lang="sr-Latn-RS" dirty="0"/>
              <a:t> </a:t>
            </a:r>
            <a:r>
              <a:rPr lang="sr-Latn-RS" i="1" dirty="0"/>
              <a:t>hedonista</a:t>
            </a:r>
            <a:r>
              <a:rPr lang="sr-Latn-RS" dirty="0"/>
              <a:t>? (Up. šta Mil kaže u poglavlju 4 Utilitarizma.)</a:t>
            </a:r>
          </a:p>
          <a:p>
            <a:r>
              <a:rPr lang="sr-Latn-RS" dirty="0"/>
              <a:t>Treba imati na umu pojmovni aparat. Grčka (ne specifično Aristotelova!) </a:t>
            </a:r>
            <a:r>
              <a:rPr lang="sr-Latn-RS" i="1" dirty="0"/>
              <a:t>eudajmonia</a:t>
            </a:r>
            <a:r>
              <a:rPr lang="sr-Latn-RS" dirty="0"/>
              <a:t>: kod nas prevedeno kao „sreća“, „blaženstvo ili „blaženost“. (Aristotel preuzima termin koji koriste i njegovi savremenici!) Grč. </a:t>
            </a:r>
            <a:r>
              <a:rPr lang="sr-Latn-RS" i="1" dirty="0"/>
              <a:t>eudaimonia</a:t>
            </a:r>
            <a:r>
              <a:rPr lang="sr-Latn-RS" dirty="0"/>
              <a:t> nije sasvim istovetna što i današnja (subjektivna) „sreća“ jer je: 1) </a:t>
            </a:r>
            <a:r>
              <a:rPr lang="sr-Latn-RS" i="1" dirty="0"/>
              <a:t>stabilna</a:t>
            </a:r>
            <a:r>
              <a:rPr lang="sr-Latn-RS" dirty="0"/>
              <a:t>, ne zavisi od prolaznih osećanja (v. </a:t>
            </a:r>
            <a:r>
              <a:rPr lang="sr-Latn-RS" i="1" dirty="0"/>
              <a:t>NE</a:t>
            </a:r>
            <a:r>
              <a:rPr lang="sr-Latn-RS" dirty="0"/>
              <a:t> 1100b) – up. sa Bentamom i Milom – ko je Aristotelu bliži; 2) </a:t>
            </a:r>
            <a:r>
              <a:rPr lang="sr-Latn-RS" i="1" dirty="0"/>
              <a:t>objektivna</a:t>
            </a:r>
            <a:r>
              <a:rPr lang="sr-Latn-RS" dirty="0"/>
              <a:t>: neko može lažno verovati da je srećan – može se biti „nesrećan“ i posle smrti (</a:t>
            </a:r>
            <a:r>
              <a:rPr lang="sr-Latn-RS" i="1" dirty="0"/>
              <a:t>NE</a:t>
            </a:r>
            <a:r>
              <a:rPr lang="sr-Latn-RS" dirty="0"/>
              <a:t> 1100a); 3) (načelno) </a:t>
            </a:r>
            <a:r>
              <a:rPr lang="sr-Latn-RS" i="1" dirty="0"/>
              <a:t>univerzalna</a:t>
            </a:r>
            <a:r>
              <a:rPr lang="sr-Latn-RS" dirty="0"/>
              <a:t> za sva ljudska bića; 4) ima </a:t>
            </a:r>
            <a:r>
              <a:rPr lang="sr-Latn-RS" i="1" dirty="0"/>
              <a:t>odnos</a:t>
            </a:r>
            <a:r>
              <a:rPr lang="sr-Latn-RS" dirty="0"/>
              <a:t> sa </a:t>
            </a:r>
            <a:r>
              <a:rPr lang="sr-Latn-RS" i="1" dirty="0"/>
              <a:t>božanskim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844222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76D1B4-5A62-4DAD-B40B-9D6E6AD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NAČINI ŽIVOTA 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91D22E7D-2C69-4BD6-BFCC-489A44215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Kako čovek treba da živi da bi postigao </a:t>
            </a:r>
            <a:r>
              <a:rPr lang="sr-Latn-RS" i="1" dirty="0" err="1"/>
              <a:t>eudajmoniju</a:t>
            </a:r>
            <a:r>
              <a:rPr lang="sr-Latn-RS" dirty="0"/>
              <a:t>?</a:t>
            </a:r>
            <a:endParaRPr lang="en-GB" dirty="0"/>
          </a:p>
          <a:p>
            <a:r>
              <a:rPr lang="en-US" dirty="0" err="1"/>
              <a:t>Aristotelova</a:t>
            </a:r>
            <a:r>
              <a:rPr lang="en-US" dirty="0"/>
              <a:t> </a:t>
            </a:r>
            <a:r>
              <a:rPr lang="en-US" dirty="0" err="1"/>
              <a:t>sreća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se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polisa</a:t>
            </a:r>
            <a:r>
              <a:rPr lang="en-US" dirty="0"/>
              <a:t>. </a:t>
            </a:r>
            <a:r>
              <a:rPr lang="en-US" dirty="0" err="1"/>
              <a:t>Etika</a:t>
            </a:r>
            <a:r>
              <a:rPr lang="en-US" dirty="0"/>
              <a:t> se </a:t>
            </a:r>
            <a:r>
              <a:rPr lang="en-US" dirty="0" err="1"/>
              <a:t>poima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disciplina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podređena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.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nasuprot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uvodnim</a:t>
            </a:r>
            <a:r>
              <a:rPr lang="en-US" dirty="0"/>
              <a:t> </a:t>
            </a:r>
            <a:r>
              <a:rPr lang="en-US" dirty="0" err="1"/>
              <a:t>notama</a:t>
            </a:r>
            <a:r>
              <a:rPr lang="en-US" dirty="0"/>
              <a:t> </a:t>
            </a:r>
            <a:r>
              <a:rPr lang="en-US" dirty="0" err="1"/>
              <a:t>stoje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kasnija</a:t>
            </a:r>
            <a:r>
              <a:rPr lang="en-US" dirty="0"/>
              <a:t> </a:t>
            </a:r>
            <a:r>
              <a:rPr lang="en-US" dirty="0" err="1"/>
              <a:t>razmatranja</a:t>
            </a:r>
            <a:r>
              <a:rPr lang="en-US" dirty="0"/>
              <a:t>. Na primer, </a:t>
            </a:r>
            <a:r>
              <a:rPr lang="en-US" dirty="0" err="1"/>
              <a:t>Aristotel</a:t>
            </a:r>
            <a:r>
              <a:rPr lang="en-US" dirty="0"/>
              <a:t> se pita </a:t>
            </a:r>
            <a:r>
              <a:rPr lang="en-US" dirty="0" err="1"/>
              <a:t>koji</a:t>
            </a:r>
            <a:r>
              <a:rPr lang="en-US" dirty="0"/>
              <a:t> je to </a:t>
            </a:r>
            <a:r>
              <a:rPr lang="en-US" dirty="0" err="1"/>
              <a:t>zadatak</a:t>
            </a:r>
            <a:r>
              <a:rPr lang="en-US" dirty="0"/>
              <a:t> </a:t>
            </a:r>
            <a:r>
              <a:rPr lang="en-US" dirty="0" err="1"/>
              <a:t>specifično</a:t>
            </a:r>
            <a:r>
              <a:rPr lang="en-US" dirty="0"/>
              <a:t> </a:t>
            </a:r>
            <a:r>
              <a:rPr lang="en-US" dirty="0" err="1"/>
              <a:t>ljudski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 “</a:t>
            </a:r>
            <a:r>
              <a:rPr lang="en-US" dirty="0" err="1"/>
              <a:t>čovekova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” (</a:t>
            </a:r>
            <a:r>
              <a:rPr lang="en-US" i="1" dirty="0"/>
              <a:t>ergon </a:t>
            </a:r>
            <a:r>
              <a:rPr lang="en-US" i="1" dirty="0" err="1"/>
              <a:t>tou</a:t>
            </a:r>
            <a:r>
              <a:rPr lang="en-US" i="1" dirty="0"/>
              <a:t> </a:t>
            </a:r>
            <a:r>
              <a:rPr lang="en-US" i="1" dirty="0" err="1"/>
              <a:t>anthropou</a:t>
            </a:r>
            <a:r>
              <a:rPr lang="en-US" dirty="0"/>
              <a:t>),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ukazujući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elementa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zasigurno</a:t>
            </a:r>
            <a:r>
              <a:rPr lang="en-US" dirty="0"/>
              <a:t> </a:t>
            </a:r>
            <a:r>
              <a:rPr lang="en-US" dirty="0" err="1"/>
              <a:t>spadaju</a:t>
            </a:r>
            <a:r>
              <a:rPr lang="en-US" dirty="0"/>
              <a:t> u ono </a:t>
            </a:r>
            <a:r>
              <a:rPr lang="en-US" dirty="0" err="1"/>
              <a:t>lično</a:t>
            </a:r>
            <a:r>
              <a:rPr lang="en-US" dirty="0"/>
              <a:t>: </a:t>
            </a:r>
            <a:r>
              <a:rPr lang="en-US" dirty="0" err="1"/>
              <a:t>naime</a:t>
            </a:r>
            <a:r>
              <a:rPr lang="en-US" dirty="0"/>
              <a:t>, “</a:t>
            </a:r>
            <a:r>
              <a:rPr lang="en-US" dirty="0" err="1"/>
              <a:t>delatnost</a:t>
            </a:r>
            <a:r>
              <a:rPr lang="en-US" dirty="0"/>
              <a:t> </a:t>
            </a:r>
            <a:r>
              <a:rPr lang="en-US" dirty="0" err="1"/>
              <a:t>duše</a:t>
            </a:r>
            <a:r>
              <a:rPr lang="en-US" dirty="0"/>
              <a:t>” (</a:t>
            </a:r>
            <a:r>
              <a:rPr lang="en-US" i="1" dirty="0"/>
              <a:t>psyches energeia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i="1" dirty="0"/>
              <a:t>logos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razum</a:t>
            </a:r>
            <a:r>
              <a:rPr lang="en-US" dirty="0"/>
              <a:t>. A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dopunu</a:t>
            </a:r>
            <a:r>
              <a:rPr lang="en-US" dirty="0"/>
              <a:t> </a:t>
            </a:r>
            <a:r>
              <a:rPr lang="en-US" dirty="0" err="1"/>
              <a:t>ovome</a:t>
            </a:r>
            <a:r>
              <a:rPr lang="en-US" dirty="0"/>
              <a:t>, on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karakterističnu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razumeva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uspešnu</a:t>
            </a:r>
            <a:r>
              <a:rPr lang="en-US" dirty="0"/>
              <a:t> </a:t>
            </a:r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čovek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je, </a:t>
            </a:r>
            <a:r>
              <a:rPr lang="en-US" dirty="0" err="1"/>
              <a:t>uzet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po </a:t>
            </a:r>
            <a:r>
              <a:rPr lang="en-US" dirty="0" err="1"/>
              <a:t>sebi</a:t>
            </a:r>
            <a:r>
              <a:rPr lang="en-US" dirty="0"/>
              <a:t>, </a:t>
            </a:r>
            <a:r>
              <a:rPr lang="en-US" dirty="0" err="1"/>
              <a:t>apolitičan</a:t>
            </a:r>
            <a:r>
              <a:rPr lang="en-US" dirty="0"/>
              <a:t> –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i="1" dirty="0"/>
              <a:t>bios </a:t>
            </a:r>
            <a:r>
              <a:rPr lang="en-US" i="1" dirty="0" err="1"/>
              <a:t>theoretikos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Aristotel je klasifikator, pa nudi još jednu podelu – </a:t>
            </a:r>
            <a:r>
              <a:rPr lang="sr-Latn-RS" i="1" dirty="0"/>
              <a:t>tri načina života</a:t>
            </a:r>
            <a:r>
              <a:rPr lang="sr-Latn-RS" dirty="0"/>
              <a:t> (</a:t>
            </a:r>
            <a:r>
              <a:rPr lang="sr-Latn-RS" i="1" dirty="0"/>
              <a:t>NE</a:t>
            </a:r>
            <a:r>
              <a:rPr lang="sr-Latn-RS" dirty="0"/>
              <a:t> 1095b – 1096a):</a:t>
            </a:r>
          </a:p>
          <a:p>
            <a:r>
              <a:rPr lang="sr-Latn-RS" dirty="0"/>
              <a:t>1) </a:t>
            </a:r>
            <a:r>
              <a:rPr lang="sr-Latn-RS" i="1" dirty="0"/>
              <a:t>život uživanja </a:t>
            </a:r>
            <a:r>
              <a:rPr lang="sr-Latn-RS" dirty="0"/>
              <a:t>(„stoka u stadima“, „neprosvećena gomila“); 2) </a:t>
            </a:r>
            <a:r>
              <a:rPr lang="sr-Latn-RS" i="1" dirty="0"/>
              <a:t>društveno priznanje </a:t>
            </a:r>
            <a:r>
              <a:rPr lang="sr-Latn-RS" dirty="0"/>
              <a:t>(„obrazovaniji“; „to uglavnom i jeste cilj društvenog života“); 3) </a:t>
            </a:r>
            <a:r>
              <a:rPr lang="sr-Latn-RS" i="1" dirty="0"/>
              <a:t>filozofsko posmatranje</a:t>
            </a:r>
            <a:r>
              <a:rPr lang="sr-Latn-RS" dirty="0"/>
              <a:t>.</a:t>
            </a:r>
          </a:p>
          <a:p>
            <a:r>
              <a:rPr lang="sr-Latn-RS" dirty="0"/>
              <a:t>Uporediti sa Platonovom </a:t>
            </a:r>
            <a:r>
              <a:rPr lang="sr-Latn-RS" i="1" dirty="0"/>
              <a:t>Državom</a:t>
            </a:r>
            <a:r>
              <a:rPr lang="sr-Latn-RS" dirty="0"/>
              <a:t>: mit o tri vrste ljudi (</a:t>
            </a:r>
            <a:r>
              <a:rPr lang="sr-Latn-RS" i="1" dirty="0"/>
              <a:t>D</a:t>
            </a:r>
            <a:r>
              <a:rPr lang="sr-Latn-RS" dirty="0"/>
              <a:t> 415a); tri vrste zadovoljstva (</a:t>
            </a:r>
            <a:r>
              <a:rPr lang="sr-Latn-RS" i="1" dirty="0"/>
              <a:t>D</a:t>
            </a:r>
            <a:r>
              <a:rPr lang="sr-Latn-RS" dirty="0"/>
              <a:t> 581 c – 583 a).</a:t>
            </a:r>
          </a:p>
          <a:p>
            <a:r>
              <a:rPr lang="sr-Latn-RS" dirty="0"/>
              <a:t>Rasprava o načinu života nastavlja se posle rasprave o vrlini, ne postoji konsenzus među tumačima da je „filozofski život“ jedini način koji vodi vrlini i </a:t>
            </a:r>
            <a:r>
              <a:rPr lang="sr-Latn-RS" i="1" dirty="0"/>
              <a:t>eudajmoniji</a:t>
            </a:r>
            <a:r>
              <a:rPr lang="sr-Latn-R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03915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07068D-BDD8-44B3-87F5-66C679D81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i="1" dirty="0"/>
              <a:t>EUDAJMONIJA</a:t>
            </a:r>
            <a:r>
              <a:rPr lang="sr-Latn-RS" dirty="0"/>
              <a:t>; PRELIMINARNO O „DELOVIMA DUŠE“ I NAČINIMA ŽIVOTA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DEE24952-1BB0-4B86-BF02-90AB2070F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U knjizi I, preliminarno, delovi duše: 1) NERAZUMSKI I 2) RAZUMSKI (vraća se na ovu podelu u knjizi II)</a:t>
            </a:r>
          </a:p>
          <a:p>
            <a:r>
              <a:rPr lang="sr-Latn-RS" dirty="0"/>
              <a:t>Koji deo duše i način života vodi </a:t>
            </a:r>
            <a:r>
              <a:rPr lang="sr-Latn-RS" i="1" dirty="0"/>
              <a:t>eudajmoniji</a:t>
            </a:r>
            <a:r>
              <a:rPr lang="sr-Latn-RS" dirty="0"/>
              <a:t>?</a:t>
            </a:r>
          </a:p>
          <a:p>
            <a:r>
              <a:rPr lang="sr-Latn-RS" dirty="0"/>
              <a:t>„Život, to je nešto zajedničko i čoveku i biljkama. Isključimo onda ishranu i rast. Na to se nadovezuje čulni život, ali i on bi bio zajednički sa konjem, volom i svim drugim životinjama. Preostaje nam delatni život onog elementa čoveka koji sadrži razum. (Jedan deo ovog elementa je prema razumu poslušan, drugi ga poseduje i sam razmišlja.) Budući da se o ovom načinu života može govoriti na dva načina [kao o sposobnosti i kao o aktivnosti], recimo da o delatnom životu govorimo kao o [karakterističnoj svrhovitoj] aktivnosti [</a:t>
            </a:r>
            <a:r>
              <a:rPr lang="sr-Latn-RS" i="1" dirty="0"/>
              <a:t>energeia</a:t>
            </a:r>
            <a:r>
              <a:rPr lang="sr-Latn-RS" dirty="0"/>
              <a:t>] jer je on nesumnjivo viši.“ (1097b–1098a)</a:t>
            </a:r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62350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D0CE20-5D59-4CAB-940C-D5CFA455D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i="1" dirty="0"/>
              <a:t>Eudajmonija</a:t>
            </a:r>
            <a:r>
              <a:rPr lang="sr-Latn-RS" dirty="0"/>
              <a:t> i vrlina (</a:t>
            </a:r>
            <a:r>
              <a:rPr lang="sr-Latn-RS" i="1" dirty="0"/>
              <a:t>arete</a:t>
            </a:r>
            <a:r>
              <a:rPr lang="sr-Latn-RS" dirty="0"/>
              <a:t>); argument funkcije 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2F9382F9-A4B1-4B5C-B0ED-76E3FFB1B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6876"/>
            <a:ext cx="10515600" cy="4965089"/>
          </a:xfrm>
        </p:spPr>
        <p:txBody>
          <a:bodyPr>
            <a:noAutofit/>
          </a:bodyPr>
          <a:lstStyle/>
          <a:p>
            <a:r>
              <a:rPr lang="sr-Latn-RS" sz="1500" dirty="0"/>
              <a:t>Vrlina jeste nužan ali ne i dovoljan uslov sreće. Neophodnost „spoljnih dobara“. Teško je činiti „plemenita dela“ bez „sredstava“ – prijatelja, bogatstva ili političkog uticaja. Uz to, tu su i: fizički izgled, poreklo, potomstvo (1099b).</a:t>
            </a:r>
          </a:p>
          <a:p>
            <a:r>
              <a:rPr lang="en-US" sz="1500" dirty="0" err="1"/>
              <a:t>Učenje</a:t>
            </a:r>
            <a:r>
              <a:rPr lang="en-US" sz="1500" dirty="0"/>
              <a:t> o </a:t>
            </a:r>
            <a:r>
              <a:rPr lang="en-US" sz="1500" dirty="0" err="1"/>
              <a:t>vrlini</a:t>
            </a:r>
            <a:r>
              <a:rPr lang="en-US" sz="1500" dirty="0"/>
              <a:t> </a:t>
            </a:r>
            <a:r>
              <a:rPr lang="en-US" sz="1500" dirty="0" err="1"/>
              <a:t>kao</a:t>
            </a:r>
            <a:r>
              <a:rPr lang="en-US" sz="1500" dirty="0"/>
              <a:t> </a:t>
            </a:r>
            <a:r>
              <a:rPr lang="en-US" sz="1500" dirty="0" err="1"/>
              <a:t>sredini</a:t>
            </a:r>
            <a:r>
              <a:rPr lang="en-US" sz="1500" dirty="0"/>
              <a:t> (</a:t>
            </a:r>
            <a:r>
              <a:rPr lang="en-US" sz="1500" i="1" dirty="0" err="1"/>
              <a:t>mesotes</a:t>
            </a:r>
            <a:r>
              <a:rPr lang="en-US" sz="1500" dirty="0"/>
              <a:t>): </a:t>
            </a:r>
            <a:r>
              <a:rPr lang="en-US" sz="1500" dirty="0" err="1"/>
              <a:t>Aristotel</a:t>
            </a:r>
            <a:r>
              <a:rPr lang="en-US" sz="1500" dirty="0"/>
              <a:t> pod “</a:t>
            </a:r>
            <a:r>
              <a:rPr lang="en-US" sz="1500" dirty="0" err="1"/>
              <a:t>sredinom</a:t>
            </a:r>
            <a:r>
              <a:rPr lang="en-US" sz="1500" dirty="0"/>
              <a:t>” ne </a:t>
            </a:r>
            <a:r>
              <a:rPr lang="en-US" sz="1500" dirty="0" err="1"/>
              <a:t>podrazumeva</a:t>
            </a:r>
            <a:r>
              <a:rPr lang="en-US" sz="1500" dirty="0"/>
              <a:t> </a:t>
            </a:r>
            <a:r>
              <a:rPr lang="en-US" sz="1500" dirty="0" err="1"/>
              <a:t>kvantitativnu</a:t>
            </a:r>
            <a:r>
              <a:rPr lang="en-US" sz="1500" dirty="0"/>
              <a:t>, </a:t>
            </a:r>
            <a:r>
              <a:rPr lang="en-US" sz="1500" dirty="0" err="1"/>
              <a:t>već</a:t>
            </a:r>
            <a:r>
              <a:rPr lang="en-US" sz="1500" dirty="0"/>
              <a:t> </a:t>
            </a:r>
            <a:r>
              <a:rPr lang="en-US" sz="1500" dirty="0" err="1"/>
              <a:t>kvalitativnu</a:t>
            </a:r>
            <a:r>
              <a:rPr lang="en-US" sz="1500" dirty="0"/>
              <a:t> </a:t>
            </a:r>
            <a:r>
              <a:rPr lang="en-US" sz="1500" dirty="0" err="1"/>
              <a:t>sredinu</a:t>
            </a:r>
            <a:r>
              <a:rPr lang="en-US" sz="1500" dirty="0"/>
              <a:t>, a to bi </a:t>
            </a:r>
            <a:r>
              <a:rPr lang="en-US" sz="1500" dirty="0" err="1"/>
              <a:t>značilo</a:t>
            </a:r>
            <a:r>
              <a:rPr lang="en-US" sz="1500" dirty="0"/>
              <a:t> da se </a:t>
            </a:r>
            <a:r>
              <a:rPr lang="en-US" sz="1500" dirty="0" err="1"/>
              <a:t>vrlina</a:t>
            </a:r>
            <a:r>
              <a:rPr lang="en-US" sz="1500" dirty="0"/>
              <a:t> </a:t>
            </a:r>
            <a:r>
              <a:rPr lang="en-US" sz="1500" i="1" dirty="0" err="1"/>
              <a:t>kvalitativno</a:t>
            </a:r>
            <a:r>
              <a:rPr lang="en-US" sz="1500" dirty="0"/>
              <a:t> </a:t>
            </a:r>
            <a:r>
              <a:rPr lang="en-US" sz="1500" dirty="0" err="1"/>
              <a:t>razlikuje</a:t>
            </a:r>
            <a:r>
              <a:rPr lang="en-US" sz="1500" dirty="0"/>
              <a:t> od </a:t>
            </a:r>
            <a:r>
              <a:rPr lang="en-US" sz="1500" dirty="0" err="1"/>
              <a:t>dve</a:t>
            </a:r>
            <a:r>
              <a:rPr lang="en-US" sz="1500" dirty="0"/>
              <a:t> </a:t>
            </a:r>
            <a:r>
              <a:rPr lang="en-US" sz="1500" dirty="0" err="1"/>
              <a:t>poročne</a:t>
            </a:r>
            <a:r>
              <a:rPr lang="en-US" sz="1500" dirty="0"/>
              <a:t> </a:t>
            </a:r>
            <a:r>
              <a:rPr lang="en-US" sz="1500" dirty="0" err="1"/>
              <a:t>krajnosti</a:t>
            </a:r>
            <a:r>
              <a:rPr lang="en-US" sz="1500" dirty="0"/>
              <a:t> (</a:t>
            </a:r>
            <a:r>
              <a:rPr lang="en-US" sz="1500" dirty="0" err="1"/>
              <a:t>viška</a:t>
            </a:r>
            <a:r>
              <a:rPr lang="en-US" sz="1500" dirty="0"/>
              <a:t> </a:t>
            </a:r>
            <a:r>
              <a:rPr lang="en-US" sz="1500" dirty="0" err="1"/>
              <a:t>i</a:t>
            </a:r>
            <a:r>
              <a:rPr lang="en-US" sz="1500" dirty="0"/>
              <a:t> </a:t>
            </a:r>
            <a:r>
              <a:rPr lang="en-US" sz="1500" dirty="0" err="1"/>
              <a:t>manjka</a:t>
            </a:r>
            <a:r>
              <a:rPr lang="en-US" sz="1500" dirty="0"/>
              <a:t>). Ali </a:t>
            </a:r>
            <a:r>
              <a:rPr lang="en-US" sz="1500" dirty="0" err="1"/>
              <a:t>valja</a:t>
            </a:r>
            <a:r>
              <a:rPr lang="en-US" sz="1500" dirty="0"/>
              <a:t> </a:t>
            </a:r>
            <a:r>
              <a:rPr lang="en-US" sz="1500" dirty="0" err="1"/>
              <a:t>naglasiti</a:t>
            </a:r>
            <a:r>
              <a:rPr lang="en-US" sz="1500" dirty="0"/>
              <a:t> da se ne </a:t>
            </a:r>
            <a:r>
              <a:rPr lang="en-US" sz="1500" dirty="0" err="1"/>
              <a:t>bira</a:t>
            </a:r>
            <a:r>
              <a:rPr lang="en-US" sz="1500" dirty="0"/>
              <a:t> “</a:t>
            </a:r>
            <a:r>
              <a:rPr lang="en-US" sz="1500" dirty="0" err="1"/>
              <a:t>sredina</a:t>
            </a:r>
            <a:r>
              <a:rPr lang="en-US" sz="1500" dirty="0"/>
              <a:t> same </a:t>
            </a:r>
            <a:r>
              <a:rPr lang="en-US" sz="1500" dirty="0" err="1"/>
              <a:t>stvari</a:t>
            </a:r>
            <a:r>
              <a:rPr lang="en-US" sz="1500" dirty="0"/>
              <a:t>, </a:t>
            </a:r>
            <a:r>
              <a:rPr lang="en-US" sz="1500" dirty="0" err="1"/>
              <a:t>nego</a:t>
            </a:r>
            <a:r>
              <a:rPr lang="en-US" sz="1500" dirty="0"/>
              <a:t> </a:t>
            </a:r>
            <a:r>
              <a:rPr lang="en-US" sz="1500" dirty="0" err="1"/>
              <a:t>ona</a:t>
            </a:r>
            <a:r>
              <a:rPr lang="en-US" sz="1500" dirty="0"/>
              <a:t> s </a:t>
            </a:r>
            <a:r>
              <a:rPr lang="en-US" sz="1500" dirty="0" err="1"/>
              <a:t>obzirom</a:t>
            </a:r>
            <a:r>
              <a:rPr lang="en-US" sz="1500" dirty="0"/>
              <a:t> </a:t>
            </a:r>
            <a:r>
              <a:rPr lang="en-US" sz="1500" dirty="0" err="1"/>
              <a:t>na</a:t>
            </a:r>
            <a:r>
              <a:rPr lang="en-US" sz="1500" dirty="0"/>
              <a:t> </a:t>
            </a:r>
            <a:r>
              <a:rPr lang="en-US" sz="1500" dirty="0" err="1"/>
              <a:t>nas</a:t>
            </a:r>
            <a:r>
              <a:rPr lang="en-US" sz="1500" dirty="0"/>
              <a:t>” (NE 1106b6-8), a to </a:t>
            </a:r>
            <a:r>
              <a:rPr lang="en-US" sz="1500" dirty="0" err="1"/>
              <a:t>dodatno</a:t>
            </a:r>
            <a:r>
              <a:rPr lang="en-US" sz="1500" dirty="0"/>
              <a:t> </a:t>
            </a:r>
            <a:r>
              <a:rPr lang="en-US" sz="1500" dirty="0" err="1"/>
              <a:t>potvrđuje</a:t>
            </a:r>
            <a:r>
              <a:rPr lang="en-US" sz="1500" dirty="0"/>
              <a:t> </a:t>
            </a:r>
            <a:r>
              <a:rPr lang="en-US" sz="1500" dirty="0" err="1"/>
              <a:t>njegovu</a:t>
            </a:r>
            <a:r>
              <a:rPr lang="en-US" sz="1500" dirty="0"/>
              <a:t> </a:t>
            </a:r>
            <a:r>
              <a:rPr lang="en-US" sz="1500" dirty="0" err="1"/>
              <a:t>tezu</a:t>
            </a:r>
            <a:r>
              <a:rPr lang="en-US" sz="1500" dirty="0"/>
              <a:t> o “</a:t>
            </a:r>
            <a:r>
              <a:rPr lang="en-US" sz="1500" dirty="0" err="1"/>
              <a:t>nepreciznosti</a:t>
            </a:r>
            <a:r>
              <a:rPr lang="en-US" sz="1500" dirty="0"/>
              <a:t>” </a:t>
            </a:r>
            <a:r>
              <a:rPr lang="en-US" sz="1500" dirty="0" err="1"/>
              <a:t>etike</a:t>
            </a:r>
            <a:r>
              <a:rPr lang="en-US" sz="1500" dirty="0"/>
              <a:t>: </a:t>
            </a:r>
            <a:r>
              <a:rPr lang="en-US" sz="1500" dirty="0" err="1"/>
              <a:t>tu</a:t>
            </a:r>
            <a:r>
              <a:rPr lang="en-US" sz="1500" dirty="0"/>
              <a:t> se “mora </a:t>
            </a:r>
            <a:r>
              <a:rPr lang="en-US" sz="1500" dirty="0" err="1"/>
              <a:t>zadovoljiti</a:t>
            </a:r>
            <a:r>
              <a:rPr lang="en-US" sz="1500" dirty="0"/>
              <a:t> time da se </a:t>
            </a:r>
            <a:r>
              <a:rPr lang="en-US" sz="1500" dirty="0" err="1"/>
              <a:t>istina</a:t>
            </a:r>
            <a:r>
              <a:rPr lang="en-US" sz="1500" dirty="0"/>
              <a:t> </a:t>
            </a:r>
            <a:r>
              <a:rPr lang="en-US" sz="1500" dirty="0" err="1"/>
              <a:t>ocrta</a:t>
            </a:r>
            <a:r>
              <a:rPr lang="en-US" sz="1500" dirty="0"/>
              <a:t> </a:t>
            </a:r>
            <a:r>
              <a:rPr lang="en-US" sz="1500" dirty="0" err="1"/>
              <a:t>samo</a:t>
            </a:r>
            <a:r>
              <a:rPr lang="en-US" sz="1500" dirty="0"/>
              <a:t> u </a:t>
            </a:r>
            <a:r>
              <a:rPr lang="en-US" sz="1500" dirty="0" err="1"/>
              <a:t>najgrubljim</a:t>
            </a:r>
            <a:r>
              <a:rPr lang="en-US" sz="1500" dirty="0"/>
              <a:t>, </a:t>
            </a:r>
            <a:r>
              <a:rPr lang="en-US" sz="1500" dirty="0" err="1"/>
              <a:t>opštim</a:t>
            </a:r>
            <a:r>
              <a:rPr lang="en-US" sz="1500" dirty="0"/>
              <a:t> </a:t>
            </a:r>
            <a:r>
              <a:rPr lang="en-US" sz="1500" dirty="0" err="1"/>
              <a:t>potezima</a:t>
            </a:r>
            <a:r>
              <a:rPr lang="en-US" sz="1500" dirty="0"/>
              <a:t>” (NE 1094b)</a:t>
            </a:r>
            <a:r>
              <a:rPr lang="sr-Latn-RS" sz="1500" dirty="0"/>
              <a:t>. </a:t>
            </a:r>
            <a:r>
              <a:rPr lang="en-US" sz="1500" dirty="0" err="1"/>
              <a:t>Načelo</a:t>
            </a:r>
            <a:r>
              <a:rPr lang="en-US" sz="1500" dirty="0"/>
              <a:t> </a:t>
            </a:r>
            <a:r>
              <a:rPr lang="en-US" sz="1500" dirty="0" err="1"/>
              <a:t>preciznosti</a:t>
            </a:r>
            <a:r>
              <a:rPr lang="en-US" sz="1500" dirty="0"/>
              <a:t> (</a:t>
            </a:r>
            <a:r>
              <a:rPr lang="en-US" sz="1500" i="1" dirty="0" err="1"/>
              <a:t>akribes</a:t>
            </a:r>
            <a:r>
              <a:rPr lang="en-US" sz="1500" dirty="0"/>
              <a:t>) – u </a:t>
            </a:r>
            <a:r>
              <a:rPr lang="en-US" sz="1500" i="1" dirty="0" err="1"/>
              <a:t>Nikomahovoj</a:t>
            </a:r>
            <a:r>
              <a:rPr lang="en-US" sz="1500" dirty="0"/>
              <a:t> </a:t>
            </a:r>
            <a:r>
              <a:rPr lang="en-US" sz="1500" i="1" dirty="0" err="1"/>
              <a:t>Etici</a:t>
            </a:r>
            <a:r>
              <a:rPr lang="en-US" sz="1500" dirty="0"/>
              <a:t> (</a:t>
            </a:r>
            <a:r>
              <a:rPr lang="en-US" sz="1500" dirty="0" err="1"/>
              <a:t>knjiga</a:t>
            </a:r>
            <a:r>
              <a:rPr lang="en-US" sz="1500" dirty="0"/>
              <a:t> I) </a:t>
            </a:r>
            <a:r>
              <a:rPr lang="en-US" sz="1500" dirty="0" err="1"/>
              <a:t>Aristotel</a:t>
            </a:r>
            <a:r>
              <a:rPr lang="en-US" sz="1500" dirty="0"/>
              <a:t> ne </a:t>
            </a:r>
            <a:r>
              <a:rPr lang="en-US" sz="1500" dirty="0" err="1"/>
              <a:t>zahteva</a:t>
            </a:r>
            <a:r>
              <a:rPr lang="en-US" sz="1500" dirty="0"/>
              <a:t> </a:t>
            </a:r>
            <a:r>
              <a:rPr lang="en-US" sz="1500" dirty="0" err="1"/>
              <a:t>isti</a:t>
            </a:r>
            <a:r>
              <a:rPr lang="en-US" sz="1500" dirty="0"/>
              <a:t> </a:t>
            </a:r>
            <a:r>
              <a:rPr lang="en-US" sz="1500" dirty="0" err="1"/>
              <a:t>stepen</a:t>
            </a:r>
            <a:r>
              <a:rPr lang="en-US" sz="1500" dirty="0"/>
              <a:t> </a:t>
            </a:r>
            <a:r>
              <a:rPr lang="en-US" sz="1500" dirty="0" err="1"/>
              <a:t>naučnosti</a:t>
            </a:r>
            <a:r>
              <a:rPr lang="en-US" sz="1500" dirty="0"/>
              <a:t> </a:t>
            </a:r>
            <a:r>
              <a:rPr lang="en-US" sz="1500" dirty="0" err="1"/>
              <a:t>kao</a:t>
            </a:r>
            <a:r>
              <a:rPr lang="en-US" sz="1500" dirty="0"/>
              <a:t> u </a:t>
            </a:r>
            <a:r>
              <a:rPr lang="en-US" sz="1500" dirty="0" err="1"/>
              <a:t>svojim</a:t>
            </a:r>
            <a:r>
              <a:rPr lang="en-US" sz="1500" dirty="0"/>
              <a:t> </a:t>
            </a:r>
            <a:r>
              <a:rPr lang="en-US" sz="1500" dirty="0" err="1"/>
              <a:t>drugim</a:t>
            </a:r>
            <a:r>
              <a:rPr lang="en-US" sz="1500" dirty="0"/>
              <a:t> </a:t>
            </a:r>
            <a:r>
              <a:rPr lang="en-US" sz="1500" dirty="0" err="1"/>
              <a:t>delima</a:t>
            </a:r>
            <a:r>
              <a:rPr lang="en-US" sz="1500" dirty="0"/>
              <a:t>.</a:t>
            </a:r>
            <a:endParaRPr lang="sr-Latn-RS" sz="1500" dirty="0"/>
          </a:p>
          <a:p>
            <a:r>
              <a:rPr lang="sr-Latn-RS" sz="1500" dirty="0"/>
              <a:t>Savremena tumačenja Aristotelovog shvatanja vrline zasnivaju se na tzv. „argumentu funkcije“. Ključna teza ovog argumenta glasi:</a:t>
            </a:r>
            <a:r>
              <a:rPr lang="sr-Latn-RS" sz="1500" i="1" dirty="0"/>
              <a:t> Sve, pa i čovek, ima svoju funkciju. </a:t>
            </a:r>
            <a:r>
              <a:rPr lang="sr-Latn-RS" sz="1500" dirty="0"/>
              <a:t>Aristotel kaže:   „Svi se, međutim, slažu s tim da se sreća može definisati kao najveće dobro, ali se [od nas] traži da objasnimo šta je ona u stvari. To bi se možda lako postiglo ako  i se shvatio šta je čovekova funkcija [specifična delatnost]  (</a:t>
            </a:r>
            <a:r>
              <a:rPr lang="sr-Latn-RS" sz="1500" i="1" dirty="0"/>
              <a:t>ergon</a:t>
            </a:r>
            <a:r>
              <a:rPr lang="sr-Latn-RS" sz="1500" dirty="0"/>
              <a:t>). Jer kao što se, bez sumnje, za frulaša i za vajara i za svakog umetnika, i uopšte za sve što ima funkciju ili delatnost smatra se da se </a:t>
            </a:r>
            <a:r>
              <a:rPr lang="sr-Latn-RS" sz="1500" i="1" dirty="0"/>
              <a:t>dobro</a:t>
            </a:r>
            <a:r>
              <a:rPr lang="sr-Latn-RS" sz="1500" dirty="0"/>
              <a:t> i </a:t>
            </a:r>
            <a:r>
              <a:rPr lang="sr-Latn-RS" sz="1500" i="1" dirty="0"/>
              <a:t>uspelo </a:t>
            </a:r>
            <a:r>
              <a:rPr lang="sr-Latn-RS" sz="1500" dirty="0"/>
              <a:t>sastoji u ostvarenoj funkciji [svrsi], tako bi bilo i za čoveka ako</a:t>
            </a:r>
            <a:r>
              <a:rPr lang="sr-Latn-RS" sz="1500" i="1" dirty="0"/>
              <a:t> </a:t>
            </a:r>
            <a:r>
              <a:rPr lang="sr-Latn-RS" sz="1500" dirty="0"/>
              <a:t>on ima neku funkciju. Da li možda neki graditelj ili obućar imaju svoju [svrhovitu] funkciju i delatnost, a čovek [sam po sebi] nema nikakvu? Da li on po svojoj prirodi nema nikakvu funkciju [karakterističnu delatnost]? Ili bi pre trebalo pretpostaviti da, kao što oko, ruka, noga i uopšte svaki pojedinačni deo tela ima neku funkciju, i čovek [kao celina] ima svoju funkciju [svrhu], mimo svih ovih posebnih funkcija [koje imaju delovi tela]?“ (1093a, up. 1098 a)</a:t>
            </a:r>
          </a:p>
          <a:p>
            <a:r>
              <a:rPr lang="sr-Latn-RS" sz="1500" dirty="0"/>
              <a:t>Dva citata za analizu: „Moje se gledište slaže sa onima koji kažu da je sreća u vrlini uopšte ili u jednoj određenoj vrlini, jer je delatnost u skladu sa vrlinom svojstvena samoj vrlini.“ (1098b8); „…Onda je i za čoveka najveće dobro u delatnosti duše u skladu sa njenom vrlinom ili, ako ima više duševnih vrlina, prema najboljoj i najsavršenijoj (1098a).“ Hijerarhija vrlina? Samo jedna vrlina iz koje ostale proističu?</a:t>
            </a:r>
          </a:p>
          <a:p>
            <a:r>
              <a:rPr lang="sr-Latn-RS" sz="1500" dirty="0"/>
              <a:t> </a:t>
            </a:r>
            <a:r>
              <a:rPr lang="sr-Latn-RS" sz="1500" i="1" dirty="0"/>
              <a:t>Eudajmonija</a:t>
            </a:r>
            <a:r>
              <a:rPr lang="sr-Latn-RS" sz="1500" dirty="0"/>
              <a:t> je dinamička; nije okončano „stanje“.</a:t>
            </a:r>
          </a:p>
        </p:txBody>
      </p:sp>
    </p:spTree>
    <p:extLst>
      <p:ext uri="{BB962C8B-B14F-4D97-AF65-F5344CB8AC3E}">
        <p14:creationId xmlns:p14="http://schemas.microsoft.com/office/powerpoint/2010/main" val="3176759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32EACD-EF44-467D-9F18-0216E7669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ARGUMENT FUNKCIJE 2: </a:t>
            </a:r>
            <a:r>
              <a:rPr lang="sr-Latn-RS" i="1" dirty="0"/>
              <a:t>ERGON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0660CB33-F4F5-4B78-8533-7D34C70BC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1900" dirty="0"/>
              <a:t>Aristotelova zamisao: čovek može biti srećan samo ako ispunjava svoju specifičnu  „funkciju“ (u </a:t>
            </a:r>
            <a:r>
              <a:rPr lang="sr-Latn-RS" sz="1800" dirty="0"/>
              <a:t>srpskom prevodu </a:t>
            </a:r>
            <a:r>
              <a:rPr lang="sr-Latn-RS" sz="1800" i="1" dirty="0"/>
              <a:t>NE, </a:t>
            </a:r>
            <a:r>
              <a:rPr lang="sr-Latn-RS" sz="1800" dirty="0"/>
              <a:t>„ergon</a:t>
            </a:r>
            <a:r>
              <a:rPr lang="sr-Latn-RS" sz="1800" i="1" dirty="0"/>
              <a:t>“ </a:t>
            </a:r>
            <a:r>
              <a:rPr lang="sr-Latn-RS" sz="1800" dirty="0"/>
              <a:t>je najčešće „zadatak“). </a:t>
            </a:r>
            <a:r>
              <a:rPr lang="sr-Latn-RS" sz="1800" i="1" dirty="0"/>
              <a:t>Ergon</a:t>
            </a:r>
            <a:r>
              <a:rPr lang="sr-Latn-RS" sz="1800" dirty="0"/>
              <a:t> je povezan sa pojmom svrhe.</a:t>
            </a:r>
          </a:p>
          <a:p>
            <a:r>
              <a:rPr lang="sr-Latn-RS" sz="1800" i="1" dirty="0"/>
              <a:t>Ergon,</a:t>
            </a:r>
            <a:r>
              <a:rPr lang="sr-Latn-RS" sz="1800" dirty="0"/>
              <a:t>  uz značenje „funkcije“, ima mnoštvo međusobno povezanih značenja kao što su: rad, delatnost, proizvod ili karakteristična aktivnost. (</a:t>
            </a:r>
            <a:r>
              <a:rPr lang="sr-Latn-RS" sz="1800" i="1" dirty="0"/>
              <a:t>Ergon</a:t>
            </a:r>
            <a:r>
              <a:rPr lang="sr-Latn-RS" sz="1800" dirty="0"/>
              <a:t> se odnosi na to da nešto radi ono što treba da radi, da je funkcionalno, da su mu „delovi“ u skladu.). </a:t>
            </a:r>
          </a:p>
          <a:p>
            <a:r>
              <a:rPr lang="sr-Latn-RS" sz="1800" dirty="0"/>
              <a:t>Aristotel naglašava da su </a:t>
            </a:r>
            <a:r>
              <a:rPr lang="sr-Latn-RS" sz="1800" i="1" dirty="0"/>
              <a:t>ergon</a:t>
            </a:r>
            <a:r>
              <a:rPr lang="sr-Latn-RS" sz="1800" dirty="0"/>
              <a:t> i </a:t>
            </a:r>
            <a:r>
              <a:rPr lang="sr-Latn-RS" sz="1800" i="1" dirty="0"/>
              <a:t>energeia</a:t>
            </a:r>
            <a:r>
              <a:rPr lang="sr-Latn-RS" sz="1800" dirty="0"/>
              <a:t> (aktivnost, delatnost) etimološki povezani (V. </a:t>
            </a:r>
            <a:r>
              <a:rPr lang="sr-Latn-RS" sz="1800" i="1" dirty="0"/>
              <a:t>M</a:t>
            </a:r>
            <a:r>
              <a:rPr lang="sr-Latn-RS" sz="1800" dirty="0"/>
              <a:t> 1050a21–22). </a:t>
            </a:r>
          </a:p>
          <a:p>
            <a:r>
              <a:rPr lang="sr-Latn-RS" sz="1800" i="1" dirty="0"/>
              <a:t>Struktura argumenta funkcije iz NE, u četiri koraka</a:t>
            </a:r>
            <a:r>
              <a:rPr lang="sr-Latn-RS" sz="1800" dirty="0"/>
              <a:t>: 1) obrazloženje da ljudska bića (kao i sve u prirodi) imaju (svrhovitu) funkciju (v. gore 1093a); 2) identifikacija te funkcije kao racionalne aktivnosti („delatnosti u skladu sa razumom“); 3) kvalifikacija da tu funkciju ostvaruje „dobro“ ljudsko biće; i 4) konačna konkluziju da  vrhovno (krajnje) dobro čoveka mora da se nalazi u delatnosti u skladu sa vrlinom (V. 1097a9 – 1098a)</a:t>
            </a:r>
          </a:p>
          <a:p>
            <a:r>
              <a:rPr lang="sr-Latn-RS" sz="1800" dirty="0"/>
              <a:t>Vrlina je </a:t>
            </a:r>
            <a:r>
              <a:rPr lang="sr-Latn-RS" sz="1800" i="1" dirty="0"/>
              <a:t>utvrđena osobina </a:t>
            </a:r>
            <a:r>
              <a:rPr lang="sr-Latn-RS" sz="1800" dirty="0"/>
              <a:t>(up. </a:t>
            </a:r>
            <a:r>
              <a:rPr lang="sr-Latn-RS" sz="1800" i="1" dirty="0"/>
              <a:t>NE</a:t>
            </a:r>
            <a:r>
              <a:rPr lang="sr-Latn-RS" sz="1800" dirty="0"/>
              <a:t> 1105 b)  koje čoveku omogućava da ispuni svoju funkciju – </a:t>
            </a:r>
            <a:r>
              <a:rPr lang="sr-Latn-RS" sz="1800" i="1" dirty="0"/>
              <a:t>da dela kao čovek</a:t>
            </a:r>
            <a:r>
              <a:rPr lang="sr-Latn-RS" sz="1800" dirty="0"/>
              <a:t>. Specifičnost čoveka je racionalno delanje, pa su sve vrline usmerene na omogućavanje </a:t>
            </a:r>
            <a:r>
              <a:rPr lang="sr-Latn-RS" sz="1800" i="1" dirty="0"/>
              <a:t>racionalnog delanja </a:t>
            </a:r>
            <a:r>
              <a:rPr lang="sr-Latn-RS" sz="1800" dirty="0"/>
              <a:t>– činjenje „dobrih“ (ispravnih) izbora u najširem smislu.</a:t>
            </a:r>
          </a:p>
        </p:txBody>
      </p:sp>
    </p:spTree>
    <p:extLst>
      <p:ext uri="{BB962C8B-B14F-4D97-AF65-F5344CB8AC3E}">
        <p14:creationId xmlns:p14="http://schemas.microsoft.com/office/powerpoint/2010/main" val="1553427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376A95F-5B75-4DAE-9D56-BAE786C6B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765" y="429861"/>
            <a:ext cx="10515600" cy="1325563"/>
          </a:xfrm>
        </p:spPr>
        <p:txBody>
          <a:bodyPr/>
          <a:lstStyle/>
          <a:p>
            <a:r>
              <a:rPr lang="sr-Latn-RS" dirty="0"/>
              <a:t>METAFIZIČKI EKSKURS: TEORIJA UZROKA; MATERIJA/FORMA; TELO/DUŠA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D11D1457-50D3-4F1B-A2AD-0FAA67C5A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1600" i="1" dirty="0"/>
              <a:t>Kontekst</a:t>
            </a:r>
            <a:r>
              <a:rPr lang="sr-Latn-RS" sz="1600" dirty="0"/>
              <a:t> Aristotelove etike je njegova </a:t>
            </a:r>
            <a:r>
              <a:rPr lang="sr-Latn-RS" sz="1600" i="1" dirty="0"/>
              <a:t>metafizika</a:t>
            </a:r>
            <a:r>
              <a:rPr lang="sr-Latn-RS" sz="1600" dirty="0"/>
              <a:t>.</a:t>
            </a:r>
          </a:p>
          <a:p>
            <a:r>
              <a:rPr lang="sr-Latn-RS" sz="1600" dirty="0"/>
              <a:t>Osnovna ideja: svrhovita uređenost prirode i stvarnosti; Aristotelovi omiljeni primeri tiču se biologije – biljaka i životinja.</a:t>
            </a:r>
          </a:p>
          <a:p>
            <a:r>
              <a:rPr lang="sr-Latn-RS" sz="1600" i="1" dirty="0"/>
              <a:t>Teorija uzročnosti</a:t>
            </a:r>
            <a:r>
              <a:rPr lang="sr-Latn-RS" sz="1600" dirty="0"/>
              <a:t>, četiri uzroka: 1) </a:t>
            </a:r>
            <a:r>
              <a:rPr lang="es-AR" sz="1600" i="1" dirty="0"/>
              <a:t>materija</a:t>
            </a:r>
            <a:r>
              <a:rPr lang="sr-Latn-RS" sz="1600" dirty="0"/>
              <a:t> (ne treba je uvek doslovno shvatiti kao „tvar“ ili nešto opipljivo); – „bronza je uzrok statue“); 2) </a:t>
            </a:r>
            <a:r>
              <a:rPr lang="sr-Latn-RS" sz="1600" i="1" dirty="0"/>
              <a:t>forma</a:t>
            </a:r>
            <a:r>
              <a:rPr lang="sr-Latn-RS" sz="1600" dirty="0"/>
              <a:t> („</a:t>
            </a:r>
            <a:r>
              <a:rPr lang="es-AR" sz="1600" dirty="0"/>
              <a:t>uzrok je </a:t>
            </a:r>
            <a:r>
              <a:rPr lang="es-AR" sz="1600" i="1" dirty="0"/>
              <a:t>oblik</a:t>
            </a:r>
            <a:r>
              <a:rPr lang="es-AR" sz="1600" dirty="0"/>
              <a:t> i obrazac</a:t>
            </a:r>
            <a:r>
              <a:rPr lang="sr-Latn-RS" sz="1600" dirty="0"/>
              <a:t>“);</a:t>
            </a:r>
            <a:r>
              <a:rPr lang="es-AR" sz="1600" dirty="0"/>
              <a:t> </a:t>
            </a:r>
            <a:r>
              <a:rPr lang="sr-Latn-RS" sz="1600" dirty="0"/>
              <a:t>3) </a:t>
            </a:r>
            <a:r>
              <a:rPr lang="sr-Latn-RS" sz="1600" i="1" dirty="0"/>
              <a:t>eficijentni uzrok </a:t>
            </a:r>
            <a:r>
              <a:rPr lang="sr-Latn-RS" sz="1600" dirty="0"/>
              <a:t>(„</a:t>
            </a:r>
            <a:r>
              <a:rPr lang="es-AR" sz="1600" dirty="0"/>
              <a:t>načelo promene ili mirovanja</a:t>
            </a:r>
            <a:r>
              <a:rPr lang="sr-Latn-RS" sz="1600" dirty="0"/>
              <a:t>“, nalik njutnovskoj kauzalnosti –</a:t>
            </a:r>
            <a:r>
              <a:rPr lang="es-AR" sz="1600" dirty="0"/>
              <a:t> sila</a:t>
            </a:r>
            <a:r>
              <a:rPr lang="sr-Latn-RS" sz="1600" dirty="0"/>
              <a:t>);</a:t>
            </a:r>
            <a:r>
              <a:rPr lang="es-AR" sz="1600" dirty="0"/>
              <a:t> </a:t>
            </a:r>
            <a:r>
              <a:rPr lang="sr-Latn-RS" sz="1600" dirty="0"/>
              <a:t>4) </a:t>
            </a:r>
            <a:r>
              <a:rPr lang="sr-Latn-RS" sz="1600" i="1" dirty="0"/>
              <a:t>finalni u</a:t>
            </a:r>
            <a:r>
              <a:rPr lang="es-AR" sz="1600" i="1" dirty="0"/>
              <a:t>zrok</a:t>
            </a:r>
            <a:r>
              <a:rPr lang="sr-Latn-RS" sz="1600" dirty="0"/>
              <a:t>- </a:t>
            </a:r>
            <a:r>
              <a:rPr lang="es-AR" sz="1600" i="1" dirty="0"/>
              <a:t>svrha</a:t>
            </a:r>
            <a:r>
              <a:rPr lang="sr-Latn-RS" sz="1600" i="1" dirty="0"/>
              <a:t> </a:t>
            </a:r>
            <a:r>
              <a:rPr lang="sr-Latn-RS" sz="1600" dirty="0"/>
              <a:t>(</a:t>
            </a:r>
            <a:r>
              <a:rPr lang="sr-Latn-RS" sz="1600" i="1" dirty="0"/>
              <a:t>Metafizika</a:t>
            </a:r>
            <a:r>
              <a:rPr lang="sr-Latn-RS" sz="1600" dirty="0"/>
              <a:t> - </a:t>
            </a:r>
            <a:r>
              <a:rPr lang="sr-Latn-RS" sz="1600" i="1" dirty="0"/>
              <a:t>M </a:t>
            </a:r>
            <a:r>
              <a:rPr lang="sr-Latn-RS" sz="1600" dirty="0"/>
              <a:t>1013a)</a:t>
            </a:r>
            <a:r>
              <a:rPr lang="sr-Latn-RS" sz="1600" i="1" dirty="0"/>
              <a:t>.</a:t>
            </a:r>
          </a:p>
          <a:p>
            <a:r>
              <a:rPr lang="sr-Latn-RS" sz="1600" dirty="0"/>
              <a:t>„Forma“ („ideja“) kod Aristotela, za razliku od Platona, ne postoji zasebno; uvek je kao aktivan princip aktuelizovana u pasivnoj „materiji“. „Forma“ i „materija“ i maju odnos aktivnog i pasivnog koji je </a:t>
            </a:r>
            <a:r>
              <a:rPr lang="sr-Latn-RS" sz="1600" i="1" dirty="0"/>
              <a:t>relacioni</a:t>
            </a:r>
            <a:r>
              <a:rPr lang="sr-Latn-RS" sz="1600" dirty="0"/>
              <a:t> (recimo, komponente neke celine, koje same već mogu imati neki oblik, u odnosu na tu celinu su „materija“). Aristotel ima i teoriju „prve materije“ i „vrhovne forme“ (Boga), ali se one ovde neće razmatrati.</a:t>
            </a:r>
          </a:p>
          <a:p>
            <a:r>
              <a:rPr lang="sr-Latn-RS" sz="1600" i="1" dirty="0"/>
              <a:t>Potpuno objašnjenje (prirodnih promena i kretanja) je moguće samo na osnovu poznavanja sva četiri uzroka.</a:t>
            </a:r>
          </a:p>
          <a:p>
            <a:r>
              <a:rPr lang="sr-Latn-RS" sz="1600" dirty="0"/>
              <a:t>Za razliku od Platona, Aristotel ne smatra da je forma, „oblik“ (ideja) odvojen od „materije“</a:t>
            </a:r>
          </a:p>
          <a:p>
            <a:r>
              <a:rPr lang="sr-Latn-RS" sz="1600" dirty="0"/>
              <a:t>Za one koji hoće da doznaju više, u relevantnoj literaturi (naročito: </a:t>
            </a:r>
            <a:r>
              <a:rPr lang="sr-Latn-RS" sz="1600" i="1" dirty="0"/>
              <a:t>Metafizika</a:t>
            </a:r>
            <a:r>
              <a:rPr lang="sr-Latn-RS" sz="1600" dirty="0"/>
              <a:t>, </a:t>
            </a:r>
            <a:r>
              <a:rPr lang="sr-Latn-RS" sz="1600" i="1" dirty="0"/>
              <a:t>O duš</a:t>
            </a:r>
            <a:r>
              <a:rPr lang="sr-Latn-RS" sz="1600" dirty="0"/>
              <a:t>i…) pogledati odnose </a:t>
            </a:r>
            <a:r>
              <a:rPr lang="sr-Latn-RS" sz="1600" i="1" dirty="0"/>
              <a:t>materije</a:t>
            </a:r>
            <a:r>
              <a:rPr lang="sr-Latn-RS" sz="1600" dirty="0"/>
              <a:t>, </a:t>
            </a:r>
            <a:r>
              <a:rPr lang="sr-Latn-RS" sz="1600" i="1" dirty="0"/>
              <a:t>forme </a:t>
            </a:r>
            <a:r>
              <a:rPr lang="sr-Latn-RS" sz="1600" dirty="0"/>
              <a:t>(oblika, </a:t>
            </a:r>
            <a:r>
              <a:rPr lang="sr-Latn-RS" sz="1600" i="1" dirty="0"/>
              <a:t>eidos</a:t>
            </a:r>
            <a:r>
              <a:rPr lang="sr-Latn-RS" sz="1600" dirty="0"/>
              <a:t>), </a:t>
            </a:r>
            <a:r>
              <a:rPr lang="sr-Latn-RS" sz="1600" i="1" dirty="0"/>
              <a:t>ergona</a:t>
            </a:r>
            <a:r>
              <a:rPr lang="sr-Latn-RS" sz="1600" dirty="0"/>
              <a:t> (funkcije), </a:t>
            </a:r>
            <a:r>
              <a:rPr lang="sr-Latn-RS" sz="1600" i="1" dirty="0"/>
              <a:t>energEje</a:t>
            </a:r>
            <a:r>
              <a:rPr lang="sr-Latn-RS" sz="1600" dirty="0"/>
              <a:t> ([karakteristične] delatnosti) i </a:t>
            </a:r>
            <a:r>
              <a:rPr lang="sr-Latn-RS" sz="1600" i="1" dirty="0"/>
              <a:t>entelehije</a:t>
            </a:r>
            <a:r>
              <a:rPr lang="sr-Latn-RS" sz="1600" dirty="0"/>
              <a:t> („unutrašnje svrhe“).  Upoznati se sa distinkcijom potencijalno/aktualno.</a:t>
            </a:r>
          </a:p>
          <a:p>
            <a:r>
              <a:rPr lang="sr-Latn-RS" sz="1600" i="1" dirty="0"/>
              <a:t>Duša je forma tela</a:t>
            </a:r>
            <a:r>
              <a:rPr lang="sr-Latn-RS" sz="1600" dirty="0"/>
              <a:t>. Telo i duša su združeni.</a:t>
            </a:r>
            <a:endParaRPr lang="sr-Latn-RS" sz="1600" i="1" dirty="0"/>
          </a:p>
        </p:txBody>
      </p:sp>
    </p:spTree>
    <p:extLst>
      <p:ext uri="{BB962C8B-B14F-4D97-AF65-F5344CB8AC3E}">
        <p14:creationId xmlns:p14="http://schemas.microsoft.com/office/powerpoint/2010/main" val="2961938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4F9B95-F969-4A23-A672-346DD86DF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POVRATAK ETICI: DUŠA I VRLINA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48D46A4-45B9-45D2-A80A-8AD65E762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1400" dirty="0"/>
              <a:t>Još jednom: duša ima </a:t>
            </a:r>
            <a:r>
              <a:rPr lang="sr-Latn-RS" sz="1400" i="1" dirty="0"/>
              <a:t>nerazumski</a:t>
            </a:r>
            <a:r>
              <a:rPr lang="sr-Latn-RS" sz="1400" dirty="0"/>
              <a:t> i </a:t>
            </a:r>
            <a:r>
              <a:rPr lang="sr-Latn-RS" sz="1400" i="1" dirty="0"/>
              <a:t>razumski</a:t>
            </a:r>
            <a:r>
              <a:rPr lang="sr-Latn-RS" sz="1400" dirty="0"/>
              <a:t> deo.</a:t>
            </a:r>
          </a:p>
          <a:p>
            <a:r>
              <a:rPr lang="sr-Latn-RS" sz="1400" i="1" dirty="0"/>
              <a:t>Nerazumski</a:t>
            </a:r>
            <a:r>
              <a:rPr lang="sr-Latn-RS" sz="1400" dirty="0"/>
              <a:t> ima dva dela: </a:t>
            </a:r>
            <a:r>
              <a:rPr lang="sr-Latn-RS" sz="1400" i="1" dirty="0"/>
              <a:t>vegetativni</a:t>
            </a:r>
            <a:r>
              <a:rPr lang="sr-Latn-RS" sz="1400" dirty="0"/>
              <a:t> (ishrana i rast), koji „nema vrlinu“ i „požudni“, koji može biti „poslušan razumu“ (</a:t>
            </a:r>
            <a:r>
              <a:rPr lang="sr-Latn-RS" sz="1400" i="1" dirty="0"/>
              <a:t>NE</a:t>
            </a:r>
            <a:r>
              <a:rPr lang="sr-Latn-RS" sz="1400" dirty="0"/>
              <a:t> 1102a) – „opominjanje“, „urazumljivanje“ (setiti se Sokratovog „demona“, </a:t>
            </a:r>
            <a:r>
              <a:rPr lang="sr-Latn-RS" sz="1400" i="1" dirty="0"/>
              <a:t>NE</a:t>
            </a:r>
            <a:r>
              <a:rPr lang="sr-Latn-RS" sz="1400" dirty="0"/>
              <a:t> 1102b). Ipak, Aristotel i u ovom delu razlikuje puko „urazumljivanje“ (poslušnost) i „stvaran razum“.</a:t>
            </a:r>
          </a:p>
          <a:p>
            <a:r>
              <a:rPr lang="sr-Latn-RS" sz="1400" dirty="0"/>
              <a:t>Podela vrlina (</a:t>
            </a:r>
            <a:r>
              <a:rPr lang="sr-Latn-RS" sz="1400" i="1" dirty="0"/>
              <a:t>NE</a:t>
            </a:r>
            <a:r>
              <a:rPr lang="sr-Latn-RS" sz="1400" dirty="0"/>
              <a:t> 1103a), zasniva se na „delovima duše“. Nerazumski deo ima </a:t>
            </a:r>
            <a:r>
              <a:rPr lang="sr-Latn-RS" sz="1400" i="1" dirty="0"/>
              <a:t>karakterne</a:t>
            </a:r>
            <a:r>
              <a:rPr lang="sr-Latn-RS" sz="1400" dirty="0"/>
              <a:t> („etičke“, „moralne“) vrline, razumski intelektualne („dijanoetičke“). Kao primer karakternih vrlina, Aristotel ovde navodi samo „plemenitu velikodušnost“ i „razboritost“ (vladanje sobom). Kasnije, kada pruži punu definiciju karakterne vrline, Aristotel analizira više njih, koje nisu sve podjednako važne. </a:t>
            </a:r>
          </a:p>
          <a:p>
            <a:r>
              <a:rPr lang="sr-Latn-RS" sz="1400" dirty="0"/>
              <a:t>Intelektualne vrline se stiču </a:t>
            </a:r>
            <a:r>
              <a:rPr lang="sr-Latn-RS" sz="1400" i="1" dirty="0"/>
              <a:t>podučavanjem </a:t>
            </a:r>
            <a:r>
              <a:rPr lang="sr-Latn-RS" sz="1400" dirty="0"/>
              <a:t>(„nastavom“), karakterne (moralne) – </a:t>
            </a:r>
            <a:r>
              <a:rPr lang="sr-Latn-RS" sz="1400" i="1" dirty="0"/>
              <a:t>navikom, vežbom. </a:t>
            </a:r>
            <a:r>
              <a:rPr lang="sr-Latn-RS" sz="1400" dirty="0"/>
              <a:t>Prirodno, karakternu vrlinu imamo</a:t>
            </a:r>
            <a:r>
              <a:rPr lang="sr-Latn-RS" sz="1400" i="1" dirty="0"/>
              <a:t> </a:t>
            </a:r>
            <a:r>
              <a:rPr lang="sr-Latn-RS" sz="1400" dirty="0"/>
              <a:t>samo „sposobnost da je steknemo“. (</a:t>
            </a:r>
            <a:r>
              <a:rPr lang="sr-Latn-RS" sz="1400" i="1" dirty="0"/>
              <a:t>NE</a:t>
            </a:r>
            <a:r>
              <a:rPr lang="sr-Latn-RS" sz="1400" dirty="0"/>
              <a:t> II knjiga 1103a).</a:t>
            </a:r>
          </a:p>
          <a:p>
            <a:r>
              <a:rPr lang="sr-Latn-RS" sz="1400" dirty="0"/>
              <a:t>Vrlina nije znanje, ali je „sa znanjem povezana“, razlika u odnosu na Sokrata (</a:t>
            </a:r>
            <a:r>
              <a:rPr lang="sr-Latn-RS" sz="1400" i="1" dirty="0"/>
              <a:t>NE</a:t>
            </a:r>
            <a:r>
              <a:rPr lang="sr-Latn-RS" sz="1400" dirty="0"/>
              <a:t>, 1144b). </a:t>
            </a:r>
          </a:p>
          <a:p>
            <a:r>
              <a:rPr lang="sr-Latn-RS" sz="1400" dirty="0"/>
              <a:t>Intelektualne vrline (na ovom mestu): filozofska mudrost (</a:t>
            </a:r>
            <a:r>
              <a:rPr lang="sr-Latn-RS" sz="1400" i="1" dirty="0"/>
              <a:t>sofia</a:t>
            </a:r>
            <a:r>
              <a:rPr lang="sr-Latn-RS" sz="1400" dirty="0"/>
              <a:t>„ znanje“ u srpskom prevodu); moć rasuđivanja ([shvatanja, inteligencija u srpskom prevodu], moć razumevanja, grč. </a:t>
            </a:r>
            <a:r>
              <a:rPr lang="sr-Latn-RS" sz="1400" i="1" dirty="0"/>
              <a:t>synesis</a:t>
            </a:r>
            <a:r>
              <a:rPr lang="sr-Latn-RS" sz="1400" dirty="0"/>
              <a:t>) i praktička mudrost </a:t>
            </a:r>
            <a:r>
              <a:rPr lang="sr-Latn-RS" sz="1400" i="1" dirty="0"/>
              <a:t>fronesis </a:t>
            </a:r>
            <a:r>
              <a:rPr lang="sr-Latn-RS" sz="1400" dirty="0"/>
              <a:t>(u našem prevodu „pamet“) </a:t>
            </a:r>
            <a:r>
              <a:rPr lang="sr-Latn-RS" sz="1400" i="1" dirty="0"/>
              <a:t>NE</a:t>
            </a:r>
            <a:r>
              <a:rPr lang="sr-Latn-RS" sz="1400" dirty="0"/>
              <a:t> 1103a20. U knjizi 6 nabraja pet intelektualnih vrlina.</a:t>
            </a:r>
          </a:p>
          <a:p>
            <a:r>
              <a:rPr lang="sr-Latn-RS" sz="1400" dirty="0"/>
              <a:t>Upamtiti: nisu sve „intelektualne vrline“ uperene na čisto saznanje: </a:t>
            </a:r>
            <a:r>
              <a:rPr lang="sr-Latn-RS" sz="1400" i="1" dirty="0"/>
              <a:t>fronesis</a:t>
            </a:r>
            <a:r>
              <a:rPr lang="sr-Latn-RS" sz="1400" dirty="0"/>
              <a:t> je praktičan, tako da je oštra podela vrlina samo šema. (Nerazumski deo duše treba da „sluša“ </a:t>
            </a:r>
            <a:r>
              <a:rPr lang="sr-Latn-RS" sz="1400" i="1" dirty="0"/>
              <a:t>fronesis – </a:t>
            </a:r>
            <a:r>
              <a:rPr lang="sr-Latn-RS" sz="1400" dirty="0"/>
              <a:t>tu je ključ „vladanja sobom“.)</a:t>
            </a:r>
          </a:p>
          <a:p>
            <a:r>
              <a:rPr lang="sr-Latn-RS" sz="1400" dirty="0"/>
              <a:t>Pitanje: budući da se može interpretirati da je </a:t>
            </a:r>
            <a:r>
              <a:rPr lang="sr-Latn-RS" sz="1400" i="1" dirty="0"/>
              <a:t>sofia </a:t>
            </a:r>
            <a:r>
              <a:rPr lang="sr-Latn-RS" sz="1400" dirty="0"/>
              <a:t>u</a:t>
            </a:r>
            <a:r>
              <a:rPr lang="sr-Latn-RS" sz="1400" i="1" dirty="0"/>
              <a:t> NE </a:t>
            </a:r>
            <a:r>
              <a:rPr lang="sr-Latn-RS" sz="1400" dirty="0"/>
              <a:t>navedena kao vrhovna vrlina, da li je ona ta za čoveka specifična „delatnost“ – „delatnost u skladu sa razumom“; da li samo filozofi mogu biti srećni? (Up. Platonovo viđenje filozofa.)</a:t>
            </a:r>
            <a:endParaRPr lang="sr-Latn-RS" sz="1400" i="1" dirty="0"/>
          </a:p>
        </p:txBody>
      </p:sp>
    </p:spTree>
    <p:extLst>
      <p:ext uri="{BB962C8B-B14F-4D97-AF65-F5344CB8AC3E}">
        <p14:creationId xmlns:p14="http://schemas.microsoft.com/office/powerpoint/2010/main" val="3872008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2D8F8F-E2B3-4CC7-8F93-45C42581C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ODREĐENJE KARAKTERNIH VRLINA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7AF7F93-6E9A-4626-9B4F-EE9DAAE3F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/>
              <a:t>Karakterna (moralna, etička) vrlina: urođena je samo „sposobnost da se stekne“, ali se stiče navikom, tj. upražnjavanjem.</a:t>
            </a:r>
          </a:p>
          <a:p>
            <a:r>
              <a:rPr lang="sr-Latn-RS" i="1" dirty="0"/>
              <a:t>Povezana</a:t>
            </a:r>
            <a:r>
              <a:rPr lang="sr-Latn-RS" dirty="0"/>
              <a:t> je sa zadovoljstvom (</a:t>
            </a:r>
            <a:r>
              <a:rPr lang="sr-Latn-RS" i="1" dirty="0"/>
              <a:t>NE</a:t>
            </a:r>
            <a:r>
              <a:rPr lang="sr-Latn-RS" dirty="0"/>
              <a:t> 1105a).</a:t>
            </a:r>
          </a:p>
          <a:p>
            <a:r>
              <a:rPr lang="sr-Latn-RS" dirty="0"/>
              <a:t>Nije ni sklonost ni strast, već „utvrđena osobina“ (današnjim jezikom „karakterna crta“). </a:t>
            </a:r>
            <a:r>
              <a:rPr lang="sr-Latn-RS" i="1" dirty="0"/>
              <a:t>NE</a:t>
            </a:r>
            <a:r>
              <a:rPr lang="sr-Latn-RS" dirty="0"/>
              <a:t> 1105b V – 1106a.</a:t>
            </a:r>
          </a:p>
          <a:p>
            <a:r>
              <a:rPr lang="sr-Latn-RS" dirty="0"/>
              <a:t>Karakteristika karakterne vrline: ideja „mere“. Nije novost u grčkoj tradiciji i filozofiji. V. </a:t>
            </a:r>
            <a:r>
              <a:rPr lang="sr-Latn-RS" i="1" dirty="0"/>
              <a:t>NE</a:t>
            </a:r>
            <a:r>
              <a:rPr lang="sr-Latn-RS" dirty="0"/>
              <a:t> 1106b.</a:t>
            </a:r>
          </a:p>
          <a:p>
            <a:r>
              <a:rPr lang="sr-Latn-RS" dirty="0"/>
              <a:t>Definicija: „[Karakterna] vrlina je… odabiračka naklonost volje koja se drži sredine u odnosu na nas, razumom određene, i to na način kako to uradio praktički mudar čovek (NE 1107a). “ </a:t>
            </a:r>
          </a:p>
          <a:p>
            <a:r>
              <a:rPr lang="sr-Latn-RS" dirty="0"/>
              <a:t>Opet je naglašena specifičnost ljudske funkcije kao racionalnosti („razuman čovek“). I za Aristotela je, kao i za Protagoru „čovek mera stvari“, ali „mudar čovek“, bez mogućnosti relativizma. Uzoran čovek je </a:t>
            </a:r>
            <a:r>
              <a:rPr lang="sr-Latn-RS" i="1" dirty="0"/>
              <a:t>razuman</a:t>
            </a:r>
            <a:r>
              <a:rPr lang="sr-Latn-RS" dirty="0"/>
              <a:t>.</a:t>
            </a:r>
          </a:p>
          <a:p>
            <a:r>
              <a:rPr lang="sr-Latn-RS" dirty="0"/>
              <a:t>„Zlatna sredina“ između krajnosti: „…ne postoji sredina u preterivanju i zaostajanju za merom, niti postoji preterivanje ili zaostajanje u odnosu na sredinu.“ (1107a19); „održavanje prave mere odnosno sredine… između dva poroka“ (NE 1109a IX1) </a:t>
            </a:r>
          </a:p>
          <a:p>
            <a:r>
              <a:rPr lang="sr-Latn-RS" dirty="0"/>
              <a:t>Primeri: hrabrost kao sredina između kukavičluka i lude smelosti; velikodušnost kao sredina između rasipništva i škrtosti.</a:t>
            </a:r>
          </a:p>
          <a:p>
            <a:r>
              <a:rPr lang="sr-Latn-RS" dirty="0"/>
              <a:t>Pitanje: da li je „razuman čovek“ deskriptivno ili normativno određen? (V. Makintajer o specifičnosti grčke etičke terminologije).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892804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4382</TotalTime>
  <Words>2926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Office</vt:lpstr>
      <vt:lpstr>ARISTOTEL: NIKOMAHOVA ETIKA knjige I i II</vt:lpstr>
      <vt:lpstr>EUDAIMONIA KAO ARISTOTELOVO INTRINSIČNO DOBRO</vt:lpstr>
      <vt:lpstr>NAČINI ŽIVOTA </vt:lpstr>
      <vt:lpstr>EUDAJMONIJA; PRELIMINARNO O „DELOVIMA DUŠE“ I NAČINIMA ŽIVOTA</vt:lpstr>
      <vt:lpstr>Eudajmonija i vrlina (arete); argument funkcije </vt:lpstr>
      <vt:lpstr>ARGUMENT FUNKCIJE 2: ERGON</vt:lpstr>
      <vt:lpstr>METAFIZIČKI EKSKURS: TEORIJA UZROKA; MATERIJA/FORMA; TELO/DUŠA</vt:lpstr>
      <vt:lpstr>POVRATAK ETICI: DUŠA I VRLINA</vt:lpstr>
      <vt:lpstr>ODREĐENJE KARAKTERNIH VRLINA</vt:lpstr>
      <vt:lpstr>Parafrazirani delovi knjige Slobodna volja koji se odnose na Aristotela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ARISTOTEL: NIKOMAHOVA ETIKA knjige I i II</dc:title>
  <dc:creator>Nenad</dc:creator>
  <cp:lastModifiedBy>micic.stefan@outlook.com</cp:lastModifiedBy>
  <cp:revision>81</cp:revision>
  <dcterms:created xsi:type="dcterms:W3CDTF">2020-04-03T18:20:10Z</dcterms:created>
  <dcterms:modified xsi:type="dcterms:W3CDTF">2020-04-12T21:47:38Z</dcterms:modified>
</cp:coreProperties>
</file>