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8288000" cy="10287000"/>
  <p:notesSz cx="6858000" cy="9144000"/>
  <p:embeddedFontLst>
    <p:embeddedFont>
      <p:font typeface="Open Sans Bold"/>
      <p:bold r:id="rId14"/>
    </p:embeddedFont>
    <p:embeddedFont>
      <p:font typeface="League Spartan" panose="00000800000000000000"/>
      <p:bold r:id="rId15"/>
    </p:embeddedFont>
    <p:embeddedFont>
      <p:font typeface="Open Sans Italics"/>
      <p:italic r:id="rId16"/>
    </p:embeddedFont>
    <p:embeddedFont>
      <p:font typeface="Open Sans"/>
      <p:regular r:id="rId17"/>
    </p:embeddedFont>
    <p:embeddedFont>
      <p:font typeface="Calibri" panose="020F050202020403020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20" Type="http://schemas.openxmlformats.org/officeDocument/2006/relationships/font" Target="fonts/font7.fntdata"/><Relationship Id="rId2" Type="http://schemas.openxmlformats.org/officeDocument/2006/relationships/theme" Target="theme/theme1.xml"/><Relationship Id="rId19" Type="http://schemas.openxmlformats.org/officeDocument/2006/relationships/font" Target="fonts/font6.fntdata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254037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0" y="0"/>
            <a:ext cx="3750682" cy="10287000"/>
            <a:chOff x="0" y="0"/>
            <a:chExt cx="987834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1C2D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0">
            <a:off x="3187915" y="516559"/>
            <a:ext cx="1125534" cy="1024281"/>
            <a:chOff x="0" y="0"/>
            <a:chExt cx="296437" cy="26977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A1C2D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956394" y="2141478"/>
            <a:ext cx="7851344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20"/>
              </a:lnSpc>
              <a:spcBef>
                <a:spcPct val="0"/>
              </a:spcBef>
            </a:pPr>
            <a:r>
              <a:rPr lang="en-US" sz="3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Teodora Živojinović SO 22/21</a:t>
            </a:r>
            <a:endParaRPr lang="en-US" sz="330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538752" y="3469652"/>
            <a:ext cx="10268986" cy="3658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577E96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Od korisne do beskorisne i ponovo korisne? Obrasci vrednovanja dece koji se pojavljuju (V. Zelizer)</a:t>
            </a:r>
            <a:endParaRPr lang="en-US" sz="5200">
              <a:solidFill>
                <a:srgbClr val="577E96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953924" y="7628229"/>
            <a:ext cx="8743508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3300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Sociologija detinjstva</a:t>
            </a:r>
            <a:endParaRPr lang="en-US" sz="3300" i="1">
              <a:solidFill>
                <a:srgbClr val="000000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algn="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18. mart 2026.</a:t>
            </a:r>
            <a:endParaRPr lang="en-US" sz="33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2956684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14" name="Group 14"/>
          <p:cNvGrpSpPr/>
          <p:nvPr/>
        </p:nvGrpSpPr>
        <p:grpSpPr>
          <a:xfrm rot="0">
            <a:off x="-297353" y="0"/>
            <a:ext cx="3750682" cy="10287000"/>
            <a:chOff x="0" y="0"/>
            <a:chExt cx="987834" cy="270933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0CCC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7" name="Group 17"/>
          <p:cNvGrpSpPr/>
          <p:nvPr/>
        </p:nvGrpSpPr>
        <p:grpSpPr>
          <a:xfrm rot="0">
            <a:off x="2890562" y="1338191"/>
            <a:ext cx="1125534" cy="1024281"/>
            <a:chOff x="0" y="0"/>
            <a:chExt cx="296437" cy="26977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E0CCC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20" name="Freeform 20"/>
          <p:cNvSpPr/>
          <p:nvPr/>
        </p:nvSpPr>
        <p:spPr>
          <a:xfrm>
            <a:off x="2575654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60" y="0"/>
                </a:lnTo>
                <a:lnTo>
                  <a:pt x="762060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21" name="Group 21"/>
          <p:cNvGrpSpPr/>
          <p:nvPr/>
        </p:nvGrpSpPr>
        <p:grpSpPr>
          <a:xfrm rot="0">
            <a:off x="-678383" y="0"/>
            <a:ext cx="3750682" cy="10287000"/>
            <a:chOff x="0" y="0"/>
            <a:chExt cx="987834" cy="270933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BE4DD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24" name="Group 24"/>
          <p:cNvGrpSpPr/>
          <p:nvPr/>
        </p:nvGrpSpPr>
        <p:grpSpPr>
          <a:xfrm rot="0">
            <a:off x="2509533" y="2208153"/>
            <a:ext cx="1125534" cy="1024281"/>
            <a:chOff x="0" y="0"/>
            <a:chExt cx="296437" cy="26977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EBE4DD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27" name="Freeform 27"/>
          <p:cNvSpPr/>
          <p:nvPr/>
        </p:nvSpPr>
        <p:spPr>
          <a:xfrm>
            <a:off x="2278302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28" name="Group 28"/>
          <p:cNvGrpSpPr/>
          <p:nvPr/>
        </p:nvGrpSpPr>
        <p:grpSpPr>
          <a:xfrm rot="0">
            <a:off x="-975736" y="0"/>
            <a:ext cx="3750682" cy="10287000"/>
            <a:chOff x="0" y="0"/>
            <a:chExt cx="987834" cy="270933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8D9D8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31" name="Group 31"/>
          <p:cNvGrpSpPr/>
          <p:nvPr/>
        </p:nvGrpSpPr>
        <p:grpSpPr>
          <a:xfrm rot="0">
            <a:off x="2212180" y="3232435"/>
            <a:ext cx="1125534" cy="1024281"/>
            <a:chOff x="0" y="0"/>
            <a:chExt cx="296437" cy="26977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D8D9D8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34" name="Freeform 34"/>
          <p:cNvSpPr/>
          <p:nvPr/>
        </p:nvSpPr>
        <p:spPr>
          <a:xfrm>
            <a:off x="1897272" y="-219970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0"/>
                </a:lnTo>
                <a:lnTo>
                  <a:pt x="0" y="11240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35" name="Group 35"/>
          <p:cNvGrpSpPr/>
          <p:nvPr/>
        </p:nvGrpSpPr>
        <p:grpSpPr>
          <a:xfrm rot="0">
            <a:off x="-1356765" y="28674"/>
            <a:ext cx="3750682" cy="10287000"/>
            <a:chOff x="0" y="0"/>
            <a:chExt cx="987834" cy="270933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1C2D0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38" name="Group 38"/>
          <p:cNvGrpSpPr/>
          <p:nvPr/>
        </p:nvGrpSpPr>
        <p:grpSpPr>
          <a:xfrm rot="0">
            <a:off x="1831150" y="4119219"/>
            <a:ext cx="1125534" cy="1024281"/>
            <a:chOff x="0" y="0"/>
            <a:chExt cx="296437" cy="26977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A1C2D0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41" name="Freeform 41"/>
          <p:cNvSpPr/>
          <p:nvPr/>
        </p:nvSpPr>
        <p:spPr>
          <a:xfrm>
            <a:off x="1516242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60" y="0"/>
                </a:lnTo>
                <a:lnTo>
                  <a:pt x="762060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42" name="Group 42"/>
          <p:cNvGrpSpPr/>
          <p:nvPr/>
        </p:nvGrpSpPr>
        <p:grpSpPr>
          <a:xfrm rot="0">
            <a:off x="-1737795" y="0"/>
            <a:ext cx="3750682" cy="10287000"/>
            <a:chOff x="0" y="0"/>
            <a:chExt cx="987834" cy="2709333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1CBD1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45" name="Group 45"/>
          <p:cNvGrpSpPr/>
          <p:nvPr/>
        </p:nvGrpSpPr>
        <p:grpSpPr>
          <a:xfrm rot="0">
            <a:off x="1450120" y="5172174"/>
            <a:ext cx="1125534" cy="1024281"/>
            <a:chOff x="0" y="0"/>
            <a:chExt cx="296437" cy="26977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C1CBD1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48" name="Freeform 48"/>
          <p:cNvSpPr/>
          <p:nvPr/>
        </p:nvSpPr>
        <p:spPr>
          <a:xfrm>
            <a:off x="1097312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60" y="0"/>
                </a:lnTo>
                <a:lnTo>
                  <a:pt x="762060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49" name="Group 49"/>
          <p:cNvGrpSpPr/>
          <p:nvPr/>
        </p:nvGrpSpPr>
        <p:grpSpPr>
          <a:xfrm rot="0">
            <a:off x="-2156725" y="0"/>
            <a:ext cx="3750682" cy="10287000"/>
            <a:chOff x="0" y="0"/>
            <a:chExt cx="987834" cy="2709333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0CCCC"/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2" name="Group 52"/>
          <p:cNvGrpSpPr/>
          <p:nvPr/>
        </p:nvGrpSpPr>
        <p:grpSpPr>
          <a:xfrm rot="0">
            <a:off x="1031191" y="6225031"/>
            <a:ext cx="1125534" cy="1024281"/>
            <a:chOff x="0" y="0"/>
            <a:chExt cx="296437" cy="26977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E0CCCC"/>
            </a:solidFill>
          </p:spPr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5" name="Freeform 55"/>
          <p:cNvSpPr/>
          <p:nvPr/>
        </p:nvSpPr>
        <p:spPr>
          <a:xfrm>
            <a:off x="771738" y="-219970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0"/>
                </a:lnTo>
                <a:lnTo>
                  <a:pt x="0" y="11240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56" name="Group 56"/>
          <p:cNvGrpSpPr/>
          <p:nvPr/>
        </p:nvGrpSpPr>
        <p:grpSpPr>
          <a:xfrm rot="0">
            <a:off x="-2482299" y="0"/>
            <a:ext cx="3750682" cy="10287000"/>
            <a:chOff x="0" y="0"/>
            <a:chExt cx="987834" cy="2709333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BE4DD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9" name="Group 59"/>
          <p:cNvGrpSpPr/>
          <p:nvPr/>
        </p:nvGrpSpPr>
        <p:grpSpPr>
          <a:xfrm rot="0">
            <a:off x="705616" y="7128516"/>
            <a:ext cx="1125534" cy="1024281"/>
            <a:chOff x="0" y="0"/>
            <a:chExt cx="296437" cy="26977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EBE4DD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62" name="Freeform 62"/>
          <p:cNvSpPr/>
          <p:nvPr/>
        </p:nvSpPr>
        <p:spPr>
          <a:xfrm>
            <a:off x="390708" y="-219970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0"/>
                </a:lnTo>
                <a:lnTo>
                  <a:pt x="0" y="11240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63" name="Group 63"/>
          <p:cNvGrpSpPr/>
          <p:nvPr/>
        </p:nvGrpSpPr>
        <p:grpSpPr>
          <a:xfrm rot="0">
            <a:off x="-2863329" y="0"/>
            <a:ext cx="3750682" cy="10287000"/>
            <a:chOff x="0" y="0"/>
            <a:chExt cx="987834" cy="2709333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8D9D8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66" name="Group 66"/>
          <p:cNvGrpSpPr/>
          <p:nvPr/>
        </p:nvGrpSpPr>
        <p:grpSpPr>
          <a:xfrm rot="0">
            <a:off x="324586" y="8234019"/>
            <a:ext cx="1125534" cy="1024281"/>
            <a:chOff x="0" y="0"/>
            <a:chExt cx="296437" cy="26977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D8D9D8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91600" y="0"/>
            <a:ext cx="9296400" cy="10287000"/>
          </a:xfrm>
          <a:custGeom>
            <a:avLst/>
            <a:gdLst/>
            <a:ahLst/>
            <a:cxnLst/>
            <a:rect l="l" t="t" r="r" b="b"/>
            <a:pathLst>
              <a:path w="9296400" h="10287000">
                <a:moveTo>
                  <a:pt x="0" y="0"/>
                </a:moveTo>
                <a:lnTo>
                  <a:pt x="9296400" y="0"/>
                </a:lnTo>
                <a:lnTo>
                  <a:pt x="92964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96721"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141298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2994784" y="0"/>
            <a:ext cx="13356093" cy="10287000"/>
            <a:chOff x="0" y="0"/>
            <a:chExt cx="3517654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17654" cy="2709333"/>
            </a:xfrm>
            <a:custGeom>
              <a:avLst/>
              <a:gdLst/>
              <a:ahLst/>
              <a:cxnLst/>
              <a:rect l="l" t="t" r="r" b="b"/>
              <a:pathLst>
                <a:path w="3517654" h="2709333">
                  <a:moveTo>
                    <a:pt x="0" y="0"/>
                  </a:moveTo>
                  <a:lnTo>
                    <a:pt x="3517654" y="0"/>
                  </a:lnTo>
                  <a:lnTo>
                    <a:pt x="351765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1C2D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1765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930496" y="1623967"/>
            <a:ext cx="8356362" cy="150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0"/>
              </a:lnSpc>
              <a:spcBef>
                <a:spcPct val="0"/>
              </a:spcBef>
            </a:pPr>
            <a:r>
              <a:rPr lang="en-US" sz="430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Istorijska transformacija vrednosti deteta</a:t>
            </a:r>
            <a:endParaRPr lang="en-US" sz="430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80718" y="3472623"/>
            <a:ext cx="10486066" cy="5380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0" lvl="1" indent="-367030" algn="l">
              <a:lnSpc>
                <a:spcPts val="4760"/>
              </a:lnSpc>
              <a:buFont typeface="Arial" panose="020B0604020202020204"/>
              <a:buChar char="•"/>
            </a:pP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19. vek: Dete kao ekonomska korist (radna snaga).</a:t>
            </a:r>
            <a:endParaRPr lang="en-US" sz="3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34060" lvl="1" indent="-367030" algn="l">
              <a:lnSpc>
                <a:spcPts val="4760"/>
              </a:lnSpc>
              <a:buFont typeface="Arial" panose="020B0604020202020204"/>
              <a:buChar char="•"/>
            </a:pP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Period 1870–1930: Preobražaj u „ekonomsku beskorisnost, ali emotivnu neprocenjivost”.</a:t>
            </a:r>
            <a:endParaRPr lang="en-US" sz="3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34060" lvl="1" indent="-367030" algn="l">
              <a:lnSpc>
                <a:spcPts val="4760"/>
              </a:lnSpc>
              <a:buFont typeface="Arial" panose="020B0604020202020204"/>
              <a:buChar char="•"/>
            </a:pP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Dete postaje „sveti” objekat zaštićen od tržišta i profita.</a:t>
            </a:r>
            <a:endParaRPr lang="en-US" sz="3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34060" lvl="1" indent="-367030" algn="l">
              <a:lnSpc>
                <a:spcPts val="4760"/>
              </a:lnSpc>
              <a:spcBef>
                <a:spcPct val="0"/>
              </a:spcBef>
              <a:buFont typeface="Arial" panose="020B0604020202020204"/>
              <a:buChar char="•"/>
            </a:pP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Iako neprocenjivo, detetu se određuje cena kroz osiguranja, sudske odštete i troškove usvajanja (simbolička vrednost novca).</a:t>
            </a:r>
            <a:endParaRPr lang="en-US" sz="3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" name="Group 9"/>
          <p:cNvGrpSpPr/>
          <p:nvPr/>
        </p:nvGrpSpPr>
        <p:grpSpPr>
          <a:xfrm rot="0">
            <a:off x="16075176" y="516559"/>
            <a:ext cx="1125534" cy="1024281"/>
            <a:chOff x="0" y="0"/>
            <a:chExt cx="296437" cy="2697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A1C2D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2" name="Freeform 12"/>
          <p:cNvSpPr/>
          <p:nvPr/>
        </p:nvSpPr>
        <p:spPr>
          <a:xfrm>
            <a:off x="2956684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13" name="Group 13"/>
          <p:cNvGrpSpPr/>
          <p:nvPr/>
        </p:nvGrpSpPr>
        <p:grpSpPr>
          <a:xfrm rot="0">
            <a:off x="-297353" y="0"/>
            <a:ext cx="3750682" cy="10287000"/>
            <a:chOff x="0" y="0"/>
            <a:chExt cx="987834" cy="270933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0CCCC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6" name="Group 16"/>
          <p:cNvGrpSpPr/>
          <p:nvPr/>
        </p:nvGrpSpPr>
        <p:grpSpPr>
          <a:xfrm rot="0">
            <a:off x="2890562" y="1338191"/>
            <a:ext cx="1125534" cy="1024281"/>
            <a:chOff x="0" y="0"/>
            <a:chExt cx="296437" cy="26977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E0CCCC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9" name="Freeform 19"/>
          <p:cNvSpPr/>
          <p:nvPr/>
        </p:nvSpPr>
        <p:spPr>
          <a:xfrm>
            <a:off x="2575654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60" y="0"/>
                </a:lnTo>
                <a:lnTo>
                  <a:pt x="762060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20" name="Group 20"/>
          <p:cNvGrpSpPr/>
          <p:nvPr/>
        </p:nvGrpSpPr>
        <p:grpSpPr>
          <a:xfrm rot="0">
            <a:off x="-678383" y="0"/>
            <a:ext cx="3750682" cy="10287000"/>
            <a:chOff x="0" y="0"/>
            <a:chExt cx="987834" cy="270933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BE4DD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23" name="Group 23"/>
          <p:cNvGrpSpPr/>
          <p:nvPr/>
        </p:nvGrpSpPr>
        <p:grpSpPr>
          <a:xfrm rot="0">
            <a:off x="2509533" y="2208153"/>
            <a:ext cx="1125534" cy="1024281"/>
            <a:chOff x="0" y="0"/>
            <a:chExt cx="296437" cy="26977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EBE4DD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26" name="Freeform 26"/>
          <p:cNvSpPr/>
          <p:nvPr/>
        </p:nvSpPr>
        <p:spPr>
          <a:xfrm>
            <a:off x="2278302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27" name="Group 27"/>
          <p:cNvGrpSpPr/>
          <p:nvPr/>
        </p:nvGrpSpPr>
        <p:grpSpPr>
          <a:xfrm rot="0">
            <a:off x="-975736" y="0"/>
            <a:ext cx="3750682" cy="10287000"/>
            <a:chOff x="0" y="0"/>
            <a:chExt cx="987834" cy="270933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8D9D8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30" name="Group 30"/>
          <p:cNvGrpSpPr/>
          <p:nvPr/>
        </p:nvGrpSpPr>
        <p:grpSpPr>
          <a:xfrm rot="0">
            <a:off x="2212180" y="3232435"/>
            <a:ext cx="1125534" cy="1024281"/>
            <a:chOff x="0" y="0"/>
            <a:chExt cx="296437" cy="26977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D8D9D8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33" name="Freeform 33"/>
          <p:cNvSpPr/>
          <p:nvPr/>
        </p:nvSpPr>
        <p:spPr>
          <a:xfrm>
            <a:off x="1897272" y="-219970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0"/>
                </a:lnTo>
                <a:lnTo>
                  <a:pt x="0" y="11240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34" name="Group 34"/>
          <p:cNvGrpSpPr/>
          <p:nvPr/>
        </p:nvGrpSpPr>
        <p:grpSpPr>
          <a:xfrm rot="0">
            <a:off x="-1356765" y="14337"/>
            <a:ext cx="3750682" cy="10287000"/>
            <a:chOff x="0" y="0"/>
            <a:chExt cx="987834" cy="2709333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1C2D0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37" name="Group 37"/>
          <p:cNvGrpSpPr/>
          <p:nvPr/>
        </p:nvGrpSpPr>
        <p:grpSpPr>
          <a:xfrm rot="0">
            <a:off x="1831150" y="4119219"/>
            <a:ext cx="1125534" cy="1024281"/>
            <a:chOff x="0" y="0"/>
            <a:chExt cx="296437" cy="26977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A1C2D0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40" name="Freeform 40"/>
          <p:cNvSpPr/>
          <p:nvPr/>
        </p:nvSpPr>
        <p:spPr>
          <a:xfrm>
            <a:off x="1516242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60" y="0"/>
                </a:lnTo>
                <a:lnTo>
                  <a:pt x="762060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41" name="Group 41"/>
          <p:cNvGrpSpPr/>
          <p:nvPr/>
        </p:nvGrpSpPr>
        <p:grpSpPr>
          <a:xfrm rot="0">
            <a:off x="-1737795" y="-14337"/>
            <a:ext cx="3750682" cy="10287000"/>
            <a:chOff x="0" y="0"/>
            <a:chExt cx="987834" cy="2709333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1CBD1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44" name="Group 44"/>
          <p:cNvGrpSpPr/>
          <p:nvPr/>
        </p:nvGrpSpPr>
        <p:grpSpPr>
          <a:xfrm rot="0">
            <a:off x="1450120" y="5172174"/>
            <a:ext cx="1125534" cy="1024281"/>
            <a:chOff x="0" y="0"/>
            <a:chExt cx="296437" cy="26977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C1CBD1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47" name="Freeform 47"/>
          <p:cNvSpPr/>
          <p:nvPr/>
        </p:nvSpPr>
        <p:spPr>
          <a:xfrm>
            <a:off x="1097312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60" y="0"/>
                </a:lnTo>
                <a:lnTo>
                  <a:pt x="762060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48" name="Group 48"/>
          <p:cNvGrpSpPr/>
          <p:nvPr/>
        </p:nvGrpSpPr>
        <p:grpSpPr>
          <a:xfrm rot="0">
            <a:off x="-2156725" y="0"/>
            <a:ext cx="3750682" cy="10287000"/>
            <a:chOff x="0" y="0"/>
            <a:chExt cx="987834" cy="2709333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0CCCC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1" name="Group 51"/>
          <p:cNvGrpSpPr/>
          <p:nvPr/>
        </p:nvGrpSpPr>
        <p:grpSpPr>
          <a:xfrm rot="0">
            <a:off x="1031191" y="6225031"/>
            <a:ext cx="1125534" cy="1024281"/>
            <a:chOff x="0" y="0"/>
            <a:chExt cx="296437" cy="26977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E0CCCC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4" name="Freeform 54"/>
          <p:cNvSpPr/>
          <p:nvPr/>
        </p:nvSpPr>
        <p:spPr>
          <a:xfrm>
            <a:off x="771738" y="-219970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0"/>
                </a:lnTo>
                <a:lnTo>
                  <a:pt x="0" y="11240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55" name="Group 55"/>
          <p:cNvGrpSpPr/>
          <p:nvPr/>
        </p:nvGrpSpPr>
        <p:grpSpPr>
          <a:xfrm rot="0">
            <a:off x="-2482299" y="0"/>
            <a:ext cx="3750682" cy="10287000"/>
            <a:chOff x="0" y="0"/>
            <a:chExt cx="987834" cy="2709333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BE4DD"/>
            </a:solidFill>
          </p:spPr>
        </p:sp>
        <p:sp>
          <p:nvSpPr>
            <p:cNvPr id="57" name="TextBox 57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8" name="Group 58"/>
          <p:cNvGrpSpPr/>
          <p:nvPr/>
        </p:nvGrpSpPr>
        <p:grpSpPr>
          <a:xfrm rot="0">
            <a:off x="705616" y="7128516"/>
            <a:ext cx="1125534" cy="1024281"/>
            <a:chOff x="0" y="0"/>
            <a:chExt cx="296437" cy="26977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EBE4DD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61" name="Freeform 61"/>
          <p:cNvSpPr/>
          <p:nvPr/>
        </p:nvSpPr>
        <p:spPr>
          <a:xfrm>
            <a:off x="390708" y="-219970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0"/>
                </a:lnTo>
                <a:lnTo>
                  <a:pt x="0" y="11240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62" name="Group 62"/>
          <p:cNvGrpSpPr/>
          <p:nvPr/>
        </p:nvGrpSpPr>
        <p:grpSpPr>
          <a:xfrm rot="0">
            <a:off x="-2863329" y="0"/>
            <a:ext cx="3750682" cy="10287000"/>
            <a:chOff x="0" y="0"/>
            <a:chExt cx="987834" cy="2709333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8D9D8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65" name="Group 65"/>
          <p:cNvGrpSpPr/>
          <p:nvPr/>
        </p:nvGrpSpPr>
        <p:grpSpPr>
          <a:xfrm rot="0">
            <a:off x="324586" y="8234019"/>
            <a:ext cx="1125534" cy="1024281"/>
            <a:chOff x="0" y="0"/>
            <a:chExt cx="296437" cy="26977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D8D9D8"/>
            </a:solidFill>
          </p:spPr>
        </p:sp>
        <p:sp>
          <p:nvSpPr>
            <p:cNvPr id="67" name="TextBox 67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91600" y="0"/>
            <a:ext cx="9296400" cy="10287000"/>
          </a:xfrm>
          <a:custGeom>
            <a:avLst/>
            <a:gdLst/>
            <a:ahLst/>
            <a:cxnLst/>
            <a:rect l="l" t="t" r="r" b="b"/>
            <a:pathLst>
              <a:path w="9296400" h="10287000">
                <a:moveTo>
                  <a:pt x="0" y="0"/>
                </a:moveTo>
                <a:lnTo>
                  <a:pt x="9296400" y="0"/>
                </a:lnTo>
                <a:lnTo>
                  <a:pt x="92964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96721"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141298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3281850" y="0"/>
            <a:ext cx="13356093" cy="10287000"/>
            <a:chOff x="0" y="0"/>
            <a:chExt cx="3517654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17654" cy="2709333"/>
            </a:xfrm>
            <a:custGeom>
              <a:avLst/>
              <a:gdLst/>
              <a:ahLst/>
              <a:cxnLst/>
              <a:rect l="l" t="t" r="r" b="b"/>
              <a:pathLst>
                <a:path w="3517654" h="2709333">
                  <a:moveTo>
                    <a:pt x="0" y="0"/>
                  </a:moveTo>
                  <a:lnTo>
                    <a:pt x="3517654" y="0"/>
                  </a:lnTo>
                  <a:lnTo>
                    <a:pt x="351765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1C2D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1765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0">
            <a:off x="16075176" y="516559"/>
            <a:ext cx="1125534" cy="1024281"/>
            <a:chOff x="0" y="0"/>
            <a:chExt cx="296437" cy="26977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A1C2D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843945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11" name="Group 11"/>
          <p:cNvGrpSpPr/>
          <p:nvPr/>
        </p:nvGrpSpPr>
        <p:grpSpPr>
          <a:xfrm rot="0">
            <a:off x="2994784" y="0"/>
            <a:ext cx="13345806" cy="10287000"/>
            <a:chOff x="0" y="0"/>
            <a:chExt cx="351494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514945" cy="2709333"/>
            </a:xfrm>
            <a:custGeom>
              <a:avLst/>
              <a:gdLst/>
              <a:ahLst/>
              <a:cxnLst/>
              <a:rect l="l" t="t" r="r" b="b"/>
              <a:pathLst>
                <a:path w="3514945" h="2709333">
                  <a:moveTo>
                    <a:pt x="0" y="0"/>
                  </a:moveTo>
                  <a:lnTo>
                    <a:pt x="3514945" y="0"/>
                  </a:lnTo>
                  <a:lnTo>
                    <a:pt x="3514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0CCCC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51494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013989" y="3501198"/>
            <a:ext cx="10986609" cy="478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0" lvl="1" indent="-367030" algn="l">
              <a:lnSpc>
                <a:spcPts val="4760"/>
              </a:lnSpc>
              <a:buFont typeface="Arial" panose="020B0604020202020204"/>
              <a:buChar char="•"/>
            </a:pP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Novčane transakcije vezane za decu nose duboko emotivno značenje.</a:t>
            </a:r>
            <a:endParaRPr lang="en-US" sz="3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34060" lvl="1" indent="-367030" algn="l">
              <a:lnSpc>
                <a:spcPts val="4760"/>
              </a:lnSpc>
              <a:buFont typeface="Arial" panose="020B0604020202020204"/>
              <a:buChar char="•"/>
            </a:pP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Džeparac kao vaspitni alat - novac koji deca dobijaju nije „plata” za učinak, već sredstvo moralnog i ekonomskog obrazovanja.</a:t>
            </a:r>
            <a:endParaRPr lang="en-US" sz="3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34060" lvl="1" indent="-367030" algn="l">
              <a:lnSpc>
                <a:spcPts val="4760"/>
              </a:lnSpc>
              <a:buFont typeface="Arial" panose="020B0604020202020204"/>
              <a:buChar char="•"/>
            </a:pP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Otpor plaćanju dece za kućne poslove sličan je otporu plaćanja žena-domaćica (domaćinstvo kao sfera izvan tržišta).</a:t>
            </a:r>
            <a:endParaRPr lang="en-US" sz="3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5" name="Group 15"/>
          <p:cNvGrpSpPr/>
          <p:nvPr/>
        </p:nvGrpSpPr>
        <p:grpSpPr>
          <a:xfrm rot="0">
            <a:off x="15777823" y="1338191"/>
            <a:ext cx="1125534" cy="1024281"/>
            <a:chOff x="0" y="0"/>
            <a:chExt cx="296437" cy="26977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E0CCCC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8" name="Freeform 18"/>
          <p:cNvSpPr/>
          <p:nvPr/>
        </p:nvSpPr>
        <p:spPr>
          <a:xfrm>
            <a:off x="2575654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60" y="0"/>
                </a:lnTo>
                <a:lnTo>
                  <a:pt x="762060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19" name="Group 19"/>
          <p:cNvGrpSpPr/>
          <p:nvPr/>
        </p:nvGrpSpPr>
        <p:grpSpPr>
          <a:xfrm rot="0">
            <a:off x="-678383" y="0"/>
            <a:ext cx="3750682" cy="10287000"/>
            <a:chOff x="0" y="0"/>
            <a:chExt cx="987834" cy="270933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BE4D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22" name="Group 22"/>
          <p:cNvGrpSpPr/>
          <p:nvPr/>
        </p:nvGrpSpPr>
        <p:grpSpPr>
          <a:xfrm rot="0">
            <a:off x="2509533" y="2208153"/>
            <a:ext cx="1125534" cy="1024281"/>
            <a:chOff x="0" y="0"/>
            <a:chExt cx="296437" cy="26977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EBE4D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25" name="Freeform 25"/>
          <p:cNvSpPr/>
          <p:nvPr/>
        </p:nvSpPr>
        <p:spPr>
          <a:xfrm>
            <a:off x="2278302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26" name="Group 26"/>
          <p:cNvGrpSpPr/>
          <p:nvPr/>
        </p:nvGrpSpPr>
        <p:grpSpPr>
          <a:xfrm rot="0">
            <a:off x="-975736" y="0"/>
            <a:ext cx="3750682" cy="10287000"/>
            <a:chOff x="0" y="0"/>
            <a:chExt cx="987834" cy="270933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8D9D8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29" name="Group 29"/>
          <p:cNvGrpSpPr/>
          <p:nvPr/>
        </p:nvGrpSpPr>
        <p:grpSpPr>
          <a:xfrm rot="0">
            <a:off x="2212180" y="3232435"/>
            <a:ext cx="1125534" cy="1024281"/>
            <a:chOff x="0" y="0"/>
            <a:chExt cx="296437" cy="26977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D8D9D8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32" name="Freeform 32"/>
          <p:cNvSpPr/>
          <p:nvPr/>
        </p:nvSpPr>
        <p:spPr>
          <a:xfrm>
            <a:off x="1897272" y="-219970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0"/>
                </a:lnTo>
                <a:lnTo>
                  <a:pt x="0" y="11240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33" name="Group 33"/>
          <p:cNvGrpSpPr/>
          <p:nvPr/>
        </p:nvGrpSpPr>
        <p:grpSpPr>
          <a:xfrm rot="0">
            <a:off x="-1356765" y="0"/>
            <a:ext cx="3750682" cy="10287000"/>
            <a:chOff x="0" y="0"/>
            <a:chExt cx="987834" cy="270933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1C2D0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36" name="Group 36"/>
          <p:cNvGrpSpPr/>
          <p:nvPr/>
        </p:nvGrpSpPr>
        <p:grpSpPr>
          <a:xfrm rot="0">
            <a:off x="1831150" y="4119219"/>
            <a:ext cx="1125534" cy="1024281"/>
            <a:chOff x="0" y="0"/>
            <a:chExt cx="296437" cy="26977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A1C2D0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39" name="Freeform 39"/>
          <p:cNvSpPr/>
          <p:nvPr/>
        </p:nvSpPr>
        <p:spPr>
          <a:xfrm>
            <a:off x="1516242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60" y="0"/>
                </a:lnTo>
                <a:lnTo>
                  <a:pt x="762060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40" name="Group 40"/>
          <p:cNvGrpSpPr/>
          <p:nvPr/>
        </p:nvGrpSpPr>
        <p:grpSpPr>
          <a:xfrm rot="0">
            <a:off x="-1737795" y="0"/>
            <a:ext cx="3750682" cy="10287000"/>
            <a:chOff x="0" y="0"/>
            <a:chExt cx="987834" cy="2709333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1CBD1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43" name="Group 43"/>
          <p:cNvGrpSpPr/>
          <p:nvPr/>
        </p:nvGrpSpPr>
        <p:grpSpPr>
          <a:xfrm rot="0">
            <a:off x="1450120" y="5172174"/>
            <a:ext cx="1125534" cy="1024281"/>
            <a:chOff x="0" y="0"/>
            <a:chExt cx="296437" cy="26977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C1CBD1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46" name="Freeform 46"/>
          <p:cNvSpPr/>
          <p:nvPr/>
        </p:nvSpPr>
        <p:spPr>
          <a:xfrm>
            <a:off x="1097312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60" y="0"/>
                </a:lnTo>
                <a:lnTo>
                  <a:pt x="762060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47" name="Group 47"/>
          <p:cNvGrpSpPr/>
          <p:nvPr/>
        </p:nvGrpSpPr>
        <p:grpSpPr>
          <a:xfrm rot="0">
            <a:off x="-2156725" y="0"/>
            <a:ext cx="3750682" cy="10287000"/>
            <a:chOff x="0" y="0"/>
            <a:chExt cx="987834" cy="2709333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0CCCC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0" name="Group 50"/>
          <p:cNvGrpSpPr/>
          <p:nvPr/>
        </p:nvGrpSpPr>
        <p:grpSpPr>
          <a:xfrm rot="0">
            <a:off x="1031191" y="6225031"/>
            <a:ext cx="1125534" cy="1024281"/>
            <a:chOff x="0" y="0"/>
            <a:chExt cx="296437" cy="26977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E0CCCC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3" name="Freeform 53"/>
          <p:cNvSpPr/>
          <p:nvPr/>
        </p:nvSpPr>
        <p:spPr>
          <a:xfrm>
            <a:off x="771738" y="-219970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0"/>
                </a:lnTo>
                <a:lnTo>
                  <a:pt x="0" y="11240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54" name="Group 54"/>
          <p:cNvGrpSpPr/>
          <p:nvPr/>
        </p:nvGrpSpPr>
        <p:grpSpPr>
          <a:xfrm rot="0">
            <a:off x="-2482299" y="0"/>
            <a:ext cx="3750682" cy="10287000"/>
            <a:chOff x="0" y="0"/>
            <a:chExt cx="987834" cy="2709333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BE4DD"/>
            </a:solidFill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7" name="Group 57"/>
          <p:cNvGrpSpPr/>
          <p:nvPr/>
        </p:nvGrpSpPr>
        <p:grpSpPr>
          <a:xfrm rot="0">
            <a:off x="705616" y="7128516"/>
            <a:ext cx="1125534" cy="1024281"/>
            <a:chOff x="0" y="0"/>
            <a:chExt cx="296437" cy="26977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EBE4DD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60" name="Freeform 60"/>
          <p:cNvSpPr/>
          <p:nvPr/>
        </p:nvSpPr>
        <p:spPr>
          <a:xfrm>
            <a:off x="390708" y="-219970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0"/>
                </a:lnTo>
                <a:lnTo>
                  <a:pt x="0" y="11240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61" name="Group 61"/>
          <p:cNvGrpSpPr/>
          <p:nvPr/>
        </p:nvGrpSpPr>
        <p:grpSpPr>
          <a:xfrm rot="0">
            <a:off x="-2863329" y="0"/>
            <a:ext cx="3750682" cy="10287000"/>
            <a:chOff x="0" y="0"/>
            <a:chExt cx="987834" cy="2709333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8D9D8"/>
            </a:solidFill>
          </p:spPr>
        </p:sp>
        <p:sp>
          <p:nvSpPr>
            <p:cNvPr id="63" name="TextBox 63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64" name="Group 64"/>
          <p:cNvGrpSpPr/>
          <p:nvPr/>
        </p:nvGrpSpPr>
        <p:grpSpPr>
          <a:xfrm rot="0">
            <a:off x="324586" y="8234019"/>
            <a:ext cx="1125534" cy="1024281"/>
            <a:chOff x="0" y="0"/>
            <a:chExt cx="296437" cy="26977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D8D9D8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67" name="TextBox 67"/>
          <p:cNvSpPr txBox="1"/>
          <p:nvPr/>
        </p:nvSpPr>
        <p:spPr>
          <a:xfrm>
            <a:off x="4475398" y="1623967"/>
            <a:ext cx="8375846" cy="150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0"/>
              </a:lnSpc>
              <a:spcBef>
                <a:spcPct val="0"/>
              </a:spcBef>
            </a:pPr>
            <a:r>
              <a:rPr lang="en-US" sz="430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Granice tržišta i specifičnost dečjeg novca</a:t>
            </a:r>
            <a:endParaRPr lang="en-US" sz="430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91600" y="0"/>
            <a:ext cx="9296400" cy="10287000"/>
          </a:xfrm>
          <a:custGeom>
            <a:avLst/>
            <a:gdLst/>
            <a:ahLst/>
            <a:cxnLst/>
            <a:rect l="l" t="t" r="r" b="b"/>
            <a:pathLst>
              <a:path w="9296400" h="10287000">
                <a:moveTo>
                  <a:pt x="0" y="0"/>
                </a:moveTo>
                <a:lnTo>
                  <a:pt x="9296400" y="0"/>
                </a:lnTo>
                <a:lnTo>
                  <a:pt x="92964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96721"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141298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3281850" y="0"/>
            <a:ext cx="13356093" cy="10287000"/>
            <a:chOff x="0" y="0"/>
            <a:chExt cx="3517654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17654" cy="2709333"/>
            </a:xfrm>
            <a:custGeom>
              <a:avLst/>
              <a:gdLst/>
              <a:ahLst/>
              <a:cxnLst/>
              <a:rect l="l" t="t" r="r" b="b"/>
              <a:pathLst>
                <a:path w="3517654" h="2709333">
                  <a:moveTo>
                    <a:pt x="0" y="0"/>
                  </a:moveTo>
                  <a:lnTo>
                    <a:pt x="3517654" y="0"/>
                  </a:lnTo>
                  <a:lnTo>
                    <a:pt x="351765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1C2D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1765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0">
            <a:off x="16075176" y="516559"/>
            <a:ext cx="1125534" cy="1024281"/>
            <a:chOff x="0" y="0"/>
            <a:chExt cx="296437" cy="26977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A1C2D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843945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11" name="Group 11"/>
          <p:cNvGrpSpPr/>
          <p:nvPr/>
        </p:nvGrpSpPr>
        <p:grpSpPr>
          <a:xfrm rot="0">
            <a:off x="2994784" y="0"/>
            <a:ext cx="13345806" cy="10287000"/>
            <a:chOff x="0" y="0"/>
            <a:chExt cx="351494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514945" cy="2709333"/>
            </a:xfrm>
            <a:custGeom>
              <a:avLst/>
              <a:gdLst/>
              <a:ahLst/>
              <a:cxnLst/>
              <a:rect l="l" t="t" r="r" b="b"/>
              <a:pathLst>
                <a:path w="3514945" h="2709333">
                  <a:moveTo>
                    <a:pt x="0" y="0"/>
                  </a:moveTo>
                  <a:lnTo>
                    <a:pt x="3514945" y="0"/>
                  </a:lnTo>
                  <a:lnTo>
                    <a:pt x="3514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0CCCC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51494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4" name="Group 14"/>
          <p:cNvGrpSpPr/>
          <p:nvPr/>
        </p:nvGrpSpPr>
        <p:grpSpPr>
          <a:xfrm rot="0">
            <a:off x="15777823" y="1338191"/>
            <a:ext cx="1125534" cy="1024281"/>
            <a:chOff x="0" y="0"/>
            <a:chExt cx="296437" cy="26977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E0CCC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7" name="Freeform 17"/>
          <p:cNvSpPr/>
          <p:nvPr/>
        </p:nvSpPr>
        <p:spPr>
          <a:xfrm>
            <a:off x="15578531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18" name="Group 18"/>
          <p:cNvGrpSpPr/>
          <p:nvPr/>
        </p:nvGrpSpPr>
        <p:grpSpPr>
          <a:xfrm rot="0">
            <a:off x="2697431" y="0"/>
            <a:ext cx="13377745" cy="10287000"/>
            <a:chOff x="0" y="0"/>
            <a:chExt cx="3523357" cy="270933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523357" cy="2709333"/>
            </a:xfrm>
            <a:custGeom>
              <a:avLst/>
              <a:gdLst/>
              <a:ahLst/>
              <a:cxnLst/>
              <a:rect l="l" t="t" r="r" b="b"/>
              <a:pathLst>
                <a:path w="3523357" h="2709333">
                  <a:moveTo>
                    <a:pt x="0" y="0"/>
                  </a:moveTo>
                  <a:lnTo>
                    <a:pt x="3523357" y="0"/>
                  </a:lnTo>
                  <a:lnTo>
                    <a:pt x="35233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BE4DD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3523357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21" name="Group 21"/>
          <p:cNvGrpSpPr/>
          <p:nvPr/>
        </p:nvGrpSpPr>
        <p:grpSpPr>
          <a:xfrm rot="0">
            <a:off x="15512409" y="2208153"/>
            <a:ext cx="1125534" cy="1024281"/>
            <a:chOff x="0" y="0"/>
            <a:chExt cx="296437" cy="26977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EBE4DD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24" name="Freeform 24"/>
          <p:cNvSpPr/>
          <p:nvPr/>
        </p:nvSpPr>
        <p:spPr>
          <a:xfrm>
            <a:off x="15281178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25" name="Group 25"/>
          <p:cNvGrpSpPr/>
          <p:nvPr/>
        </p:nvGrpSpPr>
        <p:grpSpPr>
          <a:xfrm rot="0">
            <a:off x="2344977" y="0"/>
            <a:ext cx="13432846" cy="10287000"/>
            <a:chOff x="0" y="0"/>
            <a:chExt cx="3537869" cy="270933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537869" cy="2709333"/>
            </a:xfrm>
            <a:custGeom>
              <a:avLst/>
              <a:gdLst/>
              <a:ahLst/>
              <a:cxnLst/>
              <a:rect l="l" t="t" r="r" b="b"/>
              <a:pathLst>
                <a:path w="3537869" h="2709333">
                  <a:moveTo>
                    <a:pt x="0" y="0"/>
                  </a:moveTo>
                  <a:lnTo>
                    <a:pt x="3537869" y="0"/>
                  </a:lnTo>
                  <a:lnTo>
                    <a:pt x="353786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8D9D8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3537869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3441188" y="3281171"/>
            <a:ext cx="10528361" cy="405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l">
              <a:lnSpc>
                <a:spcPts val="4620"/>
              </a:lnSpc>
              <a:buFont typeface="Arial" panose="020B0604020202020204"/>
              <a:buChar char="•"/>
            </a:pPr>
            <a:r>
              <a:rPr lang="en-US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Kritičari tvrde da izolacija dece u svet konzumerizma stvara jaz između generacija.</a:t>
            </a:r>
            <a:endParaRPr lang="en-US" sz="33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12470" lvl="1" indent="-356235" algn="l">
              <a:lnSpc>
                <a:spcPts val="4620"/>
              </a:lnSpc>
              <a:buFont typeface="Arial" panose="020B0604020202020204"/>
              <a:buChar char="•"/>
            </a:pPr>
            <a:r>
              <a:rPr lang="en-US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Večna ekonomska zavisnost može dovesti do nesigurnosti i osećaja beskorisnosti kod dece.</a:t>
            </a:r>
            <a:endParaRPr lang="en-US" sz="33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12470" lvl="1" indent="-356235" algn="l">
              <a:lnSpc>
                <a:spcPts val="4620"/>
              </a:lnSpc>
              <a:buFont typeface="Arial" panose="020B0604020202020204"/>
              <a:buChar char="•"/>
            </a:pPr>
            <a:r>
              <a:rPr lang="en-US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Kontradiktoran odnos društva – privatno obožavanje sopstvene dece uz javnu škrtost prema tuđoj (socijalni programi).</a:t>
            </a:r>
            <a:endParaRPr lang="en-US" sz="33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9" name="Group 29"/>
          <p:cNvGrpSpPr/>
          <p:nvPr/>
        </p:nvGrpSpPr>
        <p:grpSpPr>
          <a:xfrm rot="0">
            <a:off x="15215056" y="3232435"/>
            <a:ext cx="1125534" cy="1024281"/>
            <a:chOff x="0" y="0"/>
            <a:chExt cx="296437" cy="26977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D8D9D8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32" name="Freeform 32"/>
          <p:cNvSpPr/>
          <p:nvPr/>
        </p:nvSpPr>
        <p:spPr>
          <a:xfrm>
            <a:off x="1897272" y="-219970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0"/>
                </a:lnTo>
                <a:lnTo>
                  <a:pt x="0" y="11240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33" name="Group 33"/>
          <p:cNvGrpSpPr/>
          <p:nvPr/>
        </p:nvGrpSpPr>
        <p:grpSpPr>
          <a:xfrm rot="0">
            <a:off x="-1356765" y="28674"/>
            <a:ext cx="3750682" cy="10287000"/>
            <a:chOff x="0" y="0"/>
            <a:chExt cx="987834" cy="270933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1C2D0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36" name="Group 36"/>
          <p:cNvGrpSpPr/>
          <p:nvPr/>
        </p:nvGrpSpPr>
        <p:grpSpPr>
          <a:xfrm rot="0">
            <a:off x="1831150" y="4119219"/>
            <a:ext cx="1125534" cy="1024281"/>
            <a:chOff x="0" y="0"/>
            <a:chExt cx="296437" cy="26977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A1C2D0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39" name="Freeform 39"/>
          <p:cNvSpPr/>
          <p:nvPr/>
        </p:nvSpPr>
        <p:spPr>
          <a:xfrm>
            <a:off x="1516242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60" y="0"/>
                </a:lnTo>
                <a:lnTo>
                  <a:pt x="762060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40" name="Group 40"/>
          <p:cNvGrpSpPr/>
          <p:nvPr/>
        </p:nvGrpSpPr>
        <p:grpSpPr>
          <a:xfrm rot="0">
            <a:off x="-1737795" y="0"/>
            <a:ext cx="3750682" cy="10287000"/>
            <a:chOff x="0" y="0"/>
            <a:chExt cx="987834" cy="2709333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1CBD1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43" name="Group 43"/>
          <p:cNvGrpSpPr/>
          <p:nvPr/>
        </p:nvGrpSpPr>
        <p:grpSpPr>
          <a:xfrm rot="0">
            <a:off x="1450120" y="5172174"/>
            <a:ext cx="1125534" cy="1024281"/>
            <a:chOff x="0" y="0"/>
            <a:chExt cx="296437" cy="26977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C1CBD1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46" name="Freeform 46"/>
          <p:cNvSpPr/>
          <p:nvPr/>
        </p:nvSpPr>
        <p:spPr>
          <a:xfrm>
            <a:off x="1097312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60" y="0"/>
                </a:lnTo>
                <a:lnTo>
                  <a:pt x="762060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47" name="Group 47"/>
          <p:cNvGrpSpPr/>
          <p:nvPr/>
        </p:nvGrpSpPr>
        <p:grpSpPr>
          <a:xfrm rot="0">
            <a:off x="-2156725" y="0"/>
            <a:ext cx="3750682" cy="10287000"/>
            <a:chOff x="0" y="0"/>
            <a:chExt cx="987834" cy="2709333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0CCCC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0" name="Group 50"/>
          <p:cNvGrpSpPr/>
          <p:nvPr/>
        </p:nvGrpSpPr>
        <p:grpSpPr>
          <a:xfrm rot="0">
            <a:off x="1031191" y="6225031"/>
            <a:ext cx="1125534" cy="1024281"/>
            <a:chOff x="0" y="0"/>
            <a:chExt cx="296437" cy="26977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E0CCCC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3" name="Freeform 53"/>
          <p:cNvSpPr/>
          <p:nvPr/>
        </p:nvSpPr>
        <p:spPr>
          <a:xfrm>
            <a:off x="771738" y="-219970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0"/>
                </a:lnTo>
                <a:lnTo>
                  <a:pt x="0" y="11240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54" name="Group 54"/>
          <p:cNvGrpSpPr/>
          <p:nvPr/>
        </p:nvGrpSpPr>
        <p:grpSpPr>
          <a:xfrm rot="0">
            <a:off x="-2482299" y="0"/>
            <a:ext cx="3750682" cy="10287000"/>
            <a:chOff x="0" y="0"/>
            <a:chExt cx="987834" cy="2709333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BE4DD"/>
            </a:solidFill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7" name="Group 57"/>
          <p:cNvGrpSpPr/>
          <p:nvPr/>
        </p:nvGrpSpPr>
        <p:grpSpPr>
          <a:xfrm rot="0">
            <a:off x="705616" y="7128516"/>
            <a:ext cx="1125534" cy="1024281"/>
            <a:chOff x="0" y="0"/>
            <a:chExt cx="296437" cy="26977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EBE4DD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60" name="Freeform 60"/>
          <p:cNvSpPr/>
          <p:nvPr/>
        </p:nvSpPr>
        <p:spPr>
          <a:xfrm>
            <a:off x="390708" y="-219970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0"/>
                </a:lnTo>
                <a:lnTo>
                  <a:pt x="0" y="11240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61" name="Group 61"/>
          <p:cNvGrpSpPr/>
          <p:nvPr/>
        </p:nvGrpSpPr>
        <p:grpSpPr>
          <a:xfrm rot="0">
            <a:off x="-2863329" y="0"/>
            <a:ext cx="3750682" cy="10287000"/>
            <a:chOff x="0" y="0"/>
            <a:chExt cx="987834" cy="2709333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8D9D8"/>
            </a:solidFill>
          </p:spPr>
        </p:sp>
        <p:sp>
          <p:nvSpPr>
            <p:cNvPr id="63" name="TextBox 63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64" name="Group 64"/>
          <p:cNvGrpSpPr/>
          <p:nvPr/>
        </p:nvGrpSpPr>
        <p:grpSpPr>
          <a:xfrm rot="0">
            <a:off x="324586" y="8234019"/>
            <a:ext cx="1125534" cy="1024281"/>
            <a:chOff x="0" y="0"/>
            <a:chExt cx="296437" cy="26977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D8D9D8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67" name="TextBox 67"/>
          <p:cNvSpPr txBox="1"/>
          <p:nvPr/>
        </p:nvSpPr>
        <p:spPr>
          <a:xfrm>
            <a:off x="3966334" y="1623967"/>
            <a:ext cx="9315924" cy="73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0"/>
              </a:lnSpc>
              <a:spcBef>
                <a:spcPct val="0"/>
              </a:spcBef>
            </a:pPr>
            <a:r>
              <a:rPr lang="en-US" sz="430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Kriza „beskorisnog” deteta</a:t>
            </a:r>
            <a:endParaRPr lang="en-US" sz="430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91600" y="0"/>
            <a:ext cx="9296400" cy="10287000"/>
          </a:xfrm>
          <a:custGeom>
            <a:avLst/>
            <a:gdLst/>
            <a:ahLst/>
            <a:cxnLst/>
            <a:rect l="l" t="t" r="r" b="b"/>
            <a:pathLst>
              <a:path w="9296400" h="10287000">
                <a:moveTo>
                  <a:pt x="0" y="0"/>
                </a:moveTo>
                <a:lnTo>
                  <a:pt x="9296400" y="0"/>
                </a:lnTo>
                <a:lnTo>
                  <a:pt x="92964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96721"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141298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3281850" y="0"/>
            <a:ext cx="13356093" cy="10287000"/>
            <a:chOff x="0" y="0"/>
            <a:chExt cx="3517654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17654" cy="2709333"/>
            </a:xfrm>
            <a:custGeom>
              <a:avLst/>
              <a:gdLst/>
              <a:ahLst/>
              <a:cxnLst/>
              <a:rect l="l" t="t" r="r" b="b"/>
              <a:pathLst>
                <a:path w="3517654" h="2709333">
                  <a:moveTo>
                    <a:pt x="0" y="0"/>
                  </a:moveTo>
                  <a:lnTo>
                    <a:pt x="3517654" y="0"/>
                  </a:lnTo>
                  <a:lnTo>
                    <a:pt x="351765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1C2D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1765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0">
            <a:off x="16075176" y="516559"/>
            <a:ext cx="1125534" cy="1024281"/>
            <a:chOff x="0" y="0"/>
            <a:chExt cx="296437" cy="26977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A1C2D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843945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11" name="Group 11"/>
          <p:cNvGrpSpPr/>
          <p:nvPr/>
        </p:nvGrpSpPr>
        <p:grpSpPr>
          <a:xfrm rot="0">
            <a:off x="2994784" y="0"/>
            <a:ext cx="13345806" cy="10287000"/>
            <a:chOff x="0" y="0"/>
            <a:chExt cx="351494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514945" cy="2709333"/>
            </a:xfrm>
            <a:custGeom>
              <a:avLst/>
              <a:gdLst/>
              <a:ahLst/>
              <a:cxnLst/>
              <a:rect l="l" t="t" r="r" b="b"/>
              <a:pathLst>
                <a:path w="3514945" h="2709333">
                  <a:moveTo>
                    <a:pt x="0" y="0"/>
                  </a:moveTo>
                  <a:lnTo>
                    <a:pt x="3514945" y="0"/>
                  </a:lnTo>
                  <a:lnTo>
                    <a:pt x="3514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0CCCC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51494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4" name="Group 14"/>
          <p:cNvGrpSpPr/>
          <p:nvPr/>
        </p:nvGrpSpPr>
        <p:grpSpPr>
          <a:xfrm rot="0">
            <a:off x="15777823" y="1338191"/>
            <a:ext cx="1125534" cy="1024281"/>
            <a:chOff x="0" y="0"/>
            <a:chExt cx="296437" cy="26977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E0CCC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7" name="Freeform 17"/>
          <p:cNvSpPr/>
          <p:nvPr/>
        </p:nvSpPr>
        <p:spPr>
          <a:xfrm>
            <a:off x="15578531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18" name="Group 18"/>
          <p:cNvGrpSpPr/>
          <p:nvPr/>
        </p:nvGrpSpPr>
        <p:grpSpPr>
          <a:xfrm rot="0">
            <a:off x="2697431" y="0"/>
            <a:ext cx="13377745" cy="10287000"/>
            <a:chOff x="0" y="0"/>
            <a:chExt cx="3523357" cy="270933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523357" cy="2709333"/>
            </a:xfrm>
            <a:custGeom>
              <a:avLst/>
              <a:gdLst/>
              <a:ahLst/>
              <a:cxnLst/>
              <a:rect l="l" t="t" r="r" b="b"/>
              <a:pathLst>
                <a:path w="3523357" h="2709333">
                  <a:moveTo>
                    <a:pt x="0" y="0"/>
                  </a:moveTo>
                  <a:lnTo>
                    <a:pt x="3523357" y="0"/>
                  </a:lnTo>
                  <a:lnTo>
                    <a:pt x="35233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BE4DD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3523357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480589" y="3165760"/>
            <a:ext cx="11488603" cy="6581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0" lvl="1" indent="-367030" algn="l">
              <a:lnSpc>
                <a:spcPts val="4760"/>
              </a:lnSpc>
              <a:buFont typeface="Arial" panose="020B0604020202020204"/>
              <a:buChar char="•"/>
            </a:pP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Porast broja zaposlenih majki i jednoroditeljskih porodica menja potrebe domaćinstva.</a:t>
            </a:r>
            <a:endParaRPr lang="en-US" sz="3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34060" lvl="1" indent="-367030" algn="l">
              <a:lnSpc>
                <a:spcPts val="4760"/>
              </a:lnSpc>
              <a:buFont typeface="Arial" panose="020B0604020202020204"/>
              <a:buChar char="•"/>
            </a:pP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Umesto tradicionalne hijerarhije, porodica postaje „kooperativna jedinica”.</a:t>
            </a:r>
            <a:endParaRPr lang="en-US" sz="3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34060" lvl="1" indent="-367030" algn="l">
              <a:lnSpc>
                <a:spcPts val="4760"/>
              </a:lnSpc>
              <a:buFont typeface="Arial" panose="020B0604020202020204"/>
              <a:buChar char="•"/>
            </a:pP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Deca preuzimaju odgovornost (kuvanje, čišćenje, kupovina) ne kao žrtve izrabljivanja, već kao ravnopravni članovi.</a:t>
            </a:r>
            <a:endParaRPr lang="en-US" sz="3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34060" lvl="1" indent="-367030" algn="l">
              <a:lnSpc>
                <a:spcPts val="4760"/>
              </a:lnSpc>
              <a:buFont typeface="Arial" panose="020B0604020202020204"/>
              <a:buChar char="•"/>
            </a:pP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Rad razvija osećaj pripadnosti, odgovornosti i svest o potrebama drugih.</a:t>
            </a:r>
            <a:endParaRPr lang="en-US" sz="3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60"/>
              </a:lnSpc>
            </a:pPr>
          </a:p>
          <a:p>
            <a:pPr algn="l">
              <a:lnSpc>
                <a:spcPts val="4760"/>
              </a:lnSpc>
              <a:spcBef>
                <a:spcPct val="0"/>
              </a:spcBef>
            </a:pPr>
          </a:p>
        </p:txBody>
      </p:sp>
      <p:grpSp>
        <p:nvGrpSpPr>
          <p:cNvPr id="22" name="Group 22"/>
          <p:cNvGrpSpPr/>
          <p:nvPr/>
        </p:nvGrpSpPr>
        <p:grpSpPr>
          <a:xfrm rot="0">
            <a:off x="15512409" y="2208153"/>
            <a:ext cx="1125534" cy="1024281"/>
            <a:chOff x="0" y="0"/>
            <a:chExt cx="296437" cy="26977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EBE4D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25" name="Freeform 25"/>
          <p:cNvSpPr/>
          <p:nvPr/>
        </p:nvSpPr>
        <p:spPr>
          <a:xfrm>
            <a:off x="2278302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26" name="Group 26"/>
          <p:cNvGrpSpPr/>
          <p:nvPr/>
        </p:nvGrpSpPr>
        <p:grpSpPr>
          <a:xfrm rot="0">
            <a:off x="-975736" y="0"/>
            <a:ext cx="3750682" cy="10287000"/>
            <a:chOff x="0" y="0"/>
            <a:chExt cx="987834" cy="270933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8D9D8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29" name="Group 29"/>
          <p:cNvGrpSpPr/>
          <p:nvPr/>
        </p:nvGrpSpPr>
        <p:grpSpPr>
          <a:xfrm rot="0">
            <a:off x="2212180" y="3232435"/>
            <a:ext cx="1125534" cy="1024281"/>
            <a:chOff x="0" y="0"/>
            <a:chExt cx="296437" cy="26977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D8D9D8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32" name="Freeform 32"/>
          <p:cNvSpPr/>
          <p:nvPr/>
        </p:nvSpPr>
        <p:spPr>
          <a:xfrm>
            <a:off x="1897272" y="-219970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0"/>
                </a:lnTo>
                <a:lnTo>
                  <a:pt x="0" y="11240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33" name="Group 33"/>
          <p:cNvGrpSpPr/>
          <p:nvPr/>
        </p:nvGrpSpPr>
        <p:grpSpPr>
          <a:xfrm rot="0">
            <a:off x="-1356765" y="28674"/>
            <a:ext cx="3750682" cy="10287000"/>
            <a:chOff x="0" y="0"/>
            <a:chExt cx="987834" cy="270933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1C2D0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36" name="Group 36"/>
          <p:cNvGrpSpPr/>
          <p:nvPr/>
        </p:nvGrpSpPr>
        <p:grpSpPr>
          <a:xfrm rot="0">
            <a:off x="1831150" y="4119219"/>
            <a:ext cx="1125534" cy="1024281"/>
            <a:chOff x="0" y="0"/>
            <a:chExt cx="296437" cy="26977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A1C2D0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39" name="Freeform 39"/>
          <p:cNvSpPr/>
          <p:nvPr/>
        </p:nvSpPr>
        <p:spPr>
          <a:xfrm>
            <a:off x="1516242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60" y="0"/>
                </a:lnTo>
                <a:lnTo>
                  <a:pt x="762060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40" name="Group 40"/>
          <p:cNvGrpSpPr/>
          <p:nvPr/>
        </p:nvGrpSpPr>
        <p:grpSpPr>
          <a:xfrm rot="0">
            <a:off x="-1737795" y="0"/>
            <a:ext cx="3750682" cy="10287000"/>
            <a:chOff x="0" y="0"/>
            <a:chExt cx="987834" cy="2709333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1CBD1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43" name="Group 43"/>
          <p:cNvGrpSpPr/>
          <p:nvPr/>
        </p:nvGrpSpPr>
        <p:grpSpPr>
          <a:xfrm rot="0">
            <a:off x="1450120" y="5172174"/>
            <a:ext cx="1125534" cy="1024281"/>
            <a:chOff x="0" y="0"/>
            <a:chExt cx="296437" cy="26977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C1CBD1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46" name="Freeform 46"/>
          <p:cNvSpPr/>
          <p:nvPr/>
        </p:nvSpPr>
        <p:spPr>
          <a:xfrm>
            <a:off x="1097312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60" y="0"/>
                </a:lnTo>
                <a:lnTo>
                  <a:pt x="762060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47" name="Group 47"/>
          <p:cNvGrpSpPr/>
          <p:nvPr/>
        </p:nvGrpSpPr>
        <p:grpSpPr>
          <a:xfrm rot="0">
            <a:off x="-2156725" y="0"/>
            <a:ext cx="3750682" cy="10287000"/>
            <a:chOff x="0" y="0"/>
            <a:chExt cx="987834" cy="2709333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0CCCC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0" name="Group 50"/>
          <p:cNvGrpSpPr/>
          <p:nvPr/>
        </p:nvGrpSpPr>
        <p:grpSpPr>
          <a:xfrm rot="0">
            <a:off x="1031191" y="6225031"/>
            <a:ext cx="1125534" cy="1024281"/>
            <a:chOff x="0" y="0"/>
            <a:chExt cx="296437" cy="26977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E0CCCC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3" name="Freeform 53"/>
          <p:cNvSpPr/>
          <p:nvPr/>
        </p:nvSpPr>
        <p:spPr>
          <a:xfrm>
            <a:off x="771738" y="-219970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0"/>
                </a:lnTo>
                <a:lnTo>
                  <a:pt x="0" y="11240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54" name="Group 54"/>
          <p:cNvGrpSpPr/>
          <p:nvPr/>
        </p:nvGrpSpPr>
        <p:grpSpPr>
          <a:xfrm rot="0">
            <a:off x="-2482299" y="0"/>
            <a:ext cx="3750682" cy="10287000"/>
            <a:chOff x="0" y="0"/>
            <a:chExt cx="987834" cy="2709333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BE4DD"/>
            </a:solidFill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7" name="Group 57"/>
          <p:cNvGrpSpPr/>
          <p:nvPr/>
        </p:nvGrpSpPr>
        <p:grpSpPr>
          <a:xfrm rot="0">
            <a:off x="705616" y="7128516"/>
            <a:ext cx="1125534" cy="1024281"/>
            <a:chOff x="0" y="0"/>
            <a:chExt cx="296437" cy="26977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EBE4DD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60" name="Freeform 60"/>
          <p:cNvSpPr/>
          <p:nvPr/>
        </p:nvSpPr>
        <p:spPr>
          <a:xfrm>
            <a:off x="390708" y="-219970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0"/>
                </a:lnTo>
                <a:lnTo>
                  <a:pt x="0" y="11240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61" name="Group 61"/>
          <p:cNvGrpSpPr/>
          <p:nvPr/>
        </p:nvGrpSpPr>
        <p:grpSpPr>
          <a:xfrm rot="0">
            <a:off x="-2863329" y="0"/>
            <a:ext cx="3750682" cy="10287000"/>
            <a:chOff x="0" y="0"/>
            <a:chExt cx="987834" cy="2709333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8D9D8"/>
            </a:solidFill>
          </p:spPr>
        </p:sp>
        <p:sp>
          <p:nvSpPr>
            <p:cNvPr id="63" name="TextBox 63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64" name="Group 64"/>
          <p:cNvGrpSpPr/>
          <p:nvPr/>
        </p:nvGrpSpPr>
        <p:grpSpPr>
          <a:xfrm rot="0">
            <a:off x="324586" y="8234019"/>
            <a:ext cx="1125534" cy="1024281"/>
            <a:chOff x="0" y="0"/>
            <a:chExt cx="296437" cy="26977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D8D9D8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67" name="TextBox 67"/>
          <p:cNvSpPr txBox="1"/>
          <p:nvPr/>
        </p:nvSpPr>
        <p:spPr>
          <a:xfrm>
            <a:off x="3712496" y="1623967"/>
            <a:ext cx="12428801" cy="73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0"/>
              </a:lnSpc>
              <a:spcBef>
                <a:spcPct val="0"/>
              </a:spcBef>
            </a:pPr>
            <a:r>
              <a:rPr lang="en-US" sz="430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Povratak „korisnog deteta-domaćina”</a:t>
            </a:r>
            <a:endParaRPr lang="en-US" sz="430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91600" y="0"/>
            <a:ext cx="9296400" cy="10287000"/>
          </a:xfrm>
          <a:custGeom>
            <a:avLst/>
            <a:gdLst/>
            <a:ahLst/>
            <a:cxnLst/>
            <a:rect l="l" t="t" r="r" b="b"/>
            <a:pathLst>
              <a:path w="9296400" h="10287000">
                <a:moveTo>
                  <a:pt x="0" y="0"/>
                </a:moveTo>
                <a:lnTo>
                  <a:pt x="9296400" y="0"/>
                </a:lnTo>
                <a:lnTo>
                  <a:pt x="92964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96721"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141298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3281850" y="0"/>
            <a:ext cx="13356093" cy="10287000"/>
            <a:chOff x="0" y="0"/>
            <a:chExt cx="3517654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17654" cy="2709333"/>
            </a:xfrm>
            <a:custGeom>
              <a:avLst/>
              <a:gdLst/>
              <a:ahLst/>
              <a:cxnLst/>
              <a:rect l="l" t="t" r="r" b="b"/>
              <a:pathLst>
                <a:path w="3517654" h="2709333">
                  <a:moveTo>
                    <a:pt x="0" y="0"/>
                  </a:moveTo>
                  <a:lnTo>
                    <a:pt x="3517654" y="0"/>
                  </a:lnTo>
                  <a:lnTo>
                    <a:pt x="351765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1C2D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1765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0">
            <a:off x="16075176" y="516559"/>
            <a:ext cx="1125534" cy="1024281"/>
            <a:chOff x="0" y="0"/>
            <a:chExt cx="296437" cy="26977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A1C2D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843945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11" name="Group 11"/>
          <p:cNvGrpSpPr/>
          <p:nvPr/>
        </p:nvGrpSpPr>
        <p:grpSpPr>
          <a:xfrm rot="0">
            <a:off x="2994784" y="0"/>
            <a:ext cx="13345806" cy="10287000"/>
            <a:chOff x="0" y="0"/>
            <a:chExt cx="351494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514945" cy="2709333"/>
            </a:xfrm>
            <a:custGeom>
              <a:avLst/>
              <a:gdLst/>
              <a:ahLst/>
              <a:cxnLst/>
              <a:rect l="l" t="t" r="r" b="b"/>
              <a:pathLst>
                <a:path w="3514945" h="2709333">
                  <a:moveTo>
                    <a:pt x="0" y="0"/>
                  </a:moveTo>
                  <a:lnTo>
                    <a:pt x="3514945" y="0"/>
                  </a:lnTo>
                  <a:lnTo>
                    <a:pt x="3514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0CCCC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51494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4" name="Group 14"/>
          <p:cNvGrpSpPr/>
          <p:nvPr/>
        </p:nvGrpSpPr>
        <p:grpSpPr>
          <a:xfrm rot="0">
            <a:off x="15777823" y="1338191"/>
            <a:ext cx="1125534" cy="1024281"/>
            <a:chOff x="0" y="0"/>
            <a:chExt cx="296437" cy="26977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E0CCC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7" name="Freeform 17"/>
          <p:cNvSpPr/>
          <p:nvPr/>
        </p:nvSpPr>
        <p:spPr>
          <a:xfrm>
            <a:off x="15578531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18" name="Group 18"/>
          <p:cNvGrpSpPr/>
          <p:nvPr/>
        </p:nvGrpSpPr>
        <p:grpSpPr>
          <a:xfrm rot="0">
            <a:off x="2697431" y="0"/>
            <a:ext cx="13377745" cy="10287000"/>
            <a:chOff x="0" y="0"/>
            <a:chExt cx="3523357" cy="270933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523357" cy="2709333"/>
            </a:xfrm>
            <a:custGeom>
              <a:avLst/>
              <a:gdLst/>
              <a:ahLst/>
              <a:cxnLst/>
              <a:rect l="l" t="t" r="r" b="b"/>
              <a:pathLst>
                <a:path w="3523357" h="2709333">
                  <a:moveTo>
                    <a:pt x="0" y="0"/>
                  </a:moveTo>
                  <a:lnTo>
                    <a:pt x="3523357" y="0"/>
                  </a:lnTo>
                  <a:lnTo>
                    <a:pt x="35233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BE4DD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3523357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21" name="Group 21"/>
          <p:cNvGrpSpPr/>
          <p:nvPr/>
        </p:nvGrpSpPr>
        <p:grpSpPr>
          <a:xfrm rot="0">
            <a:off x="15512409" y="2208153"/>
            <a:ext cx="1125534" cy="1024281"/>
            <a:chOff x="0" y="0"/>
            <a:chExt cx="296437" cy="26977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EBE4DD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24" name="Freeform 24"/>
          <p:cNvSpPr/>
          <p:nvPr/>
        </p:nvSpPr>
        <p:spPr>
          <a:xfrm>
            <a:off x="15281178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25" name="Group 25"/>
          <p:cNvGrpSpPr/>
          <p:nvPr/>
        </p:nvGrpSpPr>
        <p:grpSpPr>
          <a:xfrm rot="0">
            <a:off x="2344977" y="0"/>
            <a:ext cx="13432846" cy="10287000"/>
            <a:chOff x="0" y="0"/>
            <a:chExt cx="3537869" cy="270933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537869" cy="2709333"/>
            </a:xfrm>
            <a:custGeom>
              <a:avLst/>
              <a:gdLst/>
              <a:ahLst/>
              <a:cxnLst/>
              <a:rect l="l" t="t" r="r" b="b"/>
              <a:pathLst>
                <a:path w="3537869" h="2709333">
                  <a:moveTo>
                    <a:pt x="0" y="0"/>
                  </a:moveTo>
                  <a:lnTo>
                    <a:pt x="3537869" y="0"/>
                  </a:lnTo>
                  <a:lnTo>
                    <a:pt x="353786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8D9D8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3537869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28" name="Group 28"/>
          <p:cNvGrpSpPr/>
          <p:nvPr/>
        </p:nvGrpSpPr>
        <p:grpSpPr>
          <a:xfrm rot="0">
            <a:off x="15215056" y="3232435"/>
            <a:ext cx="1125534" cy="1024281"/>
            <a:chOff x="0" y="0"/>
            <a:chExt cx="296437" cy="26977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D8D9D8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31" name="Freeform 31"/>
          <p:cNvSpPr/>
          <p:nvPr/>
        </p:nvSpPr>
        <p:spPr>
          <a:xfrm>
            <a:off x="14983825" y="-219970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0"/>
                </a:lnTo>
                <a:lnTo>
                  <a:pt x="0" y="11240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32" name="Group 32"/>
          <p:cNvGrpSpPr/>
          <p:nvPr/>
        </p:nvGrpSpPr>
        <p:grpSpPr>
          <a:xfrm rot="0">
            <a:off x="1897272" y="28674"/>
            <a:ext cx="13583198" cy="10287000"/>
            <a:chOff x="0" y="0"/>
            <a:chExt cx="3577468" cy="270933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77468" cy="2709333"/>
            </a:xfrm>
            <a:custGeom>
              <a:avLst/>
              <a:gdLst/>
              <a:ahLst/>
              <a:cxnLst/>
              <a:rect l="l" t="t" r="r" b="b"/>
              <a:pathLst>
                <a:path w="3577468" h="2709333">
                  <a:moveTo>
                    <a:pt x="0" y="0"/>
                  </a:moveTo>
                  <a:lnTo>
                    <a:pt x="3577468" y="0"/>
                  </a:lnTo>
                  <a:lnTo>
                    <a:pt x="357746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1C2D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357746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35" name="Group 35"/>
          <p:cNvGrpSpPr/>
          <p:nvPr/>
        </p:nvGrpSpPr>
        <p:grpSpPr>
          <a:xfrm rot="0">
            <a:off x="14917703" y="4119219"/>
            <a:ext cx="1125534" cy="1024281"/>
            <a:chOff x="0" y="0"/>
            <a:chExt cx="296437" cy="26977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A1C2D0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38" name="Freeform 38"/>
          <p:cNvSpPr/>
          <p:nvPr/>
        </p:nvSpPr>
        <p:spPr>
          <a:xfrm>
            <a:off x="14686472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39" name="Group 39"/>
          <p:cNvGrpSpPr/>
          <p:nvPr/>
        </p:nvGrpSpPr>
        <p:grpSpPr>
          <a:xfrm rot="0">
            <a:off x="1450120" y="0"/>
            <a:ext cx="13732996" cy="10287000"/>
            <a:chOff x="0" y="0"/>
            <a:chExt cx="3616921" cy="2709333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3616921" cy="2709333"/>
            </a:xfrm>
            <a:custGeom>
              <a:avLst/>
              <a:gdLst/>
              <a:ahLst/>
              <a:cxnLst/>
              <a:rect l="l" t="t" r="r" b="b"/>
              <a:pathLst>
                <a:path w="3616921" h="2709333">
                  <a:moveTo>
                    <a:pt x="0" y="0"/>
                  </a:moveTo>
                  <a:lnTo>
                    <a:pt x="3616921" y="0"/>
                  </a:lnTo>
                  <a:lnTo>
                    <a:pt x="361692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1CBD1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361692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42" name="Group 42"/>
          <p:cNvGrpSpPr/>
          <p:nvPr/>
        </p:nvGrpSpPr>
        <p:grpSpPr>
          <a:xfrm rot="0">
            <a:off x="14620350" y="5172174"/>
            <a:ext cx="1125534" cy="1024281"/>
            <a:chOff x="0" y="0"/>
            <a:chExt cx="296437" cy="26977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C1CBD1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45" name="Freeform 45"/>
          <p:cNvSpPr/>
          <p:nvPr/>
        </p:nvSpPr>
        <p:spPr>
          <a:xfrm>
            <a:off x="14421058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46" name="Group 46"/>
          <p:cNvGrpSpPr/>
          <p:nvPr/>
        </p:nvGrpSpPr>
        <p:grpSpPr>
          <a:xfrm rot="0">
            <a:off x="1152767" y="0"/>
            <a:ext cx="13764935" cy="10287000"/>
            <a:chOff x="0" y="0"/>
            <a:chExt cx="3625333" cy="2709333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3625333" cy="2709333"/>
            </a:xfrm>
            <a:custGeom>
              <a:avLst/>
              <a:gdLst/>
              <a:ahLst/>
              <a:cxnLst/>
              <a:rect l="l" t="t" r="r" b="b"/>
              <a:pathLst>
                <a:path w="3625333" h="2709333">
                  <a:moveTo>
                    <a:pt x="0" y="0"/>
                  </a:moveTo>
                  <a:lnTo>
                    <a:pt x="3625333" y="0"/>
                  </a:lnTo>
                  <a:lnTo>
                    <a:pt x="36253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0CCCC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36253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49" name="Group 49"/>
          <p:cNvGrpSpPr/>
          <p:nvPr/>
        </p:nvGrpSpPr>
        <p:grpSpPr>
          <a:xfrm rot="0">
            <a:off x="14354936" y="6225031"/>
            <a:ext cx="1125534" cy="1024281"/>
            <a:chOff x="0" y="0"/>
            <a:chExt cx="296437" cy="26977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E0CCCC"/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2" name="Freeform 52"/>
          <p:cNvSpPr/>
          <p:nvPr/>
        </p:nvSpPr>
        <p:spPr>
          <a:xfrm>
            <a:off x="771738" y="-219970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0"/>
                </a:lnTo>
                <a:lnTo>
                  <a:pt x="0" y="11240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53" name="Group 53"/>
          <p:cNvGrpSpPr/>
          <p:nvPr/>
        </p:nvGrpSpPr>
        <p:grpSpPr>
          <a:xfrm rot="0">
            <a:off x="-2482299" y="0"/>
            <a:ext cx="3750682" cy="10287000"/>
            <a:chOff x="0" y="0"/>
            <a:chExt cx="987834" cy="2709333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BE4DD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6" name="Group 56"/>
          <p:cNvGrpSpPr/>
          <p:nvPr/>
        </p:nvGrpSpPr>
        <p:grpSpPr>
          <a:xfrm rot="0">
            <a:off x="705616" y="7128516"/>
            <a:ext cx="1125534" cy="1024281"/>
            <a:chOff x="0" y="0"/>
            <a:chExt cx="296437" cy="26977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EBE4DD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9" name="Freeform 59"/>
          <p:cNvSpPr/>
          <p:nvPr/>
        </p:nvSpPr>
        <p:spPr>
          <a:xfrm>
            <a:off x="390708" y="-219970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0"/>
                </a:lnTo>
                <a:lnTo>
                  <a:pt x="0" y="11240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60" name="Group 60"/>
          <p:cNvGrpSpPr/>
          <p:nvPr/>
        </p:nvGrpSpPr>
        <p:grpSpPr>
          <a:xfrm rot="0">
            <a:off x="-2863329" y="0"/>
            <a:ext cx="3750682" cy="10287000"/>
            <a:chOff x="0" y="0"/>
            <a:chExt cx="987834" cy="2709333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8D9D8"/>
            </a:solidFill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63" name="Group 63"/>
          <p:cNvGrpSpPr/>
          <p:nvPr/>
        </p:nvGrpSpPr>
        <p:grpSpPr>
          <a:xfrm rot="0">
            <a:off x="324586" y="8234019"/>
            <a:ext cx="1125534" cy="1024281"/>
            <a:chOff x="0" y="0"/>
            <a:chExt cx="296437" cy="26977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D8D9D8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66" name="TextBox 66"/>
          <p:cNvSpPr txBox="1"/>
          <p:nvPr/>
        </p:nvSpPr>
        <p:spPr>
          <a:xfrm>
            <a:off x="2344977" y="2976600"/>
            <a:ext cx="11047934" cy="538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0" lvl="1" indent="-367030" algn="l">
              <a:lnSpc>
                <a:spcPts val="4760"/>
              </a:lnSpc>
              <a:buFont typeface="Arial" panose="020B0604020202020204"/>
              <a:buChar char="•"/>
            </a:pP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Kućni poslovi i dalje često ostaju isključivo na majkama; očevi i deca se neretko opiru novoj podeli rada.</a:t>
            </a:r>
            <a:endParaRPr lang="en-US" sz="3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34060" lvl="1" indent="-367030" algn="l">
              <a:lnSpc>
                <a:spcPts val="4760"/>
              </a:lnSpc>
              <a:buFont typeface="Arial" panose="020B0604020202020204"/>
              <a:buChar char="•"/>
            </a:pP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Deca osećaju uticaj inflacije; jaz između malog džeparca i visokih cena proizvoda za mlade.</a:t>
            </a:r>
            <a:endParaRPr lang="en-US" sz="3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34060" lvl="1" indent="-367030" algn="l">
              <a:lnSpc>
                <a:spcPts val="4760"/>
              </a:lnSpc>
              <a:buFont typeface="Arial" panose="020B0604020202020204"/>
              <a:buChar char="•"/>
            </a:pP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Jasna distinkcija poslova:</a:t>
            </a:r>
            <a:endParaRPr lang="en-US" sz="3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_</a:t>
            </a: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Svakodnevne obaveze: Neplaćene, deo porodičnog doprinosa.</a:t>
            </a:r>
            <a:endParaRPr lang="en-US" sz="3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60"/>
              </a:lnSpc>
              <a:spcBef>
                <a:spcPct val="0"/>
              </a:spcBef>
            </a:pP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_</a:t>
            </a: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„Zaposlenje” za koje dete dobija nadoknadu.</a:t>
            </a:r>
            <a:endParaRPr lang="en-US" sz="3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2815828" y="1623967"/>
            <a:ext cx="11205179" cy="73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0"/>
              </a:lnSpc>
              <a:spcBef>
                <a:spcPct val="0"/>
              </a:spcBef>
            </a:pPr>
            <a:r>
              <a:rPr lang="en-US" sz="430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Izazovi i pregovori u praksi</a:t>
            </a:r>
            <a:endParaRPr lang="en-US" sz="430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91600" y="0"/>
            <a:ext cx="9296400" cy="10287000"/>
          </a:xfrm>
          <a:custGeom>
            <a:avLst/>
            <a:gdLst/>
            <a:ahLst/>
            <a:cxnLst/>
            <a:rect l="l" t="t" r="r" b="b"/>
            <a:pathLst>
              <a:path w="9296400" h="10287000">
                <a:moveTo>
                  <a:pt x="0" y="0"/>
                </a:moveTo>
                <a:lnTo>
                  <a:pt x="9296400" y="0"/>
                </a:lnTo>
                <a:lnTo>
                  <a:pt x="92964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96721"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141298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3281850" y="0"/>
            <a:ext cx="13356093" cy="10287000"/>
            <a:chOff x="0" y="0"/>
            <a:chExt cx="3517654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17654" cy="2709333"/>
            </a:xfrm>
            <a:custGeom>
              <a:avLst/>
              <a:gdLst/>
              <a:ahLst/>
              <a:cxnLst/>
              <a:rect l="l" t="t" r="r" b="b"/>
              <a:pathLst>
                <a:path w="3517654" h="2709333">
                  <a:moveTo>
                    <a:pt x="0" y="0"/>
                  </a:moveTo>
                  <a:lnTo>
                    <a:pt x="3517654" y="0"/>
                  </a:lnTo>
                  <a:lnTo>
                    <a:pt x="351765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1C2D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1765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0">
            <a:off x="16075176" y="516559"/>
            <a:ext cx="1125534" cy="1024281"/>
            <a:chOff x="0" y="0"/>
            <a:chExt cx="296437" cy="26977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A1C2D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843945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11" name="Group 11"/>
          <p:cNvGrpSpPr/>
          <p:nvPr/>
        </p:nvGrpSpPr>
        <p:grpSpPr>
          <a:xfrm rot="0">
            <a:off x="2994784" y="0"/>
            <a:ext cx="13345806" cy="10287000"/>
            <a:chOff x="0" y="0"/>
            <a:chExt cx="351494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514945" cy="2709333"/>
            </a:xfrm>
            <a:custGeom>
              <a:avLst/>
              <a:gdLst/>
              <a:ahLst/>
              <a:cxnLst/>
              <a:rect l="l" t="t" r="r" b="b"/>
              <a:pathLst>
                <a:path w="3514945" h="2709333">
                  <a:moveTo>
                    <a:pt x="0" y="0"/>
                  </a:moveTo>
                  <a:lnTo>
                    <a:pt x="3514945" y="0"/>
                  </a:lnTo>
                  <a:lnTo>
                    <a:pt x="3514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0CCCC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51494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4" name="Group 14"/>
          <p:cNvGrpSpPr/>
          <p:nvPr/>
        </p:nvGrpSpPr>
        <p:grpSpPr>
          <a:xfrm rot="0">
            <a:off x="15777823" y="1338191"/>
            <a:ext cx="1125534" cy="1024281"/>
            <a:chOff x="0" y="0"/>
            <a:chExt cx="296437" cy="26977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E0CCC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7" name="Freeform 17"/>
          <p:cNvSpPr/>
          <p:nvPr/>
        </p:nvSpPr>
        <p:spPr>
          <a:xfrm>
            <a:off x="15578531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18" name="Group 18"/>
          <p:cNvGrpSpPr/>
          <p:nvPr/>
        </p:nvGrpSpPr>
        <p:grpSpPr>
          <a:xfrm rot="0">
            <a:off x="2697431" y="0"/>
            <a:ext cx="13377745" cy="10287000"/>
            <a:chOff x="0" y="0"/>
            <a:chExt cx="3523357" cy="270933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523357" cy="2709333"/>
            </a:xfrm>
            <a:custGeom>
              <a:avLst/>
              <a:gdLst/>
              <a:ahLst/>
              <a:cxnLst/>
              <a:rect l="l" t="t" r="r" b="b"/>
              <a:pathLst>
                <a:path w="3523357" h="2709333">
                  <a:moveTo>
                    <a:pt x="0" y="0"/>
                  </a:moveTo>
                  <a:lnTo>
                    <a:pt x="3523357" y="0"/>
                  </a:lnTo>
                  <a:lnTo>
                    <a:pt x="35233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BE4DD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3523357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21" name="Group 21"/>
          <p:cNvGrpSpPr/>
          <p:nvPr/>
        </p:nvGrpSpPr>
        <p:grpSpPr>
          <a:xfrm rot="0">
            <a:off x="15512409" y="2208153"/>
            <a:ext cx="1125534" cy="1024281"/>
            <a:chOff x="0" y="0"/>
            <a:chExt cx="296437" cy="26977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EBE4DD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24" name="Freeform 24"/>
          <p:cNvSpPr/>
          <p:nvPr/>
        </p:nvSpPr>
        <p:spPr>
          <a:xfrm>
            <a:off x="15281178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25" name="Group 25"/>
          <p:cNvGrpSpPr/>
          <p:nvPr/>
        </p:nvGrpSpPr>
        <p:grpSpPr>
          <a:xfrm rot="0">
            <a:off x="2344977" y="0"/>
            <a:ext cx="13432846" cy="10287000"/>
            <a:chOff x="0" y="0"/>
            <a:chExt cx="3537869" cy="270933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537869" cy="2709333"/>
            </a:xfrm>
            <a:custGeom>
              <a:avLst/>
              <a:gdLst/>
              <a:ahLst/>
              <a:cxnLst/>
              <a:rect l="l" t="t" r="r" b="b"/>
              <a:pathLst>
                <a:path w="3537869" h="2709333">
                  <a:moveTo>
                    <a:pt x="0" y="0"/>
                  </a:moveTo>
                  <a:lnTo>
                    <a:pt x="3537869" y="0"/>
                  </a:lnTo>
                  <a:lnTo>
                    <a:pt x="353786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8D9D8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3537869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28" name="Group 28"/>
          <p:cNvGrpSpPr/>
          <p:nvPr/>
        </p:nvGrpSpPr>
        <p:grpSpPr>
          <a:xfrm rot="0">
            <a:off x="15215056" y="3232435"/>
            <a:ext cx="1125534" cy="1024281"/>
            <a:chOff x="0" y="0"/>
            <a:chExt cx="296437" cy="26977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D8D9D8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31" name="Freeform 31"/>
          <p:cNvSpPr/>
          <p:nvPr/>
        </p:nvSpPr>
        <p:spPr>
          <a:xfrm>
            <a:off x="14983825" y="-219970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0"/>
                </a:lnTo>
                <a:lnTo>
                  <a:pt x="0" y="11240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32" name="Group 32"/>
          <p:cNvGrpSpPr/>
          <p:nvPr/>
        </p:nvGrpSpPr>
        <p:grpSpPr>
          <a:xfrm rot="0">
            <a:off x="1897272" y="28674"/>
            <a:ext cx="13583198" cy="10287000"/>
            <a:chOff x="0" y="0"/>
            <a:chExt cx="3577468" cy="270933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77468" cy="2709333"/>
            </a:xfrm>
            <a:custGeom>
              <a:avLst/>
              <a:gdLst/>
              <a:ahLst/>
              <a:cxnLst/>
              <a:rect l="l" t="t" r="r" b="b"/>
              <a:pathLst>
                <a:path w="3577468" h="2709333">
                  <a:moveTo>
                    <a:pt x="0" y="0"/>
                  </a:moveTo>
                  <a:lnTo>
                    <a:pt x="3577468" y="0"/>
                  </a:lnTo>
                  <a:lnTo>
                    <a:pt x="357746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1C2D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357746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35" name="Group 35"/>
          <p:cNvGrpSpPr/>
          <p:nvPr/>
        </p:nvGrpSpPr>
        <p:grpSpPr>
          <a:xfrm rot="0">
            <a:off x="14917703" y="4119219"/>
            <a:ext cx="1125534" cy="1024281"/>
            <a:chOff x="0" y="0"/>
            <a:chExt cx="296437" cy="26977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A1C2D0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38" name="Freeform 38"/>
          <p:cNvSpPr/>
          <p:nvPr/>
        </p:nvSpPr>
        <p:spPr>
          <a:xfrm>
            <a:off x="14686472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39" name="Group 39"/>
          <p:cNvGrpSpPr/>
          <p:nvPr/>
        </p:nvGrpSpPr>
        <p:grpSpPr>
          <a:xfrm rot="0">
            <a:off x="1450120" y="0"/>
            <a:ext cx="13732996" cy="10287000"/>
            <a:chOff x="0" y="0"/>
            <a:chExt cx="3616921" cy="2709333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3616921" cy="2709333"/>
            </a:xfrm>
            <a:custGeom>
              <a:avLst/>
              <a:gdLst/>
              <a:ahLst/>
              <a:cxnLst/>
              <a:rect l="l" t="t" r="r" b="b"/>
              <a:pathLst>
                <a:path w="3616921" h="2709333">
                  <a:moveTo>
                    <a:pt x="0" y="0"/>
                  </a:moveTo>
                  <a:lnTo>
                    <a:pt x="3616921" y="0"/>
                  </a:lnTo>
                  <a:lnTo>
                    <a:pt x="361692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1CBD1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361692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42" name="Group 42"/>
          <p:cNvGrpSpPr/>
          <p:nvPr/>
        </p:nvGrpSpPr>
        <p:grpSpPr>
          <a:xfrm rot="0">
            <a:off x="14620350" y="5172174"/>
            <a:ext cx="1125534" cy="1024281"/>
            <a:chOff x="0" y="0"/>
            <a:chExt cx="296437" cy="26977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C1CBD1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45" name="Freeform 45"/>
          <p:cNvSpPr/>
          <p:nvPr/>
        </p:nvSpPr>
        <p:spPr>
          <a:xfrm>
            <a:off x="14421058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46" name="Group 46"/>
          <p:cNvGrpSpPr/>
          <p:nvPr/>
        </p:nvGrpSpPr>
        <p:grpSpPr>
          <a:xfrm rot="0">
            <a:off x="1152767" y="0"/>
            <a:ext cx="13764935" cy="10287000"/>
            <a:chOff x="0" y="0"/>
            <a:chExt cx="3625333" cy="2709333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3625333" cy="2709333"/>
            </a:xfrm>
            <a:custGeom>
              <a:avLst/>
              <a:gdLst/>
              <a:ahLst/>
              <a:cxnLst/>
              <a:rect l="l" t="t" r="r" b="b"/>
              <a:pathLst>
                <a:path w="3625333" h="2709333">
                  <a:moveTo>
                    <a:pt x="0" y="0"/>
                  </a:moveTo>
                  <a:lnTo>
                    <a:pt x="3625333" y="0"/>
                  </a:lnTo>
                  <a:lnTo>
                    <a:pt x="36253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0CCCC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36253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49" name="Group 49"/>
          <p:cNvGrpSpPr/>
          <p:nvPr/>
        </p:nvGrpSpPr>
        <p:grpSpPr>
          <a:xfrm rot="0">
            <a:off x="14354936" y="6225031"/>
            <a:ext cx="1125534" cy="1024281"/>
            <a:chOff x="0" y="0"/>
            <a:chExt cx="296437" cy="26977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E0CCCC"/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2" name="Freeform 52"/>
          <p:cNvSpPr/>
          <p:nvPr/>
        </p:nvSpPr>
        <p:spPr>
          <a:xfrm>
            <a:off x="14193190" y="-219970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60" y="0"/>
                </a:lnTo>
                <a:lnTo>
                  <a:pt x="762060" y="11240730"/>
                </a:lnTo>
                <a:lnTo>
                  <a:pt x="0" y="11240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53" name="Group 53"/>
          <p:cNvGrpSpPr/>
          <p:nvPr/>
        </p:nvGrpSpPr>
        <p:grpSpPr>
          <a:xfrm rot="0">
            <a:off x="771738" y="0"/>
            <a:ext cx="13918098" cy="10287000"/>
            <a:chOff x="0" y="0"/>
            <a:chExt cx="3665672" cy="2709333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665672" cy="2709333"/>
            </a:xfrm>
            <a:custGeom>
              <a:avLst/>
              <a:gdLst/>
              <a:ahLst/>
              <a:cxnLst/>
              <a:rect l="l" t="t" r="r" b="b"/>
              <a:pathLst>
                <a:path w="3665672" h="2709333">
                  <a:moveTo>
                    <a:pt x="0" y="0"/>
                  </a:moveTo>
                  <a:lnTo>
                    <a:pt x="3665672" y="0"/>
                  </a:lnTo>
                  <a:lnTo>
                    <a:pt x="366567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BE4DD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0" y="-38100"/>
              <a:ext cx="366567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6" name="Group 56"/>
          <p:cNvGrpSpPr/>
          <p:nvPr/>
        </p:nvGrpSpPr>
        <p:grpSpPr>
          <a:xfrm rot="0">
            <a:off x="14127069" y="7128516"/>
            <a:ext cx="1125534" cy="1024281"/>
            <a:chOff x="0" y="0"/>
            <a:chExt cx="296437" cy="26977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EBE4DD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9" name="Freeform 59"/>
          <p:cNvSpPr/>
          <p:nvPr/>
        </p:nvSpPr>
        <p:spPr>
          <a:xfrm>
            <a:off x="390708" y="-219970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0"/>
                </a:lnTo>
                <a:lnTo>
                  <a:pt x="0" y="11240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60" name="Group 60"/>
          <p:cNvGrpSpPr/>
          <p:nvPr/>
        </p:nvGrpSpPr>
        <p:grpSpPr>
          <a:xfrm rot="0">
            <a:off x="-2863329" y="0"/>
            <a:ext cx="3750682" cy="10287000"/>
            <a:chOff x="0" y="0"/>
            <a:chExt cx="987834" cy="2709333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987834" cy="2709333"/>
            </a:xfrm>
            <a:custGeom>
              <a:avLst/>
              <a:gdLst/>
              <a:ahLst/>
              <a:cxnLst/>
              <a:rect l="l" t="t" r="r" b="b"/>
              <a:pathLst>
                <a:path w="987834" h="2709333">
                  <a:moveTo>
                    <a:pt x="0" y="0"/>
                  </a:moveTo>
                  <a:lnTo>
                    <a:pt x="987834" y="0"/>
                  </a:lnTo>
                  <a:lnTo>
                    <a:pt x="9878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8D9D8"/>
            </a:solidFill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98783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63" name="Group 63"/>
          <p:cNvGrpSpPr/>
          <p:nvPr/>
        </p:nvGrpSpPr>
        <p:grpSpPr>
          <a:xfrm rot="0">
            <a:off x="324586" y="8234019"/>
            <a:ext cx="1125534" cy="1024281"/>
            <a:chOff x="0" y="0"/>
            <a:chExt cx="296437" cy="26977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D8D9D8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66" name="TextBox 66"/>
          <p:cNvSpPr txBox="1"/>
          <p:nvPr/>
        </p:nvSpPr>
        <p:spPr>
          <a:xfrm>
            <a:off x="1887194" y="3156406"/>
            <a:ext cx="11905947" cy="358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0" lvl="1" indent="-367030" algn="l">
              <a:lnSpc>
                <a:spcPts val="4760"/>
              </a:lnSpc>
              <a:buFont typeface="Arial" panose="020B0604020202020204"/>
              <a:buChar char="•"/>
            </a:pP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Emotivna vrednost više ne isključuje utilitarnu (praktičnu) korist.</a:t>
            </a:r>
            <a:endParaRPr lang="en-US" sz="3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34060" lvl="1" indent="-367030" algn="l">
              <a:lnSpc>
                <a:spcPts val="4760"/>
              </a:lnSpc>
              <a:buFont typeface="Arial" panose="020B0604020202020204"/>
              <a:buChar char="•"/>
            </a:pP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Potreba za balansom – deca kao korisni učesnici, ali uz zaštitu od eksploatacije i podršku države (socijalna politika).</a:t>
            </a:r>
            <a:endParaRPr lang="en-US" sz="3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60"/>
              </a:lnSpc>
            </a:pPr>
          </a:p>
        </p:txBody>
      </p:sp>
      <p:sp>
        <p:nvSpPr>
          <p:cNvPr id="67" name="TextBox 67"/>
          <p:cNvSpPr txBox="1"/>
          <p:nvPr/>
        </p:nvSpPr>
        <p:spPr>
          <a:xfrm>
            <a:off x="2344977" y="1128726"/>
            <a:ext cx="7523751" cy="73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0"/>
              </a:lnSpc>
              <a:spcBef>
                <a:spcPct val="0"/>
              </a:spcBef>
            </a:pPr>
            <a:r>
              <a:rPr lang="en-US" sz="430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Zaključak</a:t>
            </a:r>
            <a:endParaRPr lang="en-US" sz="430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91600" y="0"/>
            <a:ext cx="9296400" cy="10287000"/>
          </a:xfrm>
          <a:custGeom>
            <a:avLst/>
            <a:gdLst/>
            <a:ahLst/>
            <a:cxnLst/>
            <a:rect l="l" t="t" r="r" b="b"/>
            <a:pathLst>
              <a:path w="9296400" h="10287000">
                <a:moveTo>
                  <a:pt x="0" y="0"/>
                </a:moveTo>
                <a:lnTo>
                  <a:pt x="9296400" y="0"/>
                </a:lnTo>
                <a:lnTo>
                  <a:pt x="92964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96721"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141298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3281850" y="0"/>
            <a:ext cx="13356093" cy="10287000"/>
            <a:chOff x="0" y="0"/>
            <a:chExt cx="3517654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17654" cy="2709333"/>
            </a:xfrm>
            <a:custGeom>
              <a:avLst/>
              <a:gdLst/>
              <a:ahLst/>
              <a:cxnLst/>
              <a:rect l="l" t="t" r="r" b="b"/>
              <a:pathLst>
                <a:path w="3517654" h="2709333">
                  <a:moveTo>
                    <a:pt x="0" y="0"/>
                  </a:moveTo>
                  <a:lnTo>
                    <a:pt x="3517654" y="0"/>
                  </a:lnTo>
                  <a:lnTo>
                    <a:pt x="351765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1C2D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1765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0">
            <a:off x="16075176" y="516559"/>
            <a:ext cx="1125534" cy="1024281"/>
            <a:chOff x="0" y="0"/>
            <a:chExt cx="296437" cy="26977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A1C2D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843945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11" name="Group 11"/>
          <p:cNvGrpSpPr/>
          <p:nvPr/>
        </p:nvGrpSpPr>
        <p:grpSpPr>
          <a:xfrm rot="0">
            <a:off x="2994784" y="0"/>
            <a:ext cx="13345806" cy="10287000"/>
            <a:chOff x="0" y="0"/>
            <a:chExt cx="351494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514945" cy="2709333"/>
            </a:xfrm>
            <a:custGeom>
              <a:avLst/>
              <a:gdLst/>
              <a:ahLst/>
              <a:cxnLst/>
              <a:rect l="l" t="t" r="r" b="b"/>
              <a:pathLst>
                <a:path w="3514945" h="2709333">
                  <a:moveTo>
                    <a:pt x="0" y="0"/>
                  </a:moveTo>
                  <a:lnTo>
                    <a:pt x="3514945" y="0"/>
                  </a:lnTo>
                  <a:lnTo>
                    <a:pt x="35149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0CCCC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51494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4" name="Group 14"/>
          <p:cNvGrpSpPr/>
          <p:nvPr/>
        </p:nvGrpSpPr>
        <p:grpSpPr>
          <a:xfrm rot="0">
            <a:off x="15777823" y="1338191"/>
            <a:ext cx="1125534" cy="1024281"/>
            <a:chOff x="0" y="0"/>
            <a:chExt cx="296437" cy="26977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E0CCC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7" name="Freeform 17"/>
          <p:cNvSpPr/>
          <p:nvPr/>
        </p:nvSpPr>
        <p:spPr>
          <a:xfrm>
            <a:off x="15578531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18" name="Group 18"/>
          <p:cNvGrpSpPr/>
          <p:nvPr/>
        </p:nvGrpSpPr>
        <p:grpSpPr>
          <a:xfrm rot="0">
            <a:off x="2697431" y="0"/>
            <a:ext cx="13377745" cy="10287000"/>
            <a:chOff x="0" y="0"/>
            <a:chExt cx="3523357" cy="270933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523357" cy="2709333"/>
            </a:xfrm>
            <a:custGeom>
              <a:avLst/>
              <a:gdLst/>
              <a:ahLst/>
              <a:cxnLst/>
              <a:rect l="l" t="t" r="r" b="b"/>
              <a:pathLst>
                <a:path w="3523357" h="2709333">
                  <a:moveTo>
                    <a:pt x="0" y="0"/>
                  </a:moveTo>
                  <a:lnTo>
                    <a:pt x="3523357" y="0"/>
                  </a:lnTo>
                  <a:lnTo>
                    <a:pt x="35233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BE4DD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3523357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21" name="Group 21"/>
          <p:cNvGrpSpPr/>
          <p:nvPr/>
        </p:nvGrpSpPr>
        <p:grpSpPr>
          <a:xfrm rot="0">
            <a:off x="15512409" y="2208153"/>
            <a:ext cx="1125534" cy="1024281"/>
            <a:chOff x="0" y="0"/>
            <a:chExt cx="296437" cy="26977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EBE4DD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24" name="Freeform 24"/>
          <p:cNvSpPr/>
          <p:nvPr/>
        </p:nvSpPr>
        <p:spPr>
          <a:xfrm>
            <a:off x="15281178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25" name="Group 25"/>
          <p:cNvGrpSpPr/>
          <p:nvPr/>
        </p:nvGrpSpPr>
        <p:grpSpPr>
          <a:xfrm rot="0">
            <a:off x="2344977" y="0"/>
            <a:ext cx="13432846" cy="10287000"/>
            <a:chOff x="0" y="0"/>
            <a:chExt cx="3537869" cy="270933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537869" cy="2709333"/>
            </a:xfrm>
            <a:custGeom>
              <a:avLst/>
              <a:gdLst/>
              <a:ahLst/>
              <a:cxnLst/>
              <a:rect l="l" t="t" r="r" b="b"/>
              <a:pathLst>
                <a:path w="3537869" h="2709333">
                  <a:moveTo>
                    <a:pt x="0" y="0"/>
                  </a:moveTo>
                  <a:lnTo>
                    <a:pt x="3537869" y="0"/>
                  </a:lnTo>
                  <a:lnTo>
                    <a:pt x="353786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8D9D8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3537869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28" name="Group 28"/>
          <p:cNvGrpSpPr/>
          <p:nvPr/>
        </p:nvGrpSpPr>
        <p:grpSpPr>
          <a:xfrm rot="0">
            <a:off x="15215056" y="3232435"/>
            <a:ext cx="1125534" cy="1024281"/>
            <a:chOff x="0" y="0"/>
            <a:chExt cx="296437" cy="26977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D8D9D8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31" name="Freeform 31"/>
          <p:cNvSpPr/>
          <p:nvPr/>
        </p:nvSpPr>
        <p:spPr>
          <a:xfrm>
            <a:off x="14983825" y="-219970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0"/>
                </a:lnTo>
                <a:lnTo>
                  <a:pt x="0" y="11240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32" name="Group 32"/>
          <p:cNvGrpSpPr/>
          <p:nvPr/>
        </p:nvGrpSpPr>
        <p:grpSpPr>
          <a:xfrm rot="0">
            <a:off x="1897272" y="28674"/>
            <a:ext cx="13583198" cy="10287000"/>
            <a:chOff x="0" y="0"/>
            <a:chExt cx="3577468" cy="270933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77468" cy="2709333"/>
            </a:xfrm>
            <a:custGeom>
              <a:avLst/>
              <a:gdLst/>
              <a:ahLst/>
              <a:cxnLst/>
              <a:rect l="l" t="t" r="r" b="b"/>
              <a:pathLst>
                <a:path w="3577468" h="2709333">
                  <a:moveTo>
                    <a:pt x="0" y="0"/>
                  </a:moveTo>
                  <a:lnTo>
                    <a:pt x="3577468" y="0"/>
                  </a:lnTo>
                  <a:lnTo>
                    <a:pt x="357746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1C2D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357746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35" name="Group 35"/>
          <p:cNvGrpSpPr/>
          <p:nvPr/>
        </p:nvGrpSpPr>
        <p:grpSpPr>
          <a:xfrm rot="0">
            <a:off x="14917703" y="4119219"/>
            <a:ext cx="1125534" cy="1024281"/>
            <a:chOff x="0" y="0"/>
            <a:chExt cx="296437" cy="26977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A1C2D0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38" name="Freeform 38"/>
          <p:cNvSpPr/>
          <p:nvPr/>
        </p:nvSpPr>
        <p:spPr>
          <a:xfrm>
            <a:off x="14686472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39" name="Group 39"/>
          <p:cNvGrpSpPr/>
          <p:nvPr/>
        </p:nvGrpSpPr>
        <p:grpSpPr>
          <a:xfrm rot="0">
            <a:off x="1450120" y="0"/>
            <a:ext cx="13732996" cy="10287000"/>
            <a:chOff x="0" y="0"/>
            <a:chExt cx="3616921" cy="2709333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3616921" cy="2709333"/>
            </a:xfrm>
            <a:custGeom>
              <a:avLst/>
              <a:gdLst/>
              <a:ahLst/>
              <a:cxnLst/>
              <a:rect l="l" t="t" r="r" b="b"/>
              <a:pathLst>
                <a:path w="3616921" h="2709333">
                  <a:moveTo>
                    <a:pt x="0" y="0"/>
                  </a:moveTo>
                  <a:lnTo>
                    <a:pt x="3616921" y="0"/>
                  </a:lnTo>
                  <a:lnTo>
                    <a:pt x="361692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1CBD1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361692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42" name="Group 42"/>
          <p:cNvGrpSpPr/>
          <p:nvPr/>
        </p:nvGrpSpPr>
        <p:grpSpPr>
          <a:xfrm rot="0">
            <a:off x="14620350" y="5172174"/>
            <a:ext cx="1125534" cy="1024281"/>
            <a:chOff x="0" y="0"/>
            <a:chExt cx="296437" cy="26977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C1CBD1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45" name="Freeform 45"/>
          <p:cNvSpPr/>
          <p:nvPr/>
        </p:nvSpPr>
        <p:spPr>
          <a:xfrm>
            <a:off x="14421058" y="-248645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1"/>
                </a:lnTo>
                <a:lnTo>
                  <a:pt x="0" y="1124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46" name="Group 46"/>
          <p:cNvGrpSpPr/>
          <p:nvPr/>
        </p:nvGrpSpPr>
        <p:grpSpPr>
          <a:xfrm rot="0">
            <a:off x="1152767" y="0"/>
            <a:ext cx="13764935" cy="10287000"/>
            <a:chOff x="0" y="0"/>
            <a:chExt cx="3625333" cy="2709333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3625333" cy="2709333"/>
            </a:xfrm>
            <a:custGeom>
              <a:avLst/>
              <a:gdLst/>
              <a:ahLst/>
              <a:cxnLst/>
              <a:rect l="l" t="t" r="r" b="b"/>
              <a:pathLst>
                <a:path w="3625333" h="2709333">
                  <a:moveTo>
                    <a:pt x="0" y="0"/>
                  </a:moveTo>
                  <a:lnTo>
                    <a:pt x="3625333" y="0"/>
                  </a:lnTo>
                  <a:lnTo>
                    <a:pt x="36253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0CCCC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36253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49" name="Group 49"/>
          <p:cNvGrpSpPr/>
          <p:nvPr/>
        </p:nvGrpSpPr>
        <p:grpSpPr>
          <a:xfrm rot="0">
            <a:off x="14354936" y="6225031"/>
            <a:ext cx="1125534" cy="1024281"/>
            <a:chOff x="0" y="0"/>
            <a:chExt cx="296437" cy="26977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E0CCCC"/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2" name="Freeform 52"/>
          <p:cNvSpPr/>
          <p:nvPr/>
        </p:nvSpPr>
        <p:spPr>
          <a:xfrm>
            <a:off x="14193190" y="-219970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60" y="0"/>
                </a:lnTo>
                <a:lnTo>
                  <a:pt x="762060" y="11240730"/>
                </a:lnTo>
                <a:lnTo>
                  <a:pt x="0" y="11240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53" name="Group 53"/>
          <p:cNvGrpSpPr/>
          <p:nvPr/>
        </p:nvGrpSpPr>
        <p:grpSpPr>
          <a:xfrm rot="0">
            <a:off x="771738" y="0"/>
            <a:ext cx="13918098" cy="10287000"/>
            <a:chOff x="0" y="0"/>
            <a:chExt cx="3665672" cy="2709333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665672" cy="2709333"/>
            </a:xfrm>
            <a:custGeom>
              <a:avLst/>
              <a:gdLst/>
              <a:ahLst/>
              <a:cxnLst/>
              <a:rect l="l" t="t" r="r" b="b"/>
              <a:pathLst>
                <a:path w="3665672" h="2709333">
                  <a:moveTo>
                    <a:pt x="0" y="0"/>
                  </a:moveTo>
                  <a:lnTo>
                    <a:pt x="3665672" y="0"/>
                  </a:lnTo>
                  <a:lnTo>
                    <a:pt x="366567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BE4DD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0" y="-38100"/>
              <a:ext cx="366567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6" name="Group 56"/>
          <p:cNvGrpSpPr/>
          <p:nvPr/>
        </p:nvGrpSpPr>
        <p:grpSpPr>
          <a:xfrm rot="0">
            <a:off x="14127069" y="7128516"/>
            <a:ext cx="1125534" cy="1024281"/>
            <a:chOff x="0" y="0"/>
            <a:chExt cx="296437" cy="26977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EBE4DD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9" name="Freeform 59"/>
          <p:cNvSpPr/>
          <p:nvPr/>
        </p:nvSpPr>
        <p:spPr>
          <a:xfrm>
            <a:off x="13858291" y="-219970"/>
            <a:ext cx="762059" cy="11240730"/>
          </a:xfrm>
          <a:custGeom>
            <a:avLst/>
            <a:gdLst/>
            <a:ahLst/>
            <a:cxnLst/>
            <a:rect l="l" t="t" r="r" b="b"/>
            <a:pathLst>
              <a:path w="762059" h="11240730">
                <a:moveTo>
                  <a:pt x="0" y="0"/>
                </a:moveTo>
                <a:lnTo>
                  <a:pt x="762059" y="0"/>
                </a:lnTo>
                <a:lnTo>
                  <a:pt x="762059" y="11240730"/>
                </a:lnTo>
                <a:lnTo>
                  <a:pt x="0" y="11240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8322"/>
            </a:stretch>
          </a:blipFill>
        </p:spPr>
      </p:sp>
      <p:grpSp>
        <p:nvGrpSpPr>
          <p:cNvPr id="60" name="Group 60"/>
          <p:cNvGrpSpPr/>
          <p:nvPr/>
        </p:nvGrpSpPr>
        <p:grpSpPr>
          <a:xfrm rot="0">
            <a:off x="-826089" y="0"/>
            <a:ext cx="15181025" cy="10287000"/>
            <a:chOff x="0" y="0"/>
            <a:chExt cx="3998295" cy="2709333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3998295" cy="2709333"/>
            </a:xfrm>
            <a:custGeom>
              <a:avLst/>
              <a:gdLst/>
              <a:ahLst/>
              <a:cxnLst/>
              <a:rect l="l" t="t" r="r" b="b"/>
              <a:pathLst>
                <a:path w="3998295" h="2709333">
                  <a:moveTo>
                    <a:pt x="0" y="0"/>
                  </a:moveTo>
                  <a:lnTo>
                    <a:pt x="3998295" y="0"/>
                  </a:lnTo>
                  <a:lnTo>
                    <a:pt x="39982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8D9D8"/>
            </a:solidFill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399829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63" name="Group 63"/>
          <p:cNvGrpSpPr/>
          <p:nvPr/>
        </p:nvGrpSpPr>
        <p:grpSpPr>
          <a:xfrm rot="0">
            <a:off x="13792169" y="8234019"/>
            <a:ext cx="1125534" cy="1024281"/>
            <a:chOff x="0" y="0"/>
            <a:chExt cx="296437" cy="26977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296437" cy="269770"/>
            </a:xfrm>
            <a:custGeom>
              <a:avLst/>
              <a:gdLst/>
              <a:ahLst/>
              <a:cxnLst/>
              <a:rect l="l" t="t" r="r" b="b"/>
              <a:pathLst>
                <a:path w="296437" h="269770">
                  <a:moveTo>
                    <a:pt x="134885" y="0"/>
                  </a:moveTo>
                  <a:lnTo>
                    <a:pt x="161552" y="0"/>
                  </a:lnTo>
                  <a:cubicBezTo>
                    <a:pt x="197326" y="0"/>
                    <a:pt x="231634" y="14211"/>
                    <a:pt x="256930" y="39507"/>
                  </a:cubicBezTo>
                  <a:cubicBezTo>
                    <a:pt x="282226" y="64803"/>
                    <a:pt x="296437" y="99111"/>
                    <a:pt x="296437" y="134885"/>
                  </a:cubicBezTo>
                  <a:lnTo>
                    <a:pt x="296437" y="134885"/>
                  </a:lnTo>
                  <a:cubicBezTo>
                    <a:pt x="296437" y="209380"/>
                    <a:pt x="236047" y="269770"/>
                    <a:pt x="161552" y="269770"/>
                  </a:cubicBezTo>
                  <a:lnTo>
                    <a:pt x="134885" y="269770"/>
                  </a:lnTo>
                  <a:cubicBezTo>
                    <a:pt x="60390" y="269770"/>
                    <a:pt x="0" y="209380"/>
                    <a:pt x="0" y="134885"/>
                  </a:cubicBezTo>
                  <a:lnTo>
                    <a:pt x="0" y="134885"/>
                  </a:lnTo>
                  <a:cubicBezTo>
                    <a:pt x="0" y="60390"/>
                    <a:pt x="60390" y="0"/>
                    <a:pt x="134885" y="0"/>
                  </a:cubicBezTo>
                  <a:close/>
                </a:path>
              </a:pathLst>
            </a:custGeom>
            <a:solidFill>
              <a:srgbClr val="D8D9D8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296437" cy="30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66" name="TextBox 66"/>
          <p:cNvSpPr txBox="1"/>
          <p:nvPr/>
        </p:nvSpPr>
        <p:spPr>
          <a:xfrm>
            <a:off x="2496691" y="4413050"/>
            <a:ext cx="9102762" cy="1325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20"/>
              </a:lnSpc>
              <a:spcBef>
                <a:spcPct val="0"/>
              </a:spcBef>
            </a:pPr>
            <a:r>
              <a:rPr lang="en-US" sz="780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Hvala na pažnji!</a:t>
            </a:r>
            <a:endParaRPr lang="en-US" sz="780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2140</Words>
  <Application>WPS Presentation</Application>
  <PresentationFormat>On-screen Show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SimSun</vt:lpstr>
      <vt:lpstr>Wingdings</vt:lpstr>
      <vt:lpstr>Open Sans Bold</vt:lpstr>
      <vt:lpstr>League Spartan</vt:lpstr>
      <vt:lpstr>Open Sans Italics</vt:lpstr>
      <vt:lpstr>Open Sans</vt:lpstr>
      <vt:lpstr>Arial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korisne do beskorisne i ponovo korisne? Obrasci vrednovanja dece koji se pojavljuju – V. Zelizer (prezentacija)</dc:title>
  <dc:creator/>
  <cp:lastModifiedBy>Dell</cp:lastModifiedBy>
  <cp:revision>2</cp:revision>
  <dcterms:created xsi:type="dcterms:W3CDTF">2006-08-16T00:00:00Z</dcterms:created>
  <dcterms:modified xsi:type="dcterms:W3CDTF">2026-03-16T13:13:50Z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C82D7E5259984380AAC14691AE75DD7E_13</vt:lpwstr>
  </property>
  <property fmtid="{D5CDD505-2E9C-101B-9397-08002B2CF9AE}" pid="3" name="KSOProductBuildVer">
    <vt:lpwstr>1033-12.2.0.23196</vt:lpwstr>
  </property>
</Properties>
</file>