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88" r:id="rId13"/>
    <p:sldId id="267" r:id="rId14"/>
    <p:sldId id="268" r:id="rId15"/>
    <p:sldId id="269" r:id="rId16"/>
    <p:sldId id="270" r:id="rId17"/>
    <p:sldId id="271" r:id="rId18"/>
    <p:sldId id="272" r:id="rId19"/>
    <p:sldId id="273" r:id="rId20"/>
    <p:sldId id="274" r:id="rId21"/>
    <p:sldId id="282" r:id="rId22"/>
    <p:sldId id="277" r:id="rId23"/>
    <p:sldId id="278" r:id="rId24"/>
    <p:sldId id="279" r:id="rId25"/>
    <p:sldId id="276" r:id="rId26"/>
    <p:sldId id="280" r:id="rId27"/>
    <p:sldId id="283" r:id="rId28"/>
    <p:sldId id="284" r:id="rId29"/>
    <p:sldId id="285" r:id="rId30"/>
    <p:sldId id="289" r:id="rId31"/>
    <p:sldId id="286" r:id="rId32"/>
    <p:sldId id="287" r:id="rId33"/>
    <p:sldId id="29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660"/>
  </p:normalViewPr>
  <p:slideViewPr>
    <p:cSldViewPr>
      <p:cViewPr>
        <p:scale>
          <a:sx n="90" d="100"/>
          <a:sy n="90" d="100"/>
        </p:scale>
        <p:origin x="-1224" y="18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C71348-7814-444E-AE89-8135F9D6FBAB}" type="datetimeFigureOut">
              <a:rPr lang="en-US" smtClean="0"/>
              <a:t>3/29/2020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383A22-2996-4A4A-B77F-34980925D7B5}" type="slidenum">
              <a:rPr lang="en-US" smtClean="0"/>
              <a:t>‹#›</a:t>
            </a:fld>
            <a:endParaRPr lang="en-US"/>
          </a:p>
        </p:txBody>
      </p:sp>
    </p:spTree>
    <p:extLst>
      <p:ext uri="{BB962C8B-B14F-4D97-AF65-F5344CB8AC3E}">
        <p14:creationId xmlns:p14="http://schemas.microsoft.com/office/powerpoint/2010/main" val="2142641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383A22-2996-4A4A-B77F-34980925D7B5}"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2B6857-71E1-4928-98E2-7694FF6332F6}"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42C1A-B1B3-4083-94EE-AF019D2C85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B6857-71E1-4928-98E2-7694FF6332F6}"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42C1A-B1B3-4083-94EE-AF019D2C85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B6857-71E1-4928-98E2-7694FF6332F6}"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42C1A-B1B3-4083-94EE-AF019D2C85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B6857-71E1-4928-98E2-7694FF6332F6}"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42C1A-B1B3-4083-94EE-AF019D2C85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2B6857-71E1-4928-98E2-7694FF6332F6}"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42C1A-B1B3-4083-94EE-AF019D2C85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2B6857-71E1-4928-98E2-7694FF6332F6}"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42C1A-B1B3-4083-94EE-AF019D2C85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2B6857-71E1-4928-98E2-7694FF6332F6}" type="datetimeFigureOut">
              <a:rPr lang="en-US" smtClean="0"/>
              <a:pPr/>
              <a:t>3/29/2020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B42C1A-B1B3-4083-94EE-AF019D2C85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2B6857-71E1-4928-98E2-7694FF6332F6}" type="datetimeFigureOut">
              <a:rPr lang="en-US" smtClean="0"/>
              <a:pPr/>
              <a:t>3/29/2020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B42C1A-B1B3-4083-94EE-AF019D2C85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B6857-71E1-4928-98E2-7694FF6332F6}" type="datetimeFigureOut">
              <a:rPr lang="en-US" smtClean="0"/>
              <a:pPr/>
              <a:t>3/29/2020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B42C1A-B1B3-4083-94EE-AF019D2C85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2B6857-71E1-4928-98E2-7694FF6332F6}"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42C1A-B1B3-4083-94EE-AF019D2C85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2B6857-71E1-4928-98E2-7694FF6332F6}"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42C1A-B1B3-4083-94EE-AF019D2C85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B6857-71E1-4928-98E2-7694FF6332F6}" type="datetimeFigureOut">
              <a:rPr lang="en-US" smtClean="0"/>
              <a:pPr/>
              <a:t>3/29/2020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42C1A-B1B3-4083-94EE-AF019D2C85C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2133600"/>
            <a:ext cx="6324600" cy="1200329"/>
          </a:xfrm>
          <a:prstGeom prst="rect">
            <a:avLst/>
          </a:prstGeom>
        </p:spPr>
        <p:txBody>
          <a:bodyPr wrap="square">
            <a:spAutoFit/>
          </a:bodyPr>
          <a:lstStyle/>
          <a:p>
            <a:pPr algn="ctr"/>
            <a:r>
              <a:rPr lang="sr-Cyrl-RS" sz="2400" b="1" dirty="0" smtClean="0">
                <a:solidFill>
                  <a:srgbClr val="FFFF00"/>
                </a:solidFill>
                <a:latin typeface="Bookman Old Style" pitchFamily="18" charset="0"/>
              </a:rPr>
              <a:t>АРХИТЕКТУРА СРЕДЊОВЕКОВНЕ СРБИЈЕ: ДОБА СТЕФАНА НЕМАЊЕ (</a:t>
            </a:r>
            <a:r>
              <a:rPr lang="en-US" sz="2400" b="1" dirty="0" smtClean="0">
                <a:solidFill>
                  <a:srgbClr val="FFFF00"/>
                </a:solidFill>
                <a:latin typeface="Bookman Old Style" pitchFamily="18" charset="0"/>
              </a:rPr>
              <a:t>2</a:t>
            </a:r>
            <a:r>
              <a:rPr lang="sr-Cyrl-RS" sz="2400" b="1" dirty="0" smtClean="0">
                <a:solidFill>
                  <a:srgbClr val="FFFF00"/>
                </a:solidFill>
                <a:latin typeface="Bookman Old Style" pitchFamily="18" charset="0"/>
              </a:rPr>
              <a:t>. час)</a:t>
            </a:r>
            <a:endParaRPr lang="en-US" sz="2400" b="1" dirty="0">
              <a:solidFill>
                <a:srgbClr val="FFFF00"/>
              </a:solidFill>
              <a:latin typeface="Bookman Old Style"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417"/>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У НОВИЈОЈ ИСТОРИОГРАФИЈИ ТРАДИЦИОНАЛНИ ПРИСТУП БОГОРОДИЧИНОЈ ЦРКВИ, ДОПУЊЕН ЈЕ ФЕНОМЕНОЛОШКИМ ТУМАЧЕЊИМА КОЈА ПРОИЗИЛАЗЕ ИЗ ЊЕНИХ САЧУВАНИХ ПРВОБИТНИХ СВОЈСТАВА. ПОСВЕТА ЦРКВЕ </a:t>
            </a:r>
            <a:r>
              <a:rPr lang="sr-Cyrl-RS" sz="2000" b="1" u="sng" dirty="0" smtClean="0">
                <a:solidFill>
                  <a:srgbClr val="FFFF00"/>
                </a:solidFill>
                <a:latin typeface="Bookman Old Style" pitchFamily="18" charset="0"/>
              </a:rPr>
              <a:t>ИКОНИ </a:t>
            </a:r>
            <a:r>
              <a:rPr lang="sr-Cyrl-RS" sz="2000" b="1" i="1" u="sng" dirty="0" smtClean="0">
                <a:solidFill>
                  <a:srgbClr val="FFFF00"/>
                </a:solidFill>
                <a:latin typeface="Bookman Old Style" pitchFamily="18" charset="0"/>
              </a:rPr>
              <a:t>БОГОРОДИЦЕ ЕВЕРГЕТИДЕ (ПУТЕВОДИТЕЉИЦЕ) </a:t>
            </a:r>
            <a:r>
              <a:rPr lang="sr-Cyrl-RS" sz="2000" b="1" u="sng" dirty="0" smtClean="0">
                <a:solidFill>
                  <a:srgbClr val="FFFF00"/>
                </a:solidFill>
                <a:latin typeface="Bookman Old Style" pitchFamily="18" charset="0"/>
              </a:rPr>
              <a:t>ТУМАЧИ СЕ КАО ОДЈЕК ДОГМЕ О ИНКАРНАЦИЈИ</a:t>
            </a:r>
            <a:r>
              <a:rPr lang="sr-Cyrl-RS" sz="2000" b="1" dirty="0" smtClean="0">
                <a:solidFill>
                  <a:srgbClr val="FFFF00"/>
                </a:solidFill>
                <a:latin typeface="Bookman Old Style" pitchFamily="18" charset="0"/>
              </a:rPr>
              <a:t>, ЛОГИЧНО ВЕЗАНОЈ ЗА ЗНАЧЕЊЕ ЧАСНОГ КРСТА </a:t>
            </a:r>
            <a:r>
              <a:rPr lang="sr-Cyrl-RS" sz="2000" b="1" u="sng" dirty="0" smtClean="0">
                <a:solidFill>
                  <a:srgbClr val="FFFF00"/>
                </a:solidFill>
                <a:latin typeface="Bookman Old Style" pitchFamily="18" charset="0"/>
              </a:rPr>
              <a:t>И КАО СИМБОЛА ПОБЕДЕ ПРАВЕ ВЕРЕ </a:t>
            </a:r>
            <a:r>
              <a:rPr lang="sr-Cyrl-RS" sz="2000" b="1" dirty="0" smtClean="0">
                <a:solidFill>
                  <a:srgbClr val="FFFF00"/>
                </a:solidFill>
                <a:latin typeface="Bookman Old Style" pitchFamily="18" charset="0"/>
              </a:rPr>
              <a:t>(НАД БОГУМИЛИМА), ОДНОСНО </a:t>
            </a:r>
            <a:r>
              <a:rPr lang="sr-Cyrl-RS" sz="2000" b="1" u="sng" dirty="0" smtClean="0">
                <a:solidFill>
                  <a:srgbClr val="FFFF00"/>
                </a:solidFill>
                <a:latin typeface="Bookman Old Style" pitchFamily="18" charset="0"/>
              </a:rPr>
              <a:t>ТРИЈУМФА БОГОМИЗАБРАНОГ ВЛАДАРА </a:t>
            </a:r>
            <a:r>
              <a:rPr lang="sr-Cyrl-RS" sz="2000" b="1" dirty="0" smtClean="0">
                <a:solidFill>
                  <a:srgbClr val="FFFF00"/>
                </a:solidFill>
                <a:latin typeface="Bookman Old Style" pitchFamily="18" charset="0"/>
              </a:rPr>
              <a:t>(СТЕФАНА НЕМАЊЕ КОЈИ ТИМЕ ПРЕРАСТА У НОВОГ КОНСТАНТИНА), И КАО </a:t>
            </a:r>
            <a:r>
              <a:rPr lang="sr-Cyrl-RS" sz="2000" b="1" u="sng" dirty="0" smtClean="0">
                <a:solidFill>
                  <a:srgbClr val="FFFF00"/>
                </a:solidFill>
                <a:latin typeface="Bookman Old Style" pitchFamily="18" charset="0"/>
              </a:rPr>
              <a:t>РЕЛИГИЈСКО-ИДЕОЛОШКОГ НУКЛЕУСА ИЗ КОЈЕГ ЋЕ ПРОИСТЕЋИ И ОБРАЗОВАЊЕ СРПСКЕ АРХИЕПИСКОПИЈЕ</a:t>
            </a:r>
            <a:r>
              <a:rPr lang="sr-Cyrl-RS" sz="2000" b="1" dirty="0" smtClean="0">
                <a:solidFill>
                  <a:srgbClr val="FFFF00"/>
                </a:solidFill>
                <a:latin typeface="Bookman Old Style" pitchFamily="18" charset="0"/>
              </a:rPr>
              <a:t>. СТОГА НИЈЕ ЧУДНО ШТО СЕ У ДОМЕНТИЈАНОВОМ ЖИТИЈУ НЕМАЊА ГОТОВО ДОСЛОВНО ОПИСУЈЕ КАО НОВИ АДАМ, ИЗ ЧИЈЕГ РЕБРА ЈЕ ИЗРАСЛА ЦЕЛОКУПНА СВЕТОРОДНА ЛОЗА, КАКО ЈЕ НЕМАЊА БИО ПРИКАЗИВАН “У КОРЕНУ” КАСНИЈЕ ДИНАСТИЧКЕ СЛИКЕ </a:t>
            </a:r>
            <a:r>
              <a:rPr lang="sr-Cyrl-RS" sz="2000" b="1" i="1" dirty="0" smtClean="0">
                <a:solidFill>
                  <a:srgbClr val="FFFF00"/>
                </a:solidFill>
                <a:latin typeface="Bookman Old Style" pitchFamily="18" charset="0"/>
              </a:rPr>
              <a:t>ЛОЗЕ НЕМАЊИЋА</a:t>
            </a:r>
            <a:r>
              <a:rPr lang="sr-Cyrl-RS" sz="2000" b="1" dirty="0" smtClean="0">
                <a:solidFill>
                  <a:srgbClr val="FFFF00"/>
                </a:solidFill>
                <a:latin typeface="Bookman Old Style" pitchFamily="18" charset="0"/>
              </a:rPr>
              <a:t>. У ОВОЈ СЛОЖЕНОЈ ВИЗУЕЛНОЈ РЕТОРИЦИ СВЕТОСТИ, ПОСЕБНО ЈЕ ВАЖНО ДА ЈЕ СТУДЕНИЧКИ ТИПИК </a:t>
            </a:r>
            <a:r>
              <a:rPr lang="sr-Cyrl-RS" sz="2000" b="1" u="sng" dirty="0" smtClean="0">
                <a:solidFill>
                  <a:srgbClr val="FFFF00"/>
                </a:solidFill>
                <a:latin typeface="Bookman Old Style" pitchFamily="18" charset="0"/>
              </a:rPr>
              <a:t>НАСТАО ПО УЗОРУ </a:t>
            </a:r>
            <a:r>
              <a:rPr lang="sr-Cyrl-RS" sz="2000" b="1" dirty="0" smtClean="0">
                <a:solidFill>
                  <a:srgbClr val="FFFF00"/>
                </a:solidFill>
                <a:latin typeface="Bookman Old Style" pitchFamily="18" charset="0"/>
              </a:rPr>
              <a:t>НА ТИПИК ВАЖНЕ ПРЕСТОНИЧКЕ ЗАДУЖБИНЕ БОГОРОДИЦЕ ЕВЕРГЕТИДЕ, А ДА ЈЕ ТЕМА КРСТА У БЛИЗИНИ НЕМАЊИНОГ ГРОБА ПРИСУТНА НЕ САМО НА ЗАПАДНОМ ЗИДУ </a:t>
            </a:r>
            <a:r>
              <a:rPr lang="sr-Cyrl-RS" sz="2000" b="1" u="sng" dirty="0" smtClean="0">
                <a:solidFill>
                  <a:srgbClr val="FFFF00"/>
                </a:solidFill>
                <a:latin typeface="Bookman Old Style" pitchFamily="18" charset="0"/>
              </a:rPr>
              <a:t>ВЕЋ И НА ВИШЕ ДРУГИХ МЕСТА.    </a:t>
            </a:r>
            <a:endParaRPr lang="en-US" sz="2000" b="1" u="sng"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van\Videos\Desktop\001 SRBIJA PREDAVANJA\3STUDENICA\023Picture 04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0"/>
            <a:ext cx="3429000" cy="4572000"/>
          </a:xfrm>
          <a:prstGeom prst="rect">
            <a:avLst/>
          </a:prstGeom>
          <a:noFill/>
        </p:spPr>
      </p:pic>
      <p:pic>
        <p:nvPicPr>
          <p:cNvPr id="3075" name="Picture 3" descr="C:\Users\Ivan\Videos\Desktop\001 SRBIJA PREDAVANJA\3STUDENICA\024Picture 07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0"/>
            <a:ext cx="5181600" cy="4114800"/>
          </a:xfrm>
          <a:prstGeom prst="rect">
            <a:avLst/>
          </a:prstGeom>
          <a:noFill/>
        </p:spPr>
      </p:pic>
      <p:sp>
        <p:nvSpPr>
          <p:cNvPr id="4" name="TextBox 3"/>
          <p:cNvSpPr txBox="1"/>
          <p:nvPr/>
        </p:nvSpPr>
        <p:spPr>
          <a:xfrm>
            <a:off x="0" y="4611231"/>
            <a:ext cx="9144000" cy="2246769"/>
          </a:xfrm>
          <a:prstGeom prst="rect">
            <a:avLst/>
          </a:prstGeom>
          <a:noFill/>
        </p:spPr>
        <p:txBody>
          <a:bodyPr wrap="square" rtlCol="0">
            <a:spAutoFit/>
          </a:bodyPr>
          <a:lstStyle/>
          <a:p>
            <a:r>
              <a:rPr lang="sr-Cyrl-RS" sz="2000" b="1" dirty="0" smtClean="0">
                <a:solidFill>
                  <a:srgbClr val="FFFF00"/>
                </a:solidFill>
                <a:latin typeface="Bookman Old Style" pitchFamily="18" charset="0"/>
              </a:rPr>
              <a:t>КРСТ  НА БОЧНОЈ СТРАНИ ПРОЗОРА, И КЛЕСАНА ПРЕДСТАВА У ЛУНЕТИ ПОРТАЛА НАОСА. ПРОЗОРИ НА ЗАПАДНОМ ЗИДУ ИМАЛИ СУ СИМБОЛИЧКУ А НЕ ФУНКЦИОНАЛНУ УЛОГУ – КРОЗ ОВЕ ОТВОРЕ СВЕТОСТ КРСТА “ИСИЈАВАЛА” ЈЕ КА СПОЉАШЊОСТИ, ЧИНЕЋИ ОБОЖЕНИМ САВ ПРОСТОР ОКО ЦРКВЕ. АКУСТИЧКИ ЕФЕКТИ ОДЈЕКА ИЗГОВОРЕНЕ РЕЧИ И ДАНАС СЕ МОГУ ЧУТИ У ТИШИНИ МАНАСТИРСКОГ ОКРУЖЕЊА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STEVOVIC SVE 2020\003 SLIKE POSAO SVE\001 SLIKE BAZA\SLIKE PUTOVANJA\21 STUDENICA ARILJE 2017\20171015_16024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466" y="228600"/>
            <a:ext cx="8940799" cy="5410200"/>
          </a:xfrm>
          <a:prstGeom prst="rect">
            <a:avLst/>
          </a:prstGeom>
          <a:noFill/>
        </p:spPr>
      </p:pic>
      <p:sp>
        <p:nvSpPr>
          <p:cNvPr id="3" name="TextBox 2"/>
          <p:cNvSpPr txBox="1"/>
          <p:nvPr/>
        </p:nvSpPr>
        <p:spPr>
          <a:xfrm>
            <a:off x="304800" y="5943600"/>
            <a:ext cx="85344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СТУДЕНИЦА, ПРИРОДНИ “АМФИТЕАТАР” БРДОВИТОГ ОКРУЖЕЊА У ЧИЈЕМ СЕ СРЕДИШТУ НАЛАЗИ МАНАСТИР</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ТЕОЛОГИЈА КРСТА И ЊОЈ ОДГОВАРАЈУЋА ИКОНОГРАФИЈА, СВОЈЕ СУ ИЗВОРИШТЕ ИМАЛИ У ЧИЊЕНИЦИ ДА ЈЕ ЗАБЕЛЕЖЕНО ДА ЈЕ НЕМАЊА ЈОШ У ВРЕМЕ ПРЕСУДНЕ БИТКЕ СА БРАЋОМ, КОД ПАНТИНА НА КОСОВУ, КАО СВОЈУ И УНИВЕРЗАЛНО НАЈВРЕДНИЈУ РЕЛИКВИЈУ ПОСЕДОВАО </a:t>
            </a:r>
            <a:r>
              <a:rPr lang="sr-Cyrl-RS" sz="2000" b="1" i="1" dirty="0" smtClean="0">
                <a:solidFill>
                  <a:srgbClr val="FFFF00"/>
                </a:solidFill>
                <a:latin typeface="Bookman Old Style" pitchFamily="18" charset="0"/>
              </a:rPr>
              <a:t>ЕНКОЛПИОН</a:t>
            </a:r>
            <a:r>
              <a:rPr lang="sr-Cyrl-RS" sz="2000" b="1" dirty="0" smtClean="0">
                <a:solidFill>
                  <a:srgbClr val="FFFF00"/>
                </a:solidFill>
                <a:latin typeface="Bookman Old Style" pitchFamily="18" charset="0"/>
              </a:rPr>
              <a:t> СА ЧЕСТИЦОМ </a:t>
            </a:r>
            <a:r>
              <a:rPr lang="sr-Cyrl-RS" sz="2000" b="1" u="sng" dirty="0" smtClean="0">
                <a:solidFill>
                  <a:srgbClr val="FFFF00"/>
                </a:solidFill>
                <a:latin typeface="Bookman Old Style" pitchFamily="18" charset="0"/>
              </a:rPr>
              <a:t>ЧАСНОГ КРСТА</a:t>
            </a:r>
            <a:r>
              <a:rPr lang="sr-Cyrl-RS" sz="2000" b="1" dirty="0" smtClean="0">
                <a:solidFill>
                  <a:srgbClr val="FFFF00"/>
                </a:solidFill>
                <a:latin typeface="Bookman Old Style" pitchFamily="18" charset="0"/>
              </a:rPr>
              <a:t>. МЕСТО НА КОЈЕМ ЈЕ ТА РЕЛИКВИЈА ЧУВАНА У ЦРКВИ НИЈЕ ТАЧНО ОДРЕЂЕНО, ДЕЛОМ И ЗБОГ НЕДОВОЉНО ЈАСНЕ ХРОНОЛОГИЈЕ ЊЕНОГ НАСТАНКА. СВЕСТ О ИЗУЗЕТНОЈ ВАЖНОСТИ И ЗАШТИТНИЧКОЈ УЛОЗИ КРСТА, </a:t>
            </a:r>
            <a:r>
              <a:rPr lang="sr-Cyrl-RS" sz="2000" b="1" u="sng" dirty="0" smtClean="0">
                <a:solidFill>
                  <a:srgbClr val="FFFF00"/>
                </a:solidFill>
                <a:latin typeface="Bookman Old Style" pitchFamily="18" charset="0"/>
              </a:rPr>
              <a:t>КОЈА СЕ СА ВЛАДАРА ШИРИЛА НА ЧИТАВУ СРПСКУ ЗЕМЉУ, НЕМАЊИНОГ НАСЛЕДНИКА НА ПРЕСТОЛУ И НАРОД</a:t>
            </a:r>
            <a:r>
              <a:rPr lang="sr-Cyrl-RS" sz="2000" b="1" dirty="0" smtClean="0">
                <a:solidFill>
                  <a:srgbClr val="FFFF00"/>
                </a:solidFill>
                <a:latin typeface="Bookman Old Style" pitchFamily="18" charset="0"/>
              </a:rPr>
              <a:t>, ИЗРИЧИТО ЈЕ НАГЛАШЕНА У СТЕФАНОВОМ </a:t>
            </a:r>
            <a:r>
              <a:rPr lang="sr-Cyrl-RS" sz="2000" b="1" i="1" dirty="0" smtClean="0">
                <a:solidFill>
                  <a:srgbClr val="FFFF00"/>
                </a:solidFill>
                <a:latin typeface="Bookman Old Style" pitchFamily="18" charset="0"/>
              </a:rPr>
              <a:t>ЖИТИЈУ</a:t>
            </a:r>
            <a:r>
              <a:rPr lang="sr-Cyrl-RS" sz="2000" b="1" dirty="0" smtClean="0">
                <a:solidFill>
                  <a:srgbClr val="FFFF00"/>
                </a:solidFill>
                <a:latin typeface="Bookman Old Style" pitchFamily="18" charset="0"/>
              </a:rPr>
              <a:t>, ГДЕ ЈЕ НАВЕДЕНО ДА ЈЕ МОНАХ СИМЕОН СРЕДЊЕМ СИНУ ИЗ ХИЛАНДАРА У СРБИЈУ ПОСЛАО ОВУ РЕЛИКВИЈУ. СТУДЕНИЦА ЈЕ ДАКЛЕ И ПРЕ НЕМАЊИНОГ ОДЛАСКА НА СВЕТУ ГОРУ ПРЕДСТАВЉАЛА ХРАМ-РЕЛИКВИЈАР. ГОТОВО ЈЕ ИЗВЕСНО ДА ЈЕ БИО ИЗВЕДЕН ПО УЗОРУ НА </a:t>
            </a:r>
            <a:r>
              <a:rPr lang="sr-Cyrl-RS" sz="2000" b="1" u="sng" dirty="0" smtClean="0">
                <a:solidFill>
                  <a:srgbClr val="FFFF00"/>
                </a:solidFill>
                <a:latin typeface="Bookman Old Style" pitchFamily="18" charset="0"/>
              </a:rPr>
              <a:t>БОГОРОДИЦУ ФАРСКУ, ЦАРИГРАДСКУ ЦРКВУ У КОЈОЈ СУ ЧУВАНЕ НАЈВАЖНИЈЕ ХРИШЋАНСКЕ СВЕТИЊЕ</a:t>
            </a:r>
            <a:r>
              <a:rPr lang="sr-Cyrl-RS" sz="2000" b="1" dirty="0" smtClean="0">
                <a:solidFill>
                  <a:srgbClr val="FFFF00"/>
                </a:solidFill>
                <a:latin typeface="Bookman Old Style" pitchFamily="18" charset="0"/>
              </a:rPr>
              <a:t>. ИЗ ОВОГ ПОДСТРЕКА, С ОБЗИРОМ НА ПО ИЗВОРИМА ПОЗНАТЕ ОПИСЕ ИЗГЛЕДА БОГОРОДИЦЕ ФАРСКЕ, ПРОИЗИШЛИ СУ И РАЗЛОЗИ ЗА ИЗГРАДЊУ ЦРКВЕ СА </a:t>
            </a:r>
            <a:r>
              <a:rPr lang="sr-Cyrl-RS" sz="2000" b="1" u="sng" dirty="0" smtClean="0">
                <a:solidFill>
                  <a:srgbClr val="FFFF00"/>
                </a:solidFill>
                <a:latin typeface="Bookman Old Style" pitchFamily="18" charset="0"/>
              </a:rPr>
              <a:t>МРАМОРНОМ ОПЛАТОМ</a:t>
            </a:r>
            <a:r>
              <a:rPr lang="sr-Cyrl-RS" sz="2000" b="1" dirty="0" smtClean="0">
                <a:solidFill>
                  <a:srgbClr val="FFFF00"/>
                </a:solidFill>
                <a:latin typeface="Bookman Old Style" pitchFamily="18" charset="0"/>
              </a:rPr>
              <a:t>.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van\Videos\Desktop\001 SRBIJA PREDAVANJA\3STUDENICA\026Picture 01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TextBox 2"/>
          <p:cNvSpPr txBox="1"/>
          <p:nvPr/>
        </p:nvSpPr>
        <p:spPr>
          <a:xfrm>
            <a:off x="3429000" y="0"/>
            <a:ext cx="5562600" cy="1015663"/>
          </a:xfrm>
          <a:prstGeom prst="rect">
            <a:avLst/>
          </a:prstGeom>
          <a:noFill/>
        </p:spPr>
        <p:txBody>
          <a:bodyPr wrap="square" rtlCol="0">
            <a:spAutoFit/>
          </a:bodyPr>
          <a:lstStyle/>
          <a:p>
            <a:pPr algn="ctr"/>
            <a:r>
              <a:rPr lang="sr-Cyrl-RS" sz="2000" b="1" dirty="0" smtClean="0">
                <a:solidFill>
                  <a:srgbClr val="FF0000"/>
                </a:solidFill>
                <a:latin typeface="Bookman Old Style" pitchFamily="18" charset="0"/>
              </a:rPr>
              <a:t>БОГОРОДИЧИНА ЦРКВА, СЕВЕРНА СТРАНА, ФАСАДА ОПЛАЋЕНА МРАМОРНИМ ПЛОЧАМА</a:t>
            </a:r>
            <a:endParaRPr lang="en-US" sz="20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STEVOVIC SVE 2020\003 SLIKE POSAO SVE\001 SLIKE BAZA\SLIKE PUTOVANJA\9 STUDENICA 2011\Picture 12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5143499" cy="6858000"/>
          </a:xfrm>
          <a:prstGeom prst="rect">
            <a:avLst/>
          </a:prstGeom>
          <a:noFill/>
        </p:spPr>
      </p:pic>
      <p:sp>
        <p:nvSpPr>
          <p:cNvPr id="3" name="TextBox 2"/>
          <p:cNvSpPr txBox="1"/>
          <p:nvPr/>
        </p:nvSpPr>
        <p:spPr>
          <a:xfrm>
            <a:off x="5181600" y="2209800"/>
            <a:ext cx="39624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БОГОРОДИЧИНА ЦРКВА, ИЗГЛЕД ИСТОЧНЕ СТРАНЕ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STEVOVIC SVE 2020\003 SLIKE POSAO SVE\001 SLIKE BAZA\SLIKE PUTOVANJA\9 STUDENICA 2011\Picture 01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5143499" cy="6858000"/>
          </a:xfrm>
          <a:prstGeom prst="rect">
            <a:avLst/>
          </a:prstGeom>
          <a:noFill/>
        </p:spPr>
      </p:pic>
      <p:sp>
        <p:nvSpPr>
          <p:cNvPr id="3" name="TextBox 2"/>
          <p:cNvSpPr txBox="1"/>
          <p:nvPr/>
        </p:nvSpPr>
        <p:spPr>
          <a:xfrm>
            <a:off x="5334000" y="1981200"/>
            <a:ext cx="3581400" cy="1938992"/>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БОГОРОДИЧИНА ЦРКВА, ОЛТАРСКА ТРИФОРА (претходни слајд) И ПРОФИЛАЦИЈА МРАМОРНОГ ОКВИРА ПРОЗОРА ЂАКОНИКОНА</a:t>
            </a:r>
            <a:endParaRPr lang="en-US" sz="2000" b="1" dirty="0">
              <a:solidFill>
                <a:srgbClr val="FFFF00"/>
              </a:solidFill>
              <a:latin typeface="Bookman Old Style"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STEVOVIC SVE 2020\003 SLIKE POSAO SVE\001 SLIKE BAZA\SLIKE SREDNJOVEKOVNA SRBIJA\Srbija2006\Studenica\Bogordicina crkva\Preradovic\DSCN13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icture 28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4343400" cy="3257550"/>
          </a:xfrm>
          <a:prstGeom prst="rect">
            <a:avLst/>
          </a:prstGeom>
          <a:noFill/>
        </p:spPr>
      </p:pic>
      <p:pic>
        <p:nvPicPr>
          <p:cNvPr id="3" name="Picture 5" descr="Picture 09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3400" y="3276600"/>
            <a:ext cx="4572000" cy="3429000"/>
          </a:xfrm>
          <a:prstGeom prst="rect">
            <a:avLst/>
          </a:prstGeom>
          <a:noFill/>
        </p:spPr>
      </p:pic>
      <p:sp>
        <p:nvSpPr>
          <p:cNvPr id="4" name="Rectangle 3"/>
          <p:cNvSpPr/>
          <p:nvPr/>
        </p:nvSpPr>
        <p:spPr>
          <a:xfrm>
            <a:off x="152400" y="3429000"/>
            <a:ext cx="3886200" cy="707886"/>
          </a:xfrm>
          <a:prstGeom prst="rect">
            <a:avLst/>
          </a:prstGeom>
        </p:spPr>
        <p:txBody>
          <a:bodyPr wrap="square">
            <a:spAutoFit/>
          </a:bodyPr>
          <a:lstStyle/>
          <a:p>
            <a:pPr algn="ctr">
              <a:spcBef>
                <a:spcPct val="50000"/>
              </a:spcBef>
            </a:pPr>
            <a:r>
              <a:rPr lang="sr-Cyrl-CS" sz="2000" b="1" dirty="0" smtClean="0">
                <a:solidFill>
                  <a:srgbClr val="FFFF00"/>
                </a:solidFill>
                <a:latin typeface="Bookman Old Style" pitchFamily="18" charset="0"/>
              </a:rPr>
              <a:t>ЕФЕС, ГРОБ СВ. ЈОВАНА, </a:t>
            </a:r>
            <a:r>
              <a:rPr lang="sr-Cyrl-RS" sz="2000" b="1" dirty="0" smtClean="0">
                <a:solidFill>
                  <a:srgbClr val="FFFF00"/>
                </a:solidFill>
                <a:latin typeface="Bookman Old Style" pitchFamily="18" charset="0"/>
              </a:rPr>
              <a:t>6. ВЕК</a:t>
            </a:r>
            <a:endParaRPr lang="en-US" sz="2000" b="1" dirty="0">
              <a:solidFill>
                <a:srgbClr val="FFFF00"/>
              </a:solidFill>
              <a:latin typeface="Bookman Old Style" pitchFamily="18" charset="0"/>
            </a:endParaRPr>
          </a:p>
        </p:txBody>
      </p:sp>
      <p:sp>
        <p:nvSpPr>
          <p:cNvPr id="6" name="TextBox 5"/>
          <p:cNvSpPr txBox="1"/>
          <p:nvPr/>
        </p:nvSpPr>
        <p:spPr>
          <a:xfrm>
            <a:off x="4724400" y="2590800"/>
            <a:ext cx="38862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ЦАРИГРАД, СВ. СОФИЈА, ЗОНА СОКЛА</a:t>
            </a:r>
            <a:endParaRPr lang="en-US" sz="2000" b="1" dirty="0">
              <a:solidFill>
                <a:srgbClr val="FFFF00"/>
              </a:solidFill>
              <a:latin typeface="Bookman Old Style"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TEVOVIC SVE 2020\003 SLIKE POSAO SVE\001 SLIKE BAZA\SLIKE SREDNJOVEKOVNA SRBIJA\Srbija2006\Studenica\Bogordicina crkva\Pace\Pace 22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4952768" cy="6832642"/>
          </a:xfrm>
          <a:prstGeom prst="rect">
            <a:avLst/>
          </a:prstGeom>
          <a:noFill/>
        </p:spPr>
      </p:pic>
      <p:sp>
        <p:nvSpPr>
          <p:cNvPr id="4" name="TextBox 3"/>
          <p:cNvSpPr txBox="1"/>
          <p:nvPr/>
        </p:nvSpPr>
        <p:spPr>
          <a:xfrm>
            <a:off x="5105400" y="2286000"/>
            <a:ext cx="3810000" cy="1323439"/>
          </a:xfrm>
          <a:prstGeom prst="rect">
            <a:avLst/>
          </a:prstGeom>
          <a:noFill/>
        </p:spPr>
        <p:txBody>
          <a:bodyPr wrap="square" rtlCol="0">
            <a:spAutoFit/>
          </a:bodyPr>
          <a:lstStyle/>
          <a:p>
            <a:r>
              <a:rPr lang="sr-Cyrl-RS" sz="2000" b="1" dirty="0" smtClean="0">
                <a:solidFill>
                  <a:srgbClr val="FFFF00"/>
                </a:solidFill>
                <a:latin typeface="Bookman Old Style" pitchFamily="18" charset="0"/>
              </a:rPr>
              <a:t>БОГОРОДИЧИНА ЦРКВА У СТУДЕНИЦИ (ОКО 1183-1193 – ДО 1195.Г., СЛИКАРСТВО ДО 1209.Г.)</a:t>
            </a:r>
            <a:r>
              <a:rPr lang="sr-Latn-RS" sz="2000" b="1" dirty="0" smtClean="0">
                <a:solidFill>
                  <a:srgbClr val="FFFF00"/>
                </a:solidFill>
                <a:latin typeface="Bookman Old Style" pitchFamily="18" charset="0"/>
              </a:rPr>
              <a:t> </a:t>
            </a:r>
            <a:endParaRPr lang="en-US" sz="2000" b="1" dirty="0">
              <a:solidFill>
                <a:srgbClr val="FFFF00"/>
              </a:solidFill>
              <a:latin typeface="Bookman Old Style"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7999"/>
          </a:xfrm>
          <a:prstGeom prst="rect">
            <a:avLst/>
          </a:prstGeom>
          <a:noFill/>
          <a:ln w="9525">
            <a:noFill/>
            <a:miter lim="800000"/>
            <a:headEnd/>
            <a:tailEnd/>
          </a:ln>
        </p:spPr>
      </p:pic>
      <p:sp>
        <p:nvSpPr>
          <p:cNvPr id="3" name="TextBox 2"/>
          <p:cNvSpPr txBox="1"/>
          <p:nvPr/>
        </p:nvSpPr>
        <p:spPr>
          <a:xfrm>
            <a:off x="228600" y="5943600"/>
            <a:ext cx="87630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БОГОРОДИЧИНА ЦРКВА,  ФАКТУРА И НАЧИН СЛАГАЊА МРАМОРНЕ ОПЛАТЕ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88392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ИМАЈУЋИ У ВИДУ ОСОБЕНОСТИ МРАМОРА КАО ЈОШ ОД АНТИЧКИХ ВРЕМЕНА ПОСЕБНО ЦЕЊЕНОГ ПЛЕМЕНИТОГ МАТЕРИЈАЛА СА ИЗРАЗИТИМ СИМБОЛИЧКИМ ОБЕЛЕЖЈИМА, ИЗВЕСНО ЈЕ ДА ЈЕ БОГОРОДИЧИНА ЦРКВА ОД ПОЧЕТКА БИЛА ЗАМИШЉЕНА СПОЉАШЊОСТИ УПАДЉИВО НАГЛАШЕНЕ КАРАКТЕРИСТИЧНОМ ЖИЛИЧАСТОМ ФАКТУРОМ РАДОЧЕЛСКОГ МРАМОРА, САСВИМ БЛИСКОМ ПРОКОНЕСКОМ МРАМОРУ У КОЈЕМ СУ ИЗВЕДЕНИ ЈЕДИНИ САЧУВАНИ ПРИМЕРИ ИЗ ЕФЕСА И СВ. СОФИЈЕ У ЦАРИГРАДУ. СТУДЕНИЧКИ МРАМОР,  У НАЈКРАЋЕМ, ИМАО ЈЕ ДА ИСКАЖЕ </a:t>
            </a:r>
            <a:r>
              <a:rPr lang="sr-Cyrl-RS" sz="2000" b="1" u="sng" dirty="0" smtClean="0">
                <a:solidFill>
                  <a:srgbClr val="FFFF00"/>
                </a:solidFill>
                <a:latin typeface="Bookman Old Style" pitchFamily="18" charset="0"/>
              </a:rPr>
              <a:t>СТАМЕНОСТ ХРАМА ПРАВЕ ВЕРЕ</a:t>
            </a:r>
            <a:r>
              <a:rPr lang="sr-Cyrl-RS" sz="2000" b="1" dirty="0" smtClean="0">
                <a:solidFill>
                  <a:srgbClr val="FFFF00"/>
                </a:solidFill>
                <a:latin typeface="Bookman Old Style" pitchFamily="18" charset="0"/>
              </a:rPr>
              <a:t>, АЛИ И </a:t>
            </a:r>
            <a:r>
              <a:rPr lang="sr-Cyrl-RS" sz="2000" b="1" u="sng" dirty="0" smtClean="0">
                <a:solidFill>
                  <a:srgbClr val="FFFF00"/>
                </a:solidFill>
                <a:latin typeface="Bookman Old Style" pitchFamily="18" charset="0"/>
              </a:rPr>
              <a:t>ИКОНИЧНО ПРИСУСТВО ОВАПЛОЋЕНОГ ЛОГОСА</a:t>
            </a:r>
            <a:r>
              <a:rPr lang="sr-Cyrl-RS" sz="2000" b="1" dirty="0" smtClean="0">
                <a:solidFill>
                  <a:srgbClr val="FFFF00"/>
                </a:solidFill>
                <a:latin typeface="Bookman Old Style" pitchFamily="18" charset="0"/>
              </a:rPr>
              <a:t>, </a:t>
            </a:r>
            <a:r>
              <a:rPr lang="sr-Cyrl-RS" sz="2000" b="1" u="sng" dirty="0" smtClean="0">
                <a:solidFill>
                  <a:srgbClr val="FFFF00"/>
                </a:solidFill>
                <a:latin typeface="Bookman Old Style" pitchFamily="18" charset="0"/>
              </a:rPr>
              <a:t>БОЖАНСКЕ ЕПИФАНИЈЕ</a:t>
            </a:r>
            <a:r>
              <a:rPr lang="sr-Cyrl-RS" sz="2000" b="1" dirty="0" smtClean="0">
                <a:solidFill>
                  <a:srgbClr val="FFFF00"/>
                </a:solidFill>
                <a:latin typeface="Bookman Old Style" pitchFamily="18" charset="0"/>
              </a:rPr>
              <a:t>, </a:t>
            </a:r>
            <a:r>
              <a:rPr lang="sr-Cyrl-RS" sz="2000" b="1" u="sng" dirty="0" smtClean="0">
                <a:solidFill>
                  <a:srgbClr val="FFFF00"/>
                </a:solidFill>
                <a:latin typeface="Bookman Old Style" pitchFamily="18" charset="0"/>
              </a:rPr>
              <a:t>СТАРОЗАВЕТНЕ СКИНИЈЕ </a:t>
            </a:r>
            <a:r>
              <a:rPr lang="sr-Cyrl-RS" sz="2000" b="1" dirty="0" smtClean="0">
                <a:solidFill>
                  <a:srgbClr val="FFFF00"/>
                </a:solidFill>
                <a:latin typeface="Bookman Old Style" pitchFamily="18" charset="0"/>
              </a:rPr>
              <a:t>И </a:t>
            </a:r>
            <a:r>
              <a:rPr lang="sr-Cyrl-RS" sz="2000" b="1" u="sng" dirty="0" smtClean="0">
                <a:solidFill>
                  <a:srgbClr val="FFFF00"/>
                </a:solidFill>
                <a:latin typeface="Bookman Old Style" pitchFamily="18" charset="0"/>
              </a:rPr>
              <a:t>ТЕЛА ХРИСТОВОГ КАО ЕМАНАЦИЈЕ СПАСЕЊА ЉУДСКОГ РОДА</a:t>
            </a:r>
            <a:r>
              <a:rPr lang="sr-Cyrl-RS" sz="2000" b="1" dirty="0" smtClean="0">
                <a:solidFill>
                  <a:srgbClr val="FFFF00"/>
                </a:solidFill>
                <a:latin typeface="Bookman Old Style" pitchFamily="18" charset="0"/>
              </a:rPr>
              <a:t>. НАКОН НЕМАЊИНЕ СМРТИ И ПРОЈАВЉЕЊА КАО СВЕТИТЕЉА, ОВАЈ ВАНРЕДНО СЛОЖЕНИ ДОГМАТСКИ ОРГАНИЗАМ ИСКАЗАН ДРЕВНИМ ВИЗУЕЛНИМ КОДОВИМА И РЕШЕЊИМА, </a:t>
            </a:r>
            <a:r>
              <a:rPr lang="sr-Cyrl-RS" sz="2000" b="1" u="sng" dirty="0" smtClean="0">
                <a:solidFill>
                  <a:srgbClr val="FFFF00"/>
                </a:solidFill>
                <a:latin typeface="Bookman Old Style" pitchFamily="18" charset="0"/>
              </a:rPr>
              <a:t>ДОДАТНО ЈЕ ОПЛЕМЕЊЕН МОШТИМА ПРВОГ СРПСКОГ СВЕТИТЕЉА</a:t>
            </a:r>
            <a:r>
              <a:rPr lang="sr-Cyrl-RS" sz="2000" b="1" dirty="0" smtClean="0">
                <a:solidFill>
                  <a:srgbClr val="FFFF00"/>
                </a:solidFill>
                <a:latin typeface="Bookman Old Style" pitchFamily="18" charset="0"/>
              </a:rPr>
              <a:t>. ТИМЕ ЈЕ ЗАОКРУЖЕНА ПРОГРАМСКА ЗАМИСАО СТУДЕНИЦЕ ИСТОВРЕМЕНО И КАО УНИВЕРЗАЛНОГ И КАО НАЦИОНАЛНОГ СВЕТИЛИШТА, И КУЛТНОГ МЕСТА УСТАНОВЉЕЊА СВЕТОРОДНЕ ДИНАСТИЈЕ.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СЕДИМЕНТИРАНИ СКУП ИДЕЈА БОГОРОДИЧИНЕ ЦРКВЕ ПОСЕБНО ЈЕ НАГЛАШЕН НЕ САМО МЕРМЕРОМ КАО АНИКОНИЧНИМ-НЕРУКОТВОРЕНИМ МАТЕРИЈАЛОМ, ВЕЋ И ИЗУЗЕТНО БОГАТИМ РЕПЕРТОАРОМ </a:t>
            </a:r>
            <a:r>
              <a:rPr lang="sr-Cyrl-RS" sz="2000" b="1" u="sng" dirty="0" smtClean="0">
                <a:solidFill>
                  <a:srgbClr val="FFFF00"/>
                </a:solidFill>
                <a:latin typeface="Bookman Old Style" pitchFamily="18" charset="0"/>
              </a:rPr>
              <a:t>КЛЕСАНОГ УКРАСА ВРХУНСКОГ КВАЛИТЕТА ИЗРАДЕ</a:t>
            </a:r>
            <a:r>
              <a:rPr lang="sr-Cyrl-RS" sz="2000" b="1" dirty="0" smtClean="0">
                <a:solidFill>
                  <a:srgbClr val="FFFF00"/>
                </a:solidFill>
                <a:latin typeface="Bookman Old Style" pitchFamily="18" charset="0"/>
              </a:rPr>
              <a:t>. ПОРЕКЛО МАЈСТОРА КОЈИ СУ ГА ИЗВЕЛИ НИЈЕ ПОЗНАТО, АЛИ СЕ ОПРАВДАНО ПРЕТПОСТАВЉА ДА ЈЕ РЕЧ О КЛЕСАРИМА ИЗ НЕКЕ ОД СРЕДИНА У КОЈИМА ЈЕ СТОЛЕЋИМА УНАТРАГ РАЗВИЈАН СИНКРЕТИЧКИ ИКОНОГРАФСКИ И ЕСТЕТСКИ КАНОН, ПОПУТ ЈУЖНЕ ИТАЛИЈЕ. НАЧИН ТУМАЧЕЊА И ПОСЕБАН СМИСАО СТУДЕНИЧКЕ ПЛАСТИКЕ ЈОШ УВЕК НИЈЕ У ЦЕЛИНИ РАЗЈАШЊЕН, ИАКО СУ ПОВОДОМ ОЛТАРСКЕ ТРИФОРЕ И ЈУЖНЕ ФАСАДЕ У НЕШТО СТАРИЈОЈ ЛИТЕРАТУРИ ДАТА ИЗУЗЕТНО УВЕРЉИВА МОГУЋА ОБЈАШЊЕЊА. У СВАКОМ СЛУЧАЈУ, ФОРМАЛИСТИЧКИ СУД МАГИСТРАЛНОГ ТОКА ИСТОРИОГРАФИЈЕ, У КОЈЕМ СЕ ПРАКТИЧНО ЦЕЛОКУПНО ТУМАЧЕЊЕ ОВОГ НЕМАЊИНОГ ХРАМА СВОДИЛО НА КОНСТАТАЦИЈУ ДА ЈЕ РЕЧ О “</a:t>
            </a:r>
            <a:r>
              <a:rPr lang="sr-Cyrl-RS" sz="2000" b="1" u="sng" dirty="0" smtClean="0">
                <a:solidFill>
                  <a:srgbClr val="FFFF00"/>
                </a:solidFill>
                <a:latin typeface="Bookman Old Style" pitchFamily="18" charset="0"/>
              </a:rPr>
              <a:t>ВИЗАНТИЈСКОМ РАСПОРЕДУ ПРОСТОРА ЗАОДЕНУТОМ У РОМАНИЧКЕ ФАСАДЕ</a:t>
            </a:r>
            <a:r>
              <a:rPr lang="sr-Cyrl-RS" sz="2000" b="1" dirty="0" smtClean="0">
                <a:solidFill>
                  <a:srgbClr val="FFFF00"/>
                </a:solidFill>
                <a:latin typeface="Bookman Old Style" pitchFamily="18" charset="0"/>
              </a:rPr>
              <a:t>”, ПОЈЕДНОСТАВЉЕН ЈЕ, ПОТПУНО ЈЕ НЕДОВОЉАН И ДАЛЕКО ЈЕ ОД ДРУГИХ ПОСТОЈЕЋИХ РЕЗУЛТАТА КОЈИ ОТВАРАЈУ ВЕЛИКЕ МОГУЋНОСТИ БУДУЋИХ ПРОУЧАВАЊА.  </a:t>
            </a:r>
            <a:endParaRPr lang="en-US" sz="2000" b="1" dirty="0">
              <a:solidFill>
                <a:srgbClr val="FFFF00"/>
              </a:solidFill>
              <a:latin typeface="Bookman Old Style"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Ivan\Videos\Desktop\001 SRBIJA PREDAVANJA\3STUDENICA\035P717330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STEVOVIC SVE 2020\003 SLIKE POSAO SVE\001 SLIKE BAZA\SLIKE SREDNJOVEKOVNA SRBIJA\Studenica\P717330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03218"/>
            <a:ext cx="3947569" cy="5262546"/>
          </a:xfrm>
          <a:prstGeom prst="rect">
            <a:avLst/>
          </a:prstGeom>
          <a:noFill/>
        </p:spPr>
      </p:pic>
      <p:pic>
        <p:nvPicPr>
          <p:cNvPr id="12291" name="Picture 3" descr="E:\STEVOVIC SVE 2020\003 SLIKE POSAO SVE\001 SLIKE BAZA\SLIKE SREDNJOVEKOVNA SRBIJA\Studenica\P717332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1" y="152400"/>
            <a:ext cx="4001170" cy="5334001"/>
          </a:xfrm>
          <a:prstGeom prst="rect">
            <a:avLst/>
          </a:prstGeom>
          <a:noFill/>
        </p:spPr>
      </p:pic>
      <p:sp>
        <p:nvSpPr>
          <p:cNvPr id="4" name="TextBox 3"/>
          <p:cNvSpPr txBox="1"/>
          <p:nvPr/>
        </p:nvSpPr>
        <p:spPr>
          <a:xfrm>
            <a:off x="304800" y="5534561"/>
            <a:ext cx="8382000" cy="132343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БОГОРОДИЧИНА ЦРКВА, УКРАС ГОРЊЕГ ДЕЛА НЕКАДАШЊЕГ ГЛАВНОГ ПОРТАЛА (ПРЕТХОДНИ СЛАЈД), И ДЕТАЉИ КЛЕСНОГ УКРАСА ПОРТАЛА ПРИПРАТЕ И НАОСА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Ivan\Videos\Desktop\001 SRBIJA PREDAVANJA\3STUDENICA\031Picture 10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228600"/>
            <a:ext cx="4248150" cy="5664200"/>
          </a:xfrm>
          <a:prstGeom prst="rect">
            <a:avLst/>
          </a:prstGeom>
          <a:noFill/>
        </p:spPr>
      </p:pic>
      <p:pic>
        <p:nvPicPr>
          <p:cNvPr id="10243" name="Picture 3" descr="E:\STEVOVIC SVE 2020\003 SLIKE POSAO SVE\001 SLIKE BAZA\SLIKE PUTOVANJA\9 STUDENICA 2011\Picture 01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228600"/>
            <a:ext cx="3809998" cy="5658446"/>
          </a:xfrm>
          <a:prstGeom prst="rect">
            <a:avLst/>
          </a:prstGeom>
          <a:noFill/>
        </p:spPr>
      </p:pic>
      <p:sp>
        <p:nvSpPr>
          <p:cNvPr id="4" name="TextBox 3"/>
          <p:cNvSpPr txBox="1"/>
          <p:nvPr/>
        </p:nvSpPr>
        <p:spPr>
          <a:xfrm>
            <a:off x="609600" y="6019800"/>
            <a:ext cx="8153400" cy="400110"/>
          </a:xfrm>
          <a:prstGeom prst="rect">
            <a:avLst/>
          </a:prstGeom>
          <a:noFill/>
        </p:spPr>
        <p:txBody>
          <a:bodyPr wrap="square" rtlCol="0">
            <a:spAutoFit/>
          </a:bodyPr>
          <a:lstStyle/>
          <a:p>
            <a:r>
              <a:rPr lang="sr-Cyrl-RS" sz="2000" b="1" dirty="0" smtClean="0">
                <a:solidFill>
                  <a:srgbClr val="FFFF00"/>
                </a:solidFill>
                <a:latin typeface="Bookman Old Style" pitchFamily="18" charset="0"/>
              </a:rPr>
              <a:t>БОГОРОДИЧИНА ЦРКВА, ЈУЖНИ И СЕВЕРНИ ПОРТАЛ</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STEVOVIC SVE 2020\003 SLIKE POSAO SVE\001 SLIKE BAZA\SLIKE PUTOVANJA\21 STUDENICA ARILJE 2017\20171015_17482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3857625" cy="6858000"/>
          </a:xfrm>
          <a:prstGeom prst="rect">
            <a:avLst/>
          </a:prstGeom>
          <a:noFill/>
        </p:spPr>
      </p:pic>
      <p:pic>
        <p:nvPicPr>
          <p:cNvPr id="13315" name="Picture 3" descr="E:\STEVOVIC SVE 2020\003 SLIKE POSAO SVE\001 SLIKE BAZA\SLIKE PUTOVANJA\21 STUDENICA ARILJE 2017\20171015_17460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05193" y="1"/>
            <a:ext cx="3838807" cy="6857999"/>
          </a:xfrm>
          <a:prstGeom prst="rect">
            <a:avLst/>
          </a:prstGeom>
          <a:noFill/>
        </p:spPr>
      </p:pic>
      <p:sp>
        <p:nvSpPr>
          <p:cNvPr id="4" name="TextBox 3"/>
          <p:cNvSpPr txBox="1"/>
          <p:nvPr/>
        </p:nvSpPr>
        <p:spPr>
          <a:xfrm>
            <a:off x="3810000" y="2514600"/>
            <a:ext cx="1600200" cy="1323439"/>
          </a:xfrm>
          <a:prstGeom prst="rect">
            <a:avLst/>
          </a:prstGeom>
          <a:noFill/>
        </p:spPr>
        <p:txBody>
          <a:bodyPr wrap="square" rtlCol="0">
            <a:spAutoFit/>
          </a:bodyPr>
          <a:lstStyle/>
          <a:p>
            <a:r>
              <a:rPr lang="sr-Cyrl-RS" sz="2000" b="1" dirty="0" smtClean="0">
                <a:solidFill>
                  <a:srgbClr val="FFFF00"/>
                </a:solidFill>
                <a:latin typeface="Bookman Old Style" pitchFamily="18" charset="0"/>
              </a:rPr>
              <a:t>КЛЕСАНИ УКРАС ЈУЖНОГ ПОРТАЛА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Ivan\Videos\Desktop\001 SRBIJA PREDAVANJA\3STUDENICA\019Picture 04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5143499" cy="6858000"/>
          </a:xfrm>
          <a:prstGeom prst="rect">
            <a:avLst/>
          </a:prstGeom>
          <a:noFill/>
        </p:spPr>
      </p:pic>
      <p:sp>
        <p:nvSpPr>
          <p:cNvPr id="3" name="TextBox 2"/>
          <p:cNvSpPr txBox="1"/>
          <p:nvPr/>
        </p:nvSpPr>
        <p:spPr>
          <a:xfrm>
            <a:off x="5334000" y="1981200"/>
            <a:ext cx="3657600" cy="2862322"/>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БОГОРОДИЧИНА ЦРКВА, ГРОБ СВ. СИМЕОНА МИРОТОЧИВОГ, САРКОФАГ УЗ ЈУЖНИ ЗИД ЗАПАДНОГ ТРАВЕЈА, ИЗГЛЕД ПОСЛЕ ПРЕПРАВКИ У 19. ВЕКУ И САВРЕМЕНЕ ОБНОВЕ.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458200" cy="5632311"/>
          </a:xfrm>
          <a:prstGeom prst="rect">
            <a:avLst/>
          </a:prstGeom>
          <a:noFill/>
        </p:spPr>
        <p:txBody>
          <a:bodyPr wrap="square" rtlCol="0">
            <a:spAutoFit/>
          </a:bodyPr>
          <a:lstStyle/>
          <a:p>
            <a:r>
              <a:rPr lang="sr-Cyrl-RS" sz="2000" b="1" dirty="0" smtClean="0">
                <a:solidFill>
                  <a:srgbClr val="FFFF00"/>
                </a:solidFill>
                <a:latin typeface="Bookman Old Style" pitchFamily="18" charset="0"/>
              </a:rPr>
              <a:t>ВИШЕСТРУКИ СМИСАО СТУДЕНИЧКОГ ГЛАВНОГ ХРАМА ИНХЕРЕНТНО ЈЕ ЗАХТЕВАО НЕ САМО СВОЈЕ ОДГОВАРАЈУЋЕ ФИЗИЧКО, ВЕЋ И ДУХОВНО ОКРУЖЕЊЕ. ЗАСЛУЖАН ЗА ОСЛИКАВАЊЕ ХРАМА ДО 1209.Г, САВА НЕМАЊИЋ ЈЕ У БЛИЗИНИ МАНАСТИРА УСТАНОВИО НИЗ ИСПОСНИЦА, МЕЂУ КОЈИМА НАЈОЧУВАНИЈУ И НАЈПОЗНАТИЈУ ПРЕДСТАВЉА УПРАВО ЊЕГОВО ЛИЧНО ПРЕБИВАЛИШТЕ У ПЛАНИНСКОЈ ОСАМИ. ТАЈ ДРЕВНИ И НАЈРИГОРОЗНИЈИ ВИД ПОСЛЕДОВАЊА ХРИСТОВОМ УЧЕЊУ, У ПОТПУНОСТИ ОКРЕНУТ НЕПРЕКИДНОЈ МОЛИТВИ И КОНТЕМПЛАТИВНОМ ДОЖИВЉАЈУ, ЈОШ ЈЕДАН ЈЕ ОД ПОКАЗАТЕЉА ПОТПУНО ЗАОКРУЖЕНЕ ИДЕЈЕ СТУДЕНИЦЕ КАО ДУХОВНОГ ЦЕНТРА И БЕДЕМА ХРИШЋАНСКЕ-ПРАВОСЛАВНЕ ВЕРЕ КОД СРБА. </a:t>
            </a:r>
            <a:r>
              <a:rPr lang="sr-Cyrl-RS" sz="2000" b="1" u="sng" dirty="0" smtClean="0">
                <a:solidFill>
                  <a:srgbClr val="FFFF00"/>
                </a:solidFill>
                <a:latin typeface="Bookman Old Style" pitchFamily="18" charset="0"/>
              </a:rPr>
              <a:t>САВИНА ИСПОСНИЦА </a:t>
            </a:r>
            <a:r>
              <a:rPr lang="sr-Cyrl-RS" sz="2000" b="1" dirty="0" smtClean="0">
                <a:solidFill>
                  <a:srgbClr val="FFFF00"/>
                </a:solidFill>
                <a:latin typeface="Bookman Old Style" pitchFamily="18" charset="0"/>
              </a:rPr>
              <a:t>БИЛА ЈЕ И МЕСТО ПРЕПИСИВАЊА БОГОСЛУЖБЕНИХ КЊИГА, ШТО ЈЕ САМО ПО СЕБИ ПРЕДСТАВЉАЛО ПОСЕБАН ОБРЕДНИ ОДНОСНО ВЕРСКИ ЧИН.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Ivan\Videos\Desktop\001 SRBIJA PREDAVANJA\1280px-HPIM6942crop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TextBox 2"/>
          <p:cNvSpPr txBox="1"/>
          <p:nvPr/>
        </p:nvSpPr>
        <p:spPr>
          <a:xfrm>
            <a:off x="3810000" y="6150114"/>
            <a:ext cx="5334000" cy="707886"/>
          </a:xfrm>
          <a:prstGeom prst="rect">
            <a:avLst/>
          </a:prstGeom>
          <a:noFill/>
        </p:spPr>
        <p:txBody>
          <a:bodyPr wrap="square" rtlCol="0">
            <a:spAutoFit/>
          </a:bodyPr>
          <a:lstStyle/>
          <a:p>
            <a:r>
              <a:rPr lang="sr-Cyrl-RS" sz="2000" b="1" dirty="0" smtClean="0">
                <a:solidFill>
                  <a:srgbClr val="FFFF00"/>
                </a:solidFill>
                <a:latin typeface="Bookman Old Style" pitchFamily="18" charset="0"/>
              </a:rPr>
              <a:t>СТУДЕНИЦА, КОМПЛЕКС САВИНЕ “ГОРЊЕ” ИСПОСНИЦЕ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ПОДИЗАЊЕ БОГОРОДИЧИНЕ ЦРКВЕ У СТУДЕНИЦИ ПРЕДСТАВЉАЛО ЈЕ ВРХУНАЦ КТИТОРСКЕ ДЕЛАТНОСТИ АЛИ И ВЛАДАРСКОГ ДОСТОЈАНСТВА СТЕФАНА НЕМАЊЕ. СВОЈОМ СИНТЕТСКОМ ПРИРОДОМ, ИСКАЗАНОМ </a:t>
            </a:r>
            <a:r>
              <a:rPr lang="sr-Cyrl-RS" sz="2000" b="1" u="sng" dirty="0" smtClean="0">
                <a:solidFill>
                  <a:srgbClr val="FFFF00"/>
                </a:solidFill>
                <a:latin typeface="Bookman Old Style" pitchFamily="18" charset="0"/>
              </a:rPr>
              <a:t>КОНЦЕПЦИЈОМ И НАМЕНОМ ЦЕЛИНЕ И ПОЈЕДИНИХ ДЕЛОВА ПРОСТОРА</a:t>
            </a:r>
            <a:r>
              <a:rPr lang="sr-Cyrl-RS" sz="2000" b="1" dirty="0" smtClean="0">
                <a:solidFill>
                  <a:srgbClr val="FFFF00"/>
                </a:solidFill>
                <a:latin typeface="Bookman Old Style" pitchFamily="18" charset="0"/>
              </a:rPr>
              <a:t>, </a:t>
            </a:r>
            <a:r>
              <a:rPr lang="sr-Cyrl-RS" sz="2000" b="1" u="sng" dirty="0" smtClean="0">
                <a:solidFill>
                  <a:srgbClr val="FFFF00"/>
                </a:solidFill>
                <a:latin typeface="Bookman Old Style" pitchFamily="18" charset="0"/>
              </a:rPr>
              <a:t>СТРУКТУРОМ ФАСАДА И ПЛЕМЕНИТИМ МАТЕРИЈАЛОМ </a:t>
            </a:r>
            <a:r>
              <a:rPr lang="sr-Cyrl-RS" sz="2000" b="1" dirty="0" smtClean="0">
                <a:solidFill>
                  <a:srgbClr val="FFFF00"/>
                </a:solidFill>
                <a:latin typeface="Bookman Old Style" pitchFamily="18" charset="0"/>
              </a:rPr>
              <a:t>КОЈИМ СУ ОНЕ БИЛЕ ОПЛАЋЕНЕ, </a:t>
            </a:r>
            <a:r>
              <a:rPr lang="sr-Cyrl-RS" sz="2000" b="1" u="sng" dirty="0" smtClean="0">
                <a:solidFill>
                  <a:srgbClr val="FFFF00"/>
                </a:solidFill>
                <a:latin typeface="Bookman Old Style" pitchFamily="18" charset="0"/>
              </a:rPr>
              <a:t>БОГАТИМ РЕПЕРТОАРОМ КЛЕСАНЕ ПЛАСТИКЕ </a:t>
            </a:r>
            <a:r>
              <a:rPr lang="sr-Cyrl-RS" sz="2000" b="1" dirty="0" smtClean="0">
                <a:solidFill>
                  <a:srgbClr val="FFFF00"/>
                </a:solidFill>
                <a:latin typeface="Bookman Old Style" pitchFamily="18" charset="0"/>
              </a:rPr>
              <a:t>И, КОНАЧНО, </a:t>
            </a:r>
            <a:r>
              <a:rPr lang="sr-Cyrl-RS" sz="2000" b="1" u="sng" dirty="0" smtClean="0">
                <a:solidFill>
                  <a:srgbClr val="FFFF00"/>
                </a:solidFill>
                <a:latin typeface="Bookman Old Style" pitchFamily="18" charset="0"/>
              </a:rPr>
              <a:t>МОНУМЕНТАЛНИМ ЖИВОПИСОМ </a:t>
            </a:r>
            <a:r>
              <a:rPr lang="sr-Cyrl-RS" sz="2000" b="1" dirty="0" smtClean="0">
                <a:solidFill>
                  <a:srgbClr val="FFFF00"/>
                </a:solidFill>
                <a:latin typeface="Bookman Old Style" pitchFamily="18" charset="0"/>
              </a:rPr>
              <a:t>ИЗУЗЕТНЕ ВРЕЕДНОСТИ, СТУДЕНИЧКА ЦРКВА ЈЕ ВИЗУЕЛНИМ ЕФЕКТИМА ПРОИЗИШЛИМ ИЗ СИМБОЛИЧКИХ СЛОЈЕВА, НАДМАШИЛА СВЕ ШТО ЈЕ ДО ТАДА НА СРПСКИМ ПРОСТОРИМА БИЛО УЧИЊЕНО У СФЕРИ ЦРКВЕНОГ ГРАДИТЕЉСТВА. ОВА КОМПЛЕКСНА СТРУКТУРА СОБОМ ЈЕ НОСИЛА СЛОЖЕНЕ ТЕОЛОШКЕ ПОРУКЕ ПРИМЕРЕНЕ ТРЕНУТКУ У КОЈЕМ ЈЕ ОХРИДСКА АРХИЕПИСКОПИЈА, КАО ЦРКВЕНИ СУВЕРЕН НАД СРБИЈОМ, ВОДИЛА БИТКУ ПРОТИВ РАСПРОСТРАЊЕНЕ БОГУМИЛСКЕ ЈЕРЕСИ ЧИЈИ ЈЕ ЈЕДАН ОД ЦЕНТАРА БИО У ОБЛАСТИМА У КОЈИМА ЈЕ НАСТАО БОГОРОДИЧИН ХРАМ. ПО НЕМАЊИНОЈ СМРТИ И СВЕТИТЕЉСКОМ ОБЈАВЉИВАЊУ У СТУДЕНИЦИ, ЊЕГОВА ГРОБНА ЦРКВА СТЕКЛА ЈЕ ДОДАТНИ АУТОРИТЕТ У СРПСКОЈ СРЕДИНИ.  </a:t>
            </a:r>
            <a:endParaRPr lang="en-US" sz="2000" b="1" dirty="0">
              <a:solidFill>
                <a:srgbClr val="FFFF00"/>
              </a:solidFill>
              <a:latin typeface="Bookman Old Style"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STEVOVIC SVE 2020\003 SLIKE POSAO SVE\001 SLIKE BAZA\SLIKE PUTOVANJA\21 STUDENICA ARILJE 2017\20171016_11422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210175"/>
          </a:xfrm>
          <a:prstGeom prst="rect">
            <a:avLst/>
          </a:prstGeom>
          <a:noFill/>
        </p:spPr>
      </p:pic>
      <p:sp>
        <p:nvSpPr>
          <p:cNvPr id="3" name="TextBox 2"/>
          <p:cNvSpPr txBox="1"/>
          <p:nvPr/>
        </p:nvSpPr>
        <p:spPr>
          <a:xfrm>
            <a:off x="228600" y="5562600"/>
            <a:ext cx="83820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“ОБОЖЕНИ ПРОСТОР”. СТУДЕНИЦА, САВИНА “ГОРЊА” ИСПОСНИЦА, ПОГЛЕД НА АМБИЈЕНТ У ОКОЛИНИ</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Ivan\Videos\Desktop\001 SRBIJA PREDAVANJA\Untitled1.jpg"/>
          <p:cNvPicPr>
            <a:picLocks noChangeAspect="1" noChangeArrowheads="1"/>
          </p:cNvPicPr>
          <p:nvPr/>
        </p:nvPicPr>
        <p:blipFill>
          <a:blip r:embed="rId2" cstate="print"/>
          <a:srcRect/>
          <a:stretch>
            <a:fillRect/>
          </a:stretch>
        </p:blipFill>
        <p:spPr bwMode="auto">
          <a:xfrm>
            <a:off x="0" y="0"/>
            <a:ext cx="7432922" cy="6858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09600"/>
            <a:ext cx="8686800" cy="5632311"/>
          </a:xfrm>
          <a:prstGeom prst="rect">
            <a:avLst/>
          </a:prstGeom>
          <a:noFill/>
        </p:spPr>
        <p:txBody>
          <a:bodyPr wrap="square" rtlCol="0">
            <a:spAutoFit/>
          </a:bodyPr>
          <a:lstStyle/>
          <a:p>
            <a:r>
              <a:rPr lang="sr-Cyrl-RS" sz="2000" b="1" dirty="0" smtClean="0">
                <a:solidFill>
                  <a:srgbClr val="FFFF00"/>
                </a:solidFill>
                <a:latin typeface="Bookman Old Style" pitchFamily="18" charset="0"/>
              </a:rPr>
              <a:t>ОД КРАЈА ПРВЕ ДЕЦЕНИЈЕ 13. ВЕКА, КАДА ЈЕ НАД МОШТИМА СВЕТОГ СИМЕОНА НЕМАЊЕ ИЗВРШЕНО ОБРЕДНО ПОМИРЕЊЕ ЊЕГОВИХ СИНОВА, СТЕФАНА КАО ВЛАДАРА, И СТАРИЈЕГ ВУКАНА, ЧИЈА ЈЕ ВЛАСТ БИЛА ОГРАНИЧЕНА НА ПРИМОРСКЕ КРАЈЕВЕ СРПСКЕ ДРЖАВЕ, СТУДЕНИЦА ЈЕ ПОСТАЛА НАЈВАЖНИЈЕ КУЛТНО МЕСТО СРЕДЊОВЕКОВНЕ СРБИЈЕ. НА РЕЛИГИОЗНО-ИДЕОЛОШКИМ ОСНОВАМА ПОСТАВЉЕНИМ ЊЕНИМ СТВАРАЊЕМ И УТИЦАЈЕМ, УТЕМЕЉЕНА ЈЕ ЗАМИСАО О САМОСТАЛНОЈ СРПСКОЈ ЦРКВИ, КОЈА ЋЕ БИТИ ОСТВАРЕНА ТОКОМ НАРЕДНЕ ДЕЦЕНИЈЕ, ДО 1220-1221.Г. КАО СРЕДИШТУ КУЛТА ОСНИВАЧА СВЕТОРОДНЕ ДИНАСТИЈЕ, СТУДЕНИЦИ СУ СЕ ВРАЋАЛИ СВИ ПОТОЊИ СРПСКИ СУВЕРЕНИ, НАСТОЈЕЋИ ДА УНУТАР МАНАСТИРСКОГ КОМПЛЕКСА ПОДИГНУ ВЛАСТИТЕ ЗАДУЖБИНЕ, КАО ФИЗИЧКИ ОДНОСНО СИМБОЛИЧКИ ВИД КОНТИНУИТЕТА СА ВЛАДАРСКИМ И СВЕТИТЕЉСКИМ АУТОРИТЕТОМ СТЕФАНА НЕМАЊЕ – СВЕТОГ СИМЕОНА. </a:t>
            </a:r>
            <a:endParaRPr lang="en-US" sz="2000" b="1" dirty="0">
              <a:solidFill>
                <a:srgbClr val="FFFF00"/>
              </a:solidFill>
              <a:latin typeface="Bookman Old Style"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63417"/>
          </a:xfrm>
          <a:prstGeom prst="rect">
            <a:avLst/>
          </a:prstGeom>
        </p:spPr>
        <p:txBody>
          <a:bodyPr wrap="square">
            <a:spAutoFit/>
          </a:bodyPr>
          <a:lstStyle/>
          <a:p>
            <a:r>
              <a:rPr lang="sr-Cyrl-RS" sz="2000" b="1" u="sng" dirty="0" smtClean="0">
                <a:solidFill>
                  <a:srgbClr val="FFFF00"/>
                </a:solidFill>
                <a:latin typeface="Bookman Old Style" pitchFamily="18" charset="0"/>
              </a:rPr>
              <a:t>Препоручена литература, уз обавезну:</a:t>
            </a:r>
          </a:p>
          <a:p>
            <a:endParaRPr lang="sr-Cyrl-RS" sz="2000" b="1" u="sng"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Ј. Магловски, </a:t>
            </a:r>
            <a:r>
              <a:rPr lang="sr-Cyrl-RS" sz="2000" b="1" i="1" dirty="0" smtClean="0">
                <a:solidFill>
                  <a:srgbClr val="FFFF00"/>
                </a:solidFill>
                <a:latin typeface="Bookman Old Style" pitchFamily="18" charset="0"/>
              </a:rPr>
              <a:t>Студенички јужни портал. Прилог иконологији студеничке пластике</a:t>
            </a:r>
            <a:r>
              <a:rPr lang="sr-Cyrl-RS" sz="2000" b="1" dirty="0" smtClean="0">
                <a:solidFill>
                  <a:srgbClr val="FFFF00"/>
                </a:solidFill>
                <a:latin typeface="Bookman Old Style" pitchFamily="18" charset="0"/>
              </a:rPr>
              <a:t>, Зограф 13 (1982) 13-27.</a:t>
            </a:r>
          </a:p>
          <a:p>
            <a:pPr>
              <a:buFontTx/>
              <a:buChar char="-"/>
            </a:pPr>
            <a:r>
              <a:rPr lang="sr-Cyrl-RS" sz="2000" b="1" dirty="0" smtClean="0">
                <a:solidFill>
                  <a:srgbClr val="FFFF00"/>
                </a:solidFill>
                <a:latin typeface="Bookman Old Style" pitchFamily="18" charset="0"/>
              </a:rPr>
              <a:t> Ј. Магловски, </a:t>
            </a:r>
            <a:r>
              <a:rPr lang="sr-Cyrl-RS" sz="2000" b="1" i="1" dirty="0" smtClean="0">
                <a:solidFill>
                  <a:srgbClr val="FFFF00"/>
                </a:solidFill>
                <a:latin typeface="Bookman Old Style" pitchFamily="18" charset="0"/>
              </a:rPr>
              <a:t>Знамење Јудино  на студеничкој трифори. Прилог иконологији студеничке пластике, </a:t>
            </a:r>
            <a:r>
              <a:rPr lang="sr-Cyrl-RS" sz="2000" b="1" dirty="0" smtClean="0">
                <a:solidFill>
                  <a:srgbClr val="FFFF00"/>
                </a:solidFill>
                <a:latin typeface="Bookman Old Style" pitchFamily="18" charset="0"/>
              </a:rPr>
              <a:t>Зограф 15 (1984), 51-58.</a:t>
            </a:r>
          </a:p>
          <a:p>
            <a:pPr>
              <a:buFontTx/>
              <a:buChar char="-"/>
            </a:pPr>
            <a:r>
              <a:rPr lang="sr-Cyrl-RS" sz="2000" b="1" i="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 Ј. Магловски, </a:t>
            </a:r>
            <a:r>
              <a:rPr lang="sr-Cyrl-RS" sz="2000" b="1" i="1" dirty="0" smtClean="0">
                <a:solidFill>
                  <a:srgbClr val="FFFF00"/>
                </a:solidFill>
                <a:latin typeface="Bookman Old Style" pitchFamily="18" charset="0"/>
              </a:rPr>
              <a:t>Од бедара Немањиних: прилог иконологији “Лозе Немањине” у Грачаници</a:t>
            </a:r>
            <a:r>
              <a:rPr lang="sr-Cyrl-RS" sz="2000" b="1" dirty="0" smtClean="0">
                <a:solidFill>
                  <a:srgbClr val="FFFF00"/>
                </a:solidFill>
                <a:latin typeface="Bookman Old Style" pitchFamily="18" charset="0"/>
              </a:rPr>
              <a:t>, Зограф 28 (2000), 32-40.</a:t>
            </a:r>
          </a:p>
          <a:p>
            <a:pPr>
              <a:buFontTx/>
              <a:buChar char="-"/>
            </a:pPr>
            <a:r>
              <a:rPr lang="sr-Cyrl-RS" sz="2000" b="1" i="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С. Пириватрић, </a:t>
            </a:r>
            <a:r>
              <a:rPr lang="sr-Cyrl-RS" sz="2000" b="1" i="1" dirty="0" smtClean="0">
                <a:solidFill>
                  <a:srgbClr val="FFFF00"/>
                </a:solidFill>
                <a:latin typeface="Bookman Old Style" pitchFamily="18" charset="0"/>
              </a:rPr>
              <a:t>Хронологија и историјски контекст подизања манастира Студенице. Прилог истраживању проблема</a:t>
            </a:r>
            <a:r>
              <a:rPr lang="sr-Cyrl-RS" sz="2000" b="1" dirty="0" smtClean="0">
                <a:solidFill>
                  <a:srgbClr val="FFFF00"/>
                </a:solidFill>
                <a:latin typeface="Bookman Old Style" pitchFamily="18" charset="0"/>
              </a:rPr>
              <a:t>, Зограф 39 (2015), 47-56 ДОСТУПНО НА </a:t>
            </a:r>
            <a:r>
              <a:rPr lang="en-US" sz="2000" b="1" dirty="0" smtClean="0">
                <a:solidFill>
                  <a:srgbClr val="FFFF00"/>
                </a:solidFill>
                <a:latin typeface="Bookman Old Style" pitchFamily="18" charset="0"/>
              </a:rPr>
              <a:t>ACADEMIA.EDU</a:t>
            </a:r>
          </a:p>
          <a:p>
            <a:pPr>
              <a:buFontTx/>
              <a:buChar char="-"/>
            </a:pPr>
            <a:r>
              <a:rPr lang="sr-Latn-RS" sz="2000" b="1" i="1" dirty="0" smtClean="0">
                <a:solidFill>
                  <a:srgbClr val="FFFF00"/>
                </a:solidFill>
                <a:latin typeface="Bookman Old Style" pitchFamily="18" charset="0"/>
              </a:rPr>
              <a:t> </a:t>
            </a:r>
            <a:r>
              <a:rPr lang="sr-Latn-RS" sz="2000" b="1" dirty="0" smtClean="0">
                <a:solidFill>
                  <a:srgbClr val="FFFF00"/>
                </a:solidFill>
                <a:latin typeface="Bookman Old Style" pitchFamily="18" charset="0"/>
              </a:rPr>
              <a:t>J. Erdeljan, </a:t>
            </a:r>
            <a:r>
              <a:rPr lang="sr-Latn-RS" sz="2000" b="1" i="1" dirty="0" smtClean="0">
                <a:solidFill>
                  <a:srgbClr val="FFFF00"/>
                </a:solidFill>
                <a:latin typeface="Bookman Old Style" pitchFamily="18" charset="0"/>
              </a:rPr>
              <a:t>Studenica. All Things Constantinopolitan</a:t>
            </a:r>
            <a:r>
              <a:rPr lang="sr-Latn-RS" sz="2000" b="1" dirty="0" smtClean="0">
                <a:solidFill>
                  <a:srgbClr val="FFFF00"/>
                </a:solidFill>
                <a:latin typeface="Bookman Old Style" pitchFamily="18" charset="0"/>
              </a:rPr>
              <a:t>, in: SYMMIKTA</a:t>
            </a:r>
            <a:r>
              <a:rPr lang="sr-Latn-RS" sz="2000" b="1" i="1" dirty="0" smtClean="0">
                <a:solidFill>
                  <a:srgbClr val="FFFF00"/>
                </a:solidFill>
                <a:latin typeface="Bookman Old Style" pitchFamily="18" charset="0"/>
              </a:rPr>
              <a:t> </a:t>
            </a:r>
            <a:r>
              <a:rPr lang="sr-Latn-RS" sz="2000" b="1" dirty="0" smtClean="0">
                <a:solidFill>
                  <a:srgbClr val="FFFF00"/>
                </a:solidFill>
                <a:latin typeface="Bookman Old Style" pitchFamily="18" charset="0"/>
              </a:rPr>
              <a:t>(I. </a:t>
            </a:r>
            <a:r>
              <a:rPr lang="en-US" sz="2000" b="1" dirty="0" err="1" smtClean="0">
                <a:solidFill>
                  <a:srgbClr val="FFFF00"/>
                </a:solidFill>
                <a:latin typeface="Bookman Old Style" pitchFamily="18" charset="0"/>
              </a:rPr>
              <a:t>Stevović</a:t>
            </a:r>
            <a:r>
              <a:rPr lang="sr-Latn-RS" sz="2000" b="1" dirty="0" smtClean="0">
                <a:solidFill>
                  <a:srgbClr val="FFFF00"/>
                </a:solidFill>
                <a:latin typeface="Bookman Old Style" pitchFamily="18" charset="0"/>
              </a:rPr>
              <a:t> ed.)</a:t>
            </a:r>
            <a:r>
              <a:rPr lang="sr-Latn-RS" sz="2000" b="1" i="1" dirty="0" smtClean="0">
                <a:solidFill>
                  <a:srgbClr val="FFFF00"/>
                </a:solidFill>
                <a:latin typeface="Bookman Old Style" pitchFamily="18" charset="0"/>
              </a:rPr>
              <a:t>, </a:t>
            </a:r>
            <a:r>
              <a:rPr lang="sr-Latn-RS" sz="2000" b="1" dirty="0" smtClean="0">
                <a:solidFill>
                  <a:srgbClr val="FFFF00"/>
                </a:solidFill>
                <a:latin typeface="Bookman Old Style" pitchFamily="18" charset="0"/>
              </a:rPr>
              <a:t>Belgrade 2012, 93-101.</a:t>
            </a:r>
            <a:r>
              <a:rPr lang="en-U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ДОСТУПНО НА </a:t>
            </a:r>
            <a:r>
              <a:rPr lang="en-US" sz="2000" b="1" dirty="0" smtClean="0">
                <a:solidFill>
                  <a:srgbClr val="FFFF00"/>
                </a:solidFill>
                <a:latin typeface="Bookman Old Style" pitchFamily="18" charset="0"/>
              </a:rPr>
              <a:t>ACADEMIA.EDU</a:t>
            </a:r>
            <a:endParaRPr lang="sr-Latn-RS" sz="2000" b="1" dirty="0" smtClean="0">
              <a:solidFill>
                <a:srgbClr val="FFFF00"/>
              </a:solidFill>
              <a:latin typeface="Bookman Old Style" pitchFamily="18" charset="0"/>
            </a:endParaRPr>
          </a:p>
          <a:p>
            <a:pPr>
              <a:buFontTx/>
              <a:buChar char="-"/>
            </a:pPr>
            <a:r>
              <a:rPr lang="sr-Latn-RS" sz="2000" b="1" dirty="0" smtClean="0">
                <a:solidFill>
                  <a:srgbClr val="FFFF00"/>
                </a:solidFill>
                <a:latin typeface="Bookman Old Style" pitchFamily="18" charset="0"/>
              </a:rPr>
              <a:t> J. Erdeljan, </a:t>
            </a:r>
            <a:r>
              <a:rPr lang="sr-Latn-RS" sz="2000" b="1" i="1" dirty="0" smtClean="0">
                <a:solidFill>
                  <a:srgbClr val="FFFF00"/>
                </a:solidFill>
                <a:latin typeface="Bookman Old Style" pitchFamily="18" charset="0"/>
              </a:rPr>
              <a:t>Studenica. An Identity in Marble</a:t>
            </a:r>
            <a:r>
              <a:rPr lang="sr-Latn-RS" sz="2000" b="1" dirty="0" smtClean="0">
                <a:solidFill>
                  <a:srgbClr val="FFFF00"/>
                </a:solidFill>
                <a:latin typeface="Bookman Old Style" pitchFamily="18" charset="0"/>
              </a:rPr>
              <a:t>, Zograf 35 (2011), 91-100.</a:t>
            </a:r>
            <a:r>
              <a:rPr lang="sr-Cyrl-RS" sz="2000" b="1" dirty="0" smtClean="0">
                <a:solidFill>
                  <a:srgbClr val="FFFF00"/>
                </a:solidFill>
                <a:latin typeface="Bookman Old Style" pitchFamily="18" charset="0"/>
              </a:rPr>
              <a:t> ДОСТУПНО НА </a:t>
            </a:r>
            <a:r>
              <a:rPr lang="en-US" sz="2000" b="1" dirty="0" smtClean="0">
                <a:solidFill>
                  <a:srgbClr val="FFFF00"/>
                </a:solidFill>
                <a:latin typeface="Bookman Old Style" pitchFamily="18" charset="0"/>
              </a:rPr>
              <a:t>ACADEMIA.EDU</a:t>
            </a:r>
            <a:endParaRPr lang="sr-Latn-RS" sz="2000" b="1" dirty="0" smtClean="0">
              <a:solidFill>
                <a:srgbClr val="FFFF00"/>
              </a:solidFill>
              <a:latin typeface="Bookman Old Style" pitchFamily="18" charset="0"/>
            </a:endParaRPr>
          </a:p>
          <a:p>
            <a:pPr>
              <a:buFontTx/>
              <a:buChar char="-"/>
            </a:pPr>
            <a:r>
              <a:rPr lang="sr-Latn-R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Д. Поповић</a:t>
            </a:r>
            <a:r>
              <a:rPr lang="en-US" sz="2000" b="1" dirty="0" smtClean="0">
                <a:solidFill>
                  <a:srgbClr val="FFFF00"/>
                </a:solidFill>
                <a:latin typeface="Bookman Old Style" pitchFamily="18" charset="0"/>
              </a:rPr>
              <a:t>, </a:t>
            </a:r>
            <a:r>
              <a:rPr lang="sr-Cyrl-RS" sz="2000" b="1" i="1" dirty="0" smtClean="0">
                <a:solidFill>
                  <a:srgbClr val="FFFF00"/>
                </a:solidFill>
                <a:latin typeface="Bookman Old Style" pitchFamily="18" charset="0"/>
              </a:rPr>
              <a:t>О настанку култа Светог Симеона</a:t>
            </a:r>
            <a:r>
              <a:rPr lang="sr-Cyrl-RS" sz="2000" b="1" dirty="0" smtClean="0">
                <a:solidFill>
                  <a:srgbClr val="FFFF00"/>
                </a:solidFill>
                <a:latin typeface="Bookman Old Style" pitchFamily="18" charset="0"/>
              </a:rPr>
              <a:t>, у: Под окриљем светости. Култ светих владара и реликвија у средњовековној Србији, Београд 2006, 41-73 </a:t>
            </a:r>
            <a:r>
              <a:rPr lang="en-US" sz="2000" b="1" dirty="0" smtClean="0">
                <a:solidFill>
                  <a:srgbClr val="FFFF00"/>
                </a:solidFill>
                <a:latin typeface="Bookman Old Style" pitchFamily="18" charset="0"/>
              </a:rPr>
              <a:t> K</a:t>
            </a:r>
            <a:r>
              <a:rPr lang="sr-Cyrl-RS" sz="2000" b="1" dirty="0" smtClean="0">
                <a:solidFill>
                  <a:srgbClr val="FFFF00"/>
                </a:solidFill>
                <a:latin typeface="Bookman Old Style" pitchFamily="18" charset="0"/>
              </a:rPr>
              <a:t>ЊИГА ДОСТУПНА НА </a:t>
            </a:r>
            <a:r>
              <a:rPr lang="en-US" sz="2000" b="1" dirty="0" smtClean="0">
                <a:solidFill>
                  <a:srgbClr val="FFFF00"/>
                </a:solidFill>
                <a:latin typeface="Bookman Old Style" pitchFamily="18" charset="0"/>
              </a:rPr>
              <a:t>ACADEMIA. EDU</a:t>
            </a:r>
            <a:r>
              <a:rPr lang="sr-Cyrl-RS" sz="2000" b="1" dirty="0" smtClean="0">
                <a:solidFill>
                  <a:srgbClr val="FFFF00"/>
                </a:solidFill>
                <a:latin typeface="Bookman Old Style" pitchFamily="18"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u="sng" dirty="0" smtClean="0">
                <a:solidFill>
                  <a:srgbClr val="FFFF00"/>
                </a:solidFill>
                <a:latin typeface="Bookman Old Style" pitchFamily="18" charset="0"/>
              </a:rPr>
              <a:t>ВРЕМЕ ИЗГРАДЊЕ </a:t>
            </a:r>
            <a:r>
              <a:rPr lang="sr-Cyrl-RS" sz="2000" b="1" dirty="0" smtClean="0">
                <a:solidFill>
                  <a:srgbClr val="FFFF00"/>
                </a:solidFill>
                <a:latin typeface="Bookman Old Style" pitchFamily="18" charset="0"/>
              </a:rPr>
              <a:t> НЕМАЊИНЕ ЗАДУЖБИНЕ ДУГО ЈЕ У ИСТОРИОГРАФИЈИ БИЛО ОКВИРНО ОДРЕЂИВАНО У ПЕРИОД ОД 1183. ДО 1196.ГОДИНЕ. ТЕК НЕДАВНО, НОВОМ АНАЛИЗОМ ПОДАТАКА У ЖИТИЈИМА И ДРУГИМ ИСТОРИЈСКИМ ИЗВОРИМА, КАО И ЊИХОВИМ САГЛЕДАВАЊЕМ У ОКВИРИМА ШИРЕГ КОНТЕКСТА, ПРЕДЛОЖЕНО ЈЕ ЗНАТНО КРАЋЕ РАЗДОБЉЕ, ОД ОКО 1192. ДО 1195, ГОДИНЕ. ОВАКВА ПРЕТПОСТАВКА БИ ОДГОВАРАЛА РАЗДОБЉУ СРПСКО - ВИЗАНТИЈСКОГ МИРА ПОСЛЕ 1190.Г,</a:t>
            </a:r>
            <a:r>
              <a:rPr lang="en-U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ДОДАТНО УТВРЂЕНОГ ДОГОВОРОМ О ДИНАСТИЧКОМ СПАЈАЊУ РОМЕЈСКОГ И СРПСКОГ ДВОРА, ОДНОСНО УДАЈОМ ЕВДОКИЈЕ АНГЕЛИНЕ КОМНИНЕ, СИНОВИЦЕ ВИЗАНТИЈСКОГ ЦАРА ИСАКА </a:t>
            </a:r>
            <a:r>
              <a:rPr lang="en-US" sz="2000" b="1" dirty="0" smtClean="0">
                <a:solidFill>
                  <a:srgbClr val="FFFF00"/>
                </a:solidFill>
                <a:latin typeface="Bookman Old Style" pitchFamily="18" charset="0"/>
              </a:rPr>
              <a:t>II</a:t>
            </a:r>
            <a:r>
              <a:rPr lang="sr-Cyrl-RS" sz="2000" b="1" dirty="0" smtClean="0">
                <a:solidFill>
                  <a:srgbClr val="FFFF00"/>
                </a:solidFill>
                <a:latin typeface="Bookman Old Style" pitchFamily="18" charset="0"/>
              </a:rPr>
              <a:t> АНЂЕЛА, И НЕМАЊИНОГ СРЕДЊЕГ СИНА СТЕФАНА, БУДУЋЕГ ВЕЛИКОГ ЖУПАНА А ПОТОМ И ПРВОГ СРПСКОГ КРАЉА. МАНАСТИР ЈЕ УГЛАВНОМ БИО ДОВРШЕН ДО 1196.Г, КАДА ЈЕ НЕМАЊА ВРХОВНУ ВЛАСТ ПРЕДАО СТЕФАНУ НА САБОРУ У ЦРКВИ СВ. ПЕТРА И ПАВЛА У РАСУ. ТУ ЈЕ ПРИМИО МОНАШКУ СХИМУ И КАО </a:t>
            </a:r>
            <a:r>
              <a:rPr lang="sr-Cyrl-RS" sz="2000" b="1" u="sng" dirty="0" smtClean="0">
                <a:solidFill>
                  <a:srgbClr val="FFFF00"/>
                </a:solidFill>
                <a:latin typeface="Bookman Old Style" pitchFamily="18" charset="0"/>
              </a:rPr>
              <a:t>МОНАХ СИМЕОН </a:t>
            </a:r>
            <a:r>
              <a:rPr lang="sr-Cyrl-RS" sz="2000" b="1" dirty="0" smtClean="0">
                <a:solidFill>
                  <a:srgbClr val="FFFF00"/>
                </a:solidFill>
                <a:latin typeface="Bookman Old Style" pitchFamily="18" charset="0"/>
              </a:rPr>
              <a:t>ОТИШАО У СТУДЕНИЦУ. У ЊОЈ СЕ ЗАДРЖАО КРАТКО, ДА БИ НА ПОЗИВ СВОГ НАЈМЛАЂЕГ СИНА РАСТКА (САВЕ), ПОСЛЕДЊЕ ГОДИНЕ ЖИВОТА ПРОВЕО РАДЕЋИ НА ОСНИВАЊУ ХИЛАНДАРА, СРПСКОГ МАНАСТИРА НА СВЕТОЈ ГОРИ. </a:t>
            </a:r>
            <a:endParaRPr lang="en-US" sz="2000" b="1" dirty="0">
              <a:solidFill>
                <a:srgbClr val="FFFF00"/>
              </a:solidFill>
              <a:latin typeface="Bookman Old Style"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ПОСЕБНОСТИ СТУДЕНИЦЕ ВЕЋ У ВРЕМЕНУ НЕМАЊИНОГ ЖИВОТА НАГЛАШЕНЕ СУ НЕ САМО ЊЕНОМ ОСОБЕНОМ АРХИТЕКТУРОМ, ВЕЋ И ИЗУЗЕТНИМ СТАТУСОМ КОЈИ ЈЕ МАНАСТИР ДОБИО ПО ОСНИВАЊУ. НЕМАЊА ЈЕ МАНАСТИРУ ИЗДАО “ЗЛАТОПЕЧАТНУ ПОВЕЉУ”, ЦРКВЕНОПРАВНИ ДОКУМЕНТ ПРИМЕРЕН САМОСТАЛНИМ ГОСПОДАРИМА, А СТУДЕНИЧКИ ИГУМАН ИМАО ЈЕ ПРВЕНСТВО НАД СТАРЕШИНАМА ДРУГИХ МАНАСТИРА. ЈЕДНАКО ЈЕ, МЕЂУТИМ, ИЗВЕСНО ДА ЈЕ ИЗГРАДЊА ХРАМА МОРАЛА БИТИ ИЗВЕДЕНА СА БЛАГОСЛОВОМ ОХРИДСКОГ АРХИЕПИСКОПА. ТО ЈЕ У ИЗВОРИМА ВИШЕ ПУТА НАГЛАШЕНО ПОДВЛАЧЕЊЕМ НЕМАЊИНЕ ВЕРНОСТИ РАШКОМ ЕПИСКОПУ КАО ОХРИДСКОМ ПРЕЛАТУ. О ИЗУЗЕТНОЈ ТЕОЛОШКОЈ УЧЕНОСТИ ИДЕЈНИХ ТВОРАЦА СТУДЕНИЦЕ СВЕДОЧИ КОМПЛЕКСНИ СЕДИМЕНТИРАНИ ИКОНОГРАФСКИ САДРЖАЈ СВИХ ЊЕНИХ НАВЕДЕНИХ СВОЈСТАВА. ПО НАЧЕЛИМА ПРИМЕРЕНИМ ЈОШ АНТИЧКОЈ УМЕТНОСТИ, ТАКАВ САДРЖАЈ НУЖНО ЈЕ ПОСЕДОВАО И ОДГОВАРАЈУЋУ ЕСТЕТСКУ ВРЕДНОСТ. СТОГА СУ ИДЕЈЕ ВЛАДАРСКОГ ХРАМА МОРАЛЕ, ПРЕМА СРЕДЊОВЕКОВНИМ ПРИНЦИПИМА, СТАЈАТИ У СКЛАДУ СА РЕПРЕЗЕНТАТИВНИМ НАЧИНОМ НА КОЈИ СУ БИЛЕ ВИЗУЕЛНО ИСКАЗИВАНЕ.  </a:t>
            </a:r>
            <a:endParaRPr lang="en-US" sz="2000" b="1" dirty="0">
              <a:solidFill>
                <a:srgbClr val="FFFF00"/>
              </a:solidFill>
              <a:latin typeface="Bookman Old Style"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STEVOVIC SVE 2020\003 SLIKE POSAO SVE\001 SLIKE BAZA\SLIKE SREDNJOVEKOVNA SRBIJA\Srbija2006\Studenica\Bogordicina crkva\Pace\Pace 21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p:spPr>
      </p:pic>
      <p:pic>
        <p:nvPicPr>
          <p:cNvPr id="3076" name="Picture 4" descr="C:\Users\Ivan\Videos\Desktop\001 SRBIJA PREDAVANJA\3STUDENICA\012studosnov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581400" cy="2548304"/>
          </a:xfrm>
          <a:prstGeom prst="rect">
            <a:avLst/>
          </a:prstGeom>
          <a:noFill/>
        </p:spPr>
      </p:pic>
      <p:sp>
        <p:nvSpPr>
          <p:cNvPr id="5" name="TextBox 4"/>
          <p:cNvSpPr txBox="1"/>
          <p:nvPr/>
        </p:nvSpPr>
        <p:spPr>
          <a:xfrm>
            <a:off x="533400" y="5867400"/>
            <a:ext cx="8229600" cy="707886"/>
          </a:xfrm>
          <a:prstGeom prst="rect">
            <a:avLst/>
          </a:prstGeom>
          <a:noFill/>
        </p:spPr>
        <p:txBody>
          <a:bodyPr wrap="square" rtlCol="0">
            <a:spAutoFit/>
          </a:bodyPr>
          <a:lstStyle/>
          <a:p>
            <a:r>
              <a:rPr lang="sr-Cyrl-RS" sz="2000" b="1" dirty="0" smtClean="0">
                <a:solidFill>
                  <a:srgbClr val="FFFF00"/>
                </a:solidFill>
                <a:latin typeface="Bookman Old Style" pitchFamily="18" charset="0"/>
              </a:rPr>
              <a:t>БОГОРОДИЧИНА ЦРКВА, ИЗГЛЕД СА ЈУЖНЕ СТРАНЕ И ОСНОВА БЕЗ КАСНИЈЕ ДОЗИДАНЕ СПОЉНЕ ПРИПРАТЕ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ПРОСТОРНИ КОНЦЕПТ БОГОРОДИЧИНЕ ЦРКВЕ У РАЗВИЈЕНОМ ВИДУ ЗАДРЖАО ЈЕ СВЕ НАЈВАЖНИЈЕ КОМПОНЕНТЕ ПРЕТХОДНИХ  ПОЗНАТИХ НЕМАЊИНИХ ЗАДУЖБИНА, СВ. НИКОЛЕ И ЂУРЂЕВИХ СТУПОВА. ПРОСТОР ТИПОЛОШКИ ОДРЕЂЕНЕ ЈЕДНОБРОДНЕ ЦРКВЕ СА КУПОЛОМ ПОДЕЉЕН ЈЕ НА </a:t>
            </a:r>
            <a:r>
              <a:rPr lang="sr-Cyrl-RS" sz="2000" b="1" u="sng" dirty="0" smtClean="0">
                <a:solidFill>
                  <a:srgbClr val="FFFF00"/>
                </a:solidFill>
                <a:latin typeface="Bookman Old Style" pitchFamily="18" charset="0"/>
              </a:rPr>
              <a:t>ВЕЛИКУ ПРИПРАТУ </a:t>
            </a:r>
            <a:r>
              <a:rPr lang="sr-Cyrl-RS" sz="2000" b="1" dirty="0" smtClean="0">
                <a:solidFill>
                  <a:srgbClr val="FFFF00"/>
                </a:solidFill>
                <a:latin typeface="Bookman Old Style" pitchFamily="18" charset="0"/>
              </a:rPr>
              <a:t>НА ЗАПАДНОЈ СТРАНИ, </a:t>
            </a:r>
            <a:r>
              <a:rPr lang="sr-Cyrl-RS" sz="2000" b="1" u="sng" dirty="0" smtClean="0">
                <a:solidFill>
                  <a:srgbClr val="FFFF00"/>
                </a:solidFill>
                <a:latin typeface="Bookman Old Style" pitchFamily="18" charset="0"/>
              </a:rPr>
              <a:t>ЗАПАДНИ ТРАВЕЈ НАОСА </a:t>
            </a:r>
            <a:r>
              <a:rPr lang="sr-Cyrl-RS" sz="2000" b="1" dirty="0" smtClean="0">
                <a:solidFill>
                  <a:srgbClr val="FFFF00"/>
                </a:solidFill>
                <a:latin typeface="Bookman Old Style" pitchFamily="18" charset="0"/>
              </a:rPr>
              <a:t>У КОЈЕМ ЈЕ ОД ПОЧЕТКА ИЗГРАДЊЕ ИЛИ НЕШТО КАСНИЈЕ СА ЈУЖНЕ СТРАНЕ БИЛА ОБРАЗОВАНА ВЛАДАРСКА ГРОБНИЦА У ВИДУ МОНУМЕНТАЛНОГ САРКОФАГА, И </a:t>
            </a:r>
            <a:r>
              <a:rPr lang="sr-Cyrl-RS" sz="2000" b="1" u="sng" dirty="0" smtClean="0">
                <a:solidFill>
                  <a:srgbClr val="FFFF00"/>
                </a:solidFill>
                <a:latin typeface="Bookman Old Style" pitchFamily="18" charset="0"/>
              </a:rPr>
              <a:t>ЈЕДИНСТВЕНИ ТРИПАРТИТНИ ОЛТАРСКИ ДЕО </a:t>
            </a:r>
            <a:r>
              <a:rPr lang="sr-Cyrl-RS" sz="2000" b="1" dirty="0" smtClean="0">
                <a:solidFill>
                  <a:srgbClr val="FFFF00"/>
                </a:solidFill>
                <a:latin typeface="Bookman Old Style" pitchFamily="18" charset="0"/>
              </a:rPr>
              <a:t>ОРГАНИЗОВАН ПО ВИЗАНТИЈСКОМ МОДЕЛУ, ПОТПУНО ЈЕДНАК ОНИМА У СВ. НИКОЛИ И ЂУРЂЕВИМ СТУПОВИМА. ЦЕНТРАЛНИ ПРОСТОР ТАКОЂЕ ЈЕ </a:t>
            </a:r>
            <a:r>
              <a:rPr lang="sr-Cyrl-RS" sz="2000" b="1" u="sng" dirty="0" smtClean="0">
                <a:solidFill>
                  <a:srgbClr val="FFFF00"/>
                </a:solidFill>
                <a:latin typeface="Bookman Old Style" pitchFamily="18" charset="0"/>
              </a:rPr>
              <a:t>У ГОРЊОЈ ЗОНИ </a:t>
            </a:r>
            <a:r>
              <a:rPr lang="sr-Cyrl-RS" sz="2000" b="1" dirty="0" smtClean="0">
                <a:solidFill>
                  <a:srgbClr val="FFFF00"/>
                </a:solidFill>
                <a:latin typeface="Bookman Old Style" pitchFamily="18" charset="0"/>
              </a:rPr>
              <a:t>ИСТАКНУТ И ИЗНУТРА И СПОЉА, УГЛЕДАЊЕМ НА ВОЛУМЕН И КОНСТРУКЦИЈЕ КУПОЛНИХ ОРГАНИЗАМА ПРИМЕРЕНЕ ВИЗАНТИЈСКОЈ АРХИТЕКТУРИ. У ОКВИРУ ОВОГ </a:t>
            </a:r>
            <a:r>
              <a:rPr lang="sr-Cyrl-RS" sz="2000" b="1" u="sng" dirty="0" smtClean="0">
                <a:solidFill>
                  <a:srgbClr val="FFFF00"/>
                </a:solidFill>
                <a:latin typeface="Bookman Old Style" pitchFamily="18" charset="0"/>
              </a:rPr>
              <a:t>ПРОГРАМСКИ ОРГАНИЗОВАНОГ РАСПОРЕДА ПРОСТОРА</a:t>
            </a:r>
            <a:r>
              <a:rPr lang="sr-Cyrl-RS" sz="2000" b="1" dirty="0" smtClean="0">
                <a:solidFill>
                  <a:srgbClr val="FFFF00"/>
                </a:solidFill>
                <a:latin typeface="Bookman Old Style" pitchFamily="18" charset="0"/>
              </a:rPr>
              <a:t>, ЗАДРЖАНИ СУ И </a:t>
            </a:r>
            <a:r>
              <a:rPr lang="sr-Cyrl-RS" sz="2000" b="1" u="sng" dirty="0" smtClean="0">
                <a:solidFill>
                  <a:srgbClr val="FFFF00"/>
                </a:solidFill>
                <a:latin typeface="Bookman Old Style" pitchFamily="18" charset="0"/>
              </a:rPr>
              <a:t>ВЕСТИБИЛИ НА БОЧНИМ СТРАНАМА</a:t>
            </a:r>
            <a:r>
              <a:rPr lang="sr-Cyrl-RS" sz="2000" b="1" dirty="0" smtClean="0">
                <a:solidFill>
                  <a:srgbClr val="FFFF00"/>
                </a:solidFill>
                <a:latin typeface="Bookman Old Style" pitchFamily="18" charset="0"/>
              </a:rPr>
              <a:t>, ШТО БИ ЗНАЧИЛО ДА ЈЕ ОДРЕЂЕНИ ОБРЕД ОБАВЉАН У ЂУРЂЕВИМ СТУПОВИМА, БИО ПРАКТИКОВАН И У СТУДЕНИЦИ. </a:t>
            </a:r>
            <a:r>
              <a:rPr lang="sr-Cyrl-RS" sz="2000" b="1" u="sng" dirty="0" smtClean="0">
                <a:solidFill>
                  <a:srgbClr val="FFFF00"/>
                </a:solidFill>
                <a:latin typeface="Bookman Old Style" pitchFamily="18" charset="0"/>
              </a:rPr>
              <a:t>СТУДЕНИЧКИ ТИПИК</a:t>
            </a:r>
            <a:r>
              <a:rPr lang="sr-Cyrl-RS" sz="2000" b="1" dirty="0" smtClean="0">
                <a:solidFill>
                  <a:srgbClr val="FFFF00"/>
                </a:solidFill>
                <a:latin typeface="Bookman Old Style" pitchFamily="18" charset="0"/>
              </a:rPr>
              <a:t>, КОЈИ ЈЕ САСТАВИО МОНАХ САВА НЕМАЊИЋ, НЕ ПРУЖА МЕЂУТИМ НЕПОСРЕДНЕ ОДГОВОРЕ НА ПИТАЊА О НАМЕНИ ВЕСТИБИЛА.   </a:t>
            </a:r>
            <a:endParaRPr lang="en-US" sz="2000" b="1" dirty="0">
              <a:solidFill>
                <a:srgbClr val="FFFF00"/>
              </a:solidFill>
              <a:latin typeface="Bookman Old Style"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van\Videos\Desktop\001 SRBIJA PREDAVANJA\3STUDENICA\005Picture 09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TextBox 2"/>
          <p:cNvSpPr txBox="1"/>
          <p:nvPr/>
        </p:nvSpPr>
        <p:spPr>
          <a:xfrm>
            <a:off x="228600" y="304800"/>
            <a:ext cx="84582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БОГОРОДИЧИНА ЦРКВА, ИЗГЛЕД ИСТОЧНОГ ЗИДА ПРЕМА ОЛТАРСКОМ ПРОСТОРУ</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van\Videos\Desktop\001 SRBIJA PREDAVANJA\3STUDENICA\018studenica 01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89093"/>
          </a:xfrm>
          <a:prstGeom prst="rect">
            <a:avLst/>
          </a:prstGeom>
          <a:noFill/>
        </p:spPr>
      </p:pic>
      <p:sp>
        <p:nvSpPr>
          <p:cNvPr id="4" name="TextBox 3"/>
          <p:cNvSpPr txBox="1"/>
          <p:nvPr/>
        </p:nvSpPr>
        <p:spPr>
          <a:xfrm>
            <a:off x="0" y="152400"/>
            <a:ext cx="91440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БОГОРОДИЧИНА ЦРКВА, ЗАПАДНИ ЗИД НАОСА СА ПОСЕБНО ИСТАКНУТОМ СЦЕНОМ </a:t>
            </a:r>
            <a:r>
              <a:rPr lang="sr-Cyrl-RS" sz="2000" b="1" i="1" dirty="0" smtClean="0">
                <a:solidFill>
                  <a:srgbClr val="FFFF00"/>
                </a:solidFill>
                <a:latin typeface="Bookman Old Style" pitchFamily="18" charset="0"/>
              </a:rPr>
              <a:t>РАСПЕЋА</a:t>
            </a:r>
            <a:r>
              <a:rPr lang="sr-Cyrl-RS" sz="2000" b="1" dirty="0" smtClean="0">
                <a:solidFill>
                  <a:srgbClr val="FFFF00"/>
                </a:solidFill>
                <a:latin typeface="Bookman Old Style" pitchFamily="18" charset="0"/>
              </a:rPr>
              <a:t> И ДВА НЕОБИЧНА ПРОЗОРСКА ОТВОРА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959</TotalTime>
  <Words>1970</Words>
  <Application>Microsoft Office PowerPoint</Application>
  <PresentationFormat>On-screen Show (4:3)</PresentationFormat>
  <Paragraphs>39</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Ivan</dc:creator>
  <cp:lastModifiedBy>User</cp:lastModifiedBy>
  <cp:revision>106</cp:revision>
  <dcterms:created xsi:type="dcterms:W3CDTF">2020-03-27T15:53:48Z</dcterms:created>
  <dcterms:modified xsi:type="dcterms:W3CDTF">2020-03-29T07:53:12Z</dcterms:modified>
</cp:coreProperties>
</file>