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349" r:id="rId4"/>
    <p:sldId id="350" r:id="rId5"/>
    <p:sldId id="259" r:id="rId6"/>
    <p:sldId id="260" r:id="rId7"/>
    <p:sldId id="261" r:id="rId8"/>
    <p:sldId id="352" r:id="rId9"/>
    <p:sldId id="366" r:id="rId10"/>
    <p:sldId id="367" r:id="rId11"/>
    <p:sldId id="365" r:id="rId12"/>
    <p:sldId id="264" r:id="rId13"/>
    <p:sldId id="265" r:id="rId14"/>
    <p:sldId id="266" r:id="rId15"/>
    <p:sldId id="267" r:id="rId16"/>
    <p:sldId id="268" r:id="rId17"/>
    <p:sldId id="269" r:id="rId18"/>
    <p:sldId id="270" r:id="rId19"/>
    <p:sldId id="272" r:id="rId20"/>
    <p:sldId id="273" r:id="rId21"/>
    <p:sldId id="368" r:id="rId22"/>
    <p:sldId id="278" r:id="rId23"/>
    <p:sldId id="279" r:id="rId24"/>
    <p:sldId id="371" r:id="rId25"/>
    <p:sldId id="372" r:id="rId26"/>
    <p:sldId id="281" r:id="rId27"/>
    <p:sldId id="282" r:id="rId28"/>
    <p:sldId id="351" r:id="rId29"/>
    <p:sldId id="355" r:id="rId30"/>
    <p:sldId id="356" r:id="rId31"/>
    <p:sldId id="358" r:id="rId32"/>
    <p:sldId id="359" r:id="rId33"/>
    <p:sldId id="361" r:id="rId34"/>
    <p:sldId id="362" r:id="rId35"/>
    <p:sldId id="373" r:id="rId36"/>
    <p:sldId id="376" r:id="rId37"/>
    <p:sldId id="377" r:id="rId38"/>
    <p:sldId id="378" r:id="rId39"/>
    <p:sldId id="369" r:id="rId40"/>
    <p:sldId id="290" r:id="rId41"/>
    <p:sldId id="291" r:id="rId42"/>
    <p:sldId id="292" r:id="rId43"/>
    <p:sldId id="293" r:id="rId44"/>
    <p:sldId id="294" r:id="rId45"/>
    <p:sldId id="296" r:id="rId46"/>
    <p:sldId id="375" r:id="rId47"/>
    <p:sldId id="297" r:id="rId48"/>
    <p:sldId id="298" r:id="rId49"/>
    <p:sldId id="380" r:id="rId50"/>
    <p:sldId id="381" r:id="rId51"/>
    <p:sldId id="379" r:id="rId52"/>
    <p:sldId id="382" r:id="rId53"/>
    <p:sldId id="383" r:id="rId54"/>
    <p:sldId id="384" r:id="rId55"/>
    <p:sldId id="300"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86" d="100"/>
          <a:sy n="86" d="100"/>
        </p:scale>
        <p:origin x="-108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3208C1F-324B-4F16-802B-3B2D233EF517}" type="datetimeFigureOut">
              <a:rPr lang="en-US" smtClean="0"/>
              <a:pPr/>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C24D7D-0A37-482E-A1B0-55B46DCFFCE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208C1F-324B-4F16-802B-3B2D233EF517}" type="datetimeFigureOut">
              <a:rPr lang="en-US" smtClean="0"/>
              <a:pPr/>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C24D7D-0A37-482E-A1B0-55B46DCFFCE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208C1F-324B-4F16-802B-3B2D233EF517}" type="datetimeFigureOut">
              <a:rPr lang="en-US" smtClean="0"/>
              <a:pPr/>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C24D7D-0A37-482E-A1B0-55B46DCFFCE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208C1F-324B-4F16-802B-3B2D233EF517}" type="datetimeFigureOut">
              <a:rPr lang="en-US" smtClean="0"/>
              <a:pPr/>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C24D7D-0A37-482E-A1B0-55B46DCFFCE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208C1F-324B-4F16-802B-3B2D233EF517}" type="datetimeFigureOut">
              <a:rPr lang="en-US" smtClean="0"/>
              <a:pPr/>
              <a:t>3/25/2020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C24D7D-0A37-482E-A1B0-55B46DCFFCE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3208C1F-324B-4F16-802B-3B2D233EF517}" type="datetimeFigureOut">
              <a:rPr lang="en-US" smtClean="0"/>
              <a:pPr/>
              <a:t>3/25/2020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C24D7D-0A37-482E-A1B0-55B46DCFFCE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3208C1F-324B-4F16-802B-3B2D233EF517}" type="datetimeFigureOut">
              <a:rPr lang="en-US" smtClean="0"/>
              <a:pPr/>
              <a:t>3/25/2020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C24D7D-0A37-482E-A1B0-55B46DCFFCE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208C1F-324B-4F16-802B-3B2D233EF517}" type="datetimeFigureOut">
              <a:rPr lang="en-US" smtClean="0"/>
              <a:pPr/>
              <a:t>3/25/2020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C24D7D-0A37-482E-A1B0-55B46DCFFCE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208C1F-324B-4F16-802B-3B2D233EF517}" type="datetimeFigureOut">
              <a:rPr lang="en-US" smtClean="0"/>
              <a:pPr/>
              <a:t>3/25/2020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C24D7D-0A37-482E-A1B0-55B46DCFFCE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208C1F-324B-4F16-802B-3B2D233EF517}" type="datetimeFigureOut">
              <a:rPr lang="en-US" smtClean="0"/>
              <a:pPr/>
              <a:t>3/25/2020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C24D7D-0A37-482E-A1B0-55B46DCFFCE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208C1F-324B-4F16-802B-3B2D233EF517}" type="datetimeFigureOut">
              <a:rPr lang="en-US" smtClean="0"/>
              <a:pPr/>
              <a:t>3/25/2020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C24D7D-0A37-482E-A1B0-55B46DCFFCE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208C1F-324B-4F16-802B-3B2D233EF517}" type="datetimeFigureOut">
              <a:rPr lang="en-US" smtClean="0"/>
              <a:pPr/>
              <a:t>3/25/2020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C24D7D-0A37-482E-A1B0-55B46DCFFCE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weimarberlin.com/" TargetMode="External"/><Relationship Id="rId2" Type="http://schemas.openxmlformats.org/officeDocument/2006/relationships/hyperlink" Target="https://vimeo.com/146430633"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hyperlink" Target="https://www.numeridanse.tv/en/dance-videotheque/tanzerische-pantominen"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hyperlink" Target="http://www.weimarberlin.com/2020/01/wild-dance-in-berlin.html" TargetMode="External"/><Relationship Id="rId4" Type="http://schemas.openxmlformats.org/officeDocument/2006/relationships/image" Target="../media/image40.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museothyssen.org/en/collection/artists/grosz-george/metropolis"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hyperlink" Target="https://berlinischegalerie.de/en/collection/our-collection/fine-arts/otto-dix/"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tate.org.uk/art/artworks/grosz-suicide-t02053"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tate.org.uk/art/artworks/schad-agosta-the-pigeon-chested-man-and-rasha-the-black-dove-l02264" TargetMode="External"/><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www.museothyssen.org/en/collection/artists/schad-christian/portrait-dr-haustein" TargetMode="External"/><Relationship Id="rId1" Type="http://schemas.openxmlformats.org/officeDocument/2006/relationships/slideLayout" Target="../slideLayouts/slideLayout7.xml"/><Relationship Id="rId5" Type="http://schemas.openxmlformats.org/officeDocument/2006/relationships/hyperlink" Target="https://www.youtube.com/watch?v=dCT1YUtNOA8" TargetMode="External"/><Relationship Id="rId4" Type="http://schemas.openxmlformats.org/officeDocument/2006/relationships/image" Target="../media/image63.jpeg"/></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anti-kriegs-museum.de/english/history.html"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914401"/>
            <a:ext cx="7772400" cy="2686050"/>
          </a:xfrm>
        </p:spPr>
        <p:txBody>
          <a:bodyPr>
            <a:normAutofit/>
          </a:bodyPr>
          <a:lstStyle/>
          <a:p>
            <a:r>
              <a:rPr lang="sr-Latn-CS" sz="3600" dirty="0" smtClean="0"/>
              <a:t>Realizmi</a:t>
            </a:r>
            <a:br>
              <a:rPr lang="sr-Latn-CS" sz="3600" dirty="0" smtClean="0"/>
            </a:br>
            <a:r>
              <a:rPr lang="sr-Latn-CS" sz="3600" i="1" dirty="0" smtClean="0"/>
              <a:t>nova objektivnost/</a:t>
            </a:r>
            <a:r>
              <a:rPr lang="en-US" sz="3600" dirty="0" smtClean="0"/>
              <a:t> </a:t>
            </a:r>
            <a:r>
              <a:rPr lang="en-US" sz="3600" i="1" dirty="0" err="1" smtClean="0"/>
              <a:t>Neue</a:t>
            </a:r>
            <a:r>
              <a:rPr lang="en-US" sz="3600" i="1" dirty="0" smtClean="0"/>
              <a:t> </a:t>
            </a:r>
            <a:r>
              <a:rPr lang="en-US" sz="3600" i="1" dirty="0" err="1" smtClean="0"/>
              <a:t>Sachlichkeit</a:t>
            </a:r>
            <a:r>
              <a:rPr lang="sr-Latn-CS" sz="3600" i="1" dirty="0" smtClean="0"/>
              <a:t>;</a:t>
            </a:r>
            <a:br>
              <a:rPr lang="sr-Latn-CS" sz="3600" i="1" dirty="0" smtClean="0"/>
            </a:br>
            <a:r>
              <a:rPr lang="sr-Latn-CS" sz="3600" dirty="0" smtClean="0"/>
              <a:t/>
            </a:r>
            <a:br>
              <a:rPr lang="sr-Latn-CS" sz="3600" dirty="0" smtClean="0"/>
            </a:br>
            <a:r>
              <a:rPr lang="sr-Latn-CS" sz="3600" dirty="0" smtClean="0"/>
              <a:t>predavanje: sreda, 25. mart 2020</a:t>
            </a:r>
            <a:endParaRPr lang="en-US" dirty="0"/>
          </a:p>
        </p:txBody>
      </p:sp>
      <p:sp>
        <p:nvSpPr>
          <p:cNvPr id="2051" name="Rectangle 3"/>
          <p:cNvSpPr>
            <a:spLocks noGrp="1" noChangeArrowheads="1"/>
          </p:cNvSpPr>
          <p:nvPr>
            <p:ph type="subTitle" idx="1"/>
          </p:nvPr>
        </p:nvSpPr>
        <p:spPr>
          <a:xfrm>
            <a:off x="1371600" y="3886200"/>
            <a:ext cx="6400800" cy="2209800"/>
          </a:xfrm>
        </p:spPr>
        <p:txBody>
          <a:bodyPr>
            <a:normAutofit fontScale="85000" lnSpcReduction="20000"/>
          </a:bodyPr>
          <a:lstStyle/>
          <a:p>
            <a:r>
              <a:rPr lang="sr-Latn-CS" sz="2300" dirty="0" smtClean="0"/>
              <a:t>Literatura: A. Mitrović, Angažovano i lepo, Beograd 2011, 150-172; 243-260;</a:t>
            </a:r>
          </a:p>
          <a:p>
            <a:r>
              <a:rPr lang="sr-Latn-RS" sz="2300" dirty="0" smtClean="0"/>
              <a:t>P, Gej, Vajmarska kultura, Geopoetika, Beograd, 1998, 1, 4. i 5. poglavlje</a:t>
            </a:r>
            <a:endParaRPr lang="sr-Latn-CS" sz="2300" dirty="0" smtClean="0"/>
          </a:p>
          <a:p>
            <a:r>
              <a:rPr lang="en-US" sz="2300" dirty="0" smtClean="0">
                <a:hlinkClick r:id="rId2"/>
              </a:rPr>
              <a:t>https://</a:t>
            </a:r>
            <a:r>
              <a:rPr lang="en-US" sz="2300" dirty="0" smtClean="0">
                <a:hlinkClick r:id="rId2"/>
              </a:rPr>
              <a:t>vimeo.com/146430633</a:t>
            </a:r>
            <a:endParaRPr lang="sr-Latn-RS" sz="2300" dirty="0" smtClean="0"/>
          </a:p>
          <a:p>
            <a:r>
              <a:rPr lang="sr-Latn-RS" sz="2300" dirty="0" smtClean="0"/>
              <a:t>i</a:t>
            </a:r>
            <a:endParaRPr lang="sr-Latn-RS" sz="2300" dirty="0" smtClean="0"/>
          </a:p>
          <a:p>
            <a:r>
              <a:rPr lang="en-US" sz="2300" dirty="0" smtClean="0">
                <a:hlinkClick r:id="rId3"/>
              </a:rPr>
              <a:t>http://www.weimarberlin.com/</a:t>
            </a:r>
            <a:endParaRPr lang="sr-Latn-RS" sz="2300" dirty="0" smtClean="0"/>
          </a:p>
          <a:p>
            <a:endParaRPr lang="sr-Latn-CS" sz="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1" name="Picture 5" descr="Otto Dix 'Card Players' (Kartenspieler), 1920"/>
          <p:cNvPicPr>
            <a:picLocks noChangeAspect="1" noChangeArrowheads="1"/>
          </p:cNvPicPr>
          <p:nvPr/>
        </p:nvPicPr>
        <p:blipFill>
          <a:blip r:embed="rId2"/>
          <a:srcRect/>
          <a:stretch>
            <a:fillRect/>
          </a:stretch>
        </p:blipFill>
        <p:spPr bwMode="auto">
          <a:xfrm>
            <a:off x="152401" y="304800"/>
            <a:ext cx="5153378" cy="6096000"/>
          </a:xfrm>
          <a:prstGeom prst="rect">
            <a:avLst/>
          </a:prstGeom>
          <a:noFill/>
        </p:spPr>
      </p:pic>
      <p:sp>
        <p:nvSpPr>
          <p:cNvPr id="55302" name="Rectangle 6"/>
          <p:cNvSpPr>
            <a:spLocks noChangeArrowheads="1"/>
          </p:cNvSpPr>
          <p:nvPr/>
        </p:nvSpPr>
        <p:spPr bwMode="auto">
          <a:xfrm>
            <a:off x="5486400" y="304800"/>
            <a:ext cx="3505200" cy="5940088"/>
          </a:xfrm>
          <a:prstGeom prst="rect">
            <a:avLst/>
          </a:prstGeom>
          <a:noFill/>
          <a:ln w="9525">
            <a:noFill/>
            <a:miter lim="800000"/>
            <a:headEnd/>
            <a:tailEnd/>
          </a:ln>
          <a:effectLst/>
        </p:spPr>
        <p:txBody>
          <a:bodyPr wrap="square" lIns="0" tIns="0" rIns="0" bIns="0" anchor="ctr">
            <a:spAutoFit/>
          </a:bodyPr>
          <a:lstStyle/>
          <a:p>
            <a:r>
              <a:rPr lang="en-US" sz="1600" b="1" dirty="0"/>
              <a:t>Otto Dix </a:t>
            </a:r>
            <a:r>
              <a:rPr lang="en-US" sz="1600" dirty="0"/>
              <a:t>(1891-1969)</a:t>
            </a:r>
            <a:br>
              <a:rPr lang="en-US" sz="1600" dirty="0"/>
            </a:br>
            <a:r>
              <a:rPr lang="sr-Latn-RS" sz="1600" i="1" dirty="0" smtClean="0"/>
              <a:t>Kartaroši</a:t>
            </a:r>
            <a:r>
              <a:rPr lang="sr-Latn-CS" sz="1600" i="1" dirty="0" smtClean="0"/>
              <a:t>,</a:t>
            </a:r>
            <a:r>
              <a:rPr lang="en-US" sz="1600" i="1" dirty="0"/>
              <a:t> </a:t>
            </a:r>
            <a:r>
              <a:rPr lang="en-US" sz="1600" dirty="0"/>
              <a:t>1920</a:t>
            </a:r>
            <a:r>
              <a:rPr lang="sr-Latn-CS" sz="1600" dirty="0"/>
              <a:t>, </a:t>
            </a:r>
            <a:r>
              <a:rPr lang="sr-Latn-RS" sz="1600" dirty="0" smtClean="0"/>
              <a:t>suva igla</a:t>
            </a:r>
            <a:r>
              <a:rPr lang="sr-Latn-CS" sz="1600" dirty="0" smtClean="0"/>
              <a:t>, </a:t>
            </a:r>
            <a:r>
              <a:rPr lang="en-US" sz="1600" dirty="0"/>
              <a:t>50.5 × 32.5 cm</a:t>
            </a:r>
            <a:r>
              <a:rPr lang="sr-Latn-CS" sz="1600" dirty="0"/>
              <a:t> </a:t>
            </a:r>
            <a:r>
              <a:rPr lang="en-US" sz="1600" dirty="0"/>
              <a:t>Los Angeles County Museum of Art </a:t>
            </a:r>
            <a:endParaRPr lang="sr-Latn-RS" sz="1600" dirty="0" smtClean="0"/>
          </a:p>
          <a:p>
            <a:endParaRPr lang="sr-Latn-RS" dirty="0" smtClean="0"/>
          </a:p>
          <a:p>
            <a:r>
              <a:rPr lang="vi-VN" sz="1600" dirty="0" smtClean="0">
                <a:latin typeface="Calibri" pitchFamily="34" charset="0"/>
              </a:rPr>
              <a:t>Veterani sa invaliditetom borili su se da nastave </a:t>
            </a:r>
            <a:r>
              <a:rPr lang="sr-Latn-RS" sz="1600" dirty="0" smtClean="0">
                <a:latin typeface="Calibri" pitchFamily="34" charset="0"/>
              </a:rPr>
              <a:t>svoje </a:t>
            </a:r>
            <a:r>
              <a:rPr lang="vi-VN" sz="1600" dirty="0" smtClean="0">
                <a:latin typeface="Calibri" pitchFamily="34" charset="0"/>
              </a:rPr>
              <a:t>živote </a:t>
            </a:r>
            <a:r>
              <a:rPr lang="vi-VN" sz="1600" dirty="0" smtClean="0">
                <a:latin typeface="Calibri" pitchFamily="34" charset="0"/>
              </a:rPr>
              <a:t>koje su vodili pre vojne službe, </a:t>
            </a:r>
            <a:r>
              <a:rPr lang="sr-Latn-RS" sz="1600" dirty="0" smtClean="0">
                <a:latin typeface="Calibri" pitchFamily="34" charset="0"/>
              </a:rPr>
              <a:t>a u javnosti su bili na različite načine vidljivi. </a:t>
            </a:r>
            <a:r>
              <a:rPr lang="en-US" sz="1600" dirty="0" smtClean="0">
                <a:latin typeface="Calibri" pitchFamily="34" charset="0"/>
              </a:rPr>
              <a:t>N</a:t>
            </a:r>
            <a:r>
              <a:rPr lang="sr-Latn-RS" sz="1600" dirty="0" smtClean="0">
                <a:latin typeface="Calibri" pitchFamily="34" charset="0"/>
              </a:rPr>
              <a:t>pr. </a:t>
            </a:r>
            <a:r>
              <a:rPr lang="sr-Latn-RS" sz="1600" dirty="0" smtClean="0">
                <a:latin typeface="Calibri" pitchFamily="34" charset="0"/>
              </a:rPr>
              <a:t>u Britaniji ratne </a:t>
            </a:r>
            <a:r>
              <a:rPr lang="sr-Latn-RS" sz="1600" dirty="0" smtClean="0">
                <a:latin typeface="Calibri" pitchFamily="34" charset="0"/>
              </a:rPr>
              <a:t>rane nisu se </a:t>
            </a:r>
            <a:r>
              <a:rPr lang="sr-Latn-RS" sz="1600" dirty="0" smtClean="0">
                <a:latin typeface="Calibri" pitchFamily="34" charset="0"/>
              </a:rPr>
              <a:t>prikazivale izvan medicinskog konteksta.</a:t>
            </a:r>
            <a:r>
              <a:rPr lang="vi-VN" sz="1600" dirty="0" smtClean="0">
                <a:latin typeface="Calibri" pitchFamily="34" charset="0"/>
              </a:rPr>
              <a:t> </a:t>
            </a:r>
            <a:r>
              <a:rPr lang="vi-VN" sz="1600" dirty="0" smtClean="0">
                <a:latin typeface="Calibri" pitchFamily="34" charset="0"/>
              </a:rPr>
              <a:t>U </a:t>
            </a:r>
            <a:r>
              <a:rPr lang="vi-VN" sz="1600" dirty="0" smtClean="0">
                <a:latin typeface="Calibri" pitchFamily="34" charset="0"/>
              </a:rPr>
              <a:t>Francuskoj su invalidi </a:t>
            </a:r>
            <a:r>
              <a:rPr lang="sr-Latn-RS" sz="1600" dirty="0" smtClean="0">
                <a:latin typeface="Calibri" pitchFamily="34" charset="0"/>
              </a:rPr>
              <a:t>i </a:t>
            </a:r>
            <a:r>
              <a:rPr lang="vi-VN" sz="1600" dirty="0" smtClean="0">
                <a:latin typeface="Calibri" pitchFamily="34" charset="0"/>
              </a:rPr>
              <a:t>veteran</a:t>
            </a:r>
            <a:r>
              <a:rPr lang="sr-Latn-RS" sz="1600" dirty="0" smtClean="0">
                <a:latin typeface="Calibri" pitchFamily="34" charset="0"/>
              </a:rPr>
              <a:t>i</a:t>
            </a:r>
            <a:r>
              <a:rPr lang="vi-VN" sz="1600" dirty="0" smtClean="0">
                <a:latin typeface="Calibri" pitchFamily="34" charset="0"/>
              </a:rPr>
              <a:t> </a:t>
            </a:r>
            <a:r>
              <a:rPr lang="vi-VN" sz="1600" dirty="0" smtClean="0">
                <a:latin typeface="Calibri" pitchFamily="34" charset="0"/>
              </a:rPr>
              <a:t>bili vrlo vidljivi </a:t>
            </a:r>
            <a:r>
              <a:rPr lang="sr-Latn-RS" sz="1600" dirty="0" smtClean="0">
                <a:latin typeface="Calibri" pitchFamily="34" charset="0"/>
              </a:rPr>
              <a:t>(npr. </a:t>
            </a:r>
            <a:r>
              <a:rPr lang="vi-VN" sz="1600" dirty="0" smtClean="0">
                <a:latin typeface="Calibri" pitchFamily="34" charset="0"/>
              </a:rPr>
              <a:t>prisustvovali </a:t>
            </a:r>
            <a:r>
              <a:rPr lang="sr-Latn-RS" sz="1600" dirty="0" smtClean="0">
                <a:latin typeface="Calibri" pitchFamily="34" charset="0"/>
              </a:rPr>
              <a:t>su </a:t>
            </a:r>
            <a:r>
              <a:rPr lang="vi-VN" sz="1600" dirty="0" smtClean="0">
                <a:latin typeface="Calibri" pitchFamily="34" charset="0"/>
              </a:rPr>
              <a:t>potpisivanju mirovnog sporazuma u ​​</a:t>
            </a:r>
            <a:r>
              <a:rPr lang="vi-VN" sz="1600" dirty="0" smtClean="0">
                <a:latin typeface="Calibri" pitchFamily="34" charset="0"/>
              </a:rPr>
              <a:t>Versaju</a:t>
            </a:r>
            <a:r>
              <a:rPr lang="sr-Latn-RS" sz="1600" dirty="0" smtClean="0">
                <a:latin typeface="Calibri" pitchFamily="34" charset="0"/>
              </a:rPr>
              <a:t>, bili vidljivi </a:t>
            </a:r>
            <a:r>
              <a:rPr lang="sr-Latn-RS" sz="1600" dirty="0" smtClean="0">
                <a:latin typeface="Calibri" pitchFamily="34" charset="0"/>
              </a:rPr>
              <a:t>na</a:t>
            </a:r>
            <a:r>
              <a:rPr lang="vi-VN" sz="1600" dirty="0" smtClean="0">
                <a:latin typeface="Calibri" pitchFamily="34" charset="0"/>
              </a:rPr>
              <a:t> </a:t>
            </a:r>
            <a:r>
              <a:rPr lang="vi-VN" sz="1600" dirty="0" smtClean="0">
                <a:latin typeface="Calibri" pitchFamily="34" charset="0"/>
              </a:rPr>
              <a:t>komemorativnim </a:t>
            </a:r>
            <a:r>
              <a:rPr lang="vi-VN" sz="1600" dirty="0" smtClean="0">
                <a:latin typeface="Calibri" pitchFamily="34" charset="0"/>
              </a:rPr>
              <a:t>događajima 1919</a:t>
            </a:r>
            <a:r>
              <a:rPr lang="sr-Latn-RS" sz="1600" dirty="0" smtClean="0">
                <a:latin typeface="Calibri" pitchFamily="34" charset="0"/>
              </a:rPr>
              <a:t>)</a:t>
            </a:r>
            <a:r>
              <a:rPr lang="vi-VN" sz="1600" dirty="0" smtClean="0">
                <a:latin typeface="Calibri" pitchFamily="34" charset="0"/>
              </a:rPr>
              <a:t>. Kampanja organizacije Les gueules cassees ('slomljena lica') osigurala </a:t>
            </a:r>
            <a:r>
              <a:rPr lang="sr-Latn-RS" sz="1600" dirty="0" smtClean="0">
                <a:latin typeface="Calibri" pitchFamily="34" charset="0"/>
              </a:rPr>
              <a:t>je </a:t>
            </a:r>
            <a:r>
              <a:rPr lang="vi-VN" sz="1600" dirty="0" smtClean="0">
                <a:latin typeface="Calibri" pitchFamily="34" charset="0"/>
              </a:rPr>
              <a:t>kontinuitet </a:t>
            </a:r>
            <a:r>
              <a:rPr lang="sr-Latn-RS" sz="1600" dirty="0" smtClean="0">
                <a:latin typeface="Calibri" pitchFamily="34" charset="0"/>
              </a:rPr>
              <a:t>njihovog prisustva u javnosti tokom</a:t>
            </a:r>
            <a:r>
              <a:rPr lang="vi-VN" sz="1600" dirty="0" smtClean="0">
                <a:latin typeface="Calibri" pitchFamily="34" charset="0"/>
              </a:rPr>
              <a:t> </a:t>
            </a:r>
            <a:r>
              <a:rPr lang="vi-VN" sz="1600" dirty="0" smtClean="0">
                <a:latin typeface="Calibri" pitchFamily="34" charset="0"/>
              </a:rPr>
              <a:t>20</a:t>
            </a:r>
            <a:r>
              <a:rPr lang="sr-Latn-RS" sz="1600" dirty="0" smtClean="0">
                <a:latin typeface="Calibri" pitchFamily="34" charset="0"/>
              </a:rPr>
              <a:t>ih</a:t>
            </a:r>
            <a:r>
              <a:rPr lang="vi-VN" sz="1600" dirty="0" smtClean="0">
                <a:latin typeface="Calibri" pitchFamily="34" charset="0"/>
              </a:rPr>
              <a:t>. U Nemačkoj su slike ranjenih ili psihološki </a:t>
            </a:r>
            <a:r>
              <a:rPr lang="vi-VN" sz="1600" dirty="0" smtClean="0">
                <a:latin typeface="Calibri" pitchFamily="34" charset="0"/>
              </a:rPr>
              <a:t>traumatiz</a:t>
            </a:r>
            <a:r>
              <a:rPr lang="sr-Latn-RS" sz="1600" dirty="0" smtClean="0">
                <a:latin typeface="Calibri" pitchFamily="34" charset="0"/>
              </a:rPr>
              <a:t>ova</a:t>
            </a:r>
            <a:r>
              <a:rPr lang="vi-VN" sz="1600" dirty="0" smtClean="0">
                <a:latin typeface="Calibri" pitchFamily="34" charset="0"/>
              </a:rPr>
              <a:t>nih </a:t>
            </a:r>
            <a:r>
              <a:rPr lang="vi-VN" sz="1600" dirty="0" smtClean="0">
                <a:latin typeface="Calibri" pitchFamily="34" charset="0"/>
              </a:rPr>
              <a:t>muškaraca kružile antiratnom literaturom i </a:t>
            </a:r>
            <a:r>
              <a:rPr lang="vi-VN" sz="1600" dirty="0" smtClean="0">
                <a:latin typeface="Calibri" pitchFamily="34" charset="0"/>
              </a:rPr>
              <a:t>umetnošću. Umetnici </a:t>
            </a:r>
            <a:r>
              <a:rPr lang="vi-VN" sz="1600" dirty="0" smtClean="0">
                <a:latin typeface="Calibri" pitchFamily="34" charset="0"/>
              </a:rPr>
              <a:t>poput </a:t>
            </a:r>
            <a:r>
              <a:rPr lang="vi-VN" sz="1600" dirty="0" smtClean="0">
                <a:latin typeface="Calibri" pitchFamily="34" charset="0"/>
              </a:rPr>
              <a:t>Ot</a:t>
            </a:r>
            <a:r>
              <a:rPr lang="sr-Latn-RS" sz="1600" dirty="0" smtClean="0">
                <a:latin typeface="Calibri" pitchFamily="34" charset="0"/>
              </a:rPr>
              <a:t>a</a:t>
            </a:r>
            <a:r>
              <a:rPr lang="vi-VN" sz="1600" dirty="0" smtClean="0">
                <a:latin typeface="Calibri" pitchFamily="34" charset="0"/>
              </a:rPr>
              <a:t> </a:t>
            </a:r>
            <a:r>
              <a:rPr lang="vi-VN" sz="1600" dirty="0" smtClean="0">
                <a:latin typeface="Calibri" pitchFamily="34" charset="0"/>
              </a:rPr>
              <a:t>Dik</a:t>
            </a:r>
            <a:r>
              <a:rPr lang="sr-Latn-RS" sz="1600" dirty="0" smtClean="0">
                <a:latin typeface="Calibri" pitchFamily="34" charset="0"/>
              </a:rPr>
              <a:t>s</a:t>
            </a:r>
            <a:r>
              <a:rPr lang="vi-VN" sz="1600" dirty="0" smtClean="0">
                <a:latin typeface="Calibri" pitchFamily="34" charset="0"/>
              </a:rPr>
              <a:t>a i Georg</a:t>
            </a:r>
            <a:r>
              <a:rPr lang="sr-Latn-RS" sz="1600" dirty="0" smtClean="0">
                <a:latin typeface="Calibri" pitchFamily="34" charset="0"/>
              </a:rPr>
              <a:t>a</a:t>
            </a:r>
            <a:r>
              <a:rPr lang="vi-VN" sz="1600" dirty="0" smtClean="0">
                <a:latin typeface="Calibri" pitchFamily="34" charset="0"/>
              </a:rPr>
              <a:t> </a:t>
            </a:r>
            <a:r>
              <a:rPr lang="vi-VN" sz="1600" dirty="0" smtClean="0">
                <a:latin typeface="Calibri" pitchFamily="34" charset="0"/>
              </a:rPr>
              <a:t>Grosa </a:t>
            </a:r>
            <a:r>
              <a:rPr lang="vi-VN" sz="1600" dirty="0" smtClean="0">
                <a:latin typeface="Calibri" pitchFamily="34" charset="0"/>
              </a:rPr>
              <a:t>kritikovali su posleratno nemačko društvo pokazujući marginalizaciju i maltretiranje veterana sa invaliditetom</a:t>
            </a:r>
            <a:endParaRPr lang="en-US"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0d06c76f2dd77968ff38d9567f56cba"/>
          <p:cNvPicPr>
            <a:picLocks noChangeAspect="1" noChangeArrowheads="1"/>
          </p:cNvPicPr>
          <p:nvPr/>
        </p:nvPicPr>
        <p:blipFill>
          <a:blip r:embed="rId2"/>
          <a:srcRect/>
          <a:stretch>
            <a:fillRect/>
          </a:stretch>
        </p:blipFill>
        <p:spPr bwMode="auto">
          <a:xfrm>
            <a:off x="144462" y="152400"/>
            <a:ext cx="5037138" cy="6118368"/>
          </a:xfrm>
          <a:prstGeom prst="rect">
            <a:avLst/>
          </a:prstGeom>
          <a:noFill/>
        </p:spPr>
      </p:pic>
      <p:sp>
        <p:nvSpPr>
          <p:cNvPr id="20483" name="Rectangle 3"/>
          <p:cNvSpPr>
            <a:spLocks noChangeArrowheads="1"/>
          </p:cNvSpPr>
          <p:nvPr/>
        </p:nvSpPr>
        <p:spPr bwMode="auto">
          <a:xfrm>
            <a:off x="5410200" y="152400"/>
            <a:ext cx="3581400" cy="5909310"/>
          </a:xfrm>
          <a:prstGeom prst="rect">
            <a:avLst/>
          </a:prstGeom>
          <a:noFill/>
          <a:ln w="9525">
            <a:noFill/>
            <a:miter lim="800000"/>
            <a:headEnd/>
            <a:tailEnd/>
          </a:ln>
          <a:effectLst/>
        </p:spPr>
        <p:txBody>
          <a:bodyPr wrap="square" anchor="ctr">
            <a:spAutoFit/>
          </a:bodyPr>
          <a:lstStyle/>
          <a:p>
            <a:pPr eaLnBrk="0" hangingPunct="0"/>
            <a:r>
              <a:rPr lang="en-US" dirty="0" smtClean="0"/>
              <a:t>Otto </a:t>
            </a:r>
            <a:r>
              <a:rPr lang="en-US" dirty="0" smtClean="0"/>
              <a:t>Dix</a:t>
            </a:r>
            <a:r>
              <a:rPr lang="sr-Latn-RS" dirty="0" smtClean="0"/>
              <a:t>, </a:t>
            </a:r>
            <a:r>
              <a:rPr lang="en-US" dirty="0" smtClean="0"/>
              <a:t>“</a:t>
            </a:r>
            <a:r>
              <a:rPr lang="sr-Latn-RS" dirty="0" smtClean="0"/>
              <a:t>Prostitutka i ratni vojni invalid (dve žrtve kapitalizma)</a:t>
            </a:r>
            <a:r>
              <a:rPr lang="en-US" dirty="0" smtClean="0"/>
              <a:t> </a:t>
            </a:r>
            <a:r>
              <a:rPr lang="en-US" dirty="0"/>
              <a:t>[</a:t>
            </a:r>
            <a:r>
              <a:rPr lang="en-US" dirty="0" err="1"/>
              <a:t>Dirne</a:t>
            </a:r>
            <a:r>
              <a:rPr lang="en-US" dirty="0"/>
              <a:t> und </a:t>
            </a:r>
            <a:r>
              <a:rPr lang="en-US" dirty="0" err="1"/>
              <a:t>Kriegsverletzer</a:t>
            </a:r>
            <a:r>
              <a:rPr lang="en-US" dirty="0"/>
              <a:t> (</a:t>
            </a:r>
            <a:r>
              <a:rPr lang="en-US" dirty="0" err="1"/>
              <a:t>Zwei</a:t>
            </a:r>
            <a:r>
              <a:rPr lang="en-US" dirty="0"/>
              <a:t> </a:t>
            </a:r>
            <a:r>
              <a:rPr lang="en-US" dirty="0" err="1"/>
              <a:t>Opfer</a:t>
            </a:r>
            <a:r>
              <a:rPr lang="en-US" dirty="0"/>
              <a:t> des </a:t>
            </a:r>
            <a:r>
              <a:rPr lang="en-US" dirty="0" err="1"/>
              <a:t>Kapitalismus</a:t>
            </a:r>
            <a:r>
              <a:rPr lang="en-US" dirty="0" smtClean="0"/>
              <a:t>)],“ (</a:t>
            </a:r>
            <a:r>
              <a:rPr lang="en-US" dirty="0"/>
              <a:t>1923) </a:t>
            </a:r>
            <a:endParaRPr lang="sr-Latn-RS" dirty="0" smtClean="0"/>
          </a:p>
          <a:p>
            <a:pPr eaLnBrk="0" hangingPunct="0"/>
            <a:endParaRPr lang="sr-Latn-RS" dirty="0" smtClean="0"/>
          </a:p>
          <a:p>
            <a:pPr eaLnBrk="0" hangingPunct="0"/>
            <a:r>
              <a:rPr lang="vi-VN" dirty="0" smtClean="0">
                <a:latin typeface="Calibri" pitchFamily="34" charset="0"/>
              </a:rPr>
              <a:t>Vojničke rane predstavljale su alternativno obeležje, vidljivo u mesu, a ne kamenu, i podsećanje na strašne </a:t>
            </a:r>
            <a:r>
              <a:rPr lang="sr-Latn-RS" dirty="0" smtClean="0">
                <a:latin typeface="Calibri" pitchFamily="34" charset="0"/>
              </a:rPr>
              <a:t>posledice</a:t>
            </a:r>
            <a:r>
              <a:rPr lang="vi-VN" dirty="0" smtClean="0">
                <a:latin typeface="Calibri" pitchFamily="34" charset="0"/>
              </a:rPr>
              <a:t> rata</a:t>
            </a:r>
            <a:r>
              <a:rPr lang="sr-Latn-RS" dirty="0" smtClean="0">
                <a:latin typeface="Calibri" pitchFamily="34" charset="0"/>
              </a:rPr>
              <a:t>. </a:t>
            </a:r>
            <a:r>
              <a:rPr lang="vi-VN" dirty="0" smtClean="0">
                <a:latin typeface="Calibri" pitchFamily="34" charset="0"/>
              </a:rPr>
              <a:t>Vidljivost muškaraca sa povredama lica - u svakodnevnom životu i umetnosti - bila je posebno osetljiva</a:t>
            </a:r>
            <a:r>
              <a:rPr lang="vi-VN" dirty="0" smtClean="0">
                <a:latin typeface="Calibri" pitchFamily="34" charset="0"/>
              </a:rPr>
              <a:t>.</a:t>
            </a:r>
            <a:endParaRPr lang="sr-Latn-RS" dirty="0" smtClean="0">
              <a:latin typeface="Calibri" pitchFamily="34" charset="0"/>
            </a:endParaRPr>
          </a:p>
          <a:p>
            <a:pPr eaLnBrk="0" hangingPunct="0"/>
            <a:r>
              <a:rPr lang="sr-Latn-RS" dirty="0" smtClean="0">
                <a:latin typeface="Calibri" pitchFamily="34" charset="0"/>
              </a:rPr>
              <a:t>Diks je na ovoj grafici upario veteraa i prostitutku (na čijem obrazu se nalazi rana koja implicira da je obolela od sifilisa) kao paradigmatski par nemačkih posleratnih godina sa svim tragovima fizičkog, društvenog i ekonomskog brutalnog zlostavljanja i marginalizovanja.</a:t>
            </a:r>
            <a:endParaRPr lang="en-US" dirty="0">
              <a:latin typeface="Calibri"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2"/>
          <a:srcRect/>
          <a:stretch>
            <a:fillRect/>
          </a:stretch>
        </p:blipFill>
        <p:spPr bwMode="auto">
          <a:xfrm>
            <a:off x="4095750" y="0"/>
            <a:ext cx="5048250" cy="6858000"/>
          </a:xfrm>
          <a:prstGeom prst="rect">
            <a:avLst/>
          </a:prstGeom>
          <a:noFill/>
          <a:ln w="9525">
            <a:noFill/>
            <a:miter lim="800000"/>
            <a:headEnd/>
            <a:tailEnd/>
          </a:ln>
        </p:spPr>
      </p:pic>
      <p:sp>
        <p:nvSpPr>
          <p:cNvPr id="7171" name="Rectangle 5"/>
          <p:cNvSpPr>
            <a:spLocks noChangeArrowheads="1"/>
          </p:cNvSpPr>
          <p:nvPr/>
        </p:nvSpPr>
        <p:spPr bwMode="auto">
          <a:xfrm>
            <a:off x="381000" y="228600"/>
            <a:ext cx="3505200" cy="646331"/>
          </a:xfrm>
          <a:prstGeom prst="rect">
            <a:avLst/>
          </a:prstGeom>
          <a:noFill/>
          <a:ln w="9525">
            <a:noFill/>
            <a:miter lim="800000"/>
            <a:headEnd/>
            <a:tailEnd/>
          </a:ln>
        </p:spPr>
        <p:txBody>
          <a:bodyPr wrap="square">
            <a:spAutoFit/>
          </a:bodyPr>
          <a:lstStyle/>
          <a:p>
            <a:pPr algn="r"/>
            <a:r>
              <a:rPr lang="sr-Latn-CS" dirty="0">
                <a:latin typeface="Calibri" pitchFamily="34" charset="0"/>
              </a:rPr>
              <a:t>Georg Gros, </a:t>
            </a:r>
            <a:r>
              <a:rPr lang="en-US" dirty="0">
                <a:latin typeface="Calibri" pitchFamily="34" charset="0"/>
              </a:rPr>
              <a:t>1919, </a:t>
            </a:r>
            <a:r>
              <a:rPr lang="sr-Latn-RS" i="1" dirty="0" err="1" smtClean="0">
                <a:latin typeface="Calibri" pitchFamily="34" charset="0"/>
              </a:rPr>
              <a:t>L</a:t>
            </a:r>
            <a:r>
              <a:rPr lang="en-US" i="1" dirty="0" err="1" smtClean="0">
                <a:latin typeface="Calibri" pitchFamily="34" charset="0"/>
              </a:rPr>
              <a:t>judi</a:t>
            </a:r>
            <a:r>
              <a:rPr lang="en-US" dirty="0">
                <a:latin typeface="Calibri" pitchFamily="34" charset="0"/>
              </a:rPr>
              <a:t>, </a:t>
            </a:r>
            <a:r>
              <a:rPr lang="en-US" dirty="0" err="1" smtClean="0">
                <a:latin typeface="Calibri" pitchFamily="34" charset="0"/>
              </a:rPr>
              <a:t>akvarel</a:t>
            </a:r>
            <a:r>
              <a:rPr lang="sr-Latn-RS" dirty="0" smtClean="0">
                <a:latin typeface="Calibri" pitchFamily="34" charset="0"/>
              </a:rPr>
              <a:t>, priv. kol.</a:t>
            </a:r>
            <a:endParaRPr lang="en-US" dirty="0">
              <a:latin typeface="Calibri"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p:cNvPicPr>
            <a:picLocks noChangeAspect="1" noChangeArrowheads="1"/>
          </p:cNvPicPr>
          <p:nvPr/>
        </p:nvPicPr>
        <p:blipFill>
          <a:blip r:embed="rId2"/>
          <a:srcRect/>
          <a:stretch>
            <a:fillRect/>
          </a:stretch>
        </p:blipFill>
        <p:spPr bwMode="auto">
          <a:xfrm>
            <a:off x="4452938" y="0"/>
            <a:ext cx="4691062" cy="6858000"/>
          </a:xfrm>
          <a:prstGeom prst="rect">
            <a:avLst/>
          </a:prstGeom>
          <a:noFill/>
          <a:ln w="9525">
            <a:noFill/>
            <a:miter lim="800000"/>
            <a:headEnd/>
            <a:tailEnd/>
          </a:ln>
        </p:spPr>
      </p:pic>
      <p:sp>
        <p:nvSpPr>
          <p:cNvPr id="8195" name="Rectangle 5"/>
          <p:cNvSpPr>
            <a:spLocks noChangeArrowheads="1"/>
          </p:cNvSpPr>
          <p:nvPr/>
        </p:nvSpPr>
        <p:spPr bwMode="auto">
          <a:xfrm>
            <a:off x="685800" y="2438400"/>
            <a:ext cx="3581400" cy="4247317"/>
          </a:xfrm>
          <a:prstGeom prst="rect">
            <a:avLst/>
          </a:prstGeom>
          <a:noFill/>
          <a:ln w="9525">
            <a:noFill/>
            <a:miter lim="800000"/>
            <a:headEnd/>
            <a:tailEnd/>
          </a:ln>
        </p:spPr>
        <p:txBody>
          <a:bodyPr wrap="square">
            <a:spAutoFit/>
          </a:bodyPr>
          <a:lstStyle/>
          <a:p>
            <a:pPr algn="r"/>
            <a:r>
              <a:rPr lang="de-DE" dirty="0" smtClean="0">
                <a:latin typeface="Calibri" pitchFamily="34" charset="0"/>
              </a:rPr>
              <a:t>Georg Gros</a:t>
            </a:r>
            <a:r>
              <a:rPr lang="sr-Latn-RS" dirty="0" smtClean="0">
                <a:latin typeface="Calibri" pitchFamily="34" charset="0"/>
              </a:rPr>
              <a:t>, </a:t>
            </a:r>
            <a:r>
              <a:rPr lang="sr-Latn-RS" i="1" dirty="0" smtClean="0">
                <a:latin typeface="Calibri" pitchFamily="34" charset="0"/>
              </a:rPr>
              <a:t>Sivi dan</a:t>
            </a:r>
            <a:r>
              <a:rPr lang="de-DE" dirty="0" smtClean="0">
                <a:latin typeface="Calibri" pitchFamily="34" charset="0"/>
              </a:rPr>
              <a:t/>
            </a:r>
            <a:br>
              <a:rPr lang="de-DE" dirty="0" smtClean="0">
                <a:latin typeface="Calibri" pitchFamily="34" charset="0"/>
              </a:rPr>
            </a:br>
            <a:r>
              <a:rPr lang="sr-Latn-RS" i="1" dirty="0" smtClean="0">
                <a:latin typeface="Calibri" pitchFamily="34" charset="0"/>
              </a:rPr>
              <a:t>(</a:t>
            </a:r>
            <a:r>
              <a:rPr lang="de-DE" i="1" dirty="0" smtClean="0">
                <a:latin typeface="Calibri" pitchFamily="34" charset="0"/>
              </a:rPr>
              <a:t>Grauer Tag</a:t>
            </a:r>
            <a:r>
              <a:rPr lang="sr-Latn-RS" i="1" dirty="0" smtClean="0">
                <a:latin typeface="Calibri" pitchFamily="34" charset="0"/>
              </a:rPr>
              <a:t>),</a:t>
            </a:r>
            <a:r>
              <a:rPr lang="de-DE" i="1" dirty="0" smtClean="0">
                <a:latin typeface="Calibri" pitchFamily="34" charset="0"/>
              </a:rPr>
              <a:t> </a:t>
            </a:r>
            <a:r>
              <a:rPr lang="de-DE" dirty="0" smtClean="0">
                <a:latin typeface="Calibri" pitchFamily="34" charset="0"/>
              </a:rPr>
              <a:t> 1921</a:t>
            </a:r>
            <a:br>
              <a:rPr lang="de-DE" dirty="0" smtClean="0">
                <a:latin typeface="Calibri" pitchFamily="34" charset="0"/>
              </a:rPr>
            </a:br>
            <a:r>
              <a:rPr lang="de-DE" dirty="0" smtClean="0">
                <a:latin typeface="Calibri" pitchFamily="34" charset="0"/>
              </a:rPr>
              <a:t>Nationalgalerie Berlin</a:t>
            </a:r>
            <a:endParaRPr lang="sr-Latn-RS" dirty="0" smtClean="0">
              <a:latin typeface="Calibri" pitchFamily="34" charset="0"/>
            </a:endParaRPr>
          </a:p>
          <a:p>
            <a:pPr algn="r"/>
            <a:endParaRPr lang="sr-Latn-RS" dirty="0" smtClean="0">
              <a:latin typeface="Calibri" pitchFamily="34" charset="0"/>
            </a:endParaRPr>
          </a:p>
          <a:p>
            <a:pPr algn="r"/>
            <a:r>
              <a:rPr lang="vi-VN" dirty="0" smtClean="0">
                <a:latin typeface="Calibri" pitchFamily="34" charset="0"/>
              </a:rPr>
              <a:t>istražuje uticaj rata na </a:t>
            </a:r>
            <a:r>
              <a:rPr lang="sr-Latn-RS" dirty="0" smtClean="0">
                <a:latin typeface="Calibri" pitchFamily="34" charset="0"/>
              </a:rPr>
              <a:t>klasnu diversifikaciju posleratnog društva i sugeriše da se uprkos potreisma koje je izazvao rat društvo vratilo na </a:t>
            </a:r>
            <a:r>
              <a:rPr lang="vi-VN" dirty="0" smtClean="0">
                <a:latin typeface="Calibri" pitchFamily="34" charset="0"/>
              </a:rPr>
              <a:t>stare klasne podele. </a:t>
            </a:r>
            <a:r>
              <a:rPr lang="sr-Latn-RS" dirty="0" smtClean="0">
                <a:latin typeface="Calibri" pitchFamily="34" charset="0"/>
              </a:rPr>
              <a:t>Gros je bio među umeticima koji su komentarisali društvenu i </a:t>
            </a:r>
            <a:r>
              <a:rPr lang="sr-Latn-RS" dirty="0" smtClean="0">
                <a:latin typeface="Calibri" pitchFamily="34" charset="0"/>
              </a:rPr>
              <a:t>ekonomsku </a:t>
            </a:r>
            <a:r>
              <a:rPr lang="sr-Latn-RS" dirty="0" smtClean="0">
                <a:latin typeface="Calibri" pitchFamily="34" charset="0"/>
              </a:rPr>
              <a:t>nejednakost onih koji su tokom rata ostali kod kuće i onih koji su se borili u ratu.</a:t>
            </a:r>
            <a:r>
              <a:rPr lang="vi-VN" dirty="0" smtClean="0">
                <a:latin typeface="Calibri" pitchFamily="34" charset="0"/>
              </a:rPr>
              <a:t> </a:t>
            </a:r>
            <a:r>
              <a:rPr lang="sr-Latn-RS" dirty="0" smtClean="0">
                <a:latin typeface="Calibri" pitchFamily="34" charset="0"/>
              </a:rPr>
              <a:t>Fokus kritike bio je lik ratnog profitera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AutoShape 2" descr="Image result for War crippl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81926" name="Picture 6" descr="The scale and type of physical injuries endured by soldiers injured in World War One challenged the ingenuity of prosthesis designers, whose work to replace lost body parts would let many return to productive civilian life, a process echoed today with soldiers injured in our recent wars.  Here Austro-Hungarian soldiers practice walking with artificial legs at the First War Hospital, Budapest. See gallery showing the effects of the war."/>
          <p:cNvPicPr>
            <a:picLocks noChangeAspect="1" noChangeArrowheads="1"/>
          </p:cNvPicPr>
          <p:nvPr/>
        </p:nvPicPr>
        <p:blipFill>
          <a:blip r:embed="rId2"/>
          <a:srcRect/>
          <a:stretch>
            <a:fillRect/>
          </a:stretch>
        </p:blipFill>
        <p:spPr bwMode="auto">
          <a:xfrm>
            <a:off x="0" y="914400"/>
            <a:ext cx="9144000" cy="5150498"/>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German soldier with simple artificial legs, 1917.   "/>
          <p:cNvPicPr>
            <a:picLocks noChangeAspect="1" noChangeArrowheads="1"/>
          </p:cNvPicPr>
          <p:nvPr/>
        </p:nvPicPr>
        <p:blipFill>
          <a:blip r:embed="rId2"/>
          <a:srcRect/>
          <a:stretch>
            <a:fillRect/>
          </a:stretch>
        </p:blipFill>
        <p:spPr bwMode="auto">
          <a:xfrm>
            <a:off x="1473201" y="0"/>
            <a:ext cx="6222999" cy="3505200"/>
          </a:xfrm>
          <a:prstGeom prst="rect">
            <a:avLst/>
          </a:prstGeom>
          <a:noFill/>
        </p:spPr>
      </p:pic>
      <p:pic>
        <p:nvPicPr>
          <p:cNvPr id="3" name="Picture 2" descr="German soldier equipped with two, more sophisticated, artificial legs, 1917."/>
          <p:cNvPicPr>
            <a:picLocks noChangeAspect="1" noChangeArrowheads="1"/>
          </p:cNvPicPr>
          <p:nvPr/>
        </p:nvPicPr>
        <p:blipFill>
          <a:blip r:embed="rId3"/>
          <a:srcRect/>
          <a:stretch>
            <a:fillRect/>
          </a:stretch>
        </p:blipFill>
        <p:spPr bwMode="auto">
          <a:xfrm>
            <a:off x="1676400" y="3553096"/>
            <a:ext cx="5867400" cy="3304904"/>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George Grosz (1893-1959), The Boss, 1922, Photolithograph, cm 57,6 x 42,6 Los Angeles County Museum of Art, the Robert Gore Rifkind Center for German Expressionist Studies © George Grosz, by SIAE 2015- Estate of George Grosz; Photo © Museum Associates/LACMA"/>
          <p:cNvPicPr>
            <a:picLocks noChangeAspect="1" noChangeArrowheads="1"/>
          </p:cNvPicPr>
          <p:nvPr/>
        </p:nvPicPr>
        <p:blipFill>
          <a:blip r:embed="rId2"/>
          <a:srcRect/>
          <a:stretch>
            <a:fillRect/>
          </a:stretch>
        </p:blipFill>
        <p:spPr bwMode="auto">
          <a:xfrm>
            <a:off x="4191000" y="381000"/>
            <a:ext cx="4511675" cy="6096000"/>
          </a:xfrm>
          <a:prstGeom prst="rect">
            <a:avLst/>
          </a:prstGeom>
          <a:noFill/>
          <a:ln w="9525">
            <a:noFill/>
            <a:miter lim="800000"/>
            <a:headEnd/>
            <a:tailEnd/>
          </a:ln>
        </p:spPr>
      </p:pic>
      <p:sp>
        <p:nvSpPr>
          <p:cNvPr id="9219" name="Rectangle 3"/>
          <p:cNvSpPr>
            <a:spLocks noChangeArrowheads="1"/>
          </p:cNvSpPr>
          <p:nvPr/>
        </p:nvSpPr>
        <p:spPr bwMode="auto">
          <a:xfrm>
            <a:off x="304800" y="457200"/>
            <a:ext cx="3810000" cy="923330"/>
          </a:xfrm>
          <a:prstGeom prst="rect">
            <a:avLst/>
          </a:prstGeom>
          <a:noFill/>
          <a:ln w="9525">
            <a:noFill/>
            <a:miter lim="800000"/>
            <a:headEnd/>
            <a:tailEnd/>
          </a:ln>
        </p:spPr>
        <p:txBody>
          <a:bodyPr>
            <a:spAutoFit/>
          </a:bodyPr>
          <a:lstStyle/>
          <a:p>
            <a:pPr algn="r"/>
            <a:r>
              <a:rPr lang="sr-Latn-CS" dirty="0">
                <a:latin typeface="Calibri" pitchFamily="34" charset="0"/>
              </a:rPr>
              <a:t>G</a:t>
            </a:r>
            <a:r>
              <a:rPr lang="en-US" dirty="0" err="1" smtClean="0">
                <a:latin typeface="Calibri" pitchFamily="34" charset="0"/>
              </a:rPr>
              <a:t>eorg</a:t>
            </a:r>
            <a:r>
              <a:rPr lang="en-US" dirty="0" smtClean="0">
                <a:latin typeface="Calibri" pitchFamily="34" charset="0"/>
              </a:rPr>
              <a:t> Grosz</a:t>
            </a:r>
            <a:r>
              <a:rPr lang="en-US" i="1" dirty="0" smtClean="0">
                <a:latin typeface="Calibri" pitchFamily="34" charset="0"/>
              </a:rPr>
              <a:t>, </a:t>
            </a:r>
            <a:r>
              <a:rPr lang="sr-Latn-RS" i="1" dirty="0" smtClean="0">
                <a:latin typeface="Calibri" pitchFamily="34" charset="0"/>
              </a:rPr>
              <a:t>Šef</a:t>
            </a:r>
            <a:r>
              <a:rPr lang="en-US" dirty="0" smtClean="0">
                <a:latin typeface="Calibri" pitchFamily="34" charset="0"/>
              </a:rPr>
              <a:t>, </a:t>
            </a:r>
            <a:r>
              <a:rPr lang="en-US" dirty="0">
                <a:latin typeface="Calibri" pitchFamily="34" charset="0"/>
              </a:rPr>
              <a:t>1922, </a:t>
            </a:r>
            <a:r>
              <a:rPr lang="sr-Latn-RS" dirty="0" smtClean="0">
                <a:latin typeface="Calibri" pitchFamily="34" charset="0"/>
              </a:rPr>
              <a:t>fotolitografija</a:t>
            </a:r>
            <a:r>
              <a:rPr lang="en-US" dirty="0" smtClean="0">
                <a:latin typeface="Calibri" pitchFamily="34" charset="0"/>
              </a:rPr>
              <a:t>, </a:t>
            </a:r>
            <a:r>
              <a:rPr lang="en-US" dirty="0">
                <a:latin typeface="Calibri" pitchFamily="34" charset="0"/>
              </a:rPr>
              <a:t>cm 57,6 x 42,6 Los Angeles County Museum of </a:t>
            </a:r>
            <a:r>
              <a:rPr lang="en-US" dirty="0" smtClean="0">
                <a:latin typeface="Calibri" pitchFamily="34" charset="0"/>
              </a:rPr>
              <a:t>Art</a:t>
            </a:r>
            <a:endParaRPr lang="en-US" dirty="0">
              <a:latin typeface="Calibri"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eorge Grosz (1893-1959), Street Scene, 1925, oil on canvas, 81.3 × 61.3  Museo Thyssen-Bornemisza, Madrid © George Grosz, by SIAE 2015 - Estate of George Grosz"/>
          <p:cNvPicPr>
            <a:picLocks noChangeAspect="1" noChangeArrowheads="1"/>
          </p:cNvPicPr>
          <p:nvPr/>
        </p:nvPicPr>
        <p:blipFill>
          <a:blip r:embed="rId2"/>
          <a:srcRect/>
          <a:stretch>
            <a:fillRect/>
          </a:stretch>
        </p:blipFill>
        <p:spPr bwMode="auto">
          <a:xfrm>
            <a:off x="4419600" y="304800"/>
            <a:ext cx="4621740" cy="6096000"/>
          </a:xfrm>
          <a:prstGeom prst="rect">
            <a:avLst/>
          </a:prstGeom>
          <a:noFill/>
          <a:ln w="9525">
            <a:noFill/>
            <a:miter lim="800000"/>
            <a:headEnd/>
            <a:tailEnd/>
          </a:ln>
        </p:spPr>
      </p:pic>
      <p:sp>
        <p:nvSpPr>
          <p:cNvPr id="10243" name="Rectangle 2"/>
          <p:cNvSpPr>
            <a:spLocks noChangeArrowheads="1"/>
          </p:cNvSpPr>
          <p:nvPr/>
        </p:nvSpPr>
        <p:spPr bwMode="auto">
          <a:xfrm>
            <a:off x="152400" y="304800"/>
            <a:ext cx="4114800" cy="6186309"/>
          </a:xfrm>
          <a:prstGeom prst="rect">
            <a:avLst/>
          </a:prstGeom>
          <a:noFill/>
          <a:ln w="9525">
            <a:noFill/>
            <a:miter lim="800000"/>
            <a:headEnd/>
            <a:tailEnd/>
          </a:ln>
        </p:spPr>
        <p:txBody>
          <a:bodyPr wrap="square">
            <a:spAutoFit/>
          </a:bodyPr>
          <a:lstStyle/>
          <a:p>
            <a:pPr algn="r"/>
            <a:r>
              <a:rPr lang="en-US" dirty="0">
                <a:latin typeface="Calibri" pitchFamily="34" charset="0"/>
              </a:rPr>
              <a:t>George Grosz (1893-1959), Street Scene, 1925, oil on canvas, 81.3 × 61.3 </a:t>
            </a:r>
            <a:r>
              <a:rPr lang="en-US" dirty="0" err="1">
                <a:latin typeface="Calibri" pitchFamily="34" charset="0"/>
              </a:rPr>
              <a:t>Museo</a:t>
            </a:r>
            <a:r>
              <a:rPr lang="en-US" dirty="0">
                <a:latin typeface="Calibri" pitchFamily="34" charset="0"/>
              </a:rPr>
              <a:t> </a:t>
            </a:r>
            <a:r>
              <a:rPr lang="en-US" dirty="0" err="1">
                <a:latin typeface="Calibri" pitchFamily="34" charset="0"/>
              </a:rPr>
              <a:t>Thyssen-Bornemisza</a:t>
            </a:r>
            <a:r>
              <a:rPr lang="en-US" dirty="0">
                <a:latin typeface="Calibri" pitchFamily="34" charset="0"/>
              </a:rPr>
              <a:t>, Madrid </a:t>
            </a:r>
            <a:endParaRPr lang="sr-Latn-RS" dirty="0" smtClean="0">
              <a:latin typeface="Calibri" pitchFamily="34" charset="0"/>
            </a:endParaRPr>
          </a:p>
          <a:p>
            <a:pPr algn="r"/>
            <a:endParaRPr lang="sr-Latn-RS" dirty="0" smtClean="0">
              <a:latin typeface="Calibri" pitchFamily="34" charset="0"/>
            </a:endParaRPr>
          </a:p>
          <a:p>
            <a:pPr algn="r"/>
            <a:endParaRPr lang="sr-Latn-RS" dirty="0" smtClean="0">
              <a:latin typeface="Calibri" pitchFamily="34" charset="0"/>
            </a:endParaRPr>
          </a:p>
          <a:p>
            <a:pPr algn="r"/>
            <a:endParaRPr lang="sr-Latn-RS" dirty="0" smtClean="0">
              <a:latin typeface="Calibri" pitchFamily="34" charset="0"/>
            </a:endParaRPr>
          </a:p>
          <a:p>
            <a:pPr algn="r"/>
            <a:endParaRPr lang="sr-Latn-RS" dirty="0" smtClean="0">
              <a:latin typeface="Calibri" pitchFamily="34" charset="0"/>
            </a:endParaRPr>
          </a:p>
          <a:p>
            <a:pPr algn="r"/>
            <a:r>
              <a:rPr lang="vi-VN" dirty="0" smtClean="0">
                <a:latin typeface="Calibri" pitchFamily="34" charset="0"/>
              </a:rPr>
              <a:t>primer Grosov</a:t>
            </a:r>
            <a:r>
              <a:rPr lang="sr-Latn-RS" dirty="0" smtClean="0">
                <a:latin typeface="Calibri" pitchFamily="34" charset="0"/>
              </a:rPr>
              <a:t>e kritike </a:t>
            </a:r>
            <a:r>
              <a:rPr lang="vi-VN" dirty="0" smtClean="0">
                <a:latin typeface="Calibri" pitchFamily="34" charset="0"/>
              </a:rPr>
              <a:t>nepravednog društvenog uređenja i licemerja i vulgarnosti urbane srednje klase. Ovaj prikaz Kurfurstendamma u Berlinu, u kojem se glamur bogatih suprotstavlja siromaštvu beskućnika, imigranata i brojnim ratnim bogaljima, podseća na opis koji je dao Alfred D</a:t>
            </a:r>
            <a:r>
              <a:rPr lang="sr-Latn-RS" dirty="0" smtClean="0">
                <a:latin typeface="Calibri" pitchFamily="34" charset="0"/>
              </a:rPr>
              <a:t>e</a:t>
            </a:r>
            <a:r>
              <a:rPr lang="vi-VN" dirty="0" smtClean="0">
                <a:latin typeface="Calibri" pitchFamily="34" charset="0"/>
              </a:rPr>
              <a:t>blin </a:t>
            </a:r>
            <a:r>
              <a:rPr lang="sr-Latn-RS" dirty="0" smtClean="0">
                <a:latin typeface="Calibri" pitchFamily="34" charset="0"/>
              </a:rPr>
              <a:t>u delu</a:t>
            </a:r>
            <a:r>
              <a:rPr lang="vi-VN" dirty="0" smtClean="0">
                <a:latin typeface="Calibri" pitchFamily="34" charset="0"/>
              </a:rPr>
              <a:t> </a:t>
            </a:r>
            <a:r>
              <a:rPr lang="vi-VN" i="1" dirty="0" smtClean="0">
                <a:latin typeface="Calibri" pitchFamily="34" charset="0"/>
              </a:rPr>
              <a:t>Berlin Alekanderplatz</a:t>
            </a:r>
            <a:r>
              <a:rPr lang="vi-VN" dirty="0" smtClean="0">
                <a:latin typeface="Calibri" pitchFamily="34" charset="0"/>
              </a:rPr>
              <a:t> (1929), koji govori o  Francu Biberkopfu, običnom građaninu koji pokušava </a:t>
            </a:r>
            <a:r>
              <a:rPr lang="sr-Latn-RS" dirty="0" smtClean="0">
                <a:latin typeface="Calibri" pitchFamily="34" charset="0"/>
              </a:rPr>
              <a:t>da se </a:t>
            </a:r>
            <a:r>
              <a:rPr lang="vi-VN" dirty="0" smtClean="0">
                <a:latin typeface="Calibri" pitchFamily="34" charset="0"/>
              </a:rPr>
              <a:t>probi</a:t>
            </a:r>
            <a:r>
              <a:rPr lang="sr-Latn-RS" dirty="0" smtClean="0">
                <a:latin typeface="Calibri" pitchFamily="34" charset="0"/>
              </a:rPr>
              <a:t>je</a:t>
            </a:r>
            <a:r>
              <a:rPr lang="vi-VN" dirty="0" smtClean="0">
                <a:latin typeface="Calibri" pitchFamily="34" charset="0"/>
              </a:rPr>
              <a:t> </a:t>
            </a:r>
            <a:r>
              <a:rPr lang="sr-Latn-RS" dirty="0" smtClean="0">
                <a:latin typeface="Calibri" pitchFamily="34" charset="0"/>
              </a:rPr>
              <a:t>u</a:t>
            </a:r>
            <a:r>
              <a:rPr lang="vi-VN" dirty="0" smtClean="0">
                <a:latin typeface="Calibri" pitchFamily="34" charset="0"/>
              </a:rPr>
              <a:t> društvu u kojem dominiraju nezaposlenost, nasilje i neispunjena obećanja; kao i </a:t>
            </a:r>
            <a:r>
              <a:rPr lang="en-US" dirty="0" smtClean="0">
                <a:latin typeface="Calibri" pitchFamily="34" charset="0"/>
              </a:rPr>
              <a:t>u </a:t>
            </a:r>
            <a:r>
              <a:rPr lang="sr-Latn-RS" dirty="0" smtClean="0">
                <a:latin typeface="Calibri" pitchFamily="34" charset="0"/>
              </a:rPr>
              <a:t>rutalnim opisima modernog života u dramskim te</a:t>
            </a:r>
            <a:r>
              <a:rPr lang="en-US" dirty="0" err="1" smtClean="0">
                <a:latin typeface="Calibri" pitchFamily="34" charset="0"/>
              </a:rPr>
              <a:t>kstovima</a:t>
            </a:r>
            <a:r>
              <a:rPr lang="vi-VN" dirty="0" smtClean="0">
                <a:latin typeface="Calibri" pitchFamily="34" charset="0"/>
              </a:rPr>
              <a:t> </a:t>
            </a:r>
            <a:r>
              <a:rPr lang="vi-VN" dirty="0" smtClean="0">
                <a:latin typeface="Calibri" pitchFamily="34" charset="0"/>
              </a:rPr>
              <a:t>Bertolta Brehta</a:t>
            </a:r>
            <a:endParaRPr lang="en-US" dirty="0">
              <a:latin typeface="Calibri"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5" name="Picture 5" descr="George Grosz Eclipse of the Sun (Sonnenfinsternis), 1926"/>
          <p:cNvPicPr>
            <a:picLocks noChangeAspect="1" noChangeArrowheads="1"/>
          </p:cNvPicPr>
          <p:nvPr/>
        </p:nvPicPr>
        <p:blipFill>
          <a:blip r:embed="rId2"/>
          <a:srcRect/>
          <a:stretch>
            <a:fillRect/>
          </a:stretch>
        </p:blipFill>
        <p:spPr bwMode="auto">
          <a:xfrm>
            <a:off x="0" y="0"/>
            <a:ext cx="6086475" cy="6858000"/>
          </a:xfrm>
          <a:prstGeom prst="rect">
            <a:avLst/>
          </a:prstGeom>
          <a:noFill/>
        </p:spPr>
      </p:pic>
      <p:sp>
        <p:nvSpPr>
          <p:cNvPr id="56326" name="Rectangle 6"/>
          <p:cNvSpPr>
            <a:spLocks noChangeArrowheads="1"/>
          </p:cNvSpPr>
          <p:nvPr/>
        </p:nvSpPr>
        <p:spPr bwMode="auto">
          <a:xfrm>
            <a:off x="6248400" y="76200"/>
            <a:ext cx="2667000" cy="6647974"/>
          </a:xfrm>
          <a:prstGeom prst="rect">
            <a:avLst/>
          </a:prstGeom>
          <a:noFill/>
          <a:ln w="9525">
            <a:noFill/>
            <a:miter lim="800000"/>
            <a:headEnd/>
            <a:tailEnd/>
          </a:ln>
          <a:effectLst/>
        </p:spPr>
        <p:txBody>
          <a:bodyPr wrap="square" lIns="0" tIns="0" rIns="0" bIns="0" anchor="ctr">
            <a:spAutoFit/>
          </a:bodyPr>
          <a:lstStyle/>
          <a:p>
            <a:r>
              <a:rPr lang="en-US" b="1" dirty="0"/>
              <a:t>George </a:t>
            </a:r>
            <a:r>
              <a:rPr lang="en-US" b="1" dirty="0" err="1" smtClean="0"/>
              <a:t>Gros</a:t>
            </a:r>
            <a:r>
              <a:rPr lang="en-US" dirty="0"/>
              <a:t> (1893-1959)</a:t>
            </a:r>
            <a:br>
              <a:rPr lang="en-US" dirty="0"/>
            </a:br>
            <a:r>
              <a:rPr lang="sr-Latn-RS" i="1" dirty="0" smtClean="0"/>
              <a:t>Pomračenje sunca </a:t>
            </a:r>
            <a:r>
              <a:rPr lang="en-US" i="1" dirty="0" smtClean="0"/>
              <a:t>(</a:t>
            </a:r>
            <a:r>
              <a:rPr lang="en-US" i="1" dirty="0" err="1" smtClean="0"/>
              <a:t>Sonnenfinsternis</a:t>
            </a:r>
            <a:r>
              <a:rPr lang="en-US" i="1" dirty="0"/>
              <a:t>)</a:t>
            </a:r>
            <a:r>
              <a:rPr lang="sr-Latn-CS" i="1" dirty="0"/>
              <a:t>, </a:t>
            </a:r>
            <a:r>
              <a:rPr lang="en-US" dirty="0"/>
              <a:t>1926</a:t>
            </a:r>
            <a:br>
              <a:rPr lang="en-US" dirty="0"/>
            </a:br>
            <a:r>
              <a:rPr lang="sr-Latn-RS" dirty="0" smtClean="0"/>
              <a:t>ulje na platnu</a:t>
            </a:r>
            <a:r>
              <a:rPr lang="sr-Latn-CS" dirty="0" smtClean="0"/>
              <a:t>, </a:t>
            </a:r>
            <a:r>
              <a:rPr lang="en-US" dirty="0"/>
              <a:t>207.3 × 182.6 </a:t>
            </a:r>
            <a:r>
              <a:rPr lang="en-US" dirty="0" smtClean="0"/>
              <a:t>cm</a:t>
            </a:r>
            <a:r>
              <a:rPr lang="sr-Latn-RS" dirty="0" smtClean="0"/>
              <a:t>; </a:t>
            </a:r>
            <a:r>
              <a:rPr lang="en-US" dirty="0" smtClean="0"/>
              <a:t>The </a:t>
            </a:r>
            <a:r>
              <a:rPr lang="en-US" dirty="0" err="1"/>
              <a:t>Heckscher</a:t>
            </a:r>
            <a:r>
              <a:rPr lang="en-US" dirty="0"/>
              <a:t> Museum of Art, Huntington, New </a:t>
            </a:r>
            <a:r>
              <a:rPr lang="en-US" dirty="0" smtClean="0"/>
              <a:t>York</a:t>
            </a:r>
            <a:endParaRPr lang="sr-Latn-RS" dirty="0" smtClean="0"/>
          </a:p>
          <a:p>
            <a:endParaRPr lang="sr-Latn-RS" dirty="0" smtClean="0"/>
          </a:p>
          <a:p>
            <a:r>
              <a:rPr lang="vi-VN" dirty="0" smtClean="0">
                <a:latin typeface="Calibri" pitchFamily="34" charset="0"/>
              </a:rPr>
              <a:t>Poput mnogih </a:t>
            </a:r>
            <a:r>
              <a:rPr lang="sr-Latn-RS" dirty="0" smtClean="0">
                <a:latin typeface="Calibri" pitchFamily="34" charset="0"/>
              </a:rPr>
              <a:t>svojih</a:t>
            </a:r>
            <a:r>
              <a:rPr lang="vi-VN" dirty="0" smtClean="0">
                <a:latin typeface="Calibri" pitchFamily="34" charset="0"/>
              </a:rPr>
              <a:t> savremenika, Georg Gros je pre</a:t>
            </a:r>
            <a:r>
              <a:rPr lang="sr-Latn-RS" dirty="0" smtClean="0">
                <a:latin typeface="Calibri" pitchFamily="34" charset="0"/>
              </a:rPr>
              <a:t>veo</a:t>
            </a:r>
            <a:r>
              <a:rPr lang="vi-VN" dirty="0" smtClean="0">
                <a:latin typeface="Calibri" pitchFamily="34" charset="0"/>
              </a:rPr>
              <a:t> unutrašnji slom nemačkog društva </a:t>
            </a:r>
            <a:r>
              <a:rPr lang="sr-Latn-RS" dirty="0" smtClean="0">
                <a:latin typeface="Calibri" pitchFamily="34" charset="0"/>
              </a:rPr>
              <a:t>u</a:t>
            </a:r>
            <a:r>
              <a:rPr lang="vi-VN" dirty="0" smtClean="0">
                <a:latin typeface="Calibri" pitchFamily="34" charset="0"/>
              </a:rPr>
              <a:t> umetnost </a:t>
            </a:r>
            <a:r>
              <a:rPr lang="sr-Latn-RS" dirty="0" smtClean="0">
                <a:latin typeface="Calibri" pitchFamily="34" charset="0"/>
              </a:rPr>
              <a:t>koristeći</a:t>
            </a:r>
            <a:r>
              <a:rPr lang="vi-VN" dirty="0" smtClean="0">
                <a:latin typeface="Calibri" pitchFamily="34" charset="0"/>
              </a:rPr>
              <a:t> sarkaz</a:t>
            </a:r>
            <a:r>
              <a:rPr lang="sr-Latn-RS" dirty="0" smtClean="0">
                <a:latin typeface="Calibri" pitchFamily="34" charset="0"/>
              </a:rPr>
              <a:t>a</a:t>
            </a:r>
            <a:r>
              <a:rPr lang="vi-VN" dirty="0" smtClean="0">
                <a:latin typeface="Calibri" pitchFamily="34" charset="0"/>
              </a:rPr>
              <a:t>m, stvorio je neku vrstu nemilosrdne ljudske komedije. Moderna metropola postala je ponavljajuća tema u njegovom</a:t>
            </a:r>
            <a:r>
              <a:rPr lang="sr-Latn-RS" dirty="0" smtClean="0">
                <a:latin typeface="Calibri" pitchFamily="34" charset="0"/>
              </a:rPr>
              <a:t>;</a:t>
            </a:r>
            <a:r>
              <a:rPr lang="vi-VN" dirty="0" smtClean="0">
                <a:latin typeface="Calibri" pitchFamily="34" charset="0"/>
              </a:rPr>
              <a:t> kritičkim tonom i oštrim osećajem prikaz</a:t>
            </a:r>
            <a:r>
              <a:rPr lang="sr-Latn-RS" dirty="0" smtClean="0">
                <a:latin typeface="Calibri" pitchFamily="34" charset="0"/>
              </a:rPr>
              <a:t>iva</a:t>
            </a:r>
            <a:r>
              <a:rPr lang="vi-VN" dirty="0" smtClean="0">
                <a:latin typeface="Calibri" pitchFamily="34" charset="0"/>
              </a:rPr>
              <a:t>o</a:t>
            </a:r>
            <a:r>
              <a:rPr lang="sr-Latn-RS" dirty="0" smtClean="0">
                <a:latin typeface="Calibri" pitchFamily="34" charset="0"/>
              </a:rPr>
              <a:t> je</a:t>
            </a:r>
            <a:r>
              <a:rPr lang="vi-VN" dirty="0" smtClean="0">
                <a:latin typeface="Calibri" pitchFamily="34" charset="0"/>
              </a:rPr>
              <a:t> </a:t>
            </a:r>
            <a:r>
              <a:rPr lang="sr-Latn-RS" dirty="0" smtClean="0">
                <a:latin typeface="Calibri" pitchFamily="34" charset="0"/>
              </a:rPr>
              <a:t>posleratni društveni ambijent nemačkog rada,</a:t>
            </a:r>
            <a:r>
              <a:rPr lang="vi-VN" dirty="0" smtClean="0">
                <a:latin typeface="Calibri" pitchFamily="34" charset="0"/>
              </a:rPr>
              <a:t> na </a:t>
            </a:r>
            <a:r>
              <a:rPr lang="sr-Latn-RS" dirty="0" smtClean="0">
                <a:latin typeface="Calibri" pitchFamily="34" charset="0"/>
              </a:rPr>
              <a:t>hipokriziju</a:t>
            </a:r>
            <a:r>
              <a:rPr lang="vi-VN" dirty="0" smtClean="0">
                <a:latin typeface="Calibri" pitchFamily="34" charset="0"/>
              </a:rPr>
              <a:t> i</a:t>
            </a:r>
            <a:r>
              <a:rPr lang="sr-Latn-RS" dirty="0" smtClean="0">
                <a:latin typeface="Calibri" pitchFamily="34" charset="0"/>
              </a:rPr>
              <a:t>spod</a:t>
            </a:r>
            <a:r>
              <a:rPr lang="vi-VN" dirty="0" smtClean="0">
                <a:latin typeface="Calibri" pitchFamily="34" charset="0"/>
              </a:rPr>
              <a:t> </a:t>
            </a:r>
            <a:r>
              <a:rPr lang="sr-Latn-RS" dirty="0" smtClean="0">
                <a:latin typeface="Calibri" pitchFamily="34" charset="0"/>
              </a:rPr>
              <a:t>lažne </a:t>
            </a:r>
            <a:r>
              <a:rPr lang="vi-VN" dirty="0" smtClean="0">
                <a:latin typeface="Calibri" pitchFamily="34" charset="0"/>
              </a:rPr>
              <a:t>respektabilnosti</a:t>
            </a:r>
            <a:r>
              <a:rPr lang="vi-VN" dirty="0" smtClean="0"/>
              <a:t>.</a:t>
            </a:r>
            <a:r>
              <a:rPr lang="en-US" dirty="0" smtClean="0"/>
              <a:t> </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eanne Mammen (1890-1976), Chess Player, 1929 - 1930, oil on canvas, cm 70 x 80,5 Berlinische Galerie, Landesmuseum für Moderne Kunst, Fotografie und Architektur, Berlin © Jeanne Mammen, by SIAE 2015"/>
          <p:cNvPicPr>
            <a:picLocks noChangeAspect="1" noChangeArrowheads="1"/>
          </p:cNvPicPr>
          <p:nvPr/>
        </p:nvPicPr>
        <p:blipFill>
          <a:blip r:embed="rId2"/>
          <a:srcRect/>
          <a:stretch>
            <a:fillRect/>
          </a:stretch>
        </p:blipFill>
        <p:spPr bwMode="auto">
          <a:xfrm>
            <a:off x="1371600" y="228600"/>
            <a:ext cx="6383338" cy="5562600"/>
          </a:xfrm>
          <a:prstGeom prst="rect">
            <a:avLst/>
          </a:prstGeom>
          <a:noFill/>
          <a:ln w="9525">
            <a:noFill/>
            <a:miter lim="800000"/>
            <a:headEnd/>
            <a:tailEnd/>
          </a:ln>
        </p:spPr>
      </p:pic>
      <p:sp>
        <p:nvSpPr>
          <p:cNvPr id="17411" name="Rectangle 2"/>
          <p:cNvSpPr>
            <a:spLocks noChangeArrowheads="1"/>
          </p:cNvSpPr>
          <p:nvPr/>
        </p:nvSpPr>
        <p:spPr bwMode="auto">
          <a:xfrm>
            <a:off x="457200" y="5934075"/>
            <a:ext cx="8534400" cy="923330"/>
          </a:xfrm>
          <a:prstGeom prst="rect">
            <a:avLst/>
          </a:prstGeom>
          <a:noFill/>
          <a:ln w="9525">
            <a:noFill/>
            <a:miter lim="800000"/>
            <a:headEnd/>
            <a:tailEnd/>
          </a:ln>
        </p:spPr>
        <p:txBody>
          <a:bodyPr wrap="square">
            <a:spAutoFit/>
          </a:bodyPr>
          <a:lstStyle/>
          <a:p>
            <a:pPr algn="ctr"/>
            <a:r>
              <a:rPr lang="sr-Latn-RS" dirty="0" smtClean="0">
                <a:latin typeface="Calibri" pitchFamily="34" charset="0"/>
              </a:rPr>
              <a:t>Žan Mamen (</a:t>
            </a:r>
            <a:r>
              <a:rPr lang="en-US" dirty="0" smtClean="0">
                <a:latin typeface="Calibri" pitchFamily="34" charset="0"/>
              </a:rPr>
              <a:t>Jeanne </a:t>
            </a:r>
            <a:r>
              <a:rPr lang="en-US" dirty="0" err="1" smtClean="0">
                <a:latin typeface="Calibri" pitchFamily="34" charset="0"/>
              </a:rPr>
              <a:t>Mammen</a:t>
            </a:r>
            <a:r>
              <a:rPr lang="sr-Latn-RS" dirty="0" smtClean="0">
                <a:latin typeface="Calibri" pitchFamily="34" charset="0"/>
              </a:rPr>
              <a:t>)</a:t>
            </a:r>
            <a:r>
              <a:rPr lang="en-US" dirty="0" smtClean="0">
                <a:latin typeface="Calibri" pitchFamily="34" charset="0"/>
              </a:rPr>
              <a:t> </a:t>
            </a:r>
            <a:r>
              <a:rPr lang="en-US" dirty="0">
                <a:latin typeface="Calibri" pitchFamily="34" charset="0"/>
              </a:rPr>
              <a:t>(1890-1976), </a:t>
            </a:r>
            <a:r>
              <a:rPr lang="sr-Latn-RS" i="1" dirty="0" smtClean="0">
                <a:latin typeface="Calibri" pitchFamily="34" charset="0"/>
              </a:rPr>
              <a:t>Šahisti</a:t>
            </a:r>
            <a:r>
              <a:rPr lang="en-US" dirty="0" smtClean="0">
                <a:latin typeface="Calibri" pitchFamily="34" charset="0"/>
              </a:rPr>
              <a:t>, </a:t>
            </a:r>
            <a:r>
              <a:rPr lang="en-US" dirty="0">
                <a:latin typeface="Calibri" pitchFamily="34" charset="0"/>
              </a:rPr>
              <a:t>1929 - 1930, </a:t>
            </a:r>
            <a:r>
              <a:rPr lang="sr-Latn-RS" dirty="0" smtClean="0">
                <a:latin typeface="Calibri" pitchFamily="34" charset="0"/>
              </a:rPr>
              <a:t>ulje na platnu, </a:t>
            </a:r>
            <a:r>
              <a:rPr lang="en-US" dirty="0" smtClean="0">
                <a:latin typeface="Calibri" pitchFamily="34" charset="0"/>
              </a:rPr>
              <a:t>70 </a:t>
            </a:r>
            <a:r>
              <a:rPr lang="en-US" dirty="0">
                <a:latin typeface="Calibri" pitchFamily="34" charset="0"/>
              </a:rPr>
              <a:t>x 80,5 </a:t>
            </a:r>
            <a:r>
              <a:rPr lang="sr-Latn-RS" dirty="0" smtClean="0">
                <a:latin typeface="Calibri" pitchFamily="34" charset="0"/>
              </a:rPr>
              <a:t>cm, </a:t>
            </a:r>
            <a:r>
              <a:rPr lang="en-US" dirty="0" err="1" smtClean="0">
                <a:latin typeface="Calibri" pitchFamily="34" charset="0"/>
              </a:rPr>
              <a:t>Berlinische</a:t>
            </a:r>
            <a:r>
              <a:rPr lang="en-US" dirty="0" smtClean="0">
                <a:latin typeface="Calibri" pitchFamily="34" charset="0"/>
              </a:rPr>
              <a:t> </a:t>
            </a:r>
            <a:r>
              <a:rPr lang="en-US" dirty="0" err="1">
                <a:latin typeface="Calibri" pitchFamily="34" charset="0"/>
              </a:rPr>
              <a:t>Galerie</a:t>
            </a:r>
            <a:r>
              <a:rPr lang="en-US" dirty="0">
                <a:latin typeface="Calibri" pitchFamily="34" charset="0"/>
              </a:rPr>
              <a:t>, </a:t>
            </a:r>
            <a:r>
              <a:rPr lang="en-US" dirty="0" err="1">
                <a:latin typeface="Calibri" pitchFamily="34" charset="0"/>
              </a:rPr>
              <a:t>Landesmuseum</a:t>
            </a:r>
            <a:r>
              <a:rPr lang="en-US" dirty="0">
                <a:latin typeface="Calibri" pitchFamily="34" charset="0"/>
              </a:rPr>
              <a:t> </a:t>
            </a:r>
            <a:r>
              <a:rPr lang="en-US" dirty="0" err="1">
                <a:latin typeface="Calibri" pitchFamily="34" charset="0"/>
              </a:rPr>
              <a:t>für</a:t>
            </a:r>
            <a:r>
              <a:rPr lang="en-US" dirty="0">
                <a:latin typeface="Calibri" pitchFamily="34" charset="0"/>
              </a:rPr>
              <a:t> </a:t>
            </a:r>
            <a:r>
              <a:rPr lang="en-US" dirty="0" err="1">
                <a:latin typeface="Calibri" pitchFamily="34" charset="0"/>
              </a:rPr>
              <a:t>Moderne</a:t>
            </a:r>
            <a:r>
              <a:rPr lang="en-US" dirty="0">
                <a:latin typeface="Calibri" pitchFamily="34" charset="0"/>
              </a:rPr>
              <a:t> </a:t>
            </a:r>
            <a:r>
              <a:rPr lang="en-US" dirty="0" err="1">
                <a:latin typeface="Calibri" pitchFamily="34" charset="0"/>
              </a:rPr>
              <a:t>Kunst</a:t>
            </a:r>
            <a:r>
              <a:rPr lang="en-US" dirty="0">
                <a:latin typeface="Calibri" pitchFamily="34" charset="0"/>
              </a:rPr>
              <a:t>, </a:t>
            </a:r>
            <a:r>
              <a:rPr lang="en-US" dirty="0" err="1">
                <a:latin typeface="Calibri" pitchFamily="34" charset="0"/>
              </a:rPr>
              <a:t>Fotografie</a:t>
            </a:r>
            <a:r>
              <a:rPr lang="en-US" dirty="0">
                <a:latin typeface="Calibri" pitchFamily="34" charset="0"/>
              </a:rPr>
              <a:t> und </a:t>
            </a:r>
            <a:r>
              <a:rPr lang="en-US" dirty="0" err="1">
                <a:latin typeface="Calibri" pitchFamily="34" charset="0"/>
              </a:rPr>
              <a:t>Architektur</a:t>
            </a:r>
            <a:r>
              <a:rPr lang="en-US" dirty="0">
                <a:latin typeface="Calibri" pitchFamily="34" charset="0"/>
              </a:rPr>
              <a:t>, </a:t>
            </a:r>
            <a:r>
              <a:rPr lang="en-US" dirty="0" smtClean="0">
                <a:latin typeface="Calibri" pitchFamily="34" charset="0"/>
              </a:rPr>
              <a:t>Berlin</a:t>
            </a:r>
            <a:endParaRPr lang="en-US" dirty="0">
              <a:latin typeface="Calibri"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990600" y="5791200"/>
            <a:ext cx="7391400" cy="923330"/>
          </a:xfrm>
          <a:prstGeom prst="rect">
            <a:avLst/>
          </a:prstGeom>
          <a:noFill/>
          <a:ln w="9525">
            <a:noFill/>
            <a:miter lim="800000"/>
            <a:headEnd/>
            <a:tailEnd/>
          </a:ln>
        </p:spPr>
        <p:txBody>
          <a:bodyPr wrap="square">
            <a:spAutoFit/>
          </a:bodyPr>
          <a:lstStyle/>
          <a:p>
            <a:r>
              <a:rPr lang="hr-HR" dirty="0" smtClean="0">
                <a:latin typeface="Calibri" pitchFamily="34" charset="0"/>
              </a:rPr>
              <a:t>Priče </a:t>
            </a:r>
            <a:r>
              <a:rPr lang="hr-HR" dirty="0">
                <a:latin typeface="Calibri" pitchFamily="34" charset="0"/>
              </a:rPr>
              <a:t>o industrijalcima i generalima koji su profitirali na račun običnog vojnika bile su raširene</a:t>
            </a:r>
            <a:r>
              <a:rPr lang="hr-HR" dirty="0" smtClean="0">
                <a:latin typeface="Calibri" pitchFamily="34" charset="0"/>
              </a:rPr>
              <a:t>.</a:t>
            </a:r>
            <a:endParaRPr lang="hr-HR" dirty="0">
              <a:latin typeface="Calibri" pitchFamily="34" charset="0"/>
            </a:endParaRPr>
          </a:p>
          <a:p>
            <a:r>
              <a:rPr lang="hr-HR" dirty="0">
                <a:latin typeface="Calibri" pitchFamily="34" charset="0"/>
              </a:rPr>
              <a:t>napušteni od države, bivši vojnici su prosili na ulicama da bi preživeli.</a:t>
            </a:r>
          </a:p>
        </p:txBody>
      </p:sp>
      <p:sp>
        <p:nvSpPr>
          <p:cNvPr id="4100" name="Rectangle 5"/>
          <p:cNvSpPr>
            <a:spLocks noChangeArrowheads="1"/>
          </p:cNvSpPr>
          <p:nvPr/>
        </p:nvSpPr>
        <p:spPr bwMode="auto">
          <a:xfrm>
            <a:off x="1447800" y="152400"/>
            <a:ext cx="6324600" cy="923330"/>
          </a:xfrm>
          <a:prstGeom prst="rect">
            <a:avLst/>
          </a:prstGeom>
          <a:noFill/>
          <a:ln w="9525">
            <a:noFill/>
            <a:miter lim="800000"/>
            <a:headEnd/>
            <a:tailEnd/>
          </a:ln>
        </p:spPr>
        <p:txBody>
          <a:bodyPr wrap="square">
            <a:spAutoFit/>
          </a:bodyPr>
          <a:lstStyle/>
          <a:p>
            <a:pPr algn="ctr"/>
            <a:r>
              <a:rPr lang="sr-Latn-CS" dirty="0">
                <a:latin typeface="Calibri" pitchFamily="34" charset="0"/>
              </a:rPr>
              <a:t>Georg </a:t>
            </a:r>
            <a:r>
              <a:rPr lang="sr-Latn-CS" dirty="0" smtClean="0">
                <a:latin typeface="Calibri" pitchFamily="34" charset="0"/>
              </a:rPr>
              <a:t>Grosz </a:t>
            </a:r>
            <a:r>
              <a:rPr lang="en-US" dirty="0" smtClean="0">
                <a:latin typeface="Calibri" pitchFamily="34" charset="0"/>
              </a:rPr>
              <a:t>(1893-1959)</a:t>
            </a:r>
            <a:r>
              <a:rPr lang="sr-Latn-CS" dirty="0" smtClean="0">
                <a:latin typeface="Calibri" pitchFamily="34" charset="0"/>
              </a:rPr>
              <a:t>, </a:t>
            </a:r>
            <a:r>
              <a:rPr lang="sr-Latn-RS" dirty="0" smtClean="0">
                <a:latin typeface="Calibri" pitchFamily="34" charset="0"/>
              </a:rPr>
              <a:t>Opasna ulica </a:t>
            </a:r>
            <a:r>
              <a:rPr lang="de-DE" dirty="0" smtClean="0">
                <a:latin typeface="Calibri" pitchFamily="34" charset="0"/>
              </a:rPr>
              <a:t>(</a:t>
            </a:r>
            <a:r>
              <a:rPr lang="de-DE" b="1" dirty="0" smtClean="0">
                <a:latin typeface="Calibri" pitchFamily="34" charset="0"/>
              </a:rPr>
              <a:t>Gefährliche </a:t>
            </a:r>
            <a:r>
              <a:rPr lang="de-DE" b="1" dirty="0">
                <a:latin typeface="Calibri" pitchFamily="34" charset="0"/>
              </a:rPr>
              <a:t>Straße</a:t>
            </a:r>
            <a:r>
              <a:rPr lang="de-DE" dirty="0">
                <a:latin typeface="Calibri" pitchFamily="34" charset="0"/>
              </a:rPr>
              <a:t>), </a:t>
            </a:r>
            <a:r>
              <a:rPr lang="de-DE" b="1" dirty="0">
                <a:latin typeface="Calibri" pitchFamily="34" charset="0"/>
              </a:rPr>
              <a:t>1917</a:t>
            </a:r>
            <a:r>
              <a:rPr lang="sr-Latn-CS" b="1" dirty="0">
                <a:latin typeface="Calibri" pitchFamily="34" charset="0"/>
              </a:rPr>
              <a:t>, </a:t>
            </a:r>
            <a:r>
              <a:rPr lang="en-US" dirty="0">
                <a:latin typeface="Calibri" pitchFamily="34" charset="0"/>
              </a:rPr>
              <a:t>48 × 66 cm.</a:t>
            </a:r>
            <a:br>
              <a:rPr lang="en-US" dirty="0">
                <a:latin typeface="Calibri" pitchFamily="34" charset="0"/>
              </a:rPr>
            </a:br>
            <a:r>
              <a:rPr lang="en-US" dirty="0" err="1">
                <a:latin typeface="Calibri" pitchFamily="34" charset="0"/>
              </a:rPr>
              <a:t>Lugano</a:t>
            </a:r>
            <a:r>
              <a:rPr lang="en-US" dirty="0">
                <a:latin typeface="Calibri" pitchFamily="34" charset="0"/>
              </a:rPr>
              <a:t>, </a:t>
            </a:r>
            <a:r>
              <a:rPr lang="sr-Latn-RS" dirty="0" smtClean="0">
                <a:latin typeface="Calibri" pitchFamily="34" charset="0"/>
              </a:rPr>
              <a:t>priv.kol.</a:t>
            </a:r>
            <a:endParaRPr lang="en-US" dirty="0">
              <a:latin typeface="Calibri" pitchFamily="34" charset="0"/>
            </a:endParaRPr>
          </a:p>
        </p:txBody>
      </p:sp>
      <p:sp>
        <p:nvSpPr>
          <p:cNvPr id="95234" name="AutoShape 2" descr="https://artdaily.cc/imagenes/2020/01/08/grosz-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5236" name="Picture 4" descr="https://artdaily.cc/imagenes/2020/01/08/grosz-2.jpg"/>
          <p:cNvPicPr>
            <a:picLocks noChangeAspect="1" noChangeArrowheads="1"/>
          </p:cNvPicPr>
          <p:nvPr/>
        </p:nvPicPr>
        <p:blipFill>
          <a:blip r:embed="rId2"/>
          <a:srcRect/>
          <a:stretch>
            <a:fillRect/>
          </a:stretch>
        </p:blipFill>
        <p:spPr bwMode="auto">
          <a:xfrm>
            <a:off x="1219200" y="990600"/>
            <a:ext cx="6829424" cy="45720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Georg Scholz (1890-1945), Industrial Peasants, 1920, Lithograph, cm 39,4 x 48,3 Los Angeles County Museum of Art, purchased with funds provided by the Robert Gore Rifkind Center Foundation, Beverly Hills, CA, and the Modern Art Deaccession Fund © Georg Scholz, by SIAE 2015 – Photo © Museum Associates/LACMA"/>
          <p:cNvPicPr>
            <a:picLocks noChangeAspect="1" noChangeArrowheads="1"/>
          </p:cNvPicPr>
          <p:nvPr/>
        </p:nvPicPr>
        <p:blipFill>
          <a:blip r:embed="rId2"/>
          <a:srcRect/>
          <a:stretch>
            <a:fillRect/>
          </a:stretch>
        </p:blipFill>
        <p:spPr bwMode="auto">
          <a:xfrm>
            <a:off x="685800" y="0"/>
            <a:ext cx="7620000" cy="6019800"/>
          </a:xfrm>
          <a:prstGeom prst="rect">
            <a:avLst/>
          </a:prstGeom>
          <a:noFill/>
          <a:ln w="9525">
            <a:noFill/>
            <a:miter lim="800000"/>
            <a:headEnd/>
            <a:tailEnd/>
          </a:ln>
        </p:spPr>
      </p:pic>
      <p:sp>
        <p:nvSpPr>
          <p:cNvPr id="18435" name="Rectangle 2"/>
          <p:cNvSpPr>
            <a:spLocks noChangeArrowheads="1"/>
          </p:cNvSpPr>
          <p:nvPr/>
        </p:nvSpPr>
        <p:spPr bwMode="auto">
          <a:xfrm>
            <a:off x="381000" y="6096000"/>
            <a:ext cx="8534400" cy="646113"/>
          </a:xfrm>
          <a:prstGeom prst="rect">
            <a:avLst/>
          </a:prstGeom>
          <a:noFill/>
          <a:ln w="9525">
            <a:noFill/>
            <a:miter lim="800000"/>
            <a:headEnd/>
            <a:tailEnd/>
          </a:ln>
        </p:spPr>
        <p:txBody>
          <a:bodyPr>
            <a:spAutoFit/>
          </a:bodyPr>
          <a:lstStyle/>
          <a:p>
            <a:pPr algn="ctr"/>
            <a:r>
              <a:rPr lang="sr-Latn-RS" dirty="0" smtClean="0">
                <a:latin typeface="Calibri" pitchFamily="34" charset="0"/>
              </a:rPr>
              <a:t>Georg Šolc (</a:t>
            </a:r>
            <a:r>
              <a:rPr lang="en-US" dirty="0" smtClean="0">
                <a:latin typeface="Calibri" pitchFamily="34" charset="0"/>
              </a:rPr>
              <a:t>Georg </a:t>
            </a:r>
            <a:r>
              <a:rPr lang="en-US" dirty="0" err="1">
                <a:latin typeface="Calibri" pitchFamily="34" charset="0"/>
              </a:rPr>
              <a:t>Scholz</a:t>
            </a:r>
            <a:r>
              <a:rPr lang="en-US" dirty="0">
                <a:latin typeface="Calibri" pitchFamily="34" charset="0"/>
              </a:rPr>
              <a:t> (1890-1945</a:t>
            </a:r>
            <a:r>
              <a:rPr lang="en-US" dirty="0" smtClean="0">
                <a:latin typeface="Calibri" pitchFamily="34" charset="0"/>
              </a:rPr>
              <a:t>)</a:t>
            </a:r>
            <a:r>
              <a:rPr lang="sr-Latn-RS" dirty="0" smtClean="0">
                <a:latin typeface="Calibri" pitchFamily="34" charset="0"/>
              </a:rPr>
              <a:t>)</a:t>
            </a:r>
            <a:r>
              <a:rPr lang="en-US" dirty="0" smtClean="0">
                <a:latin typeface="Calibri" pitchFamily="34" charset="0"/>
              </a:rPr>
              <a:t>, </a:t>
            </a:r>
            <a:r>
              <a:rPr lang="en-US" dirty="0">
                <a:latin typeface="Calibri" pitchFamily="34" charset="0"/>
              </a:rPr>
              <a:t>Industrial Peasants, 1920, Lithograph, cm 39,4 x 48,3 Los Angeles County Museum of Art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228600"/>
            <a:ext cx="4038600" cy="923330"/>
          </a:xfrm>
          <a:prstGeom prst="rect">
            <a:avLst/>
          </a:prstGeom>
        </p:spPr>
        <p:txBody>
          <a:bodyPr wrap="square">
            <a:spAutoFit/>
          </a:bodyPr>
          <a:lstStyle/>
          <a:p>
            <a:pPr algn="r"/>
            <a:r>
              <a:rPr lang="sr-Latn-RS" dirty="0" smtClean="0"/>
              <a:t>Georg Šolc, </a:t>
            </a:r>
            <a:r>
              <a:rPr lang="en-US" dirty="0" err="1" smtClean="0"/>
              <a:t>Industriebauern</a:t>
            </a:r>
            <a:r>
              <a:rPr lang="sr-Latn-RS" dirty="0" smtClean="0"/>
              <a:t>, 1920, ulje kolaž, 98x70cm</a:t>
            </a:r>
          </a:p>
          <a:p>
            <a:pPr algn="r"/>
            <a:r>
              <a:rPr lang="en-US" dirty="0" smtClean="0"/>
              <a:t>Wuppertal, Von </a:t>
            </a:r>
            <a:r>
              <a:rPr lang="en-US" dirty="0" err="1" smtClean="0"/>
              <a:t>der</a:t>
            </a:r>
            <a:r>
              <a:rPr lang="en-US" dirty="0" smtClean="0"/>
              <a:t> </a:t>
            </a:r>
            <a:r>
              <a:rPr lang="en-US" dirty="0" err="1" smtClean="0"/>
              <a:t>Heydt</a:t>
            </a:r>
            <a:r>
              <a:rPr lang="en-US" dirty="0" smtClean="0"/>
              <a:t>-Museum</a:t>
            </a:r>
            <a:endParaRPr lang="sr-Latn-RS" dirty="0" smtClean="0"/>
          </a:p>
        </p:txBody>
      </p:sp>
      <p:pic>
        <p:nvPicPr>
          <p:cNvPr id="122886" name="Picture 6" descr="Industriebauern"/>
          <p:cNvPicPr>
            <a:picLocks noChangeAspect="1" noChangeArrowheads="1"/>
          </p:cNvPicPr>
          <p:nvPr/>
        </p:nvPicPr>
        <p:blipFill>
          <a:blip r:embed="rId2"/>
          <a:srcRect/>
          <a:stretch>
            <a:fillRect/>
          </a:stretch>
        </p:blipFill>
        <p:spPr bwMode="auto">
          <a:xfrm>
            <a:off x="4311650" y="9144"/>
            <a:ext cx="4756150" cy="6848856"/>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d3ccae6d355b7f41706f754cd8c1c0e9"/>
          <p:cNvPicPr>
            <a:picLocks noChangeAspect="1" noChangeArrowheads="1"/>
          </p:cNvPicPr>
          <p:nvPr/>
        </p:nvPicPr>
        <p:blipFill>
          <a:blip r:embed="rId2"/>
          <a:srcRect/>
          <a:stretch>
            <a:fillRect/>
          </a:stretch>
        </p:blipFill>
        <p:spPr bwMode="auto">
          <a:xfrm>
            <a:off x="1066800" y="1219200"/>
            <a:ext cx="7086600" cy="4737238"/>
          </a:xfrm>
          <a:prstGeom prst="rect">
            <a:avLst/>
          </a:prstGeom>
          <a:noFill/>
        </p:spPr>
      </p:pic>
      <p:sp>
        <p:nvSpPr>
          <p:cNvPr id="22531" name="Rectangle 3"/>
          <p:cNvSpPr>
            <a:spLocks noChangeArrowheads="1"/>
          </p:cNvSpPr>
          <p:nvPr/>
        </p:nvSpPr>
        <p:spPr bwMode="auto">
          <a:xfrm>
            <a:off x="2971800" y="304800"/>
            <a:ext cx="3276600" cy="646331"/>
          </a:xfrm>
          <a:prstGeom prst="rect">
            <a:avLst/>
          </a:prstGeom>
          <a:noFill/>
          <a:ln w="9525">
            <a:noFill/>
            <a:miter lim="800000"/>
            <a:headEnd/>
            <a:tailEnd/>
          </a:ln>
          <a:effectLst/>
        </p:spPr>
        <p:txBody>
          <a:bodyPr wrap="square">
            <a:spAutoFit/>
          </a:bodyPr>
          <a:lstStyle/>
          <a:p>
            <a:r>
              <a:rPr lang="en-US" dirty="0"/>
              <a:t>Otto Dix, </a:t>
            </a:r>
            <a:r>
              <a:rPr lang="sr-Latn-RS" dirty="0" smtClean="0"/>
              <a:t>Umetnikovi roditelji I (D</a:t>
            </a:r>
            <a:r>
              <a:rPr lang="en-US" dirty="0" err="1" smtClean="0"/>
              <a:t>ie</a:t>
            </a:r>
            <a:r>
              <a:rPr lang="en-US" dirty="0" smtClean="0"/>
              <a:t> </a:t>
            </a:r>
            <a:r>
              <a:rPr lang="en-US" dirty="0" err="1"/>
              <a:t>Eltern</a:t>
            </a:r>
            <a:r>
              <a:rPr lang="en-US" dirty="0"/>
              <a:t> des </a:t>
            </a:r>
            <a:r>
              <a:rPr lang="en-US" dirty="0" err="1"/>
              <a:t>Künstlers</a:t>
            </a:r>
            <a:r>
              <a:rPr lang="en-US" dirty="0"/>
              <a:t> </a:t>
            </a:r>
            <a:r>
              <a:rPr lang="en-US" dirty="0" smtClean="0"/>
              <a:t>I), </a:t>
            </a:r>
            <a:r>
              <a:rPr lang="en-US" dirty="0"/>
              <a:t>1924</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Sprengel Museum Hannover"/>
          <p:cNvPicPr>
            <a:picLocks noChangeAspect="1" noChangeArrowheads="1"/>
          </p:cNvPicPr>
          <p:nvPr/>
        </p:nvPicPr>
        <p:blipFill>
          <a:blip r:embed="rId2"/>
          <a:srcRect/>
          <a:stretch>
            <a:fillRect/>
          </a:stretch>
        </p:blipFill>
        <p:spPr bwMode="auto">
          <a:xfrm>
            <a:off x="2047875" y="1147763"/>
            <a:ext cx="5048250" cy="4562475"/>
          </a:xfrm>
          <a:prstGeom prst="rect">
            <a:avLst/>
          </a:prstGeom>
          <a:noFill/>
        </p:spPr>
      </p:pic>
      <p:sp>
        <p:nvSpPr>
          <p:cNvPr id="23555" name="Rectangle 3"/>
          <p:cNvSpPr>
            <a:spLocks noChangeArrowheads="1"/>
          </p:cNvSpPr>
          <p:nvPr/>
        </p:nvSpPr>
        <p:spPr bwMode="auto">
          <a:xfrm>
            <a:off x="1219200" y="228600"/>
            <a:ext cx="6403612" cy="646331"/>
          </a:xfrm>
          <a:prstGeom prst="rect">
            <a:avLst/>
          </a:prstGeom>
          <a:noFill/>
          <a:ln w="9525">
            <a:noFill/>
            <a:miter lim="800000"/>
            <a:headEnd/>
            <a:tailEnd/>
          </a:ln>
          <a:effectLst/>
        </p:spPr>
        <p:txBody>
          <a:bodyPr wrap="none" anchor="ctr">
            <a:spAutoFit/>
          </a:bodyPr>
          <a:lstStyle/>
          <a:p>
            <a:pPr eaLnBrk="0" hangingPunct="0"/>
            <a:r>
              <a:rPr lang="en-US" dirty="0"/>
              <a:t>Otto Dix, </a:t>
            </a:r>
            <a:r>
              <a:rPr lang="sr-Latn-RS" dirty="0" smtClean="0"/>
              <a:t>Umetnikovi roditelji </a:t>
            </a:r>
            <a:r>
              <a:rPr lang="sr-Latn-RS" dirty="0" smtClean="0"/>
              <a:t>II (</a:t>
            </a:r>
            <a:r>
              <a:rPr lang="en-US" dirty="0" smtClean="0"/>
              <a:t>Die </a:t>
            </a:r>
            <a:r>
              <a:rPr lang="en-US" dirty="0" err="1"/>
              <a:t>Eltern</a:t>
            </a:r>
            <a:r>
              <a:rPr lang="en-US" dirty="0"/>
              <a:t> des </a:t>
            </a:r>
            <a:r>
              <a:rPr lang="en-US" dirty="0" err="1"/>
              <a:t>Künstlers</a:t>
            </a:r>
            <a:r>
              <a:rPr lang="en-US" dirty="0"/>
              <a:t> </a:t>
            </a:r>
            <a:r>
              <a:rPr lang="en-US" dirty="0" smtClean="0"/>
              <a:t>II), </a:t>
            </a:r>
            <a:r>
              <a:rPr lang="en-US" dirty="0"/>
              <a:t>1924</a:t>
            </a:r>
            <a:br>
              <a:rPr lang="en-US" dirty="0"/>
            </a:br>
            <a:r>
              <a:rPr lang="sr-Latn-RS" dirty="0" smtClean="0"/>
              <a:t>ulje na platnu</a:t>
            </a:r>
            <a:r>
              <a:rPr lang="en-US" dirty="0" smtClean="0"/>
              <a:t>, </a:t>
            </a:r>
            <a:r>
              <a:rPr lang="en-US" dirty="0"/>
              <a:t>118 x 130,5 cm</a:t>
            </a:r>
            <a:r>
              <a:rPr lang="sr-Latn-CS" dirty="0"/>
              <a:t>, </a:t>
            </a:r>
            <a:r>
              <a:rPr lang="en-US" dirty="0" err="1"/>
              <a:t>Sprengel</a:t>
            </a:r>
            <a:r>
              <a:rPr lang="en-US" dirty="0"/>
              <a:t> Museum Hannover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 descr="Aenne Biermann Woman with Monocle (Dame mit Monokel), c. 1928 Gelatin silver print; 7 1/4 x 5 1/5 in. (18.4 x 13 cm)"/>
          <p:cNvPicPr>
            <a:picLocks noChangeAspect="1" noChangeArrowheads="1"/>
          </p:cNvPicPr>
          <p:nvPr/>
        </p:nvPicPr>
        <p:blipFill>
          <a:blip r:embed="rId2"/>
          <a:srcRect/>
          <a:stretch>
            <a:fillRect/>
          </a:stretch>
        </p:blipFill>
        <p:spPr bwMode="auto">
          <a:xfrm>
            <a:off x="0" y="0"/>
            <a:ext cx="4887913" cy="6858000"/>
          </a:xfrm>
          <a:prstGeom prst="rect">
            <a:avLst/>
          </a:prstGeom>
          <a:noFill/>
        </p:spPr>
      </p:pic>
      <p:sp>
        <p:nvSpPr>
          <p:cNvPr id="57350" name="Rectangle 6"/>
          <p:cNvSpPr>
            <a:spLocks noChangeArrowheads="1"/>
          </p:cNvSpPr>
          <p:nvPr/>
        </p:nvSpPr>
        <p:spPr bwMode="auto">
          <a:xfrm>
            <a:off x="5029200" y="4724400"/>
            <a:ext cx="3733800" cy="1938992"/>
          </a:xfrm>
          <a:prstGeom prst="rect">
            <a:avLst/>
          </a:prstGeom>
          <a:noFill/>
          <a:ln w="9525">
            <a:noFill/>
            <a:miter lim="800000"/>
            <a:headEnd/>
            <a:tailEnd/>
          </a:ln>
          <a:effectLst/>
        </p:spPr>
        <p:txBody>
          <a:bodyPr lIns="0" tIns="0" rIns="0" bIns="0" anchor="ctr">
            <a:spAutoFit/>
          </a:bodyPr>
          <a:lstStyle/>
          <a:p>
            <a:r>
              <a:rPr lang="en-US" b="1" dirty="0" err="1"/>
              <a:t>Aenne</a:t>
            </a:r>
            <a:r>
              <a:rPr lang="en-US" b="1" dirty="0"/>
              <a:t> </a:t>
            </a:r>
            <a:r>
              <a:rPr lang="en-US" b="1" dirty="0" err="1"/>
              <a:t>Biermann</a:t>
            </a:r>
            <a:r>
              <a:rPr lang="en-US" b="1" dirty="0"/>
              <a:t> </a:t>
            </a:r>
            <a:r>
              <a:rPr lang="en-US" dirty="0"/>
              <a:t>(1898-1933)</a:t>
            </a:r>
            <a:br>
              <a:rPr lang="en-US" dirty="0"/>
            </a:br>
            <a:r>
              <a:rPr lang="sr-Latn-RS" i="1" dirty="0" smtClean="0"/>
              <a:t>Žena sa monoklom </a:t>
            </a:r>
            <a:r>
              <a:rPr lang="en-US" i="1" dirty="0" smtClean="0"/>
              <a:t>(Dame </a:t>
            </a:r>
            <a:r>
              <a:rPr lang="en-US" i="1" dirty="0" err="1"/>
              <a:t>mit</a:t>
            </a:r>
            <a:r>
              <a:rPr lang="en-US" i="1" dirty="0"/>
              <a:t> </a:t>
            </a:r>
            <a:r>
              <a:rPr lang="en-US" i="1" dirty="0" err="1"/>
              <a:t>Monokel</a:t>
            </a:r>
            <a:r>
              <a:rPr lang="en-US" i="1" dirty="0"/>
              <a:t>)</a:t>
            </a:r>
            <a:br>
              <a:rPr lang="en-US" i="1" dirty="0"/>
            </a:br>
            <a:r>
              <a:rPr lang="en-US" dirty="0"/>
              <a:t>c. 1928</a:t>
            </a:r>
            <a:br>
              <a:rPr lang="en-US" dirty="0"/>
            </a:br>
            <a:r>
              <a:rPr lang="en-US" dirty="0"/>
              <a:t>Gelatin silver print</a:t>
            </a:r>
            <a:br>
              <a:rPr lang="en-US" dirty="0"/>
            </a:br>
            <a:r>
              <a:rPr lang="en-US" dirty="0"/>
              <a:t>7 1/4 x 5 1/5 in. (18.4 x 13 cm)</a:t>
            </a:r>
            <a:br>
              <a:rPr lang="en-US" dirty="0"/>
            </a:br>
            <a:r>
              <a:rPr lang="en-US" dirty="0" err="1"/>
              <a:t>Bayerische</a:t>
            </a:r>
            <a:r>
              <a:rPr lang="en-US" dirty="0"/>
              <a:t> </a:t>
            </a:r>
            <a:r>
              <a:rPr lang="en-US" dirty="0" err="1"/>
              <a:t>Staatsgemäldesammlungen</a:t>
            </a:r>
            <a:r>
              <a:rPr lang="en-US" dirty="0"/>
              <a:t>, Munich, </a:t>
            </a:r>
            <a:r>
              <a:rPr lang="en-US" dirty="0" err="1"/>
              <a:t>Pinakothek</a:t>
            </a:r>
            <a:r>
              <a:rPr lang="en-US" dirty="0"/>
              <a:t> </a:t>
            </a:r>
            <a:r>
              <a:rPr lang="en-US" dirty="0" err="1"/>
              <a:t>der</a:t>
            </a:r>
            <a:r>
              <a:rPr lang="en-US" dirty="0"/>
              <a:t> </a:t>
            </a:r>
            <a:r>
              <a:rPr lang="en-US" dirty="0" err="1"/>
              <a:t>Moderne</a:t>
            </a:r>
            <a:r>
              <a:rPr lang="en-US" dirty="0"/>
              <a:t> </a:t>
            </a:r>
          </a:p>
        </p:txBody>
      </p:sp>
      <p:sp>
        <p:nvSpPr>
          <p:cNvPr id="4" name="Rectangle 3"/>
          <p:cNvSpPr/>
          <p:nvPr/>
        </p:nvSpPr>
        <p:spPr>
          <a:xfrm>
            <a:off x="5105400" y="152400"/>
            <a:ext cx="1319336" cy="369332"/>
          </a:xfrm>
          <a:prstGeom prst="rect">
            <a:avLst/>
          </a:prstGeom>
        </p:spPr>
        <p:txBody>
          <a:bodyPr wrap="none">
            <a:spAutoFit/>
          </a:bodyPr>
          <a:lstStyle/>
          <a:p>
            <a:r>
              <a:rPr lang="sr-Latn-RS" b="1" dirty="0" smtClean="0"/>
              <a:t>NOVA ŽENA</a:t>
            </a:r>
            <a:endParaRPr lang="en-US" b="1"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95600" y="5943600"/>
            <a:ext cx="3518912" cy="369332"/>
          </a:xfrm>
          <a:prstGeom prst="rect">
            <a:avLst/>
          </a:prstGeom>
        </p:spPr>
        <p:txBody>
          <a:bodyPr wrap="none">
            <a:spAutoFit/>
          </a:bodyPr>
          <a:lstStyle/>
          <a:p>
            <a:r>
              <a:rPr lang="en-US" dirty="0" smtClean="0"/>
              <a:t>Gisela Freund</a:t>
            </a:r>
            <a:r>
              <a:rPr lang="sr-Latn-RS" dirty="0" smtClean="0"/>
              <a:t>, autoportret, 1929</a:t>
            </a:r>
            <a:endParaRPr lang="en-US" dirty="0"/>
          </a:p>
        </p:txBody>
      </p:sp>
      <p:pic>
        <p:nvPicPr>
          <p:cNvPr id="1028" name="Picture 4" descr="Self portrait of GisÃ¨le Freund with Horst Shade in double exposure Paris 1929 Â© GisÃ¨le Freund"/>
          <p:cNvPicPr>
            <a:picLocks noChangeAspect="1" noChangeArrowheads="1"/>
          </p:cNvPicPr>
          <p:nvPr/>
        </p:nvPicPr>
        <p:blipFill>
          <a:blip r:embed="rId2"/>
          <a:srcRect/>
          <a:stretch>
            <a:fillRect/>
          </a:stretch>
        </p:blipFill>
        <p:spPr bwMode="auto">
          <a:xfrm>
            <a:off x="1447078" y="990600"/>
            <a:ext cx="6153872" cy="44196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ugust Sander (1876-1964), Secretary at West German Radio Station in Cologne, 1931 Stampa su gelatina al bromuro d'argento/Gelatin silver print, cm 26 x 14,7 Die Photographische Sammlung/SK Stiftung Kultur, Colonia © August Sander Archiv, Koln, by SIAE 2015.jpeg"/>
          <p:cNvPicPr>
            <a:picLocks noChangeAspect="1" noChangeArrowheads="1"/>
          </p:cNvPicPr>
          <p:nvPr/>
        </p:nvPicPr>
        <p:blipFill>
          <a:blip r:embed="rId2"/>
          <a:srcRect/>
          <a:stretch>
            <a:fillRect/>
          </a:stretch>
        </p:blipFill>
        <p:spPr bwMode="auto">
          <a:xfrm>
            <a:off x="5886979" y="0"/>
            <a:ext cx="3257021" cy="5715000"/>
          </a:xfrm>
          <a:prstGeom prst="rect">
            <a:avLst/>
          </a:prstGeom>
          <a:noFill/>
          <a:ln w="9525">
            <a:noFill/>
            <a:miter lim="800000"/>
            <a:headEnd/>
            <a:tailEnd/>
          </a:ln>
        </p:spPr>
      </p:pic>
      <p:sp>
        <p:nvSpPr>
          <p:cNvPr id="25603" name="Rectangle 2"/>
          <p:cNvSpPr>
            <a:spLocks noChangeArrowheads="1"/>
          </p:cNvSpPr>
          <p:nvPr/>
        </p:nvSpPr>
        <p:spPr bwMode="auto">
          <a:xfrm>
            <a:off x="685800" y="0"/>
            <a:ext cx="5181600" cy="1200329"/>
          </a:xfrm>
          <a:prstGeom prst="rect">
            <a:avLst/>
          </a:prstGeom>
          <a:noFill/>
          <a:ln w="9525">
            <a:noFill/>
            <a:miter lim="800000"/>
            <a:headEnd/>
            <a:tailEnd/>
          </a:ln>
        </p:spPr>
        <p:txBody>
          <a:bodyPr wrap="square">
            <a:spAutoFit/>
          </a:bodyPr>
          <a:lstStyle/>
          <a:p>
            <a:pPr algn="r"/>
            <a:r>
              <a:rPr lang="en-US" dirty="0">
                <a:latin typeface="Calibri" pitchFamily="34" charset="0"/>
              </a:rPr>
              <a:t>August Sander (1876-1964), </a:t>
            </a:r>
            <a:r>
              <a:rPr lang="sr-Latn-RS" dirty="0" smtClean="0">
                <a:latin typeface="Calibri" pitchFamily="34" charset="0"/>
              </a:rPr>
              <a:t>Sekretarica radio stanice u Kelnu</a:t>
            </a:r>
            <a:r>
              <a:rPr lang="en-US" dirty="0" smtClean="0">
                <a:latin typeface="Calibri" pitchFamily="34" charset="0"/>
              </a:rPr>
              <a:t>, </a:t>
            </a:r>
            <a:r>
              <a:rPr lang="en-US" dirty="0">
                <a:latin typeface="Calibri" pitchFamily="34" charset="0"/>
              </a:rPr>
              <a:t>1931 /Gelatin silver print, cm 26 x 14,7 Die </a:t>
            </a:r>
            <a:r>
              <a:rPr lang="en-US" dirty="0" err="1">
                <a:latin typeface="Calibri" pitchFamily="34" charset="0"/>
              </a:rPr>
              <a:t>Photographische</a:t>
            </a:r>
            <a:r>
              <a:rPr lang="en-US" dirty="0">
                <a:latin typeface="Calibri" pitchFamily="34" charset="0"/>
              </a:rPr>
              <a:t> </a:t>
            </a:r>
            <a:r>
              <a:rPr lang="en-US" dirty="0" err="1">
                <a:latin typeface="Calibri" pitchFamily="34" charset="0"/>
              </a:rPr>
              <a:t>Sammlung</a:t>
            </a:r>
            <a:r>
              <a:rPr lang="en-US" dirty="0">
                <a:latin typeface="Calibri" pitchFamily="34" charset="0"/>
              </a:rPr>
              <a:t>/SK </a:t>
            </a:r>
            <a:r>
              <a:rPr lang="en-US" dirty="0" err="1">
                <a:latin typeface="Calibri" pitchFamily="34" charset="0"/>
              </a:rPr>
              <a:t>Stiftung</a:t>
            </a:r>
            <a:r>
              <a:rPr lang="en-US" dirty="0">
                <a:latin typeface="Calibri" pitchFamily="34" charset="0"/>
              </a:rPr>
              <a:t> </a:t>
            </a:r>
            <a:r>
              <a:rPr lang="en-US" dirty="0" err="1">
                <a:latin typeface="Calibri" pitchFamily="34" charset="0"/>
              </a:rPr>
              <a:t>Kultur</a:t>
            </a:r>
            <a:r>
              <a:rPr lang="en-US" dirty="0">
                <a:latin typeface="Calibri" pitchFamily="34" charset="0"/>
              </a:rPr>
              <a:t>, Colonia</a:t>
            </a:r>
          </a:p>
        </p:txBody>
      </p:sp>
      <p:pic>
        <p:nvPicPr>
          <p:cNvPr id="25607" name="Picture 7" descr="Related image"/>
          <p:cNvPicPr>
            <a:picLocks noChangeAspect="1" noChangeArrowheads="1"/>
          </p:cNvPicPr>
          <p:nvPr/>
        </p:nvPicPr>
        <p:blipFill>
          <a:blip r:embed="rId3"/>
          <a:srcRect/>
          <a:stretch>
            <a:fillRect/>
          </a:stretch>
        </p:blipFill>
        <p:spPr bwMode="auto">
          <a:xfrm>
            <a:off x="0" y="1143000"/>
            <a:ext cx="4048125" cy="5715000"/>
          </a:xfrm>
          <a:prstGeom prst="rect">
            <a:avLst/>
          </a:prstGeom>
          <a:noFill/>
        </p:spPr>
      </p:pic>
      <p:sp>
        <p:nvSpPr>
          <p:cNvPr id="8" name="Rectangle 7"/>
          <p:cNvSpPr/>
          <p:nvPr/>
        </p:nvSpPr>
        <p:spPr>
          <a:xfrm>
            <a:off x="4114800" y="6096000"/>
            <a:ext cx="4343400" cy="646331"/>
          </a:xfrm>
          <a:prstGeom prst="rect">
            <a:avLst/>
          </a:prstGeom>
        </p:spPr>
        <p:txBody>
          <a:bodyPr wrap="square">
            <a:spAutoFit/>
          </a:bodyPr>
          <a:lstStyle/>
          <a:p>
            <a:r>
              <a:rPr lang="en-US" dirty="0">
                <a:latin typeface="Calibri" pitchFamily="34" charset="0"/>
              </a:rPr>
              <a:t>Otto Dix's </a:t>
            </a:r>
            <a:r>
              <a:rPr lang="sr-Latn-RS" i="1" dirty="0" smtClean="0">
                <a:latin typeface="Calibri" pitchFamily="34" charset="0"/>
              </a:rPr>
              <a:t>P</a:t>
            </a:r>
            <a:r>
              <a:rPr lang="en-US" i="1" dirty="0" smtClean="0">
                <a:latin typeface="Calibri" pitchFamily="34" charset="0"/>
              </a:rPr>
              <a:t>o</a:t>
            </a:r>
            <a:r>
              <a:rPr lang="sr-Latn-RS" i="1" dirty="0" smtClean="0">
                <a:latin typeface="Calibri" pitchFamily="34" charset="0"/>
              </a:rPr>
              <a:t>rtret novinarke </a:t>
            </a:r>
            <a:r>
              <a:rPr lang="en-US" i="1" dirty="0" smtClean="0">
                <a:latin typeface="Calibri" pitchFamily="34" charset="0"/>
              </a:rPr>
              <a:t>S</a:t>
            </a:r>
            <a:r>
              <a:rPr lang="sr-Latn-RS" i="1" dirty="0" smtClean="0">
                <a:latin typeface="Calibri" pitchFamily="34" charset="0"/>
              </a:rPr>
              <a:t>il</a:t>
            </a:r>
            <a:r>
              <a:rPr lang="en-US" i="1" dirty="0" smtClean="0">
                <a:latin typeface="Calibri" pitchFamily="34" charset="0"/>
              </a:rPr>
              <a:t>vi</a:t>
            </a:r>
            <a:r>
              <a:rPr lang="sr-Latn-RS" i="1" dirty="0" smtClean="0">
                <a:latin typeface="Calibri" pitchFamily="34" charset="0"/>
              </a:rPr>
              <a:t>je</a:t>
            </a:r>
            <a:r>
              <a:rPr lang="en-US" i="1" dirty="0" smtClean="0">
                <a:latin typeface="Calibri" pitchFamily="34" charset="0"/>
              </a:rPr>
              <a:t> </a:t>
            </a:r>
            <a:r>
              <a:rPr lang="sr-Latn-RS" i="1" dirty="0" smtClean="0">
                <a:latin typeface="Calibri" pitchFamily="34" charset="0"/>
              </a:rPr>
              <a:t>f</a:t>
            </a:r>
            <a:r>
              <a:rPr lang="en-US" i="1" dirty="0" smtClean="0">
                <a:latin typeface="Calibri" pitchFamily="34" charset="0"/>
              </a:rPr>
              <a:t>on </a:t>
            </a:r>
            <a:r>
              <a:rPr lang="en-US" i="1" dirty="0">
                <a:latin typeface="Calibri" pitchFamily="34" charset="0"/>
              </a:rPr>
              <a:t>Harden</a:t>
            </a:r>
            <a:r>
              <a:rPr lang="en-US" dirty="0">
                <a:latin typeface="Calibri" pitchFamily="34" charset="0"/>
              </a:rPr>
              <a:t> (1926)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2.bp.blogspot.com/-n3XA3ucmUHg/Va6KpWoNAOI/AAAAAAAARMQ/1nyU0dAl7gs/s1600/Cabaret-1976-Otto-Dix-Portrait-Sylvia-von-%2BHarden-1926%2B%25282%2529.jpg"/>
          <p:cNvPicPr>
            <a:picLocks noChangeAspect="1" noChangeArrowheads="1"/>
          </p:cNvPicPr>
          <p:nvPr/>
        </p:nvPicPr>
        <p:blipFill>
          <a:blip r:embed="rId2"/>
          <a:srcRect/>
          <a:stretch>
            <a:fillRect/>
          </a:stretch>
        </p:blipFill>
        <p:spPr bwMode="auto">
          <a:xfrm>
            <a:off x="0" y="381001"/>
            <a:ext cx="9144000" cy="4663500"/>
          </a:xfrm>
          <a:prstGeom prst="rect">
            <a:avLst/>
          </a:prstGeom>
          <a:noFill/>
        </p:spPr>
      </p:pic>
      <p:sp>
        <p:nvSpPr>
          <p:cNvPr id="3" name="Rectangle 2"/>
          <p:cNvSpPr/>
          <p:nvPr/>
        </p:nvSpPr>
        <p:spPr>
          <a:xfrm>
            <a:off x="2362200" y="5715000"/>
            <a:ext cx="4343400" cy="369332"/>
          </a:xfrm>
          <a:prstGeom prst="rect">
            <a:avLst/>
          </a:prstGeom>
        </p:spPr>
        <p:txBody>
          <a:bodyPr wrap="square">
            <a:spAutoFit/>
          </a:bodyPr>
          <a:lstStyle/>
          <a:p>
            <a:r>
              <a:rPr lang="sr-Latn-RS" b="1" dirty="0" smtClean="0"/>
              <a:t>Bob Fosse </a:t>
            </a:r>
            <a:r>
              <a:rPr lang="sr-Latn-RS" b="1" i="1" dirty="0" smtClean="0"/>
              <a:t>Cabaret </a:t>
            </a:r>
            <a:r>
              <a:rPr lang="sr-Latn-RS" b="1" dirty="0" smtClean="0"/>
              <a:t>(1972) </a:t>
            </a:r>
            <a:r>
              <a:rPr lang="en-US" dirty="0" smtClean="0"/>
              <a:t>Kit Kat </a:t>
            </a:r>
            <a:r>
              <a:rPr lang="en-US" dirty="0" err="1" smtClean="0"/>
              <a:t>Klub</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museen-boettcherstrasse.de/assets/Ausstellungen/jeanne-mammen-nur-ein-paar-augen-sein/Jeanne-Mammen-Valeska-Gert-undat.-vor-1929.jpg"/>
          <p:cNvPicPr>
            <a:picLocks noChangeAspect="1" noChangeArrowheads="1"/>
          </p:cNvPicPr>
          <p:nvPr/>
        </p:nvPicPr>
        <p:blipFill>
          <a:blip r:embed="rId2"/>
          <a:srcRect/>
          <a:stretch>
            <a:fillRect/>
          </a:stretch>
        </p:blipFill>
        <p:spPr bwMode="auto">
          <a:xfrm>
            <a:off x="152400" y="228600"/>
            <a:ext cx="3980160" cy="5486400"/>
          </a:xfrm>
          <a:prstGeom prst="rect">
            <a:avLst/>
          </a:prstGeom>
          <a:noFill/>
        </p:spPr>
      </p:pic>
      <p:sp>
        <p:nvSpPr>
          <p:cNvPr id="3" name="Rectangle 2"/>
          <p:cNvSpPr/>
          <p:nvPr/>
        </p:nvSpPr>
        <p:spPr>
          <a:xfrm>
            <a:off x="152400" y="5943600"/>
            <a:ext cx="4191000" cy="369332"/>
          </a:xfrm>
          <a:prstGeom prst="rect">
            <a:avLst/>
          </a:prstGeom>
        </p:spPr>
        <p:txBody>
          <a:bodyPr wrap="square">
            <a:spAutoFit/>
          </a:bodyPr>
          <a:lstStyle/>
          <a:p>
            <a:r>
              <a:rPr lang="en-US" dirty="0" smtClean="0"/>
              <a:t>Jeanne </a:t>
            </a:r>
            <a:r>
              <a:rPr lang="en-US" dirty="0" err="1" smtClean="0"/>
              <a:t>Mammen</a:t>
            </a:r>
            <a:r>
              <a:rPr lang="sr-Latn-RS" dirty="0" smtClean="0"/>
              <a:t>,</a:t>
            </a:r>
            <a:r>
              <a:rPr lang="en-US" dirty="0" smtClean="0"/>
              <a:t> </a:t>
            </a:r>
            <a:r>
              <a:rPr lang="en-US" dirty="0" err="1" smtClean="0"/>
              <a:t>Valeska</a:t>
            </a:r>
            <a:r>
              <a:rPr lang="en-US" dirty="0" smtClean="0"/>
              <a:t> </a:t>
            </a:r>
            <a:r>
              <a:rPr lang="en-US" dirty="0" err="1" smtClean="0"/>
              <a:t>Gert</a:t>
            </a:r>
            <a:r>
              <a:rPr lang="en-US" dirty="0" smtClean="0"/>
              <a:t>, </a:t>
            </a:r>
            <a:r>
              <a:rPr lang="en-US" dirty="0" smtClean="0"/>
              <a:t>1929</a:t>
            </a:r>
            <a:endParaRPr lang="en-US" dirty="0"/>
          </a:p>
        </p:txBody>
      </p:sp>
      <p:pic>
        <p:nvPicPr>
          <p:cNvPr id="1028" name="Picture 4" descr="https://1.bp.blogspot.com/-lF940ITm6IQ/XaCLyReRrkI/AAAAAAAAGUg/9Hldw0dRQ-QZ9uYCpSPPTvw29G4o5XUWwCLcBGAsYHQ/s1600/ValeskaGert%2B1.JPEG"/>
          <p:cNvPicPr>
            <a:picLocks noChangeAspect="1" noChangeArrowheads="1"/>
          </p:cNvPicPr>
          <p:nvPr/>
        </p:nvPicPr>
        <p:blipFill>
          <a:blip r:embed="rId3"/>
          <a:srcRect/>
          <a:stretch>
            <a:fillRect/>
          </a:stretch>
        </p:blipFill>
        <p:spPr bwMode="auto">
          <a:xfrm>
            <a:off x="4419600" y="152400"/>
            <a:ext cx="4521547" cy="2544763"/>
          </a:xfrm>
          <a:prstGeom prst="rect">
            <a:avLst/>
          </a:prstGeom>
          <a:noFill/>
        </p:spPr>
      </p:pic>
      <p:sp>
        <p:nvSpPr>
          <p:cNvPr id="6" name="Rectangle 5"/>
          <p:cNvSpPr/>
          <p:nvPr/>
        </p:nvSpPr>
        <p:spPr>
          <a:xfrm>
            <a:off x="4419600" y="2819400"/>
            <a:ext cx="4572000" cy="3416320"/>
          </a:xfrm>
          <a:prstGeom prst="rect">
            <a:avLst/>
          </a:prstGeom>
        </p:spPr>
        <p:txBody>
          <a:bodyPr>
            <a:spAutoFit/>
          </a:bodyPr>
          <a:lstStyle/>
          <a:p>
            <a:r>
              <a:rPr lang="en-US" dirty="0" err="1" smtClean="0">
                <a:latin typeface="Calibri" pitchFamily="34" charset="0"/>
              </a:rPr>
              <a:t>Valeska</a:t>
            </a:r>
            <a:r>
              <a:rPr lang="en-US" dirty="0" smtClean="0">
                <a:latin typeface="Calibri" pitchFamily="34" charset="0"/>
              </a:rPr>
              <a:t> </a:t>
            </a:r>
            <a:r>
              <a:rPr lang="en-US" dirty="0" err="1" smtClean="0">
                <a:latin typeface="Calibri" pitchFamily="34" charset="0"/>
              </a:rPr>
              <a:t>Gert</a:t>
            </a:r>
            <a:r>
              <a:rPr lang="en-US" dirty="0" smtClean="0">
                <a:latin typeface="Calibri" pitchFamily="34" charset="0"/>
              </a:rPr>
              <a:t> (1892−</a:t>
            </a:r>
            <a:r>
              <a:rPr lang="en-US" dirty="0" smtClean="0">
                <a:latin typeface="Calibri" pitchFamily="34" charset="0"/>
              </a:rPr>
              <a:t>1978)</a:t>
            </a:r>
            <a:r>
              <a:rPr lang="sr-Latn-RS" dirty="0" smtClean="0">
                <a:latin typeface="Calibri" pitchFamily="34" charset="0"/>
              </a:rPr>
              <a:t>, plesačica, glumica, kabaretska umetnica; istraživala je granice ekspresije tela, glasa i lica; njeni </a:t>
            </a:r>
            <a:r>
              <a:rPr lang="vi-VN" dirty="0" smtClean="0">
                <a:latin typeface="Calibri" pitchFamily="34" charset="0"/>
              </a:rPr>
              <a:t>„Tontanze</a:t>
            </a:r>
            <a:r>
              <a:rPr lang="vi-VN" dirty="0" smtClean="0">
                <a:latin typeface="Calibri" pitchFamily="34" charset="0"/>
              </a:rPr>
              <a:t>“ (zvučni plesovi) </a:t>
            </a:r>
            <a:r>
              <a:rPr lang="sr-Latn-RS" dirty="0" smtClean="0">
                <a:latin typeface="Calibri" pitchFamily="34" charset="0"/>
              </a:rPr>
              <a:t>na </a:t>
            </a:r>
            <a:r>
              <a:rPr lang="vi-VN" dirty="0" smtClean="0">
                <a:latin typeface="Calibri" pitchFamily="34" charset="0"/>
              </a:rPr>
              <a:t>groteskn</a:t>
            </a:r>
            <a:r>
              <a:rPr lang="sr-Latn-RS" dirty="0" smtClean="0">
                <a:latin typeface="Calibri" pitchFamily="34" charset="0"/>
              </a:rPr>
              <a:t>i način</a:t>
            </a:r>
            <a:r>
              <a:rPr lang="vi-VN" dirty="0" smtClean="0">
                <a:latin typeface="Calibri" pitchFamily="34" charset="0"/>
              </a:rPr>
              <a:t> </a:t>
            </a:r>
            <a:r>
              <a:rPr lang="sr-Latn-RS" dirty="0" smtClean="0">
                <a:latin typeface="Calibri" pitchFamily="34" charset="0"/>
              </a:rPr>
              <a:t>dočaravaju</a:t>
            </a:r>
            <a:r>
              <a:rPr lang="vi-VN" dirty="0" smtClean="0">
                <a:latin typeface="Calibri" pitchFamily="34" charset="0"/>
              </a:rPr>
              <a:t> urban</a:t>
            </a:r>
            <a:r>
              <a:rPr lang="sr-Latn-RS" dirty="0" smtClean="0">
                <a:latin typeface="Calibri" pitchFamily="34" charset="0"/>
              </a:rPr>
              <a:t>e</a:t>
            </a:r>
            <a:r>
              <a:rPr lang="vi-VN" dirty="0" smtClean="0">
                <a:latin typeface="Calibri" pitchFamily="34" charset="0"/>
              </a:rPr>
              <a:t> likov</a:t>
            </a:r>
            <a:r>
              <a:rPr lang="sr-Latn-RS" dirty="0" smtClean="0">
                <a:latin typeface="Calibri" pitchFamily="34" charset="0"/>
              </a:rPr>
              <a:t>e; tokom 20ih </a:t>
            </a:r>
            <a:r>
              <a:rPr lang="sr-Latn-RS" dirty="0" smtClean="0"/>
              <a:t>godina 20. veka glumila je u nemim filmovima “Ulica bez radosti” (1925) i “Opera za tri groša” (1930/31</a:t>
            </a:r>
            <a:r>
              <a:rPr lang="en-US" dirty="0" smtClean="0"/>
              <a:t>.</a:t>
            </a:r>
            <a:r>
              <a:rPr lang="sr-Latn-RS" dirty="0" smtClean="0"/>
              <a:t>)</a:t>
            </a:r>
          </a:p>
          <a:p>
            <a:endParaRPr lang="sr-Latn-RS" dirty="0" smtClean="0"/>
          </a:p>
          <a:p>
            <a:r>
              <a:rPr lang="en-US" dirty="0" smtClean="0"/>
              <a:t>V</a:t>
            </a:r>
            <a:r>
              <a:rPr lang="sr-Latn-RS" dirty="0" smtClean="0"/>
              <a:t>ideti: </a:t>
            </a:r>
          </a:p>
          <a:p>
            <a:r>
              <a:rPr lang="en-US" dirty="0" smtClean="0">
                <a:hlinkClick r:id="rId4"/>
              </a:rPr>
              <a:t>https://</a:t>
            </a:r>
            <a:r>
              <a:rPr lang="en-US" dirty="0" smtClean="0">
                <a:hlinkClick r:id="rId4"/>
              </a:rPr>
              <a:t>www.numeridanse.tv/en/dance-videotheque/tanzerische-pantominen</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s://1.bp.blogspot.com/-w4YRfM-JVDM/XR9y0XHe0gI/AAAAAAAAF38/hRr1bGxmdgwlhFvMiVJ4hMs4pH50nb6xACLcBGAs/s1600/BabBerlin%2B01.png"/>
          <p:cNvPicPr>
            <a:picLocks noChangeAspect="1" noChangeArrowheads="1"/>
          </p:cNvPicPr>
          <p:nvPr/>
        </p:nvPicPr>
        <p:blipFill>
          <a:blip r:embed="rId2"/>
          <a:srcRect/>
          <a:stretch>
            <a:fillRect/>
          </a:stretch>
        </p:blipFill>
        <p:spPr bwMode="auto">
          <a:xfrm>
            <a:off x="152400" y="152400"/>
            <a:ext cx="4419600" cy="2553547"/>
          </a:xfrm>
          <a:prstGeom prst="rect">
            <a:avLst/>
          </a:prstGeom>
          <a:noFill/>
        </p:spPr>
      </p:pic>
      <p:sp>
        <p:nvSpPr>
          <p:cNvPr id="3" name="Rectangle 2"/>
          <p:cNvSpPr/>
          <p:nvPr/>
        </p:nvSpPr>
        <p:spPr>
          <a:xfrm>
            <a:off x="609600" y="2819400"/>
            <a:ext cx="3490443" cy="646331"/>
          </a:xfrm>
          <a:prstGeom prst="rect">
            <a:avLst/>
          </a:prstGeom>
        </p:spPr>
        <p:txBody>
          <a:bodyPr wrap="none">
            <a:spAutoFit/>
          </a:bodyPr>
          <a:lstStyle/>
          <a:p>
            <a:r>
              <a:rPr lang="en-US" dirty="0" smtClean="0"/>
              <a:t>Babylon </a:t>
            </a:r>
            <a:r>
              <a:rPr lang="en-US" dirty="0" smtClean="0"/>
              <a:t>Berlin</a:t>
            </a:r>
            <a:r>
              <a:rPr lang="sr-Latn-RS" dirty="0" smtClean="0"/>
              <a:t>, reditelj Tom Tykwer</a:t>
            </a:r>
          </a:p>
          <a:p>
            <a:r>
              <a:rPr lang="sr-Latn-RS" dirty="0" smtClean="0"/>
              <a:t>sezona 1, epizoda 1</a:t>
            </a:r>
            <a:endParaRPr lang="en-US" dirty="0"/>
          </a:p>
        </p:txBody>
      </p:sp>
      <p:pic>
        <p:nvPicPr>
          <p:cNvPr id="108548" name="Picture 4" descr="https://1.bp.blogspot.com/-AXfEejimE74/XR9y_-OeTYI/AAAAAAAAF4A/8eR9OfpKpgsxzpZTYmzEOxkwdZWnFBRFgCLcBGAs/s1600/BabBerlin%2B02.png"/>
          <p:cNvPicPr>
            <a:picLocks noChangeAspect="1" noChangeArrowheads="1"/>
          </p:cNvPicPr>
          <p:nvPr/>
        </p:nvPicPr>
        <p:blipFill>
          <a:blip r:embed="rId3"/>
          <a:srcRect/>
          <a:stretch>
            <a:fillRect/>
          </a:stretch>
        </p:blipFill>
        <p:spPr bwMode="auto">
          <a:xfrm>
            <a:off x="152400" y="3505200"/>
            <a:ext cx="4419600" cy="2553547"/>
          </a:xfrm>
          <a:prstGeom prst="rect">
            <a:avLst/>
          </a:prstGeom>
          <a:noFill/>
        </p:spPr>
      </p:pic>
      <p:pic>
        <p:nvPicPr>
          <p:cNvPr id="108550" name="Picture 6" descr="https://1.bp.blogspot.com/-KZDbPAmFCrc/XWqnS-it4dI/AAAAAAAAGHc/sWqY7gov6YIxSl_4a07h-I4rcONpRGYIACLcBGAs/s1600/JosepBaker.jpg"/>
          <p:cNvPicPr>
            <a:picLocks noChangeAspect="1" noChangeArrowheads="1"/>
          </p:cNvPicPr>
          <p:nvPr/>
        </p:nvPicPr>
        <p:blipFill>
          <a:blip r:embed="rId4"/>
          <a:srcRect/>
          <a:stretch>
            <a:fillRect/>
          </a:stretch>
        </p:blipFill>
        <p:spPr bwMode="auto">
          <a:xfrm>
            <a:off x="6248400" y="2612"/>
            <a:ext cx="2679409" cy="6017188"/>
          </a:xfrm>
          <a:prstGeom prst="rect">
            <a:avLst/>
          </a:prstGeom>
          <a:noFill/>
        </p:spPr>
      </p:pic>
      <p:sp>
        <p:nvSpPr>
          <p:cNvPr id="6" name="Rectangle 5"/>
          <p:cNvSpPr/>
          <p:nvPr/>
        </p:nvSpPr>
        <p:spPr>
          <a:xfrm>
            <a:off x="2133600" y="6096000"/>
            <a:ext cx="5334000" cy="646331"/>
          </a:xfrm>
          <a:prstGeom prst="rect">
            <a:avLst/>
          </a:prstGeom>
        </p:spPr>
        <p:txBody>
          <a:bodyPr wrap="square">
            <a:spAutoFit/>
          </a:bodyPr>
          <a:lstStyle/>
          <a:p>
            <a:r>
              <a:rPr lang="en-US" dirty="0" smtClean="0">
                <a:hlinkClick r:id="rId5"/>
              </a:rPr>
              <a:t>http</a:t>
            </a:r>
            <a:r>
              <a:rPr lang="en-US" dirty="0" smtClean="0">
                <a:hlinkClick r:id="rId5"/>
              </a:rPr>
              <a:t>://www.weimarberlin.com/2020/01/wild-dance-in-berlin.html</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5"/>
          <p:cNvSpPr>
            <a:spLocks noChangeArrowheads="1"/>
          </p:cNvSpPr>
          <p:nvPr/>
        </p:nvSpPr>
        <p:spPr bwMode="auto">
          <a:xfrm>
            <a:off x="152400" y="609600"/>
            <a:ext cx="3200400" cy="3139321"/>
          </a:xfrm>
          <a:prstGeom prst="rect">
            <a:avLst/>
          </a:prstGeom>
          <a:noFill/>
          <a:ln w="9525">
            <a:noFill/>
            <a:miter lim="800000"/>
            <a:headEnd/>
            <a:tailEnd/>
          </a:ln>
        </p:spPr>
        <p:txBody>
          <a:bodyPr wrap="square">
            <a:spAutoFit/>
          </a:bodyPr>
          <a:lstStyle/>
          <a:p>
            <a:pPr algn="r"/>
            <a:r>
              <a:rPr lang="sr-Latn-RS" dirty="0" smtClean="0"/>
              <a:t>Georg Gros, </a:t>
            </a:r>
            <a:r>
              <a:rPr lang="en-US" dirty="0" smtClean="0"/>
              <a:t>Metropolis</a:t>
            </a:r>
          </a:p>
          <a:p>
            <a:pPr algn="r"/>
            <a:r>
              <a:rPr lang="en-US" dirty="0" smtClean="0"/>
              <a:t>1916 - 1917</a:t>
            </a:r>
          </a:p>
          <a:p>
            <a:pPr algn="r"/>
            <a:r>
              <a:rPr lang="en-US" dirty="0" smtClean="0"/>
              <a:t>U</a:t>
            </a:r>
            <a:r>
              <a:rPr lang="sr-Latn-RS" dirty="0" smtClean="0"/>
              <a:t>lje na platnu</a:t>
            </a:r>
            <a:r>
              <a:rPr lang="en-US" dirty="0" smtClean="0"/>
              <a:t>. 100 x 102 cm</a:t>
            </a:r>
          </a:p>
          <a:p>
            <a:pPr algn="r"/>
            <a:r>
              <a:rPr lang="en-US" dirty="0" smtClean="0"/>
              <a:t/>
            </a:r>
            <a:br>
              <a:rPr lang="en-US" dirty="0" smtClean="0"/>
            </a:br>
            <a:r>
              <a:rPr lang="en-US" dirty="0" err="1" smtClean="0"/>
              <a:t>Museo</a:t>
            </a:r>
            <a:r>
              <a:rPr lang="en-US" dirty="0" smtClean="0"/>
              <a:t> </a:t>
            </a:r>
            <a:r>
              <a:rPr lang="en-US" dirty="0" err="1" smtClean="0"/>
              <a:t>Nacional</a:t>
            </a:r>
            <a:r>
              <a:rPr lang="en-US" dirty="0" smtClean="0"/>
              <a:t> </a:t>
            </a:r>
            <a:r>
              <a:rPr lang="en-US" dirty="0" err="1" smtClean="0"/>
              <a:t>Thyssen-Bornemisza</a:t>
            </a:r>
            <a:r>
              <a:rPr lang="en-US" dirty="0" smtClean="0"/>
              <a:t>, Madrid</a:t>
            </a:r>
            <a:endParaRPr lang="sr-Latn-RS" dirty="0" smtClean="0"/>
          </a:p>
          <a:p>
            <a:pPr algn="r"/>
            <a:endParaRPr lang="sr-Latn-RS" dirty="0" smtClean="0"/>
          </a:p>
          <a:p>
            <a:pPr algn="r"/>
            <a:r>
              <a:rPr lang="en-US" dirty="0" smtClean="0"/>
              <a:t>V</a:t>
            </a:r>
            <a:r>
              <a:rPr lang="sr-Latn-RS" dirty="0" smtClean="0"/>
              <a:t>ideti</a:t>
            </a:r>
            <a:r>
              <a:rPr lang="en-US" dirty="0" smtClean="0"/>
              <a:t> </a:t>
            </a:r>
            <a:r>
              <a:rPr lang="en-US" dirty="0" err="1" smtClean="0"/>
              <a:t>na</a:t>
            </a:r>
            <a:r>
              <a:rPr lang="sr-Latn-RS" dirty="0" smtClean="0"/>
              <a:t>: </a:t>
            </a:r>
            <a:r>
              <a:rPr lang="en-US" dirty="0" smtClean="0">
                <a:hlinkClick r:id="rId2"/>
              </a:rPr>
              <a:t>https://www.museothyssen.org/en/collection/artists/grosz-george/metropolis</a:t>
            </a:r>
            <a:endParaRPr lang="en-US" dirty="0"/>
          </a:p>
        </p:txBody>
      </p:sp>
      <p:pic>
        <p:nvPicPr>
          <p:cNvPr id="2050" name="Picture 2" descr="https://imagenes.museothyssen.org/sites/default/files/imagen/obras/descarga/1978.23_metropolis.jpg?_ga=2.103362304.1463013182.1585075234-1441303924.1584488496"/>
          <p:cNvPicPr>
            <a:picLocks noChangeAspect="1" noChangeArrowheads="1"/>
          </p:cNvPicPr>
          <p:nvPr/>
        </p:nvPicPr>
        <p:blipFill>
          <a:blip r:embed="rId3" cstate="print"/>
          <a:srcRect/>
          <a:stretch>
            <a:fillRect/>
          </a:stretch>
        </p:blipFill>
        <p:spPr bwMode="auto">
          <a:xfrm>
            <a:off x="3429000" y="609600"/>
            <a:ext cx="5530645" cy="54864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descr="https://1.bp.blogspot.com/-c9VzbDEHn3s/XR90O7_QDGI/AAAAAAAAF4U/SQRjVjcNwco1dlxQKsuH88Gl7d_6hoaBwCLcBGAs/s1600/MaryWigman%2B1.jpg"/>
          <p:cNvPicPr>
            <a:picLocks noChangeAspect="1" noChangeArrowheads="1"/>
          </p:cNvPicPr>
          <p:nvPr/>
        </p:nvPicPr>
        <p:blipFill>
          <a:blip r:embed="rId2"/>
          <a:srcRect/>
          <a:stretch>
            <a:fillRect/>
          </a:stretch>
        </p:blipFill>
        <p:spPr bwMode="auto">
          <a:xfrm>
            <a:off x="457200" y="533400"/>
            <a:ext cx="3810000" cy="5686425"/>
          </a:xfrm>
          <a:prstGeom prst="rect">
            <a:avLst/>
          </a:prstGeom>
          <a:noFill/>
        </p:spPr>
      </p:pic>
      <p:sp>
        <p:nvSpPr>
          <p:cNvPr id="3" name="Rectangle 2"/>
          <p:cNvSpPr/>
          <p:nvPr/>
        </p:nvSpPr>
        <p:spPr>
          <a:xfrm>
            <a:off x="1524000" y="6324600"/>
            <a:ext cx="1514710" cy="369332"/>
          </a:xfrm>
          <a:prstGeom prst="rect">
            <a:avLst/>
          </a:prstGeom>
        </p:spPr>
        <p:txBody>
          <a:bodyPr wrap="none">
            <a:spAutoFit/>
          </a:bodyPr>
          <a:lstStyle/>
          <a:p>
            <a:r>
              <a:rPr lang="en-US" dirty="0" smtClean="0"/>
              <a:t>Mary </a:t>
            </a:r>
            <a:r>
              <a:rPr lang="en-US" dirty="0" err="1" smtClean="0"/>
              <a:t>Wigman</a:t>
            </a:r>
            <a:endParaRPr lang="en-US" dirty="0"/>
          </a:p>
        </p:txBody>
      </p:sp>
      <p:pic>
        <p:nvPicPr>
          <p:cNvPr id="5" name="Picture 2" descr="Anna Mae Wong, actress, Berlin"/>
          <p:cNvPicPr>
            <a:picLocks noChangeAspect="1" noChangeArrowheads="1"/>
          </p:cNvPicPr>
          <p:nvPr/>
        </p:nvPicPr>
        <p:blipFill>
          <a:blip r:embed="rId3"/>
          <a:srcRect/>
          <a:stretch>
            <a:fillRect/>
          </a:stretch>
        </p:blipFill>
        <p:spPr bwMode="auto">
          <a:xfrm>
            <a:off x="4353959" y="228600"/>
            <a:ext cx="4790041" cy="6019801"/>
          </a:xfrm>
          <a:prstGeom prst="rect">
            <a:avLst/>
          </a:prstGeom>
          <a:noFill/>
        </p:spPr>
      </p:pic>
      <p:sp>
        <p:nvSpPr>
          <p:cNvPr id="6" name="Rectangle 5"/>
          <p:cNvSpPr/>
          <p:nvPr/>
        </p:nvSpPr>
        <p:spPr>
          <a:xfrm>
            <a:off x="5257800" y="6211669"/>
            <a:ext cx="3541881" cy="646331"/>
          </a:xfrm>
          <a:prstGeom prst="rect">
            <a:avLst/>
          </a:prstGeom>
        </p:spPr>
        <p:txBody>
          <a:bodyPr wrap="square">
            <a:spAutoFit/>
          </a:bodyPr>
          <a:lstStyle/>
          <a:p>
            <a:r>
              <a:rPr lang="en-US" dirty="0" smtClean="0"/>
              <a:t>Anna Mae </a:t>
            </a:r>
            <a:r>
              <a:rPr lang="en-US" dirty="0" smtClean="0"/>
              <a:t>Wong</a:t>
            </a:r>
            <a:r>
              <a:rPr lang="sr-Latn-RS" dirty="0" smtClean="0"/>
              <a:t>, glumica</a:t>
            </a:r>
            <a:r>
              <a:rPr lang="en-US" dirty="0" smtClean="0"/>
              <a:t>, </a:t>
            </a:r>
            <a:r>
              <a:rPr lang="en-US" dirty="0" smtClean="0"/>
              <a:t>Berlin</a:t>
            </a:r>
            <a:r>
              <a:rPr lang="sr-Latn-RS" dirty="0" smtClean="0"/>
              <a:t>, </a:t>
            </a:r>
            <a:r>
              <a:rPr lang="sr-Latn-RS" dirty="0" smtClean="0"/>
              <a:t>1931, foto: </a:t>
            </a:r>
            <a:r>
              <a:rPr lang="en-US" dirty="0" err="1" smtClean="0"/>
              <a:t>Lotte</a:t>
            </a:r>
            <a:r>
              <a:rPr lang="en-US" dirty="0" smtClean="0"/>
              <a:t> Jacobi</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Image result for lotte jacobi"/>
          <p:cNvPicPr>
            <a:picLocks noChangeAspect="1" noChangeArrowheads="1"/>
          </p:cNvPicPr>
          <p:nvPr/>
        </p:nvPicPr>
        <p:blipFill>
          <a:blip r:embed="rId2"/>
          <a:srcRect/>
          <a:stretch>
            <a:fillRect/>
          </a:stretch>
        </p:blipFill>
        <p:spPr bwMode="auto">
          <a:xfrm>
            <a:off x="1066800" y="838200"/>
            <a:ext cx="7158038" cy="5486400"/>
          </a:xfrm>
          <a:prstGeom prst="rect">
            <a:avLst/>
          </a:prstGeom>
          <a:noFill/>
        </p:spPr>
      </p:pic>
      <p:sp>
        <p:nvSpPr>
          <p:cNvPr id="3" name="Rectangle 2"/>
          <p:cNvSpPr/>
          <p:nvPr/>
        </p:nvSpPr>
        <p:spPr>
          <a:xfrm>
            <a:off x="2590800" y="228600"/>
            <a:ext cx="4508157" cy="369332"/>
          </a:xfrm>
          <a:prstGeom prst="rect">
            <a:avLst/>
          </a:prstGeom>
        </p:spPr>
        <p:txBody>
          <a:bodyPr wrap="none">
            <a:spAutoFit/>
          </a:bodyPr>
          <a:lstStyle/>
          <a:p>
            <a:r>
              <a:rPr lang="en-US" dirty="0" err="1" smtClean="0"/>
              <a:t>Lotte</a:t>
            </a:r>
            <a:r>
              <a:rPr lang="en-US" dirty="0" smtClean="0"/>
              <a:t> Lenya</a:t>
            </a:r>
            <a:r>
              <a:rPr lang="sr-Latn-RS" dirty="0" smtClean="0"/>
              <a:t>, glumica </a:t>
            </a:r>
            <a:r>
              <a:rPr lang="en-US" dirty="0" smtClean="0"/>
              <a:t> 1928</a:t>
            </a:r>
            <a:r>
              <a:rPr lang="sr-Latn-RS" dirty="0" smtClean="0"/>
              <a:t>, foto: </a:t>
            </a:r>
            <a:r>
              <a:rPr lang="en-US" dirty="0" err="1" smtClean="0"/>
              <a:t>Lotte</a:t>
            </a:r>
            <a:r>
              <a:rPr lang="en-US" dirty="0" smtClean="0"/>
              <a:t> </a:t>
            </a:r>
            <a:r>
              <a:rPr lang="en-US" dirty="0" smtClean="0"/>
              <a:t>Jacobi </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AutoShape 2" descr="https://www.shutterbug.com/images/archivesart/0804lotte07.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4756" name="Picture 4" descr="Louis Douglas, dancer, Berlin"/>
          <p:cNvPicPr>
            <a:picLocks noChangeAspect="1" noChangeArrowheads="1"/>
          </p:cNvPicPr>
          <p:nvPr/>
        </p:nvPicPr>
        <p:blipFill>
          <a:blip r:embed="rId2"/>
          <a:srcRect/>
          <a:stretch>
            <a:fillRect/>
          </a:stretch>
        </p:blipFill>
        <p:spPr bwMode="auto">
          <a:xfrm>
            <a:off x="1447800" y="1447800"/>
            <a:ext cx="6667500" cy="5010150"/>
          </a:xfrm>
          <a:prstGeom prst="rect">
            <a:avLst/>
          </a:prstGeom>
          <a:noFill/>
        </p:spPr>
      </p:pic>
      <p:sp>
        <p:nvSpPr>
          <p:cNvPr id="4" name="Rectangle 3"/>
          <p:cNvSpPr/>
          <p:nvPr/>
        </p:nvSpPr>
        <p:spPr>
          <a:xfrm>
            <a:off x="1981200" y="685800"/>
            <a:ext cx="5565626" cy="369332"/>
          </a:xfrm>
          <a:prstGeom prst="rect">
            <a:avLst/>
          </a:prstGeom>
        </p:spPr>
        <p:txBody>
          <a:bodyPr wrap="none">
            <a:spAutoFit/>
          </a:bodyPr>
          <a:lstStyle/>
          <a:p>
            <a:r>
              <a:rPr lang="en-US" dirty="0" smtClean="0"/>
              <a:t>Louis Douglas, </a:t>
            </a:r>
            <a:r>
              <a:rPr lang="sr-Latn-RS" dirty="0" smtClean="0"/>
              <a:t>plesač</a:t>
            </a:r>
            <a:r>
              <a:rPr lang="en-US" dirty="0" smtClean="0"/>
              <a:t>, </a:t>
            </a:r>
            <a:r>
              <a:rPr lang="en-US" dirty="0" smtClean="0"/>
              <a:t>Berlin</a:t>
            </a:r>
            <a:r>
              <a:rPr lang="sr-Latn-RS" dirty="0" smtClean="0"/>
              <a:t>, ca </a:t>
            </a:r>
            <a:r>
              <a:rPr lang="sr-Latn-RS" dirty="0" smtClean="0"/>
              <a:t>1932, foto: </a:t>
            </a:r>
            <a:r>
              <a:rPr lang="en-US" dirty="0" err="1" smtClean="0"/>
              <a:t>Lotte</a:t>
            </a:r>
            <a:r>
              <a:rPr lang="en-US" dirty="0" smtClean="0"/>
              <a:t> Jacobi. </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57800" y="304800"/>
            <a:ext cx="3124200" cy="646331"/>
          </a:xfrm>
          <a:prstGeom prst="rect">
            <a:avLst/>
          </a:prstGeom>
        </p:spPr>
        <p:txBody>
          <a:bodyPr wrap="square">
            <a:spAutoFit/>
          </a:bodyPr>
          <a:lstStyle/>
          <a:p>
            <a:r>
              <a:rPr lang="en-US" dirty="0" err="1" smtClean="0"/>
              <a:t>Lotte</a:t>
            </a:r>
            <a:r>
              <a:rPr lang="en-US" dirty="0" smtClean="0"/>
              <a:t> </a:t>
            </a:r>
            <a:r>
              <a:rPr lang="en-US" dirty="0" smtClean="0"/>
              <a:t>Jacobi</a:t>
            </a:r>
            <a:r>
              <a:rPr lang="sr-Latn-RS" dirty="0" smtClean="0"/>
              <a:t>,</a:t>
            </a:r>
            <a:r>
              <a:rPr lang="en-US" dirty="0" smtClean="0"/>
              <a:t> </a:t>
            </a:r>
            <a:r>
              <a:rPr lang="en-US" dirty="0" smtClean="0"/>
              <a:t>Peter Lorre, actor, Berlin</a:t>
            </a:r>
            <a:r>
              <a:rPr lang="sr-Latn-RS" dirty="0" smtClean="0"/>
              <a:t>, 1932</a:t>
            </a:r>
            <a:endParaRPr lang="en-US" dirty="0"/>
          </a:p>
        </p:txBody>
      </p:sp>
      <p:pic>
        <p:nvPicPr>
          <p:cNvPr id="77828" name="Picture 4" descr="Peter Lorre, actor, Berlin"/>
          <p:cNvPicPr>
            <a:picLocks noChangeAspect="1" noChangeArrowheads="1"/>
          </p:cNvPicPr>
          <p:nvPr/>
        </p:nvPicPr>
        <p:blipFill>
          <a:blip r:embed="rId2"/>
          <a:srcRect/>
          <a:stretch>
            <a:fillRect/>
          </a:stretch>
        </p:blipFill>
        <p:spPr bwMode="auto">
          <a:xfrm>
            <a:off x="-1" y="0"/>
            <a:ext cx="5114109" cy="6858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228600" y="287338"/>
            <a:ext cx="2740025" cy="1200329"/>
          </a:xfrm>
          <a:prstGeom prst="rect">
            <a:avLst/>
          </a:prstGeom>
          <a:noFill/>
          <a:ln w="9525">
            <a:noFill/>
            <a:miter lim="800000"/>
            <a:headEnd/>
            <a:tailEnd/>
          </a:ln>
          <a:effectLst/>
        </p:spPr>
        <p:txBody>
          <a:bodyPr anchor="ctr">
            <a:spAutoFit/>
          </a:bodyPr>
          <a:lstStyle/>
          <a:p>
            <a:pPr eaLnBrk="0" hangingPunct="0"/>
            <a:r>
              <a:rPr lang="en-US" dirty="0"/>
              <a:t>Otto Dix</a:t>
            </a:r>
            <a:r>
              <a:rPr lang="sr-Latn-CS" dirty="0"/>
              <a:t>,</a:t>
            </a:r>
            <a:r>
              <a:rPr lang="en-US" dirty="0"/>
              <a:t> </a:t>
            </a:r>
            <a:r>
              <a:rPr lang="sr-Latn-RS" dirty="0" smtClean="0"/>
              <a:t>Lepoti</a:t>
            </a:r>
            <a:r>
              <a:rPr lang="en-US" dirty="0" smtClean="0"/>
              <a:t>, </a:t>
            </a:r>
            <a:r>
              <a:rPr lang="en-US" dirty="0"/>
              <a:t>1922. </a:t>
            </a:r>
            <a:r>
              <a:rPr lang="sr-Latn-RS" dirty="0" smtClean="0"/>
              <a:t>ulje na platnu</a:t>
            </a:r>
            <a:r>
              <a:rPr lang="en-US" dirty="0" smtClean="0"/>
              <a:t>.140 </a:t>
            </a:r>
            <a:r>
              <a:rPr lang="en-US" dirty="0"/>
              <a:t>x 122 cm. Von </a:t>
            </a:r>
            <a:r>
              <a:rPr lang="en-US" dirty="0" err="1"/>
              <a:t>der</a:t>
            </a:r>
            <a:r>
              <a:rPr lang="en-US" dirty="0"/>
              <a:t> </a:t>
            </a:r>
            <a:r>
              <a:rPr lang="en-US" dirty="0" err="1"/>
              <a:t>Heydt</a:t>
            </a:r>
            <a:r>
              <a:rPr lang="en-US" dirty="0"/>
              <a:t>-Museum, Wuppertal </a:t>
            </a:r>
          </a:p>
        </p:txBody>
      </p:sp>
      <p:pic>
        <p:nvPicPr>
          <p:cNvPr id="21507" name="Picture 3" descr="otto-dix-to-beauty"/>
          <p:cNvPicPr>
            <a:picLocks noChangeAspect="1" noChangeArrowheads="1"/>
          </p:cNvPicPr>
          <p:nvPr/>
        </p:nvPicPr>
        <p:blipFill>
          <a:blip r:embed="rId2"/>
          <a:srcRect/>
          <a:stretch>
            <a:fillRect/>
          </a:stretch>
        </p:blipFill>
        <p:spPr bwMode="auto">
          <a:xfrm>
            <a:off x="3203575" y="0"/>
            <a:ext cx="5940425" cy="68580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Max Beckmann Self-Portrait in Tuxedo (Selbstbildnis im Smoking), 1927"/>
          <p:cNvPicPr>
            <a:picLocks noChangeAspect="1" noChangeArrowheads="1"/>
          </p:cNvPicPr>
          <p:nvPr/>
        </p:nvPicPr>
        <p:blipFill>
          <a:blip r:embed="rId2"/>
          <a:srcRect/>
          <a:stretch>
            <a:fillRect/>
          </a:stretch>
        </p:blipFill>
        <p:spPr bwMode="auto">
          <a:xfrm>
            <a:off x="0" y="0"/>
            <a:ext cx="4610100" cy="6856413"/>
          </a:xfrm>
          <a:prstGeom prst="rect">
            <a:avLst/>
          </a:prstGeom>
          <a:noFill/>
        </p:spPr>
      </p:pic>
      <p:sp>
        <p:nvSpPr>
          <p:cNvPr id="3078" name="Rectangle 6"/>
          <p:cNvSpPr>
            <a:spLocks noChangeArrowheads="1"/>
          </p:cNvSpPr>
          <p:nvPr/>
        </p:nvSpPr>
        <p:spPr bwMode="auto">
          <a:xfrm>
            <a:off x="4876800" y="5029200"/>
            <a:ext cx="3886200" cy="1661993"/>
          </a:xfrm>
          <a:prstGeom prst="rect">
            <a:avLst/>
          </a:prstGeom>
          <a:noFill/>
          <a:ln w="9525">
            <a:noFill/>
            <a:miter lim="800000"/>
            <a:headEnd/>
            <a:tailEnd/>
          </a:ln>
          <a:effectLst/>
        </p:spPr>
        <p:txBody>
          <a:bodyPr lIns="0" tIns="0" rIns="0" bIns="0" anchor="ctr">
            <a:spAutoFit/>
          </a:bodyPr>
          <a:lstStyle/>
          <a:p>
            <a:r>
              <a:rPr lang="en-US" b="1" dirty="0"/>
              <a:t>Max Beckmann</a:t>
            </a:r>
            <a:r>
              <a:rPr lang="en-US" dirty="0"/>
              <a:t> (1884-1950)</a:t>
            </a:r>
            <a:br>
              <a:rPr lang="en-US" dirty="0"/>
            </a:br>
            <a:r>
              <a:rPr lang="sr-Latn-RS" i="1" dirty="0" smtClean="0"/>
              <a:t>Autoportret u smokingu</a:t>
            </a:r>
            <a:r>
              <a:rPr lang="en-US" i="1" dirty="0" smtClean="0"/>
              <a:t>(</a:t>
            </a:r>
            <a:r>
              <a:rPr lang="en-US" i="1" dirty="0" err="1" smtClean="0"/>
              <a:t>Selbstbildnis</a:t>
            </a:r>
            <a:r>
              <a:rPr lang="en-US" i="1" dirty="0" smtClean="0"/>
              <a:t> </a:t>
            </a:r>
            <a:r>
              <a:rPr lang="en-US" i="1" dirty="0" err="1"/>
              <a:t>im</a:t>
            </a:r>
            <a:r>
              <a:rPr lang="en-US" i="1" dirty="0"/>
              <a:t> Smoking)</a:t>
            </a:r>
            <a:r>
              <a:rPr lang="sr-Latn-CS" i="1" dirty="0"/>
              <a:t>, </a:t>
            </a:r>
            <a:r>
              <a:rPr lang="en-US" dirty="0"/>
              <a:t>1927</a:t>
            </a:r>
            <a:br>
              <a:rPr lang="en-US" dirty="0"/>
            </a:br>
            <a:r>
              <a:rPr lang="en-US" dirty="0"/>
              <a:t>Oil on canvas</a:t>
            </a:r>
            <a:r>
              <a:rPr lang="sr-Latn-CS" dirty="0"/>
              <a:t>,</a:t>
            </a:r>
            <a:r>
              <a:rPr lang="en-US" dirty="0"/>
              <a:t>139.5 x 95.5 cm</a:t>
            </a:r>
            <a:br>
              <a:rPr lang="en-US" dirty="0"/>
            </a:br>
            <a:r>
              <a:rPr lang="en-US" dirty="0"/>
              <a:t>Harvard Art Museums/Busch-</a:t>
            </a:r>
            <a:r>
              <a:rPr lang="en-US" dirty="0" err="1"/>
              <a:t>Reisinger</a:t>
            </a:r>
            <a:r>
              <a:rPr lang="en-US" dirty="0"/>
              <a:t> Museum, Association Fund </a:t>
            </a:r>
          </a:p>
        </p:txBody>
      </p:sp>
      <p:sp>
        <p:nvSpPr>
          <p:cNvPr id="4" name="Rectangle 3"/>
          <p:cNvSpPr/>
          <p:nvPr/>
        </p:nvSpPr>
        <p:spPr>
          <a:xfrm>
            <a:off x="4705990" y="228600"/>
            <a:ext cx="4438010" cy="369332"/>
          </a:xfrm>
          <a:prstGeom prst="rect">
            <a:avLst/>
          </a:prstGeom>
        </p:spPr>
        <p:txBody>
          <a:bodyPr wrap="none">
            <a:spAutoFit/>
          </a:bodyPr>
          <a:lstStyle/>
          <a:p>
            <a:r>
              <a:rPr lang="sr-Latn-RS" b="1" dirty="0" smtClean="0"/>
              <a:t>NOVI IDENTITETI: PORTRETI, AUTOPORTRETI</a:t>
            </a:r>
            <a:endParaRPr lang="en-US" b="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cbsnews1.cbsistatic.com/hub/i/r/2014/05/03/ac72468a-8333-4baf-b15d-11fe2f0b3937/resize/620x465/3ba9057282482164f36cc7589978301f/degenerate-art-george-grosz-max-hermann-neisse.jpg"/>
          <p:cNvPicPr>
            <a:picLocks noChangeAspect="1" noChangeArrowheads="1"/>
          </p:cNvPicPr>
          <p:nvPr/>
        </p:nvPicPr>
        <p:blipFill>
          <a:blip r:embed="rId2"/>
          <a:srcRect/>
          <a:stretch>
            <a:fillRect/>
          </a:stretch>
        </p:blipFill>
        <p:spPr bwMode="auto">
          <a:xfrm>
            <a:off x="4676775" y="0"/>
            <a:ext cx="4467225" cy="4429125"/>
          </a:xfrm>
          <a:prstGeom prst="rect">
            <a:avLst/>
          </a:prstGeom>
          <a:noFill/>
          <a:ln w="9525">
            <a:noFill/>
            <a:miter lim="800000"/>
            <a:headEnd/>
            <a:tailEnd/>
          </a:ln>
        </p:spPr>
      </p:pic>
      <p:sp>
        <p:nvSpPr>
          <p:cNvPr id="16387" name="Rectangle 2"/>
          <p:cNvSpPr>
            <a:spLocks noChangeArrowheads="1"/>
          </p:cNvSpPr>
          <p:nvPr/>
        </p:nvSpPr>
        <p:spPr bwMode="auto">
          <a:xfrm>
            <a:off x="5562600" y="4572000"/>
            <a:ext cx="3505200" cy="923330"/>
          </a:xfrm>
          <a:prstGeom prst="rect">
            <a:avLst/>
          </a:prstGeom>
          <a:noFill/>
          <a:ln w="9525">
            <a:noFill/>
            <a:miter lim="800000"/>
            <a:headEnd/>
            <a:tailEnd/>
          </a:ln>
        </p:spPr>
        <p:txBody>
          <a:bodyPr>
            <a:spAutoFit/>
          </a:bodyPr>
          <a:lstStyle/>
          <a:p>
            <a:pPr algn="r"/>
            <a:r>
              <a:rPr lang="en-US" dirty="0"/>
              <a:t>Georg </a:t>
            </a:r>
            <a:r>
              <a:rPr lang="en-US" dirty="0" err="1" smtClean="0"/>
              <a:t>Gros</a:t>
            </a:r>
            <a:r>
              <a:rPr lang="en-US" dirty="0" smtClean="0"/>
              <a:t>, </a:t>
            </a:r>
            <a:r>
              <a:rPr lang="en-US" i="1" dirty="0" err="1" smtClean="0"/>
              <a:t>Portr</a:t>
            </a:r>
            <a:r>
              <a:rPr lang="sr-Latn-RS" i="1" dirty="0" smtClean="0"/>
              <a:t>e</a:t>
            </a:r>
            <a:r>
              <a:rPr lang="en-US" i="1" dirty="0" smtClean="0"/>
              <a:t>t </a:t>
            </a:r>
            <a:r>
              <a:rPr lang="sr-Latn-RS" i="1" dirty="0" smtClean="0"/>
              <a:t>pisca</a:t>
            </a:r>
            <a:r>
              <a:rPr lang="en-US" i="1" dirty="0" smtClean="0"/>
              <a:t> Max</a:t>
            </a:r>
            <a:r>
              <a:rPr lang="sr-Latn-RS" i="1" dirty="0" smtClean="0"/>
              <a:t>a</a:t>
            </a:r>
            <a:r>
              <a:rPr lang="en-US" i="1" dirty="0" smtClean="0"/>
              <a:t> Her</a:t>
            </a:r>
            <a:r>
              <a:rPr lang="sr-Latn-RS" i="1" dirty="0" smtClean="0"/>
              <a:t>r</a:t>
            </a:r>
            <a:r>
              <a:rPr lang="en-US" i="1" dirty="0" err="1" smtClean="0"/>
              <a:t>mann</a:t>
            </a:r>
            <a:r>
              <a:rPr lang="en-US" i="1" dirty="0" smtClean="0"/>
              <a:t>-Neisse</a:t>
            </a:r>
            <a:r>
              <a:rPr lang="sr-Latn-RS" i="1" dirty="0" smtClean="0"/>
              <a:t>-a</a:t>
            </a:r>
            <a:r>
              <a:rPr lang="sr-Latn-RS" dirty="0" smtClean="0"/>
              <a:t>, </a:t>
            </a:r>
            <a:r>
              <a:rPr lang="en-US" dirty="0" smtClean="0"/>
              <a:t>1925</a:t>
            </a:r>
            <a:r>
              <a:rPr lang="sr-Latn-RS" dirty="0" smtClean="0"/>
              <a:t>,</a:t>
            </a:r>
            <a:endParaRPr lang="en-US" dirty="0"/>
          </a:p>
          <a:p>
            <a:pPr algn="r"/>
            <a:r>
              <a:rPr lang="en-US" dirty="0" err="1"/>
              <a:t>Kunsthalle</a:t>
            </a:r>
            <a:r>
              <a:rPr lang="en-US" dirty="0"/>
              <a:t> Mannheim</a:t>
            </a:r>
          </a:p>
        </p:txBody>
      </p:sp>
      <p:pic>
        <p:nvPicPr>
          <p:cNvPr id="16388" name="Picture 4" descr="http://www.moma.org/collection_images/resized/471/w500h420/CRI_157471.jpg"/>
          <p:cNvPicPr>
            <a:picLocks noChangeAspect="1" noChangeArrowheads="1"/>
          </p:cNvPicPr>
          <p:nvPr/>
        </p:nvPicPr>
        <p:blipFill>
          <a:blip r:embed="rId3"/>
          <a:srcRect/>
          <a:stretch>
            <a:fillRect/>
          </a:stretch>
        </p:blipFill>
        <p:spPr bwMode="auto">
          <a:xfrm>
            <a:off x="0" y="1905000"/>
            <a:ext cx="4648200" cy="3709988"/>
          </a:xfrm>
          <a:prstGeom prst="rect">
            <a:avLst/>
          </a:prstGeom>
          <a:noFill/>
          <a:ln w="9525">
            <a:noFill/>
            <a:miter lim="800000"/>
            <a:headEnd/>
            <a:tailEnd/>
          </a:ln>
        </p:spPr>
      </p:pic>
      <p:sp>
        <p:nvSpPr>
          <p:cNvPr id="16389" name="Rectangle 4"/>
          <p:cNvSpPr>
            <a:spLocks noChangeArrowheads="1"/>
          </p:cNvSpPr>
          <p:nvPr/>
        </p:nvSpPr>
        <p:spPr bwMode="auto">
          <a:xfrm>
            <a:off x="0" y="838200"/>
            <a:ext cx="3200400" cy="646331"/>
          </a:xfrm>
          <a:prstGeom prst="rect">
            <a:avLst/>
          </a:prstGeom>
          <a:noFill/>
          <a:ln w="9525">
            <a:noFill/>
            <a:miter lim="800000"/>
            <a:headEnd/>
            <a:tailEnd/>
          </a:ln>
        </p:spPr>
        <p:txBody>
          <a:bodyPr>
            <a:spAutoFit/>
          </a:bodyPr>
          <a:lstStyle/>
          <a:p>
            <a:r>
              <a:rPr lang="en-US" dirty="0"/>
              <a:t>George </a:t>
            </a:r>
            <a:r>
              <a:rPr lang="en-US" dirty="0" err="1" smtClean="0"/>
              <a:t>Gros</a:t>
            </a:r>
            <a:r>
              <a:rPr lang="en-US" dirty="0" smtClean="0"/>
              <a:t>. </a:t>
            </a:r>
            <a:r>
              <a:rPr lang="sr-Latn-RS" i="1" dirty="0" smtClean="0"/>
              <a:t>Pesnik </a:t>
            </a:r>
            <a:r>
              <a:rPr lang="en-US" i="1" dirty="0" smtClean="0"/>
              <a:t>Max </a:t>
            </a:r>
            <a:r>
              <a:rPr lang="en-US" i="1" dirty="0"/>
              <a:t>Herrmann-Neisse</a:t>
            </a:r>
            <a:r>
              <a:rPr lang="en-US" dirty="0"/>
              <a:t>. 1927, </a:t>
            </a:r>
            <a:r>
              <a:rPr lang="en-US" dirty="0" err="1"/>
              <a:t>MoMA</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http://1.bp.blogspot.com/_Tyk2yoqzVkE/TE6eeuxbumI/AAAAAAAABCs/2f4_ZOxq0Og/s1600/z.jpg"/>
          <p:cNvPicPr>
            <a:picLocks noChangeAspect="1" noChangeArrowheads="1"/>
          </p:cNvPicPr>
          <p:nvPr/>
        </p:nvPicPr>
        <p:blipFill>
          <a:blip r:embed="rId2"/>
          <a:srcRect/>
          <a:stretch>
            <a:fillRect/>
          </a:stretch>
        </p:blipFill>
        <p:spPr bwMode="auto">
          <a:xfrm>
            <a:off x="152400" y="914400"/>
            <a:ext cx="3352800" cy="5495165"/>
          </a:xfrm>
          <a:prstGeom prst="rect">
            <a:avLst/>
          </a:prstGeom>
          <a:noFill/>
        </p:spPr>
      </p:pic>
      <p:sp>
        <p:nvSpPr>
          <p:cNvPr id="3" name="Rectangle 2"/>
          <p:cNvSpPr/>
          <p:nvPr/>
        </p:nvSpPr>
        <p:spPr>
          <a:xfrm>
            <a:off x="228600" y="304800"/>
            <a:ext cx="2992935" cy="615553"/>
          </a:xfrm>
          <a:prstGeom prst="rect">
            <a:avLst/>
          </a:prstGeom>
        </p:spPr>
        <p:txBody>
          <a:bodyPr wrap="none">
            <a:spAutoFit/>
          </a:bodyPr>
          <a:lstStyle/>
          <a:p>
            <a:r>
              <a:rPr lang="de-DE" dirty="0" smtClean="0"/>
              <a:t> </a:t>
            </a:r>
            <a:r>
              <a:rPr lang="sr-Latn-CS" sz="1600" dirty="0" smtClean="0">
                <a:latin typeface="Calibri" pitchFamily="34" charset="0"/>
              </a:rPr>
              <a:t>Rudolf </a:t>
            </a:r>
            <a:r>
              <a:rPr lang="sr-Latn-CS" sz="1600" dirty="0" smtClean="0">
                <a:latin typeface="Calibri" pitchFamily="34" charset="0"/>
              </a:rPr>
              <a:t>Šlihter </a:t>
            </a:r>
            <a:r>
              <a:rPr lang="sr-Latn-CS" sz="1600" dirty="0" smtClean="0">
                <a:latin typeface="Calibri" pitchFamily="34" charset="0"/>
              </a:rPr>
              <a:t>(</a:t>
            </a:r>
            <a:r>
              <a:rPr lang="de-DE" sz="1600" dirty="0" smtClean="0"/>
              <a:t>Rudolf Schlichter</a:t>
            </a:r>
            <a:r>
              <a:rPr lang="sr-Latn-RS" sz="1600" dirty="0" smtClean="0"/>
              <a:t>)</a:t>
            </a:r>
            <a:r>
              <a:rPr lang="de-DE" sz="1600" dirty="0" smtClean="0"/>
              <a:t>,</a:t>
            </a:r>
            <a:endParaRPr lang="sr-Latn-RS" sz="1600" dirty="0" smtClean="0"/>
          </a:p>
          <a:p>
            <a:r>
              <a:rPr lang="de-DE" sz="1600" dirty="0" smtClean="0"/>
              <a:t> </a:t>
            </a:r>
            <a:r>
              <a:rPr lang="sr-Latn-RS" sz="1600" dirty="0" smtClean="0"/>
              <a:t>Portret Bertolda Brehta</a:t>
            </a:r>
            <a:r>
              <a:rPr lang="de-DE" sz="1600" dirty="0" smtClean="0"/>
              <a:t>, </a:t>
            </a:r>
            <a:r>
              <a:rPr lang="de-DE" sz="1600" dirty="0" smtClean="0"/>
              <a:t>1926</a:t>
            </a:r>
            <a:endParaRPr lang="en-US" sz="1600" dirty="0"/>
          </a:p>
        </p:txBody>
      </p:sp>
      <p:pic>
        <p:nvPicPr>
          <p:cNvPr id="124934" name="Picture 6" descr="Image result for otto dix poet Iwan"/>
          <p:cNvPicPr>
            <a:picLocks noChangeAspect="1" noChangeArrowheads="1"/>
          </p:cNvPicPr>
          <p:nvPr/>
        </p:nvPicPr>
        <p:blipFill>
          <a:blip r:embed="rId3"/>
          <a:srcRect/>
          <a:stretch>
            <a:fillRect/>
          </a:stretch>
        </p:blipFill>
        <p:spPr bwMode="auto">
          <a:xfrm>
            <a:off x="3962400" y="0"/>
            <a:ext cx="3124200" cy="6032825"/>
          </a:xfrm>
          <a:prstGeom prst="rect">
            <a:avLst/>
          </a:prstGeom>
          <a:noFill/>
        </p:spPr>
      </p:pic>
      <p:sp>
        <p:nvSpPr>
          <p:cNvPr id="6" name="Rectangle 5"/>
          <p:cNvSpPr/>
          <p:nvPr/>
        </p:nvSpPr>
        <p:spPr>
          <a:xfrm>
            <a:off x="7086600" y="3718679"/>
            <a:ext cx="2057400" cy="2308324"/>
          </a:xfrm>
          <a:prstGeom prst="rect">
            <a:avLst/>
          </a:prstGeom>
        </p:spPr>
        <p:txBody>
          <a:bodyPr wrap="square">
            <a:spAutoFit/>
          </a:bodyPr>
          <a:lstStyle/>
          <a:p>
            <a:r>
              <a:rPr lang="sr-Latn-RS" sz="1600" dirty="0" smtClean="0"/>
              <a:t>Oto Diks, Pesnik</a:t>
            </a:r>
            <a:r>
              <a:rPr lang="en-US" sz="1600" dirty="0" smtClean="0"/>
              <a:t> I</a:t>
            </a:r>
            <a:r>
              <a:rPr lang="sr-Latn-RS" sz="1600" dirty="0" smtClean="0"/>
              <a:t>v</a:t>
            </a:r>
            <a:r>
              <a:rPr lang="en-US" sz="1600" dirty="0" err="1" smtClean="0"/>
              <a:t>ar</a:t>
            </a:r>
            <a:r>
              <a:rPr lang="en-US" sz="1600" dirty="0" smtClean="0"/>
              <a:t> </a:t>
            </a:r>
            <a:r>
              <a:rPr lang="sr-Latn-RS" sz="1600" dirty="0" smtClean="0"/>
              <a:t>f</a:t>
            </a:r>
            <a:r>
              <a:rPr lang="en-US" sz="1600" dirty="0" smtClean="0"/>
              <a:t>on </a:t>
            </a:r>
            <a:r>
              <a:rPr lang="sr-Latn-RS" sz="1600" dirty="0" smtClean="0"/>
              <a:t>Liken, </a:t>
            </a:r>
            <a:r>
              <a:rPr lang="en-US" sz="1600" dirty="0" smtClean="0"/>
              <a:t>1926</a:t>
            </a:r>
            <a:r>
              <a:rPr lang="sr-Latn-RS" sz="1600" dirty="0" smtClean="0"/>
              <a:t>,</a:t>
            </a:r>
            <a:r>
              <a:rPr lang="en-US" sz="1600" dirty="0" smtClean="0"/>
              <a:t/>
            </a:r>
            <a:br>
              <a:rPr lang="en-US" sz="1600" dirty="0" smtClean="0"/>
            </a:br>
            <a:r>
              <a:rPr lang="sr-Latn-RS" sz="1600" dirty="0" smtClean="0"/>
              <a:t>ulje i tempera na platnu, </a:t>
            </a:r>
            <a:r>
              <a:rPr lang="en-US" sz="1600" dirty="0" smtClean="0"/>
              <a:t>226 </a:t>
            </a:r>
            <a:r>
              <a:rPr lang="en-US" sz="1600" dirty="0" smtClean="0"/>
              <a:t>x 120 </a:t>
            </a:r>
            <a:r>
              <a:rPr lang="en-US" sz="1600" dirty="0" smtClean="0"/>
              <a:t>cm</a:t>
            </a:r>
            <a:endParaRPr lang="sr-Latn-RS" sz="1600" dirty="0" smtClean="0"/>
          </a:p>
          <a:p>
            <a:r>
              <a:rPr lang="en-US" sz="1600" dirty="0" smtClean="0"/>
              <a:t>V</a:t>
            </a:r>
            <a:r>
              <a:rPr lang="sr-Latn-RS" sz="1600" dirty="0" smtClean="0"/>
              <a:t>ideti na: </a:t>
            </a:r>
            <a:r>
              <a:rPr lang="en-US" sz="1600" dirty="0" smtClean="0">
                <a:hlinkClick r:id="rId4"/>
              </a:rPr>
              <a:t>https://berlinischegalerie.de/en/collection/our-collection/fine-arts/otto-dix/</a:t>
            </a:r>
            <a:endParaRPr lang="en-US" sz="16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https://images.curiator.com/images/t_x/art/wuevzaypyhxb24ffycrt/herbert-ploberger-self-portrait-with-ophthalmological-models-selbstbildnis-mit-ophthamologischen-lehrmodellen-1928.jpg"/>
          <p:cNvPicPr>
            <a:picLocks noChangeAspect="1" noChangeArrowheads="1"/>
          </p:cNvPicPr>
          <p:nvPr/>
        </p:nvPicPr>
        <p:blipFill>
          <a:blip r:embed="rId2"/>
          <a:srcRect/>
          <a:stretch>
            <a:fillRect/>
          </a:stretch>
        </p:blipFill>
        <p:spPr bwMode="auto">
          <a:xfrm>
            <a:off x="0" y="0"/>
            <a:ext cx="5573189" cy="6858000"/>
          </a:xfrm>
          <a:prstGeom prst="rect">
            <a:avLst/>
          </a:prstGeom>
          <a:noFill/>
        </p:spPr>
      </p:pic>
      <p:sp>
        <p:nvSpPr>
          <p:cNvPr id="3" name="Rectangle 2"/>
          <p:cNvSpPr/>
          <p:nvPr/>
        </p:nvSpPr>
        <p:spPr>
          <a:xfrm>
            <a:off x="5715000" y="152400"/>
            <a:ext cx="3276600" cy="1477328"/>
          </a:xfrm>
          <a:prstGeom prst="rect">
            <a:avLst/>
          </a:prstGeom>
        </p:spPr>
        <p:txBody>
          <a:bodyPr wrap="square">
            <a:spAutoFit/>
          </a:bodyPr>
          <a:lstStyle/>
          <a:p>
            <a:pPr fontAlgn="base"/>
            <a:r>
              <a:rPr lang="sr-Latn-RS" dirty="0" smtClean="0"/>
              <a:t>Herbert Ploberger, 1928-1930,</a:t>
            </a:r>
            <a:r>
              <a:rPr lang="sr-Latn-RS" i="1" dirty="0" smtClean="0"/>
              <a:t> Autoportret sa oftalmološkim modelima</a:t>
            </a:r>
            <a:r>
              <a:rPr lang="en-US" i="1" dirty="0" smtClean="0"/>
              <a:t> </a:t>
            </a:r>
            <a:r>
              <a:rPr lang="en-US" i="1" dirty="0" smtClean="0"/>
              <a:t>(</a:t>
            </a:r>
            <a:r>
              <a:rPr lang="en-US" i="1" dirty="0" err="1" smtClean="0"/>
              <a:t>Selbstbildnis</a:t>
            </a:r>
            <a:r>
              <a:rPr lang="en-US" i="1" dirty="0" smtClean="0"/>
              <a:t> </a:t>
            </a:r>
            <a:r>
              <a:rPr lang="en-US" i="1" dirty="0" err="1" smtClean="0"/>
              <a:t>mit</a:t>
            </a:r>
            <a:r>
              <a:rPr lang="en-US" i="1" dirty="0" smtClean="0"/>
              <a:t> </a:t>
            </a:r>
            <a:r>
              <a:rPr lang="en-US" i="1" dirty="0" err="1" smtClean="0"/>
              <a:t>ophthamologischen</a:t>
            </a:r>
            <a:r>
              <a:rPr lang="en-US" i="1" dirty="0" smtClean="0"/>
              <a:t> </a:t>
            </a:r>
            <a:r>
              <a:rPr lang="en-US" i="1" dirty="0" err="1" smtClean="0"/>
              <a:t>Lehrmodellen</a:t>
            </a:r>
            <a:r>
              <a:rPr lang="en-US" i="1" dirty="0" smtClean="0"/>
              <a:t>)</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ChangeArrowheads="1"/>
          </p:cNvSpPr>
          <p:nvPr/>
        </p:nvSpPr>
        <p:spPr bwMode="auto">
          <a:xfrm>
            <a:off x="152400" y="76200"/>
            <a:ext cx="3276600" cy="1200329"/>
          </a:xfrm>
          <a:prstGeom prst="rect">
            <a:avLst/>
          </a:prstGeom>
          <a:noFill/>
          <a:ln w="9525">
            <a:noFill/>
            <a:miter lim="800000"/>
            <a:headEnd/>
            <a:tailEnd/>
          </a:ln>
        </p:spPr>
        <p:txBody>
          <a:bodyPr>
            <a:spAutoFit/>
          </a:bodyPr>
          <a:lstStyle/>
          <a:p>
            <a:pPr algn="r"/>
            <a:r>
              <a:rPr lang="en-US" dirty="0" err="1" smtClean="0">
                <a:latin typeface="Calibri" pitchFamily="34" charset="0"/>
              </a:rPr>
              <a:t>Kristijan</a:t>
            </a:r>
            <a:r>
              <a:rPr lang="sr-Latn-RS" dirty="0" smtClean="0">
                <a:latin typeface="Calibri" pitchFamily="34" charset="0"/>
              </a:rPr>
              <a:t> Šad (</a:t>
            </a:r>
            <a:r>
              <a:rPr lang="en-US" dirty="0" smtClean="0">
                <a:latin typeface="Calibri" pitchFamily="34" charset="0"/>
              </a:rPr>
              <a:t>Christian </a:t>
            </a:r>
            <a:r>
              <a:rPr lang="en-US" dirty="0" err="1">
                <a:latin typeface="Calibri" pitchFamily="34" charset="0"/>
              </a:rPr>
              <a:t>Schad</a:t>
            </a:r>
            <a:r>
              <a:rPr lang="en-US" dirty="0">
                <a:latin typeface="Calibri" pitchFamily="34" charset="0"/>
              </a:rPr>
              <a:t> (1894-1982</a:t>
            </a:r>
            <a:r>
              <a:rPr lang="en-US" dirty="0" smtClean="0">
                <a:latin typeface="Calibri" pitchFamily="34" charset="0"/>
              </a:rPr>
              <a:t>)</a:t>
            </a:r>
            <a:r>
              <a:rPr lang="sr-Latn-RS" dirty="0" smtClean="0">
                <a:latin typeface="Calibri" pitchFamily="34" charset="0"/>
              </a:rPr>
              <a:t>)</a:t>
            </a:r>
            <a:r>
              <a:rPr lang="en-US" dirty="0" smtClean="0">
                <a:latin typeface="Calibri" pitchFamily="34" charset="0"/>
              </a:rPr>
              <a:t>, </a:t>
            </a:r>
            <a:r>
              <a:rPr lang="sr-Latn-RS" dirty="0" smtClean="0">
                <a:latin typeface="Calibri" pitchFamily="34" charset="0"/>
              </a:rPr>
              <a:t>Autoportret</a:t>
            </a:r>
            <a:r>
              <a:rPr lang="en-US" dirty="0" smtClean="0">
                <a:latin typeface="Calibri" pitchFamily="34" charset="0"/>
              </a:rPr>
              <a:t>, </a:t>
            </a:r>
            <a:r>
              <a:rPr lang="en-US" dirty="0">
                <a:latin typeface="Calibri" pitchFamily="34" charset="0"/>
              </a:rPr>
              <a:t>1927, </a:t>
            </a:r>
            <a:r>
              <a:rPr lang="sr-Latn-RS" dirty="0" smtClean="0">
                <a:latin typeface="Calibri" pitchFamily="34" charset="0"/>
              </a:rPr>
              <a:t>ulje na dasci</a:t>
            </a:r>
            <a:r>
              <a:rPr lang="en-US" dirty="0" smtClean="0">
                <a:latin typeface="Calibri" pitchFamily="34" charset="0"/>
              </a:rPr>
              <a:t>, </a:t>
            </a:r>
            <a:r>
              <a:rPr lang="en-US" dirty="0">
                <a:latin typeface="Calibri" pitchFamily="34" charset="0"/>
              </a:rPr>
              <a:t>cm 76 x 61.5 Private Collection, </a:t>
            </a:r>
          </a:p>
        </p:txBody>
      </p:sp>
      <p:pic>
        <p:nvPicPr>
          <p:cNvPr id="24581" name="Picture 5" descr="Christian Schad Self-Portrait (Selbstbildnis mit Modell), 1927"/>
          <p:cNvPicPr>
            <a:picLocks noChangeAspect="1" noChangeArrowheads="1"/>
          </p:cNvPicPr>
          <p:nvPr/>
        </p:nvPicPr>
        <p:blipFill>
          <a:blip r:embed="rId2"/>
          <a:srcRect/>
          <a:stretch>
            <a:fillRect/>
          </a:stretch>
        </p:blipFill>
        <p:spPr bwMode="auto">
          <a:xfrm>
            <a:off x="3521075" y="0"/>
            <a:ext cx="5622925" cy="6858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ChangeArrowheads="1"/>
          </p:cNvSpPr>
          <p:nvPr/>
        </p:nvSpPr>
        <p:spPr bwMode="auto">
          <a:xfrm>
            <a:off x="304800" y="228600"/>
            <a:ext cx="3148825" cy="2031325"/>
          </a:xfrm>
          <a:prstGeom prst="rect">
            <a:avLst/>
          </a:prstGeom>
          <a:noFill/>
          <a:ln w="9525">
            <a:noFill/>
            <a:miter lim="800000"/>
            <a:headEnd/>
            <a:tailEnd/>
          </a:ln>
        </p:spPr>
        <p:txBody>
          <a:bodyPr wrap="square">
            <a:spAutoFit/>
          </a:bodyPr>
          <a:lstStyle/>
          <a:p>
            <a:pPr algn="r"/>
            <a:r>
              <a:rPr lang="sr-Latn-CS" dirty="0">
                <a:latin typeface="Calibri" pitchFamily="34" charset="0"/>
              </a:rPr>
              <a:t>Georg Gros</a:t>
            </a:r>
            <a:r>
              <a:rPr lang="sr-Latn-CS" dirty="0"/>
              <a:t>, </a:t>
            </a:r>
            <a:r>
              <a:rPr lang="sr-Latn-CS" dirty="0" smtClean="0"/>
              <a:t>Samoubistvo, </a:t>
            </a:r>
            <a:r>
              <a:rPr lang="en-US" dirty="0" smtClean="0">
                <a:latin typeface="Calibri" pitchFamily="34" charset="0"/>
              </a:rPr>
              <a:t>1916</a:t>
            </a:r>
            <a:r>
              <a:rPr lang="en-US" dirty="0">
                <a:latin typeface="Calibri" pitchFamily="34" charset="0"/>
              </a:rPr>
              <a:t>, </a:t>
            </a:r>
            <a:endParaRPr lang="sr-Latn-RS" dirty="0" smtClean="0">
              <a:latin typeface="Calibri" pitchFamily="34" charset="0"/>
            </a:endParaRPr>
          </a:p>
          <a:p>
            <a:pPr algn="r"/>
            <a:r>
              <a:rPr lang="en-US" dirty="0" smtClean="0"/>
              <a:t>1000 × 775 mm</a:t>
            </a:r>
            <a:r>
              <a:rPr lang="sr-Latn-RS" dirty="0" smtClean="0"/>
              <a:t>, Tate</a:t>
            </a:r>
          </a:p>
          <a:p>
            <a:pPr algn="r"/>
            <a:endParaRPr lang="sr-Latn-RS" dirty="0" smtClean="0">
              <a:latin typeface="Calibri" pitchFamily="34" charset="0"/>
            </a:endParaRPr>
          </a:p>
          <a:p>
            <a:pPr algn="r"/>
            <a:r>
              <a:rPr lang="en-US" dirty="0" smtClean="0">
                <a:latin typeface="Calibri" pitchFamily="34" charset="0"/>
              </a:rPr>
              <a:t>V</a:t>
            </a:r>
            <a:r>
              <a:rPr lang="sr-Latn-RS" dirty="0" smtClean="0">
                <a:latin typeface="Calibri" pitchFamily="34" charset="0"/>
              </a:rPr>
              <a:t>ideti</a:t>
            </a:r>
            <a:r>
              <a:rPr lang="en-US" dirty="0" smtClean="0">
                <a:latin typeface="Calibri" pitchFamily="34" charset="0"/>
              </a:rPr>
              <a:t> </a:t>
            </a:r>
            <a:r>
              <a:rPr lang="en-US" dirty="0" err="1" smtClean="0">
                <a:latin typeface="Calibri" pitchFamily="34" charset="0"/>
              </a:rPr>
              <a:t>na</a:t>
            </a:r>
            <a:r>
              <a:rPr lang="sr-Latn-RS" dirty="0" smtClean="0">
                <a:latin typeface="Calibri" pitchFamily="34" charset="0"/>
              </a:rPr>
              <a:t>: </a:t>
            </a:r>
            <a:r>
              <a:rPr lang="en-US" dirty="0" smtClean="0">
                <a:hlinkClick r:id="rId2"/>
              </a:rPr>
              <a:t>https://www.tate.org.uk/art/artworks/grosz-suicide-t02053</a:t>
            </a:r>
            <a:endParaRPr lang="en-US" dirty="0">
              <a:latin typeface="Calibri" pitchFamily="34" charset="0"/>
            </a:endParaRPr>
          </a:p>
        </p:txBody>
      </p:sp>
      <p:sp>
        <p:nvSpPr>
          <p:cNvPr id="1026" name="AutoShape 2" descr="https://www.tate.org.uk/art/images/work/T/T02/T02053_1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8" name="Picture 4" descr="https://www.tate.org.uk/art/images/work/T/T02/T02053_10.jpg"/>
          <p:cNvPicPr>
            <a:picLocks noChangeAspect="1" noChangeArrowheads="1"/>
          </p:cNvPicPr>
          <p:nvPr/>
        </p:nvPicPr>
        <p:blipFill>
          <a:blip r:embed="rId3"/>
          <a:srcRect/>
          <a:stretch>
            <a:fillRect/>
          </a:stretch>
        </p:blipFill>
        <p:spPr bwMode="auto">
          <a:xfrm>
            <a:off x="3715792" y="-4327"/>
            <a:ext cx="5428208" cy="6862327"/>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hristian Schad (1894-1982), Agosta the winged one and Rasha the black dove, 1929 Olio su tela/oil on canvas, 120x80 cm © Bettina Schad, Archiv U. Nachlab &amp; Christian Schad, by SIAE 2015.jpg"/>
          <p:cNvPicPr>
            <a:picLocks noChangeAspect="1" noChangeArrowheads="1"/>
          </p:cNvPicPr>
          <p:nvPr/>
        </p:nvPicPr>
        <p:blipFill>
          <a:blip r:embed="rId2"/>
          <a:srcRect/>
          <a:stretch>
            <a:fillRect/>
          </a:stretch>
        </p:blipFill>
        <p:spPr bwMode="auto">
          <a:xfrm>
            <a:off x="4557713" y="0"/>
            <a:ext cx="4586287" cy="6858000"/>
          </a:xfrm>
          <a:prstGeom prst="rect">
            <a:avLst/>
          </a:prstGeom>
          <a:noFill/>
          <a:ln w="9525">
            <a:noFill/>
            <a:miter lim="800000"/>
            <a:headEnd/>
            <a:tailEnd/>
          </a:ln>
        </p:spPr>
      </p:pic>
      <p:sp>
        <p:nvSpPr>
          <p:cNvPr id="26627" name="Rectangle 2"/>
          <p:cNvSpPr>
            <a:spLocks noChangeArrowheads="1"/>
          </p:cNvSpPr>
          <p:nvPr/>
        </p:nvSpPr>
        <p:spPr bwMode="auto">
          <a:xfrm>
            <a:off x="152400" y="304800"/>
            <a:ext cx="4343400" cy="2308324"/>
          </a:xfrm>
          <a:prstGeom prst="rect">
            <a:avLst/>
          </a:prstGeom>
          <a:noFill/>
          <a:ln w="9525">
            <a:noFill/>
            <a:miter lim="800000"/>
            <a:headEnd/>
            <a:tailEnd/>
          </a:ln>
        </p:spPr>
        <p:txBody>
          <a:bodyPr>
            <a:spAutoFit/>
          </a:bodyPr>
          <a:lstStyle/>
          <a:p>
            <a:pPr algn="r"/>
            <a:r>
              <a:rPr lang="en-US" dirty="0">
                <a:latin typeface="Calibri" pitchFamily="34" charset="0"/>
              </a:rPr>
              <a:t>Christian </a:t>
            </a:r>
            <a:r>
              <a:rPr lang="en-US" dirty="0" err="1">
                <a:latin typeface="Calibri" pitchFamily="34" charset="0"/>
              </a:rPr>
              <a:t>Schad</a:t>
            </a:r>
            <a:r>
              <a:rPr lang="en-US" dirty="0">
                <a:latin typeface="Calibri" pitchFamily="34" charset="0"/>
              </a:rPr>
              <a:t> (1894-1982), </a:t>
            </a:r>
            <a:r>
              <a:rPr lang="en-US" dirty="0" err="1">
                <a:latin typeface="Calibri" pitchFamily="34" charset="0"/>
              </a:rPr>
              <a:t>Agosta</a:t>
            </a:r>
            <a:r>
              <a:rPr lang="en-US" dirty="0">
                <a:latin typeface="Calibri" pitchFamily="34" charset="0"/>
              </a:rPr>
              <a:t> the winged one and </a:t>
            </a:r>
            <a:r>
              <a:rPr lang="en-US" dirty="0" err="1">
                <a:latin typeface="Calibri" pitchFamily="34" charset="0"/>
              </a:rPr>
              <a:t>Rasha</a:t>
            </a:r>
            <a:r>
              <a:rPr lang="en-US" dirty="0">
                <a:latin typeface="Calibri" pitchFamily="34" charset="0"/>
              </a:rPr>
              <a:t> the black dove, 1929 Olio </a:t>
            </a:r>
            <a:r>
              <a:rPr lang="en-US" dirty="0" err="1">
                <a:latin typeface="Calibri" pitchFamily="34" charset="0"/>
              </a:rPr>
              <a:t>su</a:t>
            </a:r>
            <a:r>
              <a:rPr lang="en-US" dirty="0">
                <a:latin typeface="Calibri" pitchFamily="34" charset="0"/>
              </a:rPr>
              <a:t> </a:t>
            </a:r>
            <a:r>
              <a:rPr lang="en-US" dirty="0" err="1">
                <a:latin typeface="Calibri" pitchFamily="34" charset="0"/>
              </a:rPr>
              <a:t>tela</a:t>
            </a:r>
            <a:r>
              <a:rPr lang="en-US" dirty="0">
                <a:latin typeface="Calibri" pitchFamily="34" charset="0"/>
              </a:rPr>
              <a:t>/oil on canvas, 120x80 </a:t>
            </a:r>
            <a:r>
              <a:rPr lang="en-US" dirty="0" smtClean="0">
                <a:latin typeface="Calibri" pitchFamily="34" charset="0"/>
              </a:rPr>
              <a:t>cm</a:t>
            </a:r>
            <a:endParaRPr lang="sr-Latn-RS" dirty="0" smtClean="0">
              <a:latin typeface="Calibri" pitchFamily="34" charset="0"/>
            </a:endParaRPr>
          </a:p>
          <a:p>
            <a:pPr algn="r"/>
            <a:endParaRPr lang="sr-Latn-RS" dirty="0" smtClean="0">
              <a:latin typeface="Calibri" pitchFamily="34" charset="0"/>
            </a:endParaRPr>
          </a:p>
          <a:p>
            <a:pPr algn="r"/>
            <a:r>
              <a:rPr lang="en-US" dirty="0" smtClean="0">
                <a:latin typeface="Calibri" pitchFamily="34" charset="0"/>
              </a:rPr>
              <a:t>V</a:t>
            </a:r>
            <a:r>
              <a:rPr lang="sr-Latn-RS" dirty="0" smtClean="0">
                <a:latin typeface="Calibri" pitchFamily="34" charset="0"/>
              </a:rPr>
              <a:t>ideti na: </a:t>
            </a:r>
            <a:r>
              <a:rPr lang="en-US" dirty="0" smtClean="0">
                <a:hlinkClick r:id="rId3"/>
              </a:rPr>
              <a:t>https</a:t>
            </a:r>
            <a:r>
              <a:rPr lang="en-US" dirty="0" smtClean="0">
                <a:hlinkClick r:id="rId3"/>
              </a:rPr>
              <a:t>://www.tate.org.uk/art/artworks/schad-agosta-the-pigeon-chested-man-and-rasha-the-black-dove-l02264 </a:t>
            </a:r>
            <a:r>
              <a:rPr lang="en-US" dirty="0">
                <a:latin typeface="Calibri" pitchFamily="34" charset="0"/>
              </a:rPr>
              <a:t>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hristian Schad (1894-1982), Half Nude, 1929, oil on canvas, cm 55,5 x 53,5 Von der Heydt-Museum, Wuppertal © Bettina Schad, Archiv U. Nachlab &amp; Christian Schad, by SIAE 2015-Photo courtesy Von der Heydt-Museum Wuppertal.jpg"/>
          <p:cNvPicPr>
            <a:picLocks noChangeAspect="1" noChangeArrowheads="1"/>
          </p:cNvPicPr>
          <p:nvPr/>
        </p:nvPicPr>
        <p:blipFill>
          <a:blip r:embed="rId2"/>
          <a:srcRect/>
          <a:stretch>
            <a:fillRect/>
          </a:stretch>
        </p:blipFill>
        <p:spPr bwMode="auto">
          <a:xfrm>
            <a:off x="2667000" y="-39688"/>
            <a:ext cx="6477000" cy="6897688"/>
          </a:xfrm>
          <a:prstGeom prst="rect">
            <a:avLst/>
          </a:prstGeom>
          <a:noFill/>
          <a:ln w="9525">
            <a:noFill/>
            <a:miter lim="800000"/>
            <a:headEnd/>
            <a:tailEnd/>
          </a:ln>
        </p:spPr>
      </p:pic>
      <p:sp>
        <p:nvSpPr>
          <p:cNvPr id="27651" name="Rectangle 2"/>
          <p:cNvSpPr>
            <a:spLocks noChangeArrowheads="1"/>
          </p:cNvSpPr>
          <p:nvPr/>
        </p:nvSpPr>
        <p:spPr bwMode="auto">
          <a:xfrm>
            <a:off x="152400" y="228600"/>
            <a:ext cx="2362200" cy="1477328"/>
          </a:xfrm>
          <a:prstGeom prst="rect">
            <a:avLst/>
          </a:prstGeom>
          <a:noFill/>
          <a:ln w="9525">
            <a:noFill/>
            <a:miter lim="800000"/>
            <a:headEnd/>
            <a:tailEnd/>
          </a:ln>
        </p:spPr>
        <p:txBody>
          <a:bodyPr>
            <a:spAutoFit/>
          </a:bodyPr>
          <a:lstStyle/>
          <a:p>
            <a:pPr algn="r"/>
            <a:r>
              <a:rPr lang="sr-Latn-RS" dirty="0" smtClean="0">
                <a:latin typeface="Calibri" pitchFamily="34" charset="0"/>
              </a:rPr>
              <a:t>Kristijan Šad</a:t>
            </a:r>
            <a:r>
              <a:rPr lang="en-US" dirty="0" smtClean="0">
                <a:latin typeface="Calibri" pitchFamily="34" charset="0"/>
              </a:rPr>
              <a:t>, </a:t>
            </a:r>
            <a:r>
              <a:rPr lang="sr-Latn-RS" dirty="0" smtClean="0">
                <a:latin typeface="Calibri" pitchFamily="34" charset="0"/>
              </a:rPr>
              <a:t>Dopojasni akt</a:t>
            </a:r>
            <a:r>
              <a:rPr lang="en-US" dirty="0" smtClean="0">
                <a:latin typeface="Calibri" pitchFamily="34" charset="0"/>
              </a:rPr>
              <a:t>, </a:t>
            </a:r>
            <a:r>
              <a:rPr lang="en-US" dirty="0">
                <a:latin typeface="Calibri" pitchFamily="34" charset="0"/>
              </a:rPr>
              <a:t>1929, </a:t>
            </a:r>
            <a:r>
              <a:rPr lang="sr-Latn-RS" dirty="0" smtClean="0">
                <a:latin typeface="Calibri" pitchFamily="34" charset="0"/>
              </a:rPr>
              <a:t>ulje na platnu</a:t>
            </a:r>
            <a:r>
              <a:rPr lang="en-US" dirty="0" smtClean="0">
                <a:latin typeface="Calibri" pitchFamily="34" charset="0"/>
              </a:rPr>
              <a:t>, </a:t>
            </a:r>
            <a:r>
              <a:rPr lang="en-US" dirty="0">
                <a:latin typeface="Calibri" pitchFamily="34" charset="0"/>
              </a:rPr>
              <a:t>cm 55,5 x 53,5 Von </a:t>
            </a:r>
            <a:r>
              <a:rPr lang="en-US" dirty="0" err="1">
                <a:latin typeface="Calibri" pitchFamily="34" charset="0"/>
              </a:rPr>
              <a:t>der</a:t>
            </a:r>
            <a:r>
              <a:rPr lang="en-US" dirty="0">
                <a:latin typeface="Calibri" pitchFamily="34" charset="0"/>
              </a:rPr>
              <a:t> </a:t>
            </a:r>
            <a:r>
              <a:rPr lang="en-US" dirty="0" err="1">
                <a:latin typeface="Calibri" pitchFamily="34" charset="0"/>
              </a:rPr>
              <a:t>Heydt</a:t>
            </a:r>
            <a:r>
              <a:rPr lang="en-US" dirty="0">
                <a:latin typeface="Calibri" pitchFamily="34" charset="0"/>
              </a:rPr>
              <a:t>-Museum, Wuppertal</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7" name="Picture 5" descr="Christian Schad Boys in Love (Liebende Knaben), 1929"/>
          <p:cNvPicPr>
            <a:picLocks noChangeAspect="1" noChangeArrowheads="1"/>
          </p:cNvPicPr>
          <p:nvPr/>
        </p:nvPicPr>
        <p:blipFill>
          <a:blip r:embed="rId2"/>
          <a:srcRect/>
          <a:stretch>
            <a:fillRect/>
          </a:stretch>
        </p:blipFill>
        <p:spPr bwMode="auto">
          <a:xfrm>
            <a:off x="381000" y="457200"/>
            <a:ext cx="4602163" cy="5781675"/>
          </a:xfrm>
          <a:prstGeom prst="rect">
            <a:avLst/>
          </a:prstGeom>
          <a:noFill/>
        </p:spPr>
      </p:pic>
      <p:sp>
        <p:nvSpPr>
          <p:cNvPr id="54278" name="Rectangle 6"/>
          <p:cNvSpPr>
            <a:spLocks noChangeArrowheads="1"/>
          </p:cNvSpPr>
          <p:nvPr/>
        </p:nvSpPr>
        <p:spPr bwMode="auto">
          <a:xfrm>
            <a:off x="5334000" y="533400"/>
            <a:ext cx="3340100" cy="1661993"/>
          </a:xfrm>
          <a:prstGeom prst="rect">
            <a:avLst/>
          </a:prstGeom>
          <a:noFill/>
          <a:ln w="9525">
            <a:noFill/>
            <a:miter lim="800000"/>
            <a:headEnd/>
            <a:tailEnd/>
          </a:ln>
          <a:effectLst/>
        </p:spPr>
        <p:txBody>
          <a:bodyPr lIns="0" tIns="0" rIns="0" bIns="0" anchor="ctr">
            <a:spAutoFit/>
          </a:bodyPr>
          <a:lstStyle/>
          <a:p>
            <a:r>
              <a:rPr lang="sr-Latn-RS" b="1" dirty="0" smtClean="0"/>
              <a:t>Kristijan Šad, </a:t>
            </a:r>
            <a:r>
              <a:rPr lang="sr-Latn-RS" i="1" dirty="0" smtClean="0"/>
              <a:t>Zaljubljeni dečaci</a:t>
            </a:r>
            <a:r>
              <a:rPr lang="en-US" dirty="0"/>
              <a:t/>
            </a:r>
            <a:br>
              <a:rPr lang="en-US" dirty="0"/>
            </a:br>
            <a:r>
              <a:rPr lang="en-US" i="1" dirty="0" smtClean="0"/>
              <a:t>(</a:t>
            </a:r>
            <a:r>
              <a:rPr lang="en-US" i="1" dirty="0" err="1" smtClean="0"/>
              <a:t>Liebende</a:t>
            </a:r>
            <a:r>
              <a:rPr lang="en-US" i="1" dirty="0" smtClean="0"/>
              <a:t> </a:t>
            </a:r>
            <a:r>
              <a:rPr lang="en-US" i="1" dirty="0" err="1"/>
              <a:t>Knaben</a:t>
            </a:r>
            <a:r>
              <a:rPr lang="en-US" i="1" dirty="0" smtClean="0"/>
              <a:t>)</a:t>
            </a:r>
            <a:r>
              <a:rPr lang="en-US" i="1" dirty="0"/>
              <a:t/>
            </a:r>
            <a:br>
              <a:rPr lang="en-US" i="1" dirty="0"/>
            </a:br>
            <a:r>
              <a:rPr lang="en-US" dirty="0"/>
              <a:t>1929</a:t>
            </a:r>
            <a:r>
              <a:rPr lang="sr-Latn-CS" dirty="0"/>
              <a:t>, </a:t>
            </a:r>
            <a:r>
              <a:rPr lang="en-US" dirty="0"/>
              <a:t>Silverpoint</a:t>
            </a:r>
            <a:r>
              <a:rPr lang="sr-Latn-CS" dirty="0"/>
              <a:t>, 3</a:t>
            </a:r>
            <a:r>
              <a:rPr lang="en-US" dirty="0"/>
              <a:t>0 x 23.5 cm</a:t>
            </a:r>
            <a:br>
              <a:rPr lang="en-US" dirty="0"/>
            </a:br>
            <a:r>
              <a:rPr lang="en-US" dirty="0" err="1"/>
              <a:t>Museen</a:t>
            </a:r>
            <a:r>
              <a:rPr lang="en-US" dirty="0"/>
              <a:t> </a:t>
            </a:r>
            <a:r>
              <a:rPr lang="en-US" dirty="0" err="1"/>
              <a:t>der</a:t>
            </a:r>
            <a:r>
              <a:rPr lang="en-US" dirty="0"/>
              <a:t> </a:t>
            </a:r>
            <a:r>
              <a:rPr lang="en-US" dirty="0" err="1"/>
              <a:t>Stadt</a:t>
            </a:r>
            <a:r>
              <a:rPr lang="en-US" dirty="0"/>
              <a:t> Aschaffenburg, Christian </a:t>
            </a:r>
            <a:r>
              <a:rPr lang="en-US" dirty="0" err="1"/>
              <a:t>Schad</a:t>
            </a:r>
            <a:r>
              <a:rPr lang="en-US" dirty="0"/>
              <a:t> </a:t>
            </a:r>
            <a:r>
              <a:rPr lang="en-US" dirty="0" err="1"/>
              <a:t>Stiftung</a:t>
            </a:r>
            <a:r>
              <a:rPr lang="en-US" dirty="0"/>
              <a:t> Aschaffenburg</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3" name="Picture 5" descr="Friedrich Seidenstücker Untitled, c. 1930"/>
          <p:cNvPicPr>
            <a:picLocks noChangeAspect="1" noChangeArrowheads="1"/>
          </p:cNvPicPr>
          <p:nvPr/>
        </p:nvPicPr>
        <p:blipFill>
          <a:blip r:embed="rId2"/>
          <a:srcRect/>
          <a:stretch>
            <a:fillRect/>
          </a:stretch>
        </p:blipFill>
        <p:spPr bwMode="auto">
          <a:xfrm>
            <a:off x="152400" y="153988"/>
            <a:ext cx="4699000" cy="6399212"/>
          </a:xfrm>
          <a:prstGeom prst="rect">
            <a:avLst/>
          </a:prstGeom>
          <a:noFill/>
        </p:spPr>
      </p:pic>
      <p:sp>
        <p:nvSpPr>
          <p:cNvPr id="53254" name="Rectangle 6"/>
          <p:cNvSpPr>
            <a:spLocks noChangeArrowheads="1"/>
          </p:cNvSpPr>
          <p:nvPr/>
        </p:nvSpPr>
        <p:spPr bwMode="auto">
          <a:xfrm>
            <a:off x="5029200" y="228600"/>
            <a:ext cx="3886200" cy="1938992"/>
          </a:xfrm>
          <a:prstGeom prst="rect">
            <a:avLst/>
          </a:prstGeom>
          <a:noFill/>
          <a:ln w="9525">
            <a:noFill/>
            <a:miter lim="800000"/>
            <a:headEnd/>
            <a:tailEnd/>
          </a:ln>
          <a:effectLst/>
        </p:spPr>
        <p:txBody>
          <a:bodyPr wrap="square" lIns="0" tIns="0" rIns="0" bIns="0" anchor="ctr">
            <a:spAutoFit/>
          </a:bodyPr>
          <a:lstStyle/>
          <a:p>
            <a:r>
              <a:rPr lang="sr-Latn-RS" dirty="0" smtClean="0"/>
              <a:t>Fridrih Sajdenštuker (</a:t>
            </a:r>
            <a:r>
              <a:rPr lang="en-US" dirty="0" smtClean="0"/>
              <a:t>Friedrich </a:t>
            </a:r>
            <a:r>
              <a:rPr lang="en-US" dirty="0" err="1"/>
              <a:t>Seidenstücker</a:t>
            </a:r>
            <a:r>
              <a:rPr lang="en-US" dirty="0"/>
              <a:t> (1882-1966</a:t>
            </a:r>
            <a:r>
              <a:rPr lang="en-US" dirty="0" smtClean="0"/>
              <a:t>)</a:t>
            </a:r>
            <a:r>
              <a:rPr lang="sr-Latn-RS" dirty="0" smtClean="0"/>
              <a:t>)</a:t>
            </a:r>
            <a:r>
              <a:rPr lang="en-US" dirty="0"/>
              <a:t/>
            </a:r>
            <a:br>
              <a:rPr lang="en-US" dirty="0"/>
            </a:br>
            <a:r>
              <a:rPr lang="sr-Latn-RS" i="1" dirty="0" smtClean="0"/>
              <a:t>Bez naziva</a:t>
            </a:r>
            <a:r>
              <a:rPr lang="en-US" dirty="0"/>
              <a:t/>
            </a:r>
            <a:br>
              <a:rPr lang="en-US" dirty="0"/>
            </a:br>
            <a:r>
              <a:rPr lang="en-US" dirty="0"/>
              <a:t>c. 1930</a:t>
            </a:r>
            <a:br>
              <a:rPr lang="en-US" dirty="0"/>
            </a:br>
            <a:r>
              <a:rPr lang="en-US" dirty="0"/>
              <a:t>Vintage print</a:t>
            </a:r>
            <a:br>
              <a:rPr lang="en-US" dirty="0"/>
            </a:br>
            <a:r>
              <a:rPr lang="en-US" dirty="0"/>
              <a:t>(17.6 x 12.9 cm)</a:t>
            </a:r>
            <a:br>
              <a:rPr lang="en-US" dirty="0"/>
            </a:br>
            <a:r>
              <a:rPr lang="en-US" dirty="0" err="1"/>
              <a:t>Galerie</a:t>
            </a:r>
            <a:r>
              <a:rPr lang="en-US" dirty="0"/>
              <a:t> </a:t>
            </a:r>
            <a:r>
              <a:rPr lang="en-US" dirty="0" err="1"/>
              <a:t>Berinson</a:t>
            </a:r>
            <a:r>
              <a:rPr lang="en-US" dirty="0"/>
              <a:t>, Berlin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ChangeArrowheads="1"/>
          </p:cNvSpPr>
          <p:nvPr/>
        </p:nvSpPr>
        <p:spPr bwMode="auto">
          <a:xfrm>
            <a:off x="1219200" y="150813"/>
            <a:ext cx="7010400" cy="1200329"/>
          </a:xfrm>
          <a:prstGeom prst="rect">
            <a:avLst/>
          </a:prstGeom>
          <a:noFill/>
          <a:ln w="9525">
            <a:noFill/>
            <a:miter lim="800000"/>
            <a:headEnd/>
            <a:tailEnd/>
          </a:ln>
        </p:spPr>
        <p:txBody>
          <a:bodyPr>
            <a:spAutoFit/>
          </a:bodyPr>
          <a:lstStyle/>
          <a:p>
            <a:pPr algn="ctr"/>
            <a:r>
              <a:rPr lang="sr-Latn-CS" dirty="0" smtClean="0">
                <a:latin typeface="Calibri" pitchFamily="34" charset="0"/>
              </a:rPr>
              <a:t>Georg Šrimf (Georg Schrimph), Devojke koje se odmaraju na selu, </a:t>
            </a:r>
            <a:r>
              <a:rPr lang="sr-Latn-CS" dirty="0">
                <a:latin typeface="Calibri" pitchFamily="34" charset="0"/>
              </a:rPr>
              <a:t>1930, </a:t>
            </a:r>
            <a:r>
              <a:rPr lang="sr-Latn-RS" dirty="0" smtClean="0">
                <a:latin typeface="Calibri" pitchFamily="34" charset="0"/>
              </a:rPr>
              <a:t>ulje na platnu</a:t>
            </a:r>
            <a:r>
              <a:rPr lang="en-US" dirty="0">
                <a:latin typeface="Calibri" pitchFamily="34" charset="0"/>
              </a:rPr>
              <a:t/>
            </a:r>
            <a:br>
              <a:rPr lang="en-US" dirty="0">
                <a:latin typeface="Calibri" pitchFamily="34" charset="0"/>
              </a:rPr>
            </a:br>
            <a:r>
              <a:rPr lang="en-US" dirty="0">
                <a:latin typeface="Calibri" pitchFamily="34" charset="0"/>
              </a:rPr>
              <a:t>54 × 101 cm</a:t>
            </a:r>
            <a:br>
              <a:rPr lang="en-US" dirty="0">
                <a:latin typeface="Calibri" pitchFamily="34" charset="0"/>
              </a:rPr>
            </a:br>
            <a:r>
              <a:rPr lang="en-US" dirty="0" err="1">
                <a:latin typeface="Calibri" pitchFamily="34" charset="0"/>
              </a:rPr>
              <a:t>Staatsgalerie</a:t>
            </a:r>
            <a:r>
              <a:rPr lang="en-US" dirty="0">
                <a:latin typeface="Calibri" pitchFamily="34" charset="0"/>
              </a:rPr>
              <a:t> Stuttgart</a:t>
            </a:r>
            <a:r>
              <a:rPr lang="en-US" dirty="0"/>
              <a:t> </a:t>
            </a:r>
          </a:p>
        </p:txBody>
      </p:sp>
      <p:pic>
        <p:nvPicPr>
          <p:cNvPr id="30725" name="Picture 5" descr="schrimpf-reclining"/>
          <p:cNvPicPr>
            <a:picLocks noChangeAspect="1" noChangeArrowheads="1"/>
          </p:cNvPicPr>
          <p:nvPr/>
        </p:nvPicPr>
        <p:blipFill>
          <a:blip r:embed="rId2"/>
          <a:srcRect/>
          <a:stretch>
            <a:fillRect/>
          </a:stretch>
        </p:blipFill>
        <p:spPr bwMode="auto">
          <a:xfrm>
            <a:off x="0" y="1268413"/>
            <a:ext cx="9144000" cy="4751387"/>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AutoShape 5" descr="Image result for Rudolf Schlichter, Meeting of Fetishist and Maniacal Flagellants, 1921"/>
          <p:cNvSpPr>
            <a:spLocks noChangeAspect="1" noChangeArrowheads="1"/>
          </p:cNvSpPr>
          <p:nvPr/>
        </p:nvSpPr>
        <p:spPr bwMode="auto">
          <a:xfrm>
            <a:off x="4419600" y="3276600"/>
            <a:ext cx="304800" cy="304800"/>
          </a:xfrm>
          <a:prstGeom prst="rect">
            <a:avLst/>
          </a:prstGeom>
          <a:noFill/>
        </p:spPr>
        <p:txBody>
          <a:bodyPr/>
          <a:lstStyle/>
          <a:p>
            <a:endParaRPr lang="en-US"/>
          </a:p>
        </p:txBody>
      </p:sp>
      <p:pic>
        <p:nvPicPr>
          <p:cNvPr id="32776" name="Picture 8" descr="Rudolf Schlichter Meeting of Fetishists and Maniacal Flagellants (Zusammenkunft von Fetischisten und manischen Flagellanten), c. 1921"/>
          <p:cNvPicPr>
            <a:picLocks noChangeAspect="1" noChangeArrowheads="1"/>
          </p:cNvPicPr>
          <p:nvPr/>
        </p:nvPicPr>
        <p:blipFill>
          <a:blip r:embed="rId2"/>
          <a:srcRect/>
          <a:stretch>
            <a:fillRect/>
          </a:stretch>
        </p:blipFill>
        <p:spPr bwMode="auto">
          <a:xfrm>
            <a:off x="5638800" y="0"/>
            <a:ext cx="3505200" cy="5635454"/>
          </a:xfrm>
          <a:prstGeom prst="rect">
            <a:avLst/>
          </a:prstGeom>
          <a:noFill/>
        </p:spPr>
      </p:pic>
      <p:pic>
        <p:nvPicPr>
          <p:cNvPr id="55298" name="Picture 2" descr="http://4.bp.blogspot.com/_Tyk2yoqzVkE/TE6hv7PbFII/AAAAAAAABC4/XspowGI6O6o/s1600/z.jpg"/>
          <p:cNvPicPr>
            <a:picLocks noChangeAspect="1" noChangeArrowheads="1"/>
          </p:cNvPicPr>
          <p:nvPr/>
        </p:nvPicPr>
        <p:blipFill>
          <a:blip r:embed="rId3"/>
          <a:srcRect/>
          <a:stretch>
            <a:fillRect/>
          </a:stretch>
        </p:blipFill>
        <p:spPr bwMode="auto">
          <a:xfrm>
            <a:off x="152400" y="0"/>
            <a:ext cx="4469423" cy="5326063"/>
          </a:xfrm>
          <a:prstGeom prst="rect">
            <a:avLst/>
          </a:prstGeom>
          <a:noFill/>
        </p:spPr>
      </p:pic>
      <p:sp>
        <p:nvSpPr>
          <p:cNvPr id="6" name="Rectangle 2"/>
          <p:cNvSpPr>
            <a:spLocks noChangeArrowheads="1"/>
          </p:cNvSpPr>
          <p:nvPr/>
        </p:nvSpPr>
        <p:spPr bwMode="auto">
          <a:xfrm>
            <a:off x="5562600" y="5657671"/>
            <a:ext cx="3429000" cy="1107996"/>
          </a:xfrm>
          <a:prstGeom prst="rect">
            <a:avLst/>
          </a:prstGeom>
          <a:noFill/>
          <a:ln w="9525">
            <a:noFill/>
            <a:miter lim="800000"/>
            <a:headEnd/>
            <a:tailEnd/>
          </a:ln>
        </p:spPr>
        <p:txBody>
          <a:bodyPr>
            <a:spAutoFit/>
          </a:bodyPr>
          <a:lstStyle/>
          <a:p>
            <a:pPr algn="r"/>
            <a:r>
              <a:rPr lang="sr-Latn-CS" sz="1600" dirty="0">
                <a:latin typeface="Calibri" pitchFamily="34" charset="0"/>
              </a:rPr>
              <a:t>Rudolf </a:t>
            </a:r>
            <a:r>
              <a:rPr lang="sr-Latn-CS" sz="1600" dirty="0" smtClean="0">
                <a:latin typeface="Calibri" pitchFamily="34" charset="0"/>
              </a:rPr>
              <a:t>Šlihter</a:t>
            </a:r>
            <a:r>
              <a:rPr lang="sr-Latn-CS" sz="1600" dirty="0" smtClean="0">
                <a:latin typeface="Calibri" pitchFamily="34" charset="0"/>
              </a:rPr>
              <a:t>, Susret fetišiste i sadomazohiste, </a:t>
            </a:r>
            <a:r>
              <a:rPr lang="sr-Latn-CS" sz="1600" dirty="0">
                <a:latin typeface="Calibri" pitchFamily="34" charset="0"/>
              </a:rPr>
              <a:t>1921,</a:t>
            </a:r>
          </a:p>
          <a:p>
            <a:pPr algn="r"/>
            <a:r>
              <a:rPr lang="sr-Latn-RS" sz="1600" dirty="0" smtClean="0">
                <a:latin typeface="Calibri" pitchFamily="34" charset="0"/>
              </a:rPr>
              <a:t>akvarel</a:t>
            </a:r>
            <a:r>
              <a:rPr lang="en-US" sz="1600" dirty="0" smtClean="0">
                <a:latin typeface="Calibri" pitchFamily="34" charset="0"/>
              </a:rPr>
              <a:t> </a:t>
            </a:r>
            <a:endParaRPr lang="sr-Latn-CS" sz="1600" dirty="0">
              <a:latin typeface="Calibri" pitchFamily="34" charset="0"/>
            </a:endParaRPr>
          </a:p>
          <a:p>
            <a:pPr algn="r"/>
            <a:r>
              <a:rPr lang="en-US" sz="1600" dirty="0">
                <a:latin typeface="Calibri" pitchFamily="34" charset="0"/>
              </a:rPr>
              <a:t>43.9 x 27.3 </a:t>
            </a:r>
            <a:r>
              <a:rPr lang="en-US" sz="1600" dirty="0" smtClean="0">
                <a:latin typeface="Calibri" pitchFamily="34" charset="0"/>
              </a:rPr>
              <a:t>cm</a:t>
            </a:r>
            <a:r>
              <a:rPr lang="sr-Latn-RS" sz="1600" dirty="0" smtClean="0">
                <a:latin typeface="Calibri" pitchFamily="34" charset="0"/>
              </a:rPr>
              <a:t>, priv.kol</a:t>
            </a:r>
            <a:r>
              <a:rPr lang="sr-Latn-RS" dirty="0" smtClean="0">
                <a:latin typeface="Calibri" pitchFamily="34" charset="0"/>
              </a:rPr>
              <a:t>.</a:t>
            </a:r>
            <a:endParaRPr lang="en-US" dirty="0"/>
          </a:p>
        </p:txBody>
      </p:sp>
      <p:sp>
        <p:nvSpPr>
          <p:cNvPr id="7" name="Rectangle 6"/>
          <p:cNvSpPr/>
          <p:nvPr/>
        </p:nvSpPr>
        <p:spPr>
          <a:xfrm>
            <a:off x="152400" y="5486400"/>
            <a:ext cx="3357201" cy="369332"/>
          </a:xfrm>
          <a:prstGeom prst="rect">
            <a:avLst/>
          </a:prstGeom>
        </p:spPr>
        <p:txBody>
          <a:bodyPr wrap="none">
            <a:spAutoFit/>
          </a:bodyPr>
          <a:lstStyle/>
          <a:p>
            <a:r>
              <a:rPr lang="en-US" dirty="0" smtClean="0"/>
              <a:t>Rudolf </a:t>
            </a:r>
            <a:r>
              <a:rPr lang="sr-Latn-RS" dirty="0" smtClean="0"/>
              <a:t>Šlihter</a:t>
            </a:r>
            <a:r>
              <a:rPr lang="en-US" dirty="0" smtClean="0"/>
              <a:t>, </a:t>
            </a:r>
            <a:r>
              <a:rPr lang="en-US" dirty="0" err="1" smtClean="0"/>
              <a:t>Tingel-Tangel</a:t>
            </a:r>
            <a:r>
              <a:rPr lang="en-US" dirty="0" smtClean="0"/>
              <a:t>, 1919</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ChangeArrowheads="1"/>
          </p:cNvSpPr>
          <p:nvPr/>
        </p:nvSpPr>
        <p:spPr bwMode="auto">
          <a:xfrm>
            <a:off x="914400" y="228600"/>
            <a:ext cx="3429000" cy="646331"/>
          </a:xfrm>
          <a:prstGeom prst="rect">
            <a:avLst/>
          </a:prstGeom>
          <a:noFill/>
          <a:ln w="9525">
            <a:noFill/>
            <a:miter lim="800000"/>
            <a:headEnd/>
            <a:tailEnd/>
          </a:ln>
        </p:spPr>
        <p:txBody>
          <a:bodyPr wrap="square">
            <a:spAutoFit/>
          </a:bodyPr>
          <a:lstStyle/>
          <a:p>
            <a:pPr algn="r"/>
            <a:r>
              <a:rPr lang="sr-Latn-CS" dirty="0" smtClean="0">
                <a:latin typeface="Calibri" pitchFamily="34" charset="0"/>
              </a:rPr>
              <a:t>Rudolf Šlihter, </a:t>
            </a:r>
            <a:r>
              <a:rPr lang="sr-Latn-CS" i="1" dirty="0">
                <a:latin typeface="Calibri" pitchFamily="34" charset="0"/>
              </a:rPr>
              <a:t>Margot</a:t>
            </a:r>
            <a:r>
              <a:rPr lang="sr-Latn-CS" dirty="0">
                <a:latin typeface="Calibri" pitchFamily="34" charset="0"/>
              </a:rPr>
              <a:t>, </a:t>
            </a:r>
            <a:r>
              <a:rPr lang="sr-Latn-CS" dirty="0" smtClean="0">
                <a:latin typeface="Calibri" pitchFamily="34" charset="0"/>
              </a:rPr>
              <a:t>1924, </a:t>
            </a:r>
            <a:r>
              <a:rPr lang="en-US" dirty="0" err="1" smtClean="0"/>
              <a:t>Märkisches</a:t>
            </a:r>
            <a:r>
              <a:rPr lang="en-US" dirty="0" smtClean="0"/>
              <a:t> Museum</a:t>
            </a:r>
            <a:r>
              <a:rPr lang="sr-Latn-RS" dirty="0" smtClean="0"/>
              <a:t>, </a:t>
            </a:r>
            <a:r>
              <a:rPr lang="en-US" dirty="0" smtClean="0"/>
              <a:t>Berlin</a:t>
            </a:r>
            <a:endParaRPr lang="en-US" dirty="0">
              <a:latin typeface="Calibri" pitchFamily="34" charset="0"/>
            </a:endParaRPr>
          </a:p>
        </p:txBody>
      </p:sp>
      <p:pic>
        <p:nvPicPr>
          <p:cNvPr id="31749" name="Picture 5" descr="Margot"/>
          <p:cNvPicPr>
            <a:picLocks noChangeAspect="1" noChangeArrowheads="1"/>
          </p:cNvPicPr>
          <p:nvPr/>
        </p:nvPicPr>
        <p:blipFill>
          <a:blip r:embed="rId2"/>
          <a:srcRect/>
          <a:stretch>
            <a:fillRect/>
          </a:stretch>
        </p:blipFill>
        <p:spPr bwMode="auto">
          <a:xfrm>
            <a:off x="4545013" y="0"/>
            <a:ext cx="4598987" cy="6858000"/>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ChangeArrowheads="1"/>
          </p:cNvSpPr>
          <p:nvPr/>
        </p:nvSpPr>
        <p:spPr bwMode="auto">
          <a:xfrm>
            <a:off x="533400" y="152400"/>
            <a:ext cx="3886200" cy="2031325"/>
          </a:xfrm>
          <a:prstGeom prst="rect">
            <a:avLst/>
          </a:prstGeom>
          <a:noFill/>
          <a:ln w="9525">
            <a:noFill/>
            <a:miter lim="800000"/>
            <a:headEnd/>
            <a:tailEnd/>
          </a:ln>
        </p:spPr>
        <p:txBody>
          <a:bodyPr>
            <a:spAutoFit/>
          </a:bodyPr>
          <a:lstStyle/>
          <a:p>
            <a:pPr algn="r"/>
            <a:r>
              <a:rPr lang="sr-Latn-RS" dirty="0" smtClean="0">
                <a:latin typeface="Calibri" pitchFamily="34" charset="0"/>
              </a:rPr>
              <a:t>Kristijan Šad (</a:t>
            </a:r>
            <a:r>
              <a:rPr lang="en-US" dirty="0" smtClean="0">
                <a:latin typeface="Calibri" pitchFamily="34" charset="0"/>
              </a:rPr>
              <a:t>Christian </a:t>
            </a:r>
            <a:r>
              <a:rPr lang="en-US" dirty="0" err="1" smtClean="0">
                <a:latin typeface="Calibri" pitchFamily="34" charset="0"/>
              </a:rPr>
              <a:t>Schad</a:t>
            </a:r>
            <a:r>
              <a:rPr lang="sr-Latn-RS" dirty="0" smtClean="0">
                <a:latin typeface="Calibri" pitchFamily="34" charset="0"/>
              </a:rPr>
              <a:t>)</a:t>
            </a:r>
            <a:r>
              <a:rPr lang="sr-Latn-CS" dirty="0" smtClean="0">
                <a:latin typeface="Calibri" pitchFamily="34" charset="0"/>
              </a:rPr>
              <a:t>, Portret Dr.Hauštajna, </a:t>
            </a:r>
            <a:r>
              <a:rPr lang="sr-Latn-CS" dirty="0">
                <a:latin typeface="Calibri" pitchFamily="34" charset="0"/>
              </a:rPr>
              <a:t>1928</a:t>
            </a:r>
            <a:r>
              <a:rPr lang="en-US" dirty="0">
                <a:latin typeface="Calibri" pitchFamily="34" charset="0"/>
              </a:rPr>
              <a:t> </a:t>
            </a:r>
            <a:r>
              <a:rPr lang="sr-Latn-RS" dirty="0" smtClean="0">
                <a:latin typeface="Calibri" pitchFamily="34" charset="0"/>
              </a:rPr>
              <a:t>, </a:t>
            </a:r>
            <a:r>
              <a:rPr lang="en-US" dirty="0" err="1" smtClean="0"/>
              <a:t>Museo</a:t>
            </a:r>
            <a:r>
              <a:rPr lang="en-US" dirty="0" smtClean="0"/>
              <a:t> </a:t>
            </a:r>
            <a:r>
              <a:rPr lang="en-US" dirty="0" err="1" smtClean="0"/>
              <a:t>Nacional</a:t>
            </a:r>
            <a:r>
              <a:rPr lang="en-US" dirty="0" smtClean="0"/>
              <a:t> </a:t>
            </a:r>
            <a:r>
              <a:rPr lang="en-US" dirty="0" err="1" smtClean="0"/>
              <a:t>Thyssen-Bornemisza</a:t>
            </a:r>
            <a:r>
              <a:rPr lang="en-US" dirty="0" smtClean="0"/>
              <a:t>, Madrid</a:t>
            </a:r>
            <a:endParaRPr lang="sr-Latn-RS" dirty="0" smtClean="0">
              <a:latin typeface="Calibri" pitchFamily="34" charset="0"/>
            </a:endParaRPr>
          </a:p>
          <a:p>
            <a:pPr algn="r"/>
            <a:r>
              <a:rPr lang="en-US" dirty="0" smtClean="0">
                <a:latin typeface="Calibri" pitchFamily="34" charset="0"/>
              </a:rPr>
              <a:t>V</a:t>
            </a:r>
            <a:r>
              <a:rPr lang="sr-Latn-RS" dirty="0" smtClean="0">
                <a:latin typeface="Calibri" pitchFamily="34" charset="0"/>
              </a:rPr>
              <a:t>ideti na: </a:t>
            </a:r>
            <a:r>
              <a:rPr lang="en-US" dirty="0" smtClean="0">
                <a:hlinkClick r:id="rId2"/>
              </a:rPr>
              <a:t>https://www.museothyssen.org/en/collection/artists/schad-christian/portrait-dr-haustein</a:t>
            </a:r>
            <a:endParaRPr lang="en-US" dirty="0">
              <a:latin typeface="Calibri" pitchFamily="34" charset="0"/>
            </a:endParaRPr>
          </a:p>
        </p:txBody>
      </p:sp>
      <p:pic>
        <p:nvPicPr>
          <p:cNvPr id="33797" name="Picture 5" descr="schad, dr Haustein, 1928"/>
          <p:cNvPicPr>
            <a:picLocks noChangeAspect="1" noChangeArrowheads="1"/>
          </p:cNvPicPr>
          <p:nvPr/>
        </p:nvPicPr>
        <p:blipFill>
          <a:blip r:embed="rId3"/>
          <a:srcRect/>
          <a:stretch>
            <a:fillRect/>
          </a:stretch>
        </p:blipFill>
        <p:spPr bwMode="auto">
          <a:xfrm>
            <a:off x="4519613" y="0"/>
            <a:ext cx="4700587" cy="6948488"/>
          </a:xfrm>
          <a:prstGeom prst="rect">
            <a:avLst/>
          </a:prstGeom>
          <a:noFill/>
        </p:spPr>
      </p:pic>
      <p:pic>
        <p:nvPicPr>
          <p:cNvPr id="4" name="Picture 2" descr="Image result for nosferatu 1922"/>
          <p:cNvPicPr>
            <a:picLocks noChangeAspect="1" noChangeArrowheads="1"/>
          </p:cNvPicPr>
          <p:nvPr/>
        </p:nvPicPr>
        <p:blipFill>
          <a:blip r:embed="rId4"/>
          <a:srcRect/>
          <a:stretch>
            <a:fillRect/>
          </a:stretch>
        </p:blipFill>
        <p:spPr bwMode="auto">
          <a:xfrm>
            <a:off x="304800" y="3886200"/>
            <a:ext cx="3733800" cy="2800351"/>
          </a:xfrm>
          <a:prstGeom prst="rect">
            <a:avLst/>
          </a:prstGeom>
          <a:noFill/>
        </p:spPr>
      </p:pic>
      <p:sp>
        <p:nvSpPr>
          <p:cNvPr id="5" name="Rectangle 4"/>
          <p:cNvSpPr/>
          <p:nvPr/>
        </p:nvSpPr>
        <p:spPr>
          <a:xfrm>
            <a:off x="228600" y="2286000"/>
            <a:ext cx="3810000" cy="1477328"/>
          </a:xfrm>
          <a:prstGeom prst="rect">
            <a:avLst/>
          </a:prstGeom>
        </p:spPr>
        <p:txBody>
          <a:bodyPr wrap="square">
            <a:spAutoFit/>
          </a:bodyPr>
          <a:lstStyle/>
          <a:p>
            <a:r>
              <a:rPr lang="en-US" b="1" i="1" dirty="0" err="1"/>
              <a:t>Nosferatu</a:t>
            </a:r>
            <a:r>
              <a:rPr lang="en-US" b="1" i="1" dirty="0"/>
              <a:t>: A Symphony of </a:t>
            </a:r>
            <a:r>
              <a:rPr lang="en-US" b="1" i="1" dirty="0" smtClean="0"/>
              <a:t>Horror</a:t>
            </a:r>
            <a:r>
              <a:rPr lang="sr-Latn-RS" b="1" i="1" dirty="0" smtClean="0"/>
              <a:t>, 1922</a:t>
            </a:r>
          </a:p>
          <a:p>
            <a:r>
              <a:rPr lang="en-US" b="1" dirty="0"/>
              <a:t>Friedrich Wilhelm </a:t>
            </a:r>
            <a:r>
              <a:rPr lang="en-US" b="1" dirty="0" err="1"/>
              <a:t>Murnau</a:t>
            </a:r>
            <a:r>
              <a:rPr lang="en-US" b="1" dirty="0"/>
              <a:t> </a:t>
            </a:r>
            <a:endParaRPr lang="sr-Latn-RS" b="1" dirty="0" smtClean="0"/>
          </a:p>
          <a:p>
            <a:r>
              <a:rPr lang="en-US" dirty="0" smtClean="0">
                <a:hlinkClick r:id="rId5"/>
              </a:rPr>
              <a:t>https://www.youtube.com/watch?v=dCT1YUtNOA8 </a:t>
            </a:r>
            <a:r>
              <a:rPr lang="sr-Latn-RS" dirty="0" smtClean="0"/>
              <a:t>)</a:t>
            </a:r>
            <a:r>
              <a:rPr lang="en-US" dirty="0"/>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Anton Räderscheidt (1892-1970), House No. 9, 1921, oil on wood, cm 65 x 55 Collezione privata © Anton Räderscheidt, by SIAE 2015 - Photo by Andreas Vogt.jpg"/>
          <p:cNvPicPr>
            <a:picLocks noChangeAspect="1" noChangeArrowheads="1"/>
          </p:cNvPicPr>
          <p:nvPr/>
        </p:nvPicPr>
        <p:blipFill>
          <a:blip r:embed="rId2"/>
          <a:srcRect/>
          <a:stretch>
            <a:fillRect/>
          </a:stretch>
        </p:blipFill>
        <p:spPr bwMode="auto">
          <a:xfrm>
            <a:off x="3344863" y="0"/>
            <a:ext cx="5799137" cy="6858000"/>
          </a:xfrm>
          <a:prstGeom prst="rect">
            <a:avLst/>
          </a:prstGeom>
          <a:noFill/>
          <a:ln w="9525">
            <a:noFill/>
            <a:miter lim="800000"/>
            <a:headEnd/>
            <a:tailEnd/>
          </a:ln>
        </p:spPr>
      </p:pic>
      <p:sp>
        <p:nvSpPr>
          <p:cNvPr id="34819" name="Rectangle 2"/>
          <p:cNvSpPr>
            <a:spLocks noChangeArrowheads="1"/>
          </p:cNvSpPr>
          <p:nvPr/>
        </p:nvSpPr>
        <p:spPr bwMode="auto">
          <a:xfrm>
            <a:off x="0" y="5486400"/>
            <a:ext cx="3276600" cy="1200329"/>
          </a:xfrm>
          <a:prstGeom prst="rect">
            <a:avLst/>
          </a:prstGeom>
          <a:noFill/>
          <a:ln w="9525">
            <a:noFill/>
            <a:miter lim="800000"/>
            <a:headEnd/>
            <a:tailEnd/>
          </a:ln>
        </p:spPr>
        <p:txBody>
          <a:bodyPr>
            <a:spAutoFit/>
          </a:bodyPr>
          <a:lstStyle/>
          <a:p>
            <a:pPr algn="r"/>
            <a:r>
              <a:rPr lang="sr-Latn-RS" dirty="0" smtClean="0">
                <a:latin typeface="Calibri" pitchFamily="34" charset="0"/>
              </a:rPr>
              <a:t>Anton Rideršajt (</a:t>
            </a:r>
            <a:r>
              <a:rPr lang="en-US" dirty="0" smtClean="0">
                <a:latin typeface="Calibri" pitchFamily="34" charset="0"/>
              </a:rPr>
              <a:t>Anton </a:t>
            </a:r>
            <a:r>
              <a:rPr lang="en-US" dirty="0" err="1">
                <a:latin typeface="Calibri" pitchFamily="34" charset="0"/>
              </a:rPr>
              <a:t>Räderscheidt</a:t>
            </a:r>
            <a:r>
              <a:rPr lang="en-US" dirty="0">
                <a:latin typeface="Calibri" pitchFamily="34" charset="0"/>
              </a:rPr>
              <a:t> (1892-1970</a:t>
            </a:r>
            <a:r>
              <a:rPr lang="en-US" dirty="0" smtClean="0">
                <a:latin typeface="Calibri" pitchFamily="34" charset="0"/>
              </a:rPr>
              <a:t>)</a:t>
            </a:r>
            <a:r>
              <a:rPr lang="sr-Latn-RS" dirty="0" smtClean="0">
                <a:latin typeface="Calibri" pitchFamily="34" charset="0"/>
              </a:rPr>
              <a:t>)</a:t>
            </a:r>
            <a:r>
              <a:rPr lang="en-US" dirty="0" smtClean="0">
                <a:latin typeface="Calibri" pitchFamily="34" charset="0"/>
              </a:rPr>
              <a:t>, </a:t>
            </a:r>
            <a:r>
              <a:rPr lang="en-US" dirty="0">
                <a:latin typeface="Calibri" pitchFamily="34" charset="0"/>
              </a:rPr>
              <a:t>House No. 9, 1921, </a:t>
            </a:r>
            <a:r>
              <a:rPr lang="sr-Latn-RS" dirty="0" smtClean="0">
                <a:latin typeface="Calibri" pitchFamily="34" charset="0"/>
              </a:rPr>
              <a:t>ulje na dasci</a:t>
            </a:r>
            <a:r>
              <a:rPr lang="en-US" dirty="0" smtClean="0">
                <a:latin typeface="Calibri" pitchFamily="34" charset="0"/>
              </a:rPr>
              <a:t>, </a:t>
            </a:r>
            <a:r>
              <a:rPr lang="en-US" dirty="0">
                <a:latin typeface="Calibri" pitchFamily="34" charset="0"/>
              </a:rPr>
              <a:t>cm 65 x </a:t>
            </a:r>
            <a:r>
              <a:rPr lang="en-US" dirty="0" smtClean="0">
                <a:latin typeface="Calibri" pitchFamily="34" charset="0"/>
              </a:rPr>
              <a:t>55</a:t>
            </a:r>
            <a:r>
              <a:rPr lang="sr-Latn-RS" dirty="0" smtClean="0">
                <a:latin typeface="Calibri" pitchFamily="34" charset="0"/>
              </a:rPr>
              <a:t>, priv.kol.</a:t>
            </a:r>
            <a:endParaRPr lang="en-US" dirty="0">
              <a:latin typeface="Calibri" pitchFamily="34" charset="0"/>
            </a:endParaRPr>
          </a:p>
        </p:txBody>
      </p:sp>
      <p:sp>
        <p:nvSpPr>
          <p:cNvPr id="4" name="Rectangle 3"/>
          <p:cNvSpPr/>
          <p:nvPr/>
        </p:nvSpPr>
        <p:spPr>
          <a:xfrm>
            <a:off x="228601" y="152400"/>
            <a:ext cx="3048000" cy="646331"/>
          </a:xfrm>
          <a:prstGeom prst="rect">
            <a:avLst/>
          </a:prstGeom>
        </p:spPr>
        <p:txBody>
          <a:bodyPr wrap="square">
            <a:spAutoFit/>
          </a:bodyPr>
          <a:lstStyle/>
          <a:p>
            <a:r>
              <a:rPr lang="sr-Latn-RS" b="1" dirty="0" smtClean="0">
                <a:latin typeface="Calibri" pitchFamily="34" charset="0"/>
              </a:rPr>
              <a:t>PREDSTAVE GRADA U VAJMARSKOJ REPUBLICI</a:t>
            </a:r>
            <a:endParaRPr lang="en-US" b="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Image result for gustav wunderwald"/>
          <p:cNvPicPr>
            <a:picLocks noChangeAspect="1" noChangeArrowheads="1"/>
          </p:cNvPicPr>
          <p:nvPr/>
        </p:nvPicPr>
        <p:blipFill>
          <a:blip r:embed="rId2"/>
          <a:srcRect/>
          <a:stretch>
            <a:fillRect/>
          </a:stretch>
        </p:blipFill>
        <p:spPr bwMode="auto">
          <a:xfrm>
            <a:off x="685800" y="381000"/>
            <a:ext cx="7620000" cy="5476875"/>
          </a:xfrm>
          <a:prstGeom prst="rect">
            <a:avLst/>
          </a:prstGeom>
          <a:noFill/>
        </p:spPr>
      </p:pic>
      <p:sp>
        <p:nvSpPr>
          <p:cNvPr id="3" name="Rectangle 2"/>
          <p:cNvSpPr/>
          <p:nvPr/>
        </p:nvSpPr>
        <p:spPr>
          <a:xfrm>
            <a:off x="2286000" y="6019800"/>
            <a:ext cx="4572000" cy="646331"/>
          </a:xfrm>
          <a:prstGeom prst="rect">
            <a:avLst/>
          </a:prstGeom>
        </p:spPr>
        <p:txBody>
          <a:bodyPr>
            <a:spAutoFit/>
          </a:bodyPr>
          <a:lstStyle/>
          <a:p>
            <a:r>
              <a:rPr lang="de-DE" dirty="0" smtClean="0"/>
              <a:t>Gustav Wunderwald, </a:t>
            </a:r>
            <a:r>
              <a:rPr lang="de-DE" i="1" dirty="0" smtClean="0"/>
              <a:t>Brücke über die Ackerstraße</a:t>
            </a:r>
            <a:r>
              <a:rPr lang="de-DE" dirty="0" smtClean="0"/>
              <a:t>, 1927</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File:Bundesarchiv Bild 183-R02190, Deutsche Reparationslieferungen.jpg"/>
          <p:cNvPicPr>
            <a:picLocks noChangeAspect="1" noChangeArrowheads="1"/>
          </p:cNvPicPr>
          <p:nvPr/>
        </p:nvPicPr>
        <p:blipFill>
          <a:blip r:embed="rId2"/>
          <a:srcRect/>
          <a:stretch>
            <a:fillRect/>
          </a:stretch>
        </p:blipFill>
        <p:spPr bwMode="auto">
          <a:xfrm>
            <a:off x="0" y="0"/>
            <a:ext cx="7848600" cy="5522913"/>
          </a:xfrm>
          <a:prstGeom prst="rect">
            <a:avLst/>
          </a:prstGeom>
          <a:noFill/>
          <a:ln w="9525">
            <a:noFill/>
            <a:miter lim="800000"/>
            <a:headEnd/>
            <a:tailEnd/>
          </a:ln>
        </p:spPr>
      </p:pic>
      <p:sp>
        <p:nvSpPr>
          <p:cNvPr id="72707" name="Rectangle 2"/>
          <p:cNvSpPr>
            <a:spLocks noChangeArrowheads="1"/>
          </p:cNvSpPr>
          <p:nvPr/>
        </p:nvSpPr>
        <p:spPr bwMode="auto">
          <a:xfrm>
            <a:off x="2895600" y="5638800"/>
            <a:ext cx="5943600" cy="1190625"/>
          </a:xfrm>
          <a:prstGeom prst="rect">
            <a:avLst/>
          </a:prstGeom>
          <a:noFill/>
          <a:ln w="9525">
            <a:noFill/>
            <a:miter lim="800000"/>
            <a:headEnd/>
            <a:tailEnd/>
          </a:ln>
        </p:spPr>
        <p:txBody>
          <a:bodyPr>
            <a:spAutoFit/>
          </a:bodyPr>
          <a:lstStyle/>
          <a:p>
            <a:r>
              <a:rPr lang="hr-HR">
                <a:latin typeface="Calibri" pitchFamily="34" charset="0"/>
              </a:rPr>
              <a:t>vojni poraz u novembru 1918. bio ispraćen Kajzerovom abdikacijom, a zatim velikim ratnim štetama koje su Francuska i Belgija nametnule, domaći politički razdori su se intenzivirali.</a:t>
            </a:r>
          </a:p>
        </p:txBody>
      </p:sp>
      <p:sp>
        <p:nvSpPr>
          <p:cNvPr id="4" name="Rectangle 3"/>
          <p:cNvSpPr/>
          <p:nvPr/>
        </p:nvSpPr>
        <p:spPr>
          <a:xfrm>
            <a:off x="152400" y="152400"/>
            <a:ext cx="7799058" cy="369332"/>
          </a:xfrm>
          <a:prstGeom prst="rect">
            <a:avLst/>
          </a:prstGeom>
        </p:spPr>
        <p:txBody>
          <a:bodyPr wrap="none">
            <a:spAutoFit/>
          </a:bodyPr>
          <a:lstStyle/>
          <a:p>
            <a:r>
              <a:rPr lang="sr-Latn-RS" b="1" dirty="0" smtClean="0"/>
              <a:t>USPOSTAVLJANJE VAJMARSKE REPUBLIKE; ŽIVOT U POSLERATNOJ DEMOKRATIJI</a:t>
            </a:r>
            <a:endParaRPr lang="en-US" b="1"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Gustav Wunderwald"/>
          <p:cNvPicPr>
            <a:picLocks noChangeAspect="1" noChangeArrowheads="1"/>
          </p:cNvPicPr>
          <p:nvPr/>
        </p:nvPicPr>
        <p:blipFill>
          <a:blip r:embed="rId2"/>
          <a:srcRect/>
          <a:stretch>
            <a:fillRect/>
          </a:stretch>
        </p:blipFill>
        <p:spPr bwMode="auto">
          <a:xfrm>
            <a:off x="1066800" y="152400"/>
            <a:ext cx="6934200" cy="5928741"/>
          </a:xfrm>
          <a:prstGeom prst="rect">
            <a:avLst/>
          </a:prstGeom>
          <a:noFill/>
        </p:spPr>
      </p:pic>
      <p:sp>
        <p:nvSpPr>
          <p:cNvPr id="3" name="Rectangle 2"/>
          <p:cNvSpPr/>
          <p:nvPr/>
        </p:nvSpPr>
        <p:spPr>
          <a:xfrm>
            <a:off x="2286000" y="6172200"/>
            <a:ext cx="4572000" cy="646331"/>
          </a:xfrm>
          <a:prstGeom prst="rect">
            <a:avLst/>
          </a:prstGeom>
        </p:spPr>
        <p:txBody>
          <a:bodyPr>
            <a:spAutoFit/>
          </a:bodyPr>
          <a:lstStyle/>
          <a:p>
            <a:r>
              <a:rPr lang="en-US" dirty="0" smtClean="0"/>
              <a:t>Gustav </a:t>
            </a:r>
            <a:r>
              <a:rPr lang="en-US" dirty="0" err="1" smtClean="0"/>
              <a:t>Wunderwald</a:t>
            </a:r>
            <a:r>
              <a:rPr lang="en-US" dirty="0" smtClean="0"/>
              <a:t>, </a:t>
            </a:r>
            <a:r>
              <a:rPr lang="en-US" i="1" dirty="0" err="1" smtClean="0"/>
              <a:t>Fabrik</a:t>
            </a:r>
            <a:r>
              <a:rPr lang="en-US" i="1" dirty="0" smtClean="0"/>
              <a:t> von Loewe &amp; Co. (</a:t>
            </a:r>
            <a:r>
              <a:rPr lang="en-US" i="1" dirty="0" err="1" smtClean="0"/>
              <a:t>Moabit</a:t>
            </a:r>
            <a:r>
              <a:rPr lang="en-US" i="1" dirty="0" smtClean="0"/>
              <a:t>)</a:t>
            </a:r>
            <a:r>
              <a:rPr lang="en-US" dirty="0" smtClean="0"/>
              <a:t>, 1926 </a:t>
            </a: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Georg Scholz (1890-1945), Self-Portrait in front of an Advertising Column, 1926, oil on pasteboard, cm 60 x 77,8 Staatliche Kunsthalle Karlsruhe © Georg Scholz, by SIAE 2015 - Photo by A. Fischer/H. Kohler, Staatliche Kunsthalle Karlsruhe Fotowerkstatt.jpg"/>
          <p:cNvPicPr>
            <a:picLocks noChangeAspect="1" noChangeArrowheads="1"/>
          </p:cNvPicPr>
          <p:nvPr/>
        </p:nvPicPr>
        <p:blipFill>
          <a:blip r:embed="rId2"/>
          <a:srcRect/>
          <a:stretch>
            <a:fillRect/>
          </a:stretch>
        </p:blipFill>
        <p:spPr bwMode="auto">
          <a:xfrm>
            <a:off x="609600" y="762000"/>
            <a:ext cx="7581900" cy="5848350"/>
          </a:xfrm>
          <a:prstGeom prst="rect">
            <a:avLst/>
          </a:prstGeom>
          <a:noFill/>
          <a:ln w="9525">
            <a:noFill/>
            <a:miter lim="800000"/>
            <a:headEnd/>
            <a:tailEnd/>
          </a:ln>
        </p:spPr>
      </p:pic>
      <p:sp>
        <p:nvSpPr>
          <p:cNvPr id="35843" name="Rectangle 2"/>
          <p:cNvSpPr>
            <a:spLocks noChangeArrowheads="1"/>
          </p:cNvSpPr>
          <p:nvPr/>
        </p:nvSpPr>
        <p:spPr bwMode="auto">
          <a:xfrm>
            <a:off x="457200" y="0"/>
            <a:ext cx="8229600" cy="646113"/>
          </a:xfrm>
          <a:prstGeom prst="rect">
            <a:avLst/>
          </a:prstGeom>
          <a:noFill/>
          <a:ln w="9525">
            <a:noFill/>
            <a:miter lim="800000"/>
            <a:headEnd/>
            <a:tailEnd/>
          </a:ln>
        </p:spPr>
        <p:txBody>
          <a:bodyPr>
            <a:spAutoFit/>
          </a:bodyPr>
          <a:lstStyle/>
          <a:p>
            <a:pPr algn="ctr"/>
            <a:r>
              <a:rPr lang="en-US" dirty="0">
                <a:latin typeface="Calibri" pitchFamily="34" charset="0"/>
              </a:rPr>
              <a:t>Georg </a:t>
            </a:r>
            <a:r>
              <a:rPr lang="en-US" dirty="0" err="1">
                <a:latin typeface="Calibri" pitchFamily="34" charset="0"/>
              </a:rPr>
              <a:t>Scholz</a:t>
            </a:r>
            <a:r>
              <a:rPr lang="en-US" dirty="0">
                <a:latin typeface="Calibri" pitchFamily="34" charset="0"/>
              </a:rPr>
              <a:t> (1890-1945), </a:t>
            </a:r>
            <a:r>
              <a:rPr lang="sr-Latn-RS" dirty="0" smtClean="0">
                <a:latin typeface="Calibri" pitchFamily="34" charset="0"/>
              </a:rPr>
              <a:t>Autoportret ispre stuba za oglašavanje</a:t>
            </a:r>
            <a:r>
              <a:rPr lang="en-US" dirty="0" smtClean="0">
                <a:latin typeface="Calibri" pitchFamily="34" charset="0"/>
              </a:rPr>
              <a:t>, </a:t>
            </a:r>
            <a:r>
              <a:rPr lang="en-US" dirty="0">
                <a:latin typeface="Calibri" pitchFamily="34" charset="0"/>
              </a:rPr>
              <a:t>1926, </a:t>
            </a:r>
            <a:r>
              <a:rPr lang="sr-Latn-RS" dirty="0" smtClean="0">
                <a:latin typeface="Calibri" pitchFamily="34" charset="0"/>
              </a:rPr>
              <a:t>ulje na kartonu</a:t>
            </a:r>
            <a:r>
              <a:rPr lang="en-US" dirty="0" smtClean="0">
                <a:latin typeface="Calibri" pitchFamily="34" charset="0"/>
              </a:rPr>
              <a:t>, </a:t>
            </a:r>
            <a:r>
              <a:rPr lang="en-US" dirty="0">
                <a:latin typeface="Calibri" pitchFamily="34" charset="0"/>
              </a:rPr>
              <a:t>cm 60 x 77,8 Staatliche </a:t>
            </a:r>
            <a:r>
              <a:rPr lang="en-US" dirty="0" err="1">
                <a:latin typeface="Calibri" pitchFamily="34" charset="0"/>
              </a:rPr>
              <a:t>Kunsthalle</a:t>
            </a:r>
            <a:r>
              <a:rPr lang="en-US" dirty="0">
                <a:latin typeface="Calibri" pitchFamily="34" charset="0"/>
              </a:rPr>
              <a:t> Karlsruhe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228600"/>
            <a:ext cx="1801262" cy="369332"/>
          </a:xfrm>
          <a:prstGeom prst="rect">
            <a:avLst/>
          </a:prstGeom>
        </p:spPr>
        <p:txBody>
          <a:bodyPr wrap="none">
            <a:spAutoFit/>
          </a:bodyPr>
          <a:lstStyle/>
          <a:p>
            <a:r>
              <a:rPr lang="sr-Latn-RS" b="1" dirty="0" smtClean="0">
                <a:latin typeface="Calibri" pitchFamily="34" charset="0"/>
              </a:rPr>
              <a:t>ČOVEK I MAŠINA</a:t>
            </a:r>
            <a:endParaRPr lang="en-US" b="1" dirty="0"/>
          </a:p>
        </p:txBody>
      </p:sp>
      <p:pic>
        <p:nvPicPr>
          <p:cNvPr id="137218" name="Picture 2" descr="Image result for ALICE LEX-NERLINGER UNTITLED"/>
          <p:cNvPicPr>
            <a:picLocks noChangeAspect="1" noChangeArrowheads="1"/>
          </p:cNvPicPr>
          <p:nvPr/>
        </p:nvPicPr>
        <p:blipFill>
          <a:blip r:embed="rId2"/>
          <a:srcRect/>
          <a:stretch>
            <a:fillRect/>
          </a:stretch>
        </p:blipFill>
        <p:spPr bwMode="auto">
          <a:xfrm>
            <a:off x="6581422" y="0"/>
            <a:ext cx="2562578" cy="6805538"/>
          </a:xfrm>
          <a:prstGeom prst="rect">
            <a:avLst/>
          </a:prstGeom>
          <a:noFill/>
        </p:spPr>
      </p:pic>
      <p:pic>
        <p:nvPicPr>
          <p:cNvPr id="137220" name="Picture 4" descr="Image result for ALICE LEX-NERLINGER UNTITLED"/>
          <p:cNvPicPr>
            <a:picLocks noChangeAspect="1" noChangeArrowheads="1"/>
          </p:cNvPicPr>
          <p:nvPr/>
        </p:nvPicPr>
        <p:blipFill>
          <a:blip r:embed="rId3"/>
          <a:srcRect/>
          <a:stretch>
            <a:fillRect/>
          </a:stretch>
        </p:blipFill>
        <p:spPr bwMode="auto">
          <a:xfrm>
            <a:off x="1295400" y="762000"/>
            <a:ext cx="4876800" cy="4876801"/>
          </a:xfrm>
          <a:prstGeom prst="rect">
            <a:avLst/>
          </a:prstGeom>
          <a:noFill/>
        </p:spPr>
      </p:pic>
      <p:sp>
        <p:nvSpPr>
          <p:cNvPr id="5" name="Rectangle 4"/>
          <p:cNvSpPr/>
          <p:nvPr/>
        </p:nvSpPr>
        <p:spPr>
          <a:xfrm>
            <a:off x="914400" y="5791200"/>
            <a:ext cx="5029200" cy="369332"/>
          </a:xfrm>
          <a:prstGeom prst="rect">
            <a:avLst/>
          </a:prstGeom>
        </p:spPr>
        <p:txBody>
          <a:bodyPr wrap="square">
            <a:spAutoFit/>
          </a:bodyPr>
          <a:lstStyle/>
          <a:p>
            <a:r>
              <a:rPr lang="en-US" dirty="0" err="1" smtClean="0"/>
              <a:t>Alis</a:t>
            </a:r>
            <a:r>
              <a:rPr lang="sr-Latn-RS" dirty="0" smtClean="0"/>
              <a:t> Leks-Nerlinger (</a:t>
            </a:r>
            <a:r>
              <a:rPr lang="en-US" dirty="0" smtClean="0"/>
              <a:t>Alice </a:t>
            </a:r>
            <a:r>
              <a:rPr lang="en-US" dirty="0" err="1" smtClean="0"/>
              <a:t>Lex-Nerlinger</a:t>
            </a:r>
            <a:r>
              <a:rPr lang="en-US" dirty="0" smtClean="0"/>
              <a:t> </a:t>
            </a:r>
            <a:r>
              <a:rPr lang="en-US" dirty="0" smtClean="0"/>
              <a:t> </a:t>
            </a:r>
            <a:r>
              <a:rPr lang="en-US" dirty="0" smtClean="0"/>
              <a:t>1893 </a:t>
            </a:r>
            <a:r>
              <a:rPr lang="sr-Latn-RS" dirty="0" smtClean="0"/>
              <a:t>-</a:t>
            </a:r>
            <a:r>
              <a:rPr lang="en-US" dirty="0" smtClean="0"/>
              <a:t>1975</a:t>
            </a:r>
            <a:r>
              <a:rPr lang="en-US" dirty="0" smtClean="0"/>
              <a:t>)</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5791200"/>
            <a:ext cx="4267200" cy="646331"/>
          </a:xfrm>
          <a:prstGeom prst="rect">
            <a:avLst/>
          </a:prstGeom>
        </p:spPr>
        <p:txBody>
          <a:bodyPr wrap="square">
            <a:spAutoFit/>
          </a:bodyPr>
          <a:lstStyle/>
          <a:p>
            <a:r>
              <a:rPr lang="sr-Latn-RS" dirty="0" smtClean="0"/>
              <a:t>Karl Groseberg (C</a:t>
            </a:r>
            <a:r>
              <a:rPr lang="en-US" dirty="0" err="1" smtClean="0"/>
              <a:t>arl</a:t>
            </a:r>
            <a:r>
              <a:rPr lang="en-US" dirty="0" smtClean="0"/>
              <a:t> </a:t>
            </a:r>
            <a:r>
              <a:rPr lang="en-US" dirty="0" err="1" smtClean="0"/>
              <a:t>Grossberg</a:t>
            </a:r>
            <a:r>
              <a:rPr lang="sr-Latn-RS" dirty="0" smtClean="0"/>
              <a:t> </a:t>
            </a:r>
            <a:r>
              <a:rPr lang="en-US" dirty="0" smtClean="0"/>
              <a:t>1894 </a:t>
            </a:r>
            <a:r>
              <a:rPr lang="en-US" dirty="0" smtClean="0"/>
              <a:t>–1940</a:t>
            </a:r>
            <a:r>
              <a:rPr lang="sr-Latn-RS" i="1" dirty="0" smtClean="0"/>
              <a:t>), Žuti bojler</a:t>
            </a:r>
            <a:r>
              <a:rPr lang="sr-Latn-RS" dirty="0" smtClean="0"/>
              <a:t>, 1933</a:t>
            </a:r>
            <a:endParaRPr lang="en-US" dirty="0"/>
          </a:p>
        </p:txBody>
      </p:sp>
      <p:pic>
        <p:nvPicPr>
          <p:cNvPr id="138242" name="Picture 2" descr="Image result for carl grossberg"/>
          <p:cNvPicPr>
            <a:picLocks noChangeAspect="1" noChangeArrowheads="1"/>
          </p:cNvPicPr>
          <p:nvPr/>
        </p:nvPicPr>
        <p:blipFill>
          <a:blip r:embed="rId2"/>
          <a:srcRect/>
          <a:stretch>
            <a:fillRect/>
          </a:stretch>
        </p:blipFill>
        <p:spPr bwMode="auto">
          <a:xfrm>
            <a:off x="228600" y="152400"/>
            <a:ext cx="4237990" cy="5410200"/>
          </a:xfrm>
          <a:prstGeom prst="rect">
            <a:avLst/>
          </a:prstGeom>
          <a:noFill/>
        </p:spPr>
      </p:pic>
      <p:pic>
        <p:nvPicPr>
          <p:cNvPr id="138244" name="Picture 4" descr="Image result for carl grossberg"/>
          <p:cNvPicPr>
            <a:picLocks noChangeAspect="1" noChangeArrowheads="1"/>
          </p:cNvPicPr>
          <p:nvPr/>
        </p:nvPicPr>
        <p:blipFill>
          <a:blip r:embed="rId3"/>
          <a:srcRect/>
          <a:stretch>
            <a:fillRect/>
          </a:stretch>
        </p:blipFill>
        <p:spPr bwMode="auto">
          <a:xfrm>
            <a:off x="4648200" y="228600"/>
            <a:ext cx="4267200" cy="5334000"/>
          </a:xfrm>
          <a:prstGeom prst="rect">
            <a:avLst/>
          </a:prstGeom>
          <a:noFill/>
        </p:spPr>
      </p:pic>
      <p:sp>
        <p:nvSpPr>
          <p:cNvPr id="5" name="Rectangle 4"/>
          <p:cNvSpPr/>
          <p:nvPr/>
        </p:nvSpPr>
        <p:spPr>
          <a:xfrm>
            <a:off x="4724400" y="5867400"/>
            <a:ext cx="4365747" cy="369332"/>
          </a:xfrm>
          <a:prstGeom prst="rect">
            <a:avLst/>
          </a:prstGeom>
        </p:spPr>
        <p:txBody>
          <a:bodyPr wrap="none">
            <a:spAutoFit/>
          </a:bodyPr>
          <a:lstStyle/>
          <a:p>
            <a:r>
              <a:rPr lang="sr-Latn-RS" dirty="0" smtClean="0"/>
              <a:t>Karl </a:t>
            </a:r>
            <a:r>
              <a:rPr lang="sr-Latn-RS" dirty="0" smtClean="0"/>
              <a:t>Groseberg, </a:t>
            </a:r>
            <a:r>
              <a:rPr lang="en-US" dirty="0" smtClean="0"/>
              <a:t>Jacquard </a:t>
            </a:r>
            <a:r>
              <a:rPr lang="en-US" dirty="0" smtClean="0"/>
              <a:t>Weaving </a:t>
            </a:r>
            <a:r>
              <a:rPr lang="en-US" dirty="0" smtClean="0"/>
              <a:t>Mill</a:t>
            </a:r>
            <a:r>
              <a:rPr lang="sr-Latn-RS" dirty="0" smtClean="0"/>
              <a:t>, 1934</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8" name="Picture 4" descr="Image result for carl grossberg"/>
          <p:cNvPicPr>
            <a:picLocks noChangeAspect="1" noChangeArrowheads="1"/>
          </p:cNvPicPr>
          <p:nvPr/>
        </p:nvPicPr>
        <p:blipFill>
          <a:blip r:embed="rId2"/>
          <a:srcRect/>
          <a:stretch>
            <a:fillRect/>
          </a:stretch>
        </p:blipFill>
        <p:spPr bwMode="auto">
          <a:xfrm>
            <a:off x="1828800" y="990600"/>
            <a:ext cx="5162550" cy="4124326"/>
          </a:xfrm>
          <a:prstGeom prst="rect">
            <a:avLst/>
          </a:prstGeom>
          <a:noFill/>
        </p:spPr>
      </p:pic>
      <p:sp>
        <p:nvSpPr>
          <p:cNvPr id="4" name="Rectangle 3"/>
          <p:cNvSpPr/>
          <p:nvPr/>
        </p:nvSpPr>
        <p:spPr>
          <a:xfrm>
            <a:off x="2209800" y="5638800"/>
            <a:ext cx="4572000" cy="369332"/>
          </a:xfrm>
          <a:prstGeom prst="rect">
            <a:avLst/>
          </a:prstGeom>
        </p:spPr>
        <p:txBody>
          <a:bodyPr>
            <a:spAutoFit/>
          </a:bodyPr>
          <a:lstStyle/>
          <a:p>
            <a:r>
              <a:rPr lang="sr-Latn-RS" dirty="0" smtClean="0"/>
              <a:t>Karl Groseberg, </a:t>
            </a:r>
            <a:r>
              <a:rPr lang="en-US" dirty="0" smtClean="0"/>
              <a:t>The </a:t>
            </a:r>
            <a:r>
              <a:rPr lang="en-US" dirty="0" smtClean="0"/>
              <a:t>Paper </a:t>
            </a:r>
            <a:r>
              <a:rPr lang="en-US" dirty="0" smtClean="0"/>
              <a:t>Machine</a:t>
            </a:r>
            <a:r>
              <a:rPr lang="sr-Latn-RS" dirty="0" smtClean="0"/>
              <a:t>,</a:t>
            </a:r>
            <a:r>
              <a:rPr lang="en-US" dirty="0" smtClean="0"/>
              <a:t>1934</a:t>
            </a:r>
            <a:endParaRPr lang="en-US" dirty="0" smtClean="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erbert Ploberger (1902-1977, Dressing table, 1926, oil on canvas, 48x60,5 cm  © Herbert Ploberger, by SIAE 2015.jpg"/>
          <p:cNvPicPr>
            <a:picLocks noChangeAspect="1" noChangeArrowheads="1"/>
          </p:cNvPicPr>
          <p:nvPr/>
        </p:nvPicPr>
        <p:blipFill>
          <a:blip r:embed="rId2"/>
          <a:srcRect/>
          <a:stretch>
            <a:fillRect/>
          </a:stretch>
        </p:blipFill>
        <p:spPr bwMode="auto">
          <a:xfrm>
            <a:off x="762000" y="609600"/>
            <a:ext cx="7620000" cy="6086475"/>
          </a:xfrm>
          <a:prstGeom prst="rect">
            <a:avLst/>
          </a:prstGeom>
          <a:noFill/>
          <a:ln w="9525">
            <a:noFill/>
            <a:miter lim="800000"/>
            <a:headEnd/>
            <a:tailEnd/>
          </a:ln>
        </p:spPr>
      </p:pic>
      <p:sp>
        <p:nvSpPr>
          <p:cNvPr id="36867" name="Rectangle 2"/>
          <p:cNvSpPr>
            <a:spLocks noChangeArrowheads="1"/>
          </p:cNvSpPr>
          <p:nvPr/>
        </p:nvSpPr>
        <p:spPr bwMode="auto">
          <a:xfrm>
            <a:off x="762000" y="152400"/>
            <a:ext cx="7620000" cy="369888"/>
          </a:xfrm>
          <a:prstGeom prst="rect">
            <a:avLst/>
          </a:prstGeom>
          <a:noFill/>
          <a:ln w="9525">
            <a:noFill/>
            <a:miter lim="800000"/>
            <a:headEnd/>
            <a:tailEnd/>
          </a:ln>
        </p:spPr>
        <p:txBody>
          <a:bodyPr>
            <a:spAutoFit/>
          </a:bodyPr>
          <a:lstStyle/>
          <a:p>
            <a:r>
              <a:rPr lang="en-US" dirty="0">
                <a:latin typeface="Calibri" pitchFamily="34" charset="0"/>
              </a:rPr>
              <a:t>Herbert </a:t>
            </a:r>
            <a:r>
              <a:rPr lang="en-US" dirty="0" err="1">
                <a:latin typeface="Calibri" pitchFamily="34" charset="0"/>
              </a:rPr>
              <a:t>Ploberger</a:t>
            </a:r>
            <a:r>
              <a:rPr lang="en-US" dirty="0">
                <a:latin typeface="Calibri" pitchFamily="34" charset="0"/>
              </a:rPr>
              <a:t> (</a:t>
            </a:r>
            <a:r>
              <a:rPr lang="en-US" dirty="0" smtClean="0">
                <a:latin typeface="Calibri" pitchFamily="34" charset="0"/>
              </a:rPr>
              <a:t>1902-1977</a:t>
            </a:r>
            <a:r>
              <a:rPr lang="sr-Latn-RS" dirty="0" smtClean="0">
                <a:latin typeface="Calibri" pitchFamily="34" charset="0"/>
              </a:rPr>
              <a:t>)</a:t>
            </a:r>
            <a:r>
              <a:rPr lang="en-US" dirty="0" smtClean="0">
                <a:latin typeface="Calibri" pitchFamily="34" charset="0"/>
              </a:rPr>
              <a:t>, </a:t>
            </a:r>
            <a:r>
              <a:rPr lang="en-US" i="1" dirty="0" err="1" smtClean="0">
                <a:latin typeface="Calibri" pitchFamily="34" charset="0"/>
              </a:rPr>
              <a:t>Toaletni</a:t>
            </a:r>
            <a:r>
              <a:rPr lang="sr-Latn-RS" i="1" dirty="0" smtClean="0">
                <a:latin typeface="Calibri" pitchFamily="34" charset="0"/>
              </a:rPr>
              <a:t> sto</a:t>
            </a:r>
            <a:r>
              <a:rPr lang="en-US" dirty="0" smtClean="0">
                <a:latin typeface="Calibri" pitchFamily="34" charset="0"/>
              </a:rPr>
              <a:t>, </a:t>
            </a:r>
            <a:r>
              <a:rPr lang="en-US" dirty="0">
                <a:latin typeface="Calibri" pitchFamily="34" charset="0"/>
              </a:rPr>
              <a:t>1926, </a:t>
            </a:r>
            <a:r>
              <a:rPr lang="sr-Latn-RS" dirty="0" smtClean="0">
                <a:latin typeface="Calibri" pitchFamily="34" charset="0"/>
              </a:rPr>
              <a:t>ulje na platnu</a:t>
            </a:r>
            <a:r>
              <a:rPr lang="en-US" dirty="0" smtClean="0">
                <a:latin typeface="Calibri" pitchFamily="34" charset="0"/>
              </a:rPr>
              <a:t>, </a:t>
            </a:r>
            <a:r>
              <a:rPr lang="en-US" dirty="0">
                <a:latin typeface="Calibri" pitchFamily="34" charset="0"/>
              </a:rPr>
              <a:t>48x60,5 cm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File:GermanyHyperChart.jpg"/>
          <p:cNvPicPr>
            <a:picLocks noChangeAspect="1" noChangeArrowheads="1"/>
          </p:cNvPicPr>
          <p:nvPr/>
        </p:nvPicPr>
        <p:blipFill>
          <a:blip r:embed="rId2"/>
          <a:srcRect/>
          <a:stretch>
            <a:fillRect/>
          </a:stretch>
        </p:blipFill>
        <p:spPr bwMode="auto">
          <a:xfrm>
            <a:off x="0" y="1219200"/>
            <a:ext cx="4084638" cy="5105400"/>
          </a:xfrm>
          <a:prstGeom prst="rect">
            <a:avLst/>
          </a:prstGeom>
          <a:noFill/>
          <a:ln w="9525">
            <a:noFill/>
            <a:miter lim="800000"/>
            <a:headEnd/>
            <a:tailEnd/>
          </a:ln>
        </p:spPr>
      </p:pic>
      <p:sp>
        <p:nvSpPr>
          <p:cNvPr id="73731" name="Rectangle 2"/>
          <p:cNvSpPr>
            <a:spLocks noChangeArrowheads="1"/>
          </p:cNvSpPr>
          <p:nvPr/>
        </p:nvSpPr>
        <p:spPr bwMode="auto">
          <a:xfrm>
            <a:off x="152400" y="6324600"/>
            <a:ext cx="3962400" cy="369888"/>
          </a:xfrm>
          <a:prstGeom prst="rect">
            <a:avLst/>
          </a:prstGeom>
          <a:noFill/>
          <a:ln w="9525">
            <a:noFill/>
            <a:miter lim="800000"/>
            <a:headEnd/>
            <a:tailEnd/>
          </a:ln>
        </p:spPr>
        <p:txBody>
          <a:bodyPr>
            <a:spAutoFit/>
          </a:bodyPr>
          <a:lstStyle/>
          <a:p>
            <a:r>
              <a:rPr lang="sr-Latn-CS">
                <a:latin typeface="Calibri" pitchFamily="34" charset="0"/>
              </a:rPr>
              <a:t>Hiperinflacija u </a:t>
            </a:r>
            <a:r>
              <a:rPr lang="en-US">
                <a:latin typeface="Calibri" pitchFamily="34" charset="0"/>
              </a:rPr>
              <a:t>Weimar</a:t>
            </a:r>
            <a:r>
              <a:rPr lang="sr-Latn-CS">
                <a:latin typeface="Calibri" pitchFamily="34" charset="0"/>
              </a:rPr>
              <a:t>skoj</a:t>
            </a:r>
            <a:r>
              <a:rPr lang="en-US">
                <a:latin typeface="Calibri" pitchFamily="34" charset="0"/>
              </a:rPr>
              <a:t> </a:t>
            </a:r>
            <a:r>
              <a:rPr lang="sr-Latn-CS">
                <a:latin typeface="Calibri" pitchFamily="34" charset="0"/>
              </a:rPr>
              <a:t>r</a:t>
            </a:r>
            <a:r>
              <a:rPr lang="en-US">
                <a:latin typeface="Calibri" pitchFamily="34" charset="0"/>
              </a:rPr>
              <a:t>epubli</a:t>
            </a:r>
            <a:r>
              <a:rPr lang="sr-Latn-CS">
                <a:latin typeface="Calibri" pitchFamily="34" charset="0"/>
              </a:rPr>
              <a:t>ci</a:t>
            </a:r>
            <a:endParaRPr lang="en-US">
              <a:latin typeface="Calibri" pitchFamily="34" charset="0"/>
            </a:endParaRPr>
          </a:p>
        </p:txBody>
      </p:sp>
      <p:pic>
        <p:nvPicPr>
          <p:cNvPr id="73732" name="Picture 4" descr="File:50 millionen mark 1 september 1923.jpg"/>
          <p:cNvPicPr>
            <a:picLocks noChangeAspect="1" noChangeArrowheads="1"/>
          </p:cNvPicPr>
          <p:nvPr/>
        </p:nvPicPr>
        <p:blipFill>
          <a:blip r:embed="rId3"/>
          <a:srcRect/>
          <a:stretch>
            <a:fillRect/>
          </a:stretch>
        </p:blipFill>
        <p:spPr bwMode="auto">
          <a:xfrm>
            <a:off x="5033963" y="0"/>
            <a:ext cx="4110037" cy="2743200"/>
          </a:xfrm>
          <a:prstGeom prst="rect">
            <a:avLst/>
          </a:prstGeom>
          <a:noFill/>
          <a:ln w="9525">
            <a:noFill/>
            <a:miter lim="800000"/>
            <a:headEnd/>
            <a:tailEnd/>
          </a:ln>
        </p:spPr>
      </p:pic>
      <p:sp>
        <p:nvSpPr>
          <p:cNvPr id="73733" name="Rectangle 4"/>
          <p:cNvSpPr>
            <a:spLocks noChangeArrowheads="1"/>
          </p:cNvSpPr>
          <p:nvPr/>
        </p:nvSpPr>
        <p:spPr bwMode="auto">
          <a:xfrm>
            <a:off x="5029200" y="2819400"/>
            <a:ext cx="4114800" cy="369888"/>
          </a:xfrm>
          <a:prstGeom prst="rect">
            <a:avLst/>
          </a:prstGeom>
          <a:noFill/>
          <a:ln w="9525">
            <a:noFill/>
            <a:miter lim="800000"/>
            <a:headEnd/>
            <a:tailEnd/>
          </a:ln>
        </p:spPr>
        <p:txBody>
          <a:bodyPr>
            <a:spAutoFit/>
          </a:bodyPr>
          <a:lstStyle/>
          <a:p>
            <a:r>
              <a:rPr lang="en-US">
                <a:latin typeface="Calibri" pitchFamily="34" charset="0"/>
              </a:rPr>
              <a:t>Banknot</a:t>
            </a:r>
            <a:r>
              <a:rPr lang="sr-Latn-CS">
                <a:latin typeface="Calibri" pitchFamily="34" charset="0"/>
              </a:rPr>
              <a:t>a od</a:t>
            </a:r>
            <a:r>
              <a:rPr lang="en-US">
                <a:latin typeface="Calibri" pitchFamily="34" charset="0"/>
              </a:rPr>
              <a:t> 50,000,000 mar</a:t>
            </a:r>
            <a:r>
              <a:rPr lang="sr-Latn-CS">
                <a:latin typeface="Calibri" pitchFamily="34" charset="0"/>
              </a:rPr>
              <a:t>a</a:t>
            </a:r>
            <a:r>
              <a:rPr lang="en-US">
                <a:latin typeface="Calibri" pitchFamily="34" charset="0"/>
              </a:rPr>
              <a:t>k</a:t>
            </a:r>
            <a:r>
              <a:rPr lang="sr-Latn-CS">
                <a:latin typeface="Calibri" pitchFamily="34" charset="0"/>
              </a:rPr>
              <a:t>a</a:t>
            </a:r>
            <a:r>
              <a:rPr lang="en-US">
                <a:latin typeface="Calibri" pitchFamily="34" charset="0"/>
              </a:rPr>
              <a:t> </a:t>
            </a:r>
            <a:r>
              <a:rPr lang="sr-Latn-CS">
                <a:latin typeface="Calibri" pitchFamily="34" charset="0"/>
              </a:rPr>
              <a:t>iz</a:t>
            </a:r>
            <a:r>
              <a:rPr lang="en-US">
                <a:latin typeface="Calibri" pitchFamily="34" charset="0"/>
              </a:rPr>
              <a:t> 1923</a:t>
            </a:r>
          </a:p>
        </p:txBody>
      </p:sp>
      <p:pic>
        <p:nvPicPr>
          <p:cNvPr id="73734" name="Picture 6" descr="File:Billionmarks.jpg"/>
          <p:cNvPicPr>
            <a:picLocks noChangeAspect="1" noChangeArrowheads="1"/>
          </p:cNvPicPr>
          <p:nvPr/>
        </p:nvPicPr>
        <p:blipFill>
          <a:blip r:embed="rId4"/>
          <a:srcRect/>
          <a:stretch>
            <a:fillRect/>
          </a:stretch>
        </p:blipFill>
        <p:spPr bwMode="auto">
          <a:xfrm>
            <a:off x="4914900" y="3124200"/>
            <a:ext cx="4229100" cy="2743200"/>
          </a:xfrm>
          <a:prstGeom prst="rect">
            <a:avLst/>
          </a:prstGeom>
          <a:noFill/>
          <a:ln w="9525">
            <a:noFill/>
            <a:miter lim="800000"/>
            <a:headEnd/>
            <a:tailEnd/>
          </a:ln>
        </p:spPr>
      </p:pic>
      <p:sp>
        <p:nvSpPr>
          <p:cNvPr id="73735" name="Rectangle 6"/>
          <p:cNvSpPr>
            <a:spLocks noChangeArrowheads="1"/>
          </p:cNvSpPr>
          <p:nvPr/>
        </p:nvSpPr>
        <p:spPr bwMode="auto">
          <a:xfrm>
            <a:off x="4572000" y="5942013"/>
            <a:ext cx="4572000" cy="915987"/>
          </a:xfrm>
          <a:prstGeom prst="rect">
            <a:avLst/>
          </a:prstGeom>
          <a:noFill/>
          <a:ln w="9525">
            <a:noFill/>
            <a:miter lim="800000"/>
            <a:headEnd/>
            <a:tailEnd/>
          </a:ln>
        </p:spPr>
        <p:txBody>
          <a:bodyPr>
            <a:spAutoFit/>
          </a:bodyPr>
          <a:lstStyle/>
          <a:p>
            <a:r>
              <a:rPr lang="sr-Latn-CS">
                <a:latin typeface="Calibri" pitchFamily="34" charset="0"/>
              </a:rPr>
              <a:t>Banknota od </a:t>
            </a:r>
            <a:r>
              <a:rPr lang="en-US">
                <a:latin typeface="Calibri" pitchFamily="34" charset="0"/>
              </a:rPr>
              <a:t>1000 </a:t>
            </a:r>
            <a:r>
              <a:rPr lang="sr-Latn-CS">
                <a:latin typeface="Calibri" pitchFamily="34" charset="0"/>
              </a:rPr>
              <a:t>m</a:t>
            </a:r>
            <a:r>
              <a:rPr lang="en-US">
                <a:latin typeface="Calibri" pitchFamily="34" charset="0"/>
              </a:rPr>
              <a:t>ar</a:t>
            </a:r>
            <a:r>
              <a:rPr lang="sr-Latn-CS">
                <a:latin typeface="Calibri" pitchFamily="34" charset="0"/>
              </a:rPr>
              <a:t>a</a:t>
            </a:r>
            <a:r>
              <a:rPr lang="en-US">
                <a:latin typeface="Calibri" pitchFamily="34" charset="0"/>
              </a:rPr>
              <a:t>k</a:t>
            </a:r>
            <a:r>
              <a:rPr lang="sr-Latn-CS">
                <a:latin typeface="Calibri" pitchFamily="34" charset="0"/>
              </a:rPr>
              <a:t>a pečatom pretvorena u novčanicu od milijardu maraka, 1923.</a:t>
            </a:r>
            <a:endParaRPr lang="en-US">
              <a:latin typeface="Calibri" pitchFamily="34" charset="0"/>
            </a:endParaRPr>
          </a:p>
        </p:txBody>
      </p:sp>
      <p:sp>
        <p:nvSpPr>
          <p:cNvPr id="73736" name="Rectangle 7"/>
          <p:cNvSpPr>
            <a:spLocks noChangeArrowheads="1"/>
          </p:cNvSpPr>
          <p:nvPr/>
        </p:nvSpPr>
        <p:spPr bwMode="auto">
          <a:xfrm>
            <a:off x="228600" y="228600"/>
            <a:ext cx="4572000" cy="646331"/>
          </a:xfrm>
          <a:prstGeom prst="rect">
            <a:avLst/>
          </a:prstGeom>
          <a:noFill/>
          <a:ln w="9525">
            <a:noFill/>
            <a:miter lim="800000"/>
            <a:headEnd/>
            <a:tailEnd/>
          </a:ln>
        </p:spPr>
        <p:txBody>
          <a:bodyPr>
            <a:spAutoFit/>
          </a:bodyPr>
          <a:lstStyle/>
          <a:p>
            <a:r>
              <a:rPr lang="hr-HR" dirty="0">
                <a:latin typeface="Calibri" pitchFamily="34" charset="0"/>
              </a:rPr>
              <a:t>Za one koji su preživeli sukob, nastavljena je finansijska kriza koja je dovela do </a:t>
            </a:r>
            <a:r>
              <a:rPr lang="hr-HR" dirty="0" smtClean="0">
                <a:latin typeface="Calibri" pitchFamily="34" charset="0"/>
              </a:rPr>
              <a:t>hiperinflacije</a:t>
            </a:r>
            <a:endParaRPr lang="hr-HR" dirty="0">
              <a:latin typeface="Calibri"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File:Bundesarchiv Bild 102-00104, Inflation, Tapezieren mit Geldscheinen.jpg"/>
          <p:cNvPicPr>
            <a:picLocks noChangeAspect="1" noChangeArrowheads="1"/>
          </p:cNvPicPr>
          <p:nvPr/>
        </p:nvPicPr>
        <p:blipFill>
          <a:blip r:embed="rId2"/>
          <a:srcRect/>
          <a:stretch>
            <a:fillRect/>
          </a:stretch>
        </p:blipFill>
        <p:spPr bwMode="auto">
          <a:xfrm>
            <a:off x="5856288" y="0"/>
            <a:ext cx="3287712" cy="4495800"/>
          </a:xfrm>
          <a:prstGeom prst="rect">
            <a:avLst/>
          </a:prstGeom>
          <a:noFill/>
          <a:ln w="9525">
            <a:noFill/>
            <a:miter lim="800000"/>
            <a:headEnd/>
            <a:tailEnd/>
          </a:ln>
        </p:spPr>
      </p:pic>
      <p:pic>
        <p:nvPicPr>
          <p:cNvPr id="74755" name="Picture 4" descr="http://www.johndclare.net/images/Burning_Money.jpg"/>
          <p:cNvPicPr>
            <a:picLocks noChangeAspect="1" noChangeArrowheads="1"/>
          </p:cNvPicPr>
          <p:nvPr/>
        </p:nvPicPr>
        <p:blipFill>
          <a:blip r:embed="rId3"/>
          <a:srcRect/>
          <a:stretch>
            <a:fillRect/>
          </a:stretch>
        </p:blipFill>
        <p:spPr bwMode="auto">
          <a:xfrm>
            <a:off x="228600" y="152400"/>
            <a:ext cx="2138363" cy="2971800"/>
          </a:xfrm>
          <a:prstGeom prst="rect">
            <a:avLst/>
          </a:prstGeom>
          <a:noFill/>
          <a:ln w="9525">
            <a:noFill/>
            <a:miter lim="800000"/>
            <a:headEnd/>
            <a:tailEnd/>
          </a:ln>
        </p:spPr>
      </p:pic>
      <p:pic>
        <p:nvPicPr>
          <p:cNvPr id="74756" name="Picture 6" descr="play money"/>
          <p:cNvPicPr>
            <a:picLocks noChangeAspect="1" noChangeArrowheads="1"/>
          </p:cNvPicPr>
          <p:nvPr/>
        </p:nvPicPr>
        <p:blipFill>
          <a:blip r:embed="rId4"/>
          <a:srcRect/>
          <a:stretch>
            <a:fillRect/>
          </a:stretch>
        </p:blipFill>
        <p:spPr bwMode="auto">
          <a:xfrm>
            <a:off x="4191000" y="3886200"/>
            <a:ext cx="2506663" cy="2971800"/>
          </a:xfrm>
          <a:prstGeom prst="rect">
            <a:avLst/>
          </a:prstGeom>
          <a:noFill/>
          <a:ln w="9525">
            <a:noFill/>
            <a:miter lim="800000"/>
            <a:headEnd/>
            <a:tailEnd/>
          </a:ln>
        </p:spPr>
      </p:pic>
      <p:pic>
        <p:nvPicPr>
          <p:cNvPr id="74757" name="Picture 8" descr="http://playingintheworldgame.files.wordpress.com/2013/01/weimerhyperinflation.jpg"/>
          <p:cNvPicPr>
            <a:picLocks noChangeAspect="1" noChangeArrowheads="1"/>
          </p:cNvPicPr>
          <p:nvPr/>
        </p:nvPicPr>
        <p:blipFill>
          <a:blip r:embed="rId5"/>
          <a:srcRect/>
          <a:stretch>
            <a:fillRect/>
          </a:stretch>
        </p:blipFill>
        <p:spPr bwMode="auto">
          <a:xfrm>
            <a:off x="2667000" y="0"/>
            <a:ext cx="2909888" cy="3505200"/>
          </a:xfrm>
          <a:prstGeom prst="rect">
            <a:avLst/>
          </a:prstGeom>
          <a:noFill/>
          <a:ln w="9525">
            <a:noFill/>
            <a:miter lim="800000"/>
            <a:headEnd/>
            <a:tailEnd/>
          </a:ln>
        </p:spPr>
      </p:pic>
      <p:pic>
        <p:nvPicPr>
          <p:cNvPr id="74758" name="Picture 10" descr="http://www.warrelics.eu/forum/military_photos/imperial-germany-and-austro-hungary/433027d1354996540t-imperial-german-bank-notes-hyperinflation-1923.jpg"/>
          <p:cNvPicPr>
            <a:picLocks noChangeAspect="1" noChangeArrowheads="1"/>
          </p:cNvPicPr>
          <p:nvPr/>
        </p:nvPicPr>
        <p:blipFill>
          <a:blip r:embed="rId6"/>
          <a:srcRect/>
          <a:stretch>
            <a:fillRect/>
          </a:stretch>
        </p:blipFill>
        <p:spPr bwMode="auto">
          <a:xfrm>
            <a:off x="0" y="3810000"/>
            <a:ext cx="3848100" cy="2824163"/>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Otto Dix (1891-1969), Skin graft (Transplantation), 1924, Etching with aquatint on copperplate paper, cm 47,5 x 35,2 Los Angeles County Museum of Art, the Robert Gore Rifkind Center for German Expressionist Studies © Otto Dix, by SIAE 2015 - Otto Dix Stiftung; Photo © Museum Associates/LACMA.jpg"/>
          <p:cNvPicPr>
            <a:picLocks noChangeAspect="1" noChangeArrowheads="1"/>
          </p:cNvPicPr>
          <p:nvPr/>
        </p:nvPicPr>
        <p:blipFill>
          <a:blip r:embed="rId2"/>
          <a:srcRect/>
          <a:stretch>
            <a:fillRect/>
          </a:stretch>
        </p:blipFill>
        <p:spPr bwMode="auto">
          <a:xfrm>
            <a:off x="3657600" y="0"/>
            <a:ext cx="5486400" cy="6891338"/>
          </a:xfrm>
          <a:prstGeom prst="rect">
            <a:avLst/>
          </a:prstGeom>
          <a:noFill/>
          <a:ln w="9525">
            <a:noFill/>
            <a:miter lim="800000"/>
            <a:headEnd/>
            <a:tailEnd/>
          </a:ln>
        </p:spPr>
      </p:pic>
      <p:sp>
        <p:nvSpPr>
          <p:cNvPr id="19459" name="Rectangle 2"/>
          <p:cNvSpPr>
            <a:spLocks noChangeArrowheads="1"/>
          </p:cNvSpPr>
          <p:nvPr/>
        </p:nvSpPr>
        <p:spPr bwMode="auto">
          <a:xfrm>
            <a:off x="152400" y="0"/>
            <a:ext cx="3276600" cy="1477328"/>
          </a:xfrm>
          <a:prstGeom prst="rect">
            <a:avLst/>
          </a:prstGeom>
          <a:noFill/>
          <a:ln w="9525">
            <a:noFill/>
            <a:miter lim="800000"/>
            <a:headEnd/>
            <a:tailEnd/>
          </a:ln>
        </p:spPr>
        <p:txBody>
          <a:bodyPr>
            <a:spAutoFit/>
          </a:bodyPr>
          <a:lstStyle/>
          <a:p>
            <a:pPr algn="r"/>
            <a:r>
              <a:rPr lang="en-US" dirty="0">
                <a:latin typeface="Calibri" pitchFamily="34" charset="0"/>
              </a:rPr>
              <a:t>Otto Dix (1891-1969), </a:t>
            </a:r>
            <a:r>
              <a:rPr lang="sr-Latn-RS" dirty="0" smtClean="0">
                <a:latin typeface="Calibri" pitchFamily="34" charset="0"/>
              </a:rPr>
              <a:t>Transplatacija </a:t>
            </a:r>
            <a:r>
              <a:rPr lang="en-US" dirty="0" smtClean="0">
                <a:latin typeface="Calibri" pitchFamily="34" charset="0"/>
              </a:rPr>
              <a:t>(Transplantation</a:t>
            </a:r>
            <a:r>
              <a:rPr lang="en-US" dirty="0">
                <a:latin typeface="Calibri" pitchFamily="34" charset="0"/>
              </a:rPr>
              <a:t>), 1924,  </a:t>
            </a:r>
            <a:r>
              <a:rPr lang="sr-Latn-RS" dirty="0" smtClean="0">
                <a:latin typeface="Calibri" pitchFamily="34" charset="0"/>
              </a:rPr>
              <a:t>grafička mapa Rat (</a:t>
            </a:r>
            <a:r>
              <a:rPr lang="en-US" dirty="0" err="1" smtClean="0">
                <a:latin typeface="Calibri" pitchFamily="34" charset="0"/>
              </a:rPr>
              <a:t>Der</a:t>
            </a:r>
            <a:r>
              <a:rPr lang="en-US" dirty="0" smtClean="0">
                <a:latin typeface="Calibri" pitchFamily="34" charset="0"/>
              </a:rPr>
              <a:t> Krieg</a:t>
            </a:r>
            <a:r>
              <a:rPr lang="sr-Latn-RS" dirty="0" smtClean="0">
                <a:latin typeface="Calibri" pitchFamily="34" charset="0"/>
              </a:rPr>
              <a:t>)</a:t>
            </a:r>
            <a:r>
              <a:rPr lang="sr-Latn-RS" dirty="0" smtClean="0">
                <a:latin typeface="Calibri" pitchFamily="34" charset="0"/>
              </a:rPr>
              <a:t>,</a:t>
            </a:r>
            <a:r>
              <a:rPr lang="sr-Latn-RS" dirty="0" smtClean="0">
                <a:latin typeface="Calibri" pitchFamily="34" charset="0"/>
              </a:rPr>
              <a:t> </a:t>
            </a:r>
            <a:r>
              <a:rPr lang="en-US" dirty="0" smtClean="0">
                <a:latin typeface="Calibri" pitchFamily="34" charset="0"/>
              </a:rPr>
              <a:t>47,5 </a:t>
            </a:r>
            <a:r>
              <a:rPr lang="en-US" dirty="0">
                <a:latin typeface="Calibri" pitchFamily="34" charset="0"/>
              </a:rPr>
              <a:t>x 35,2 </a:t>
            </a:r>
            <a:r>
              <a:rPr lang="sr-Latn-RS" dirty="0" smtClean="0">
                <a:latin typeface="Calibri" pitchFamily="34" charset="0"/>
              </a:rPr>
              <a:t>cm, </a:t>
            </a:r>
            <a:r>
              <a:rPr lang="en-US" dirty="0" smtClean="0">
                <a:latin typeface="Calibri" pitchFamily="34" charset="0"/>
              </a:rPr>
              <a:t>Los </a:t>
            </a:r>
            <a:r>
              <a:rPr lang="en-US" dirty="0">
                <a:latin typeface="Calibri" pitchFamily="34" charset="0"/>
              </a:rPr>
              <a:t>Angeles County Museum of </a:t>
            </a:r>
            <a:r>
              <a:rPr lang="en-US" dirty="0" smtClean="0">
                <a:latin typeface="Calibri" pitchFamily="34" charset="0"/>
              </a:rPr>
              <a:t>Art</a:t>
            </a:r>
            <a:endParaRPr lang="en-US" dirty="0">
              <a:latin typeface="Calibri" pitchFamily="34" charset="0"/>
            </a:endParaRPr>
          </a:p>
        </p:txBody>
      </p:sp>
      <p:pic>
        <p:nvPicPr>
          <p:cNvPr id="6" name="Picture 2" descr="https://images.theconversation.com/files/230504/original/file-20180803-41354-18h9w54.jpg?ixlib=rb-1.1.0&amp;q=45&amp;auto=format&amp;w=237&amp;fit=clip"/>
          <p:cNvPicPr>
            <a:picLocks noChangeAspect="1" noChangeArrowheads="1"/>
          </p:cNvPicPr>
          <p:nvPr/>
        </p:nvPicPr>
        <p:blipFill>
          <a:blip r:embed="rId3"/>
          <a:srcRect/>
          <a:stretch>
            <a:fillRect/>
          </a:stretch>
        </p:blipFill>
        <p:spPr bwMode="auto">
          <a:xfrm>
            <a:off x="0" y="2728088"/>
            <a:ext cx="2667000" cy="4129912"/>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1000" y="5943600"/>
            <a:ext cx="4572000" cy="646331"/>
          </a:xfrm>
          <a:prstGeom prst="rect">
            <a:avLst/>
          </a:prstGeom>
        </p:spPr>
        <p:txBody>
          <a:bodyPr>
            <a:spAutoFit/>
          </a:bodyPr>
          <a:lstStyle/>
          <a:p>
            <a:r>
              <a:rPr lang="en-US" dirty="0" smtClean="0">
                <a:hlinkClick r:id="rId2"/>
              </a:rPr>
              <a:t>http://www.anti-kriegs-museum.de/english/history.html</a:t>
            </a:r>
            <a:endParaRPr lang="en-US" dirty="0"/>
          </a:p>
        </p:txBody>
      </p:sp>
      <p:sp>
        <p:nvSpPr>
          <p:cNvPr id="4" name="Rectangle 3"/>
          <p:cNvSpPr/>
          <p:nvPr/>
        </p:nvSpPr>
        <p:spPr>
          <a:xfrm>
            <a:off x="3962400" y="269081"/>
            <a:ext cx="4572000" cy="3693319"/>
          </a:xfrm>
          <a:prstGeom prst="rect">
            <a:avLst/>
          </a:prstGeom>
        </p:spPr>
        <p:txBody>
          <a:bodyPr>
            <a:spAutoFit/>
          </a:bodyPr>
          <a:lstStyle/>
          <a:p>
            <a:r>
              <a:rPr lang="sr-Latn-RS" dirty="0" smtClean="0"/>
              <a:t>Uzor za prikaz lica na grafici Transplatacija iz mape rat, Diks je pronašao u dokumentarnim fotografijama lica i tela ranjenih vojnika i ratnih vojnih invalida u Prvom svetkom ratu objavljenih u knjizi pacifiste  Ernsta Fridirha “Rat protiv rata”, 1924 (knjiga je doživela deset izdanja do 1930. godine.</a:t>
            </a:r>
          </a:p>
          <a:p>
            <a:r>
              <a:rPr lang="sr-Latn-RS" dirty="0" smtClean="0"/>
              <a:t>Diks je naglasio kontrast između neoštećenog dela lica i ranjenih delova lica, bez ikakve sugestije oporavka ili izlečenja. Oto Diks je tokom rata služio na zapadnom i istočnom frontu, bio ranjavan pet puta, a 1915. odlikovan Gvozdenim krstom za hrabrost.</a:t>
            </a:r>
            <a:endParaRPr lang="en-US" dirty="0"/>
          </a:p>
        </p:txBody>
      </p:sp>
      <p:pic>
        <p:nvPicPr>
          <p:cNvPr id="114692" name="Picture 4" descr="Krieg dem Kriege cover"/>
          <p:cNvPicPr>
            <a:picLocks noChangeAspect="1" noChangeArrowheads="1"/>
          </p:cNvPicPr>
          <p:nvPr/>
        </p:nvPicPr>
        <p:blipFill>
          <a:blip r:embed="rId3"/>
          <a:srcRect/>
          <a:stretch>
            <a:fillRect/>
          </a:stretch>
        </p:blipFill>
        <p:spPr bwMode="auto">
          <a:xfrm>
            <a:off x="152400" y="304800"/>
            <a:ext cx="3597220" cy="4983163"/>
          </a:xfrm>
          <a:prstGeom prst="rect">
            <a:avLst/>
          </a:prstGeom>
          <a:noFill/>
        </p:spPr>
      </p:pic>
      <p:sp>
        <p:nvSpPr>
          <p:cNvPr id="6" name="Rectangle 5"/>
          <p:cNvSpPr/>
          <p:nvPr/>
        </p:nvSpPr>
        <p:spPr>
          <a:xfrm>
            <a:off x="152400" y="5410200"/>
            <a:ext cx="3429000" cy="369332"/>
          </a:xfrm>
          <a:prstGeom prst="rect">
            <a:avLst/>
          </a:prstGeom>
        </p:spPr>
        <p:txBody>
          <a:bodyPr wrap="square">
            <a:spAutoFit/>
          </a:bodyPr>
          <a:lstStyle/>
          <a:p>
            <a:r>
              <a:rPr lang="de-DE" dirty="0" smtClean="0"/>
              <a:t> </a:t>
            </a:r>
            <a:r>
              <a:rPr lang="de-DE" i="1" dirty="0" smtClean="0"/>
              <a:t>Krieg dem Kriege ... </a:t>
            </a:r>
            <a:r>
              <a:rPr lang="de-DE" dirty="0" smtClean="0"/>
              <a:t>(Berlin, 1930) </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629</TotalTime>
  <Words>1279</Words>
  <Application>Microsoft Office PowerPoint</Application>
  <PresentationFormat>On-screen Show (4:3)</PresentationFormat>
  <Paragraphs>116</Paragraphs>
  <Slides>55</Slides>
  <Notes>0</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Realizmi nova objektivnost/ Neue Sachlichkeit;  predavanje: sreda, 25. mart 2020</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realizmi</dc:title>
  <dc:creator>User</dc:creator>
  <cp:lastModifiedBy>User</cp:lastModifiedBy>
  <cp:revision>53</cp:revision>
  <dcterms:created xsi:type="dcterms:W3CDTF">2020-03-23T22:18:35Z</dcterms:created>
  <dcterms:modified xsi:type="dcterms:W3CDTF">2020-03-25T13:02:38Z</dcterms:modified>
</cp:coreProperties>
</file>