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80" r:id="rId4"/>
    <p:sldId id="282" r:id="rId5"/>
    <p:sldId id="313" r:id="rId6"/>
    <p:sldId id="314" r:id="rId7"/>
    <p:sldId id="286" r:id="rId8"/>
    <p:sldId id="323" r:id="rId9"/>
    <p:sldId id="324" r:id="rId10"/>
    <p:sldId id="325" r:id="rId11"/>
    <p:sldId id="326" r:id="rId12"/>
    <p:sldId id="327" r:id="rId13"/>
    <p:sldId id="328" r:id="rId14"/>
    <p:sldId id="329" r:id="rId15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0000"/>
    <a:srgbClr val="9EAD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1860" y="-228"/>
      </p:cViewPr>
      <p:guideLst>
        <p:guide orient="horz" pos="2160"/>
        <p:guide pos="28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5" cy="72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 noProof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noProof="1"/>
            </a:lvl1pPr>
          </a:lstStyle>
          <a:p>
            <a:pPr fontAlgn="base"/>
            <a:r>
              <a:rPr lang="en-US" strike="noStrike" noProof="1"/>
              <a:t>Click to edit Master subtitle style</a:t>
            </a:r>
            <a:endParaRPr lang="en-US" strike="noStrike" noProof="1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fontAlgn="base" hangingPunct="1"/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algn="ctr" eaLnBrk="1" fontAlgn="base" hangingPunct="1"/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algn="r" eaLnBrk="1" fontAlgn="base" hangingPunct="1"/>
            <a:fld id="{9A0DB2DC-4C9A-4742-B13C-FB6460FD3503}" type="slidenum">
              <a:rPr lang="en-US" altLang="x-none" sz="1400" strike="noStrike" noProof="1" dirty="0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eaLnBrk="1" fontAlgn="base" hangingPunct="1"/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ctr" eaLnBrk="1" fontAlgn="base" hangingPunct="1"/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r" eaLnBrk="1" fontAlgn="base" hangingPunct="1"/>
            <a:fld id="{9A0DB2DC-4C9A-4742-B13C-FB6460FD3503}" type="slidenum">
              <a:rPr lang="en-US" altLang="x-none" sz="1400" strike="noStrike" noProof="1" dirty="0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eaLnBrk="1" fontAlgn="base" hangingPunct="1"/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ctr" eaLnBrk="1" fontAlgn="base" hangingPunct="1"/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r" eaLnBrk="1" fontAlgn="base" hangingPunct="1"/>
            <a:fld id="{9A0DB2DC-4C9A-4742-B13C-FB6460FD3503}" type="slidenum">
              <a:rPr lang="en-US" altLang="x-none" sz="1400" strike="noStrike" noProof="1" dirty="0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eaLnBrk="1" fontAlgn="base" hangingPunct="1"/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ctr" eaLnBrk="1" fontAlgn="base" hangingPunct="1"/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r" eaLnBrk="1" fontAlgn="base" hangingPunct="1"/>
            <a:fld id="{9A0DB2DC-4C9A-4742-B13C-FB6460FD3503}" type="slidenum">
              <a:rPr lang="en-US" altLang="x-none" sz="1400" strike="noStrike" noProof="1" dirty="0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eaLnBrk="1" fontAlgn="base" hangingPunct="1"/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ctr" eaLnBrk="1" fontAlgn="base" hangingPunct="1"/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r" eaLnBrk="1" fontAlgn="base" hangingPunct="1"/>
            <a:fld id="{9A0DB2DC-4C9A-4742-B13C-FB6460FD3503}" type="slidenum">
              <a:rPr lang="en-US" altLang="x-none" sz="1400" strike="noStrike" noProof="1" dirty="0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eaLnBrk="1" fontAlgn="base" hangingPunct="1"/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ctr" eaLnBrk="1" fontAlgn="base" hangingPunct="1"/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r" eaLnBrk="1" fontAlgn="base" hangingPunct="1"/>
            <a:fld id="{9A0DB2DC-4C9A-4742-B13C-FB6460FD3503}" type="slidenum">
              <a:rPr lang="en-US" altLang="x-none" sz="1400" strike="noStrike" noProof="1" dirty="0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eaLnBrk="1" fontAlgn="base" hangingPunct="1"/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ctr" eaLnBrk="1" fontAlgn="base" hangingPunct="1"/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r" eaLnBrk="1" fontAlgn="base" hangingPunct="1"/>
            <a:fld id="{9A0DB2DC-4C9A-4742-B13C-FB6460FD3503}" type="slidenum">
              <a:rPr lang="en-US" altLang="x-none" sz="1400" strike="noStrike" noProof="1" dirty="0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eaLnBrk="1" fontAlgn="base" hangingPunct="1"/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ctr" eaLnBrk="1" fontAlgn="base" hangingPunct="1"/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r" eaLnBrk="1" fontAlgn="base" hangingPunct="1"/>
            <a:fld id="{9A0DB2DC-4C9A-4742-B13C-FB6460FD3503}" type="slidenum">
              <a:rPr lang="en-US" altLang="x-none" sz="1400" strike="noStrike" noProof="1" dirty="0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eaLnBrk="1" fontAlgn="base" hangingPunct="1"/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ctr" eaLnBrk="1" fontAlgn="base" hangingPunct="1"/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r" eaLnBrk="1" fontAlgn="base" hangingPunct="1"/>
            <a:fld id="{9A0DB2DC-4C9A-4742-B13C-FB6460FD3503}" type="slidenum">
              <a:rPr lang="en-US" altLang="x-none" sz="1400" strike="noStrike" noProof="1" dirty="0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eaLnBrk="1" fontAlgn="base" hangingPunct="1"/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ctr" eaLnBrk="1" fontAlgn="base" hangingPunct="1"/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r" eaLnBrk="1" fontAlgn="base" hangingPunct="1"/>
            <a:fld id="{9A0DB2DC-4C9A-4742-B13C-FB6460FD3503}" type="slidenum">
              <a:rPr lang="en-US" altLang="x-none" sz="1400" strike="noStrike" noProof="1" dirty="0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eaLnBrk="1" fontAlgn="base" hangingPunct="1"/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ctr" eaLnBrk="1" fontAlgn="base" hangingPunct="1"/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algn="r" eaLnBrk="1" fontAlgn="base" hangingPunct="1"/>
            <a:fld id="{9A0DB2DC-4C9A-4742-B13C-FB6460FD3503}" type="slidenum">
              <a:rPr lang="en-US" altLang="x-none" sz="1400" strike="noStrike" noProof="1" dirty="0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 fontAlgn="base"/>
            <a:r>
              <a:rPr lang="en-US" strike="noStrike" noProof="1" smtClean="0"/>
              <a:t>Click to edit Master title style</a:t>
            </a:r>
            <a:endParaRPr lang="en-US" strike="noStrike" noProof="1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 smtClean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eaLnBrk="1" fontAlgn="base" hangingPunct="1"/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ctr" eaLnBrk="1" fontAlgn="base" hangingPunct="1"/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fontAlgn="base" hangingPunct="1"/>
            <a:fld id="{9A0DB2DC-4C9A-4742-B13C-FB6460FD3503}" type="slidenum">
              <a:rPr lang="en-US" altLang="x-none" sz="1400" strike="noStrike" noProof="1" dirty="0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altLang="x-none" sz="1400" strike="noStrike" noProof="1" dirty="0">
              <a:latin typeface="Arial" panose="020B0604020202020204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p>
            <a:pPr algn="ctr" fontAlgn="base"/>
            <a:r>
              <a:rPr lang="sr-Latn-CS" altLang="x-none" sz="4400" strike="noStrike" noProof="1" dirty="0">
                <a:solidFill>
                  <a:srgbClr val="FF66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Č</a:t>
            </a:r>
            <a:r>
              <a:rPr lang="en-US" altLang="en-US" sz="4400" strike="noStrike" noProof="1" dirty="0">
                <a:solidFill>
                  <a:srgbClr val="FF66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as</a:t>
            </a:r>
            <a:r>
              <a:rPr lang="sr-Latn-CS" altLang="x-none" sz="4400" strike="noStrike" noProof="1" dirty="0">
                <a:solidFill>
                  <a:srgbClr val="FF66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 1</a:t>
            </a:r>
            <a:r>
              <a:rPr lang="sr-Latn-RS" altLang="sl-SI" sz="4400" strike="noStrike" noProof="1" dirty="0">
                <a:solidFill>
                  <a:srgbClr val="FF66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lang="sr-Latn-CS" altLang="x-none" sz="4400" strike="noStrike" noProof="1" dirty="0">
                <a:solidFill>
                  <a:srgbClr val="FF66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.</a:t>
            </a:r>
            <a:endParaRPr lang="sr-Latn-CS" altLang="x-none" sz="4400" strike="noStrike" noProof="1" dirty="0">
              <a:solidFill>
                <a:srgbClr val="FF6600"/>
              </a:solidFill>
              <a:effectLst>
                <a:outerShdw blurRad="38100" dist="38100" dir="2700000">
                  <a:srgbClr val="C0C0C0"/>
                </a:outerShdw>
              </a:effectLst>
              <a:latin typeface="Tahoma" panose="020B0604030504040204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250825" y="1981200"/>
            <a:ext cx="8713788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p>
            <a:pPr algn="ctr" fontAlgn="base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endParaRPr lang="sr-Latn-CS" altLang="x-none" sz="4000" b="1" strike="noStrike" noProof="1" dirty="0">
              <a:solidFill>
                <a:schemeClr val="folHlink"/>
              </a:solidFill>
              <a:effectLst>
                <a:outerShdw blurRad="38100" dist="38100" dir="2700000">
                  <a:srgbClr val="C0C0C0"/>
                </a:outerShdw>
              </a:effectLst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  <a:p>
            <a:pPr algn="ctr" fontAlgn="base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r>
              <a:rPr lang="sr-Latn-CS" altLang="x-none" sz="4400" b="1" strike="noStrike" noProof="1" dirty="0">
                <a:solidFill>
                  <a:schemeClr val="folHlink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en-US" sz="4400" b="1" strike="noStrike" noProof="1" dirty="0">
                <a:solidFill>
                  <a:srgbClr val="FF66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t>Maks Veber</a:t>
            </a:r>
            <a:endParaRPr lang="en-US" altLang="en-US" sz="4400" b="1" strike="noStrike" noProof="1" dirty="0">
              <a:solidFill>
                <a:srgbClr val="FF6600"/>
              </a:solidFill>
              <a:effectLst>
                <a:outerShdw blurRad="38100" dist="38100" dir="2700000">
                  <a:srgbClr val="C0C0C0"/>
                </a:outerShdw>
              </a:effectLst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  <a:p>
            <a:pPr algn="ctr" fontAlgn="base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r>
              <a:rPr lang="sr-Latn-RS" altLang="en-US" sz="4000" b="1" strike="noStrike" noProof="1" dirty="0">
                <a:solidFill>
                  <a:srgbClr val="FF66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ahoma" panose="020B0604030504040204" pitchFamily="34" charset="0"/>
              </a:rPr>
              <a:t>II deo</a:t>
            </a:r>
            <a:endParaRPr lang="sr-Latn-RS" altLang="en-US" sz="4000" b="1" strike="noStrike" noProof="1" dirty="0">
              <a:solidFill>
                <a:srgbClr val="FF6600"/>
              </a:solidFill>
              <a:effectLst>
                <a:outerShdw blurRad="38100" dist="38100" dir="2700000">
                  <a:srgbClr val="C0C0C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3" name="Rectangle 2"/>
          <p:cNvSpPr>
            <a:spLocks noGrp="1"/>
          </p:cNvSpPr>
          <p:nvPr>
            <p:ph type="title"/>
          </p:nvPr>
        </p:nvSpPr>
        <p:spPr>
          <a:xfrm>
            <a:off x="179388" y="115888"/>
            <a:ext cx="8856662" cy="433387"/>
          </a:xfrm>
        </p:spPr>
        <p:txBody>
          <a:bodyPr wrap="square" lIns="91440" tIns="45720" rIns="91440" bIns="45720" anchor="ctr"/>
          <a:p>
            <a:pPr eaLnBrk="1" hangingPunct="1"/>
            <a:r>
              <a:rPr lang="sr-Latn-CS" altLang="x-none" sz="3200" dirty="0">
                <a:solidFill>
                  <a:srgbClr val="FF6600"/>
                </a:solidFill>
                <a:effectLst/>
              </a:rPr>
              <a:t>Birokratija</a:t>
            </a:r>
            <a:endParaRPr lang="en-US" altLang="en-US" sz="3200" dirty="0">
              <a:solidFill>
                <a:srgbClr val="FF6600"/>
              </a:solidFill>
              <a:effectLst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107950" y="765175"/>
            <a:ext cx="8931275" cy="6092825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Zajednica se pretvara u društvo kada se u njoj pojavi činovništvo (Veber je upotrebljavao sinonimno termin “birokratija”), koje odlikuje:</a:t>
            </a:r>
            <a:endParaRPr kumimoji="0" lang="sr-Latn-CS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</a:rPr>
              <a:t>organizacija putem različitih organa, čije su nadležnosti odvojene i precizno regulisane zakonima i upravnim aktima,</a:t>
            </a:r>
            <a:endParaRPr kumimoji="0" lang="sr-Latn-CS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</a:rPr>
              <a:t>hijerarhija položaja unutar cele organizacije i unutar svakog organa, s pravom kontrole viših nad nižim i mogućnošću žalbe stranaka višima na odluke nižih,</a:t>
            </a:r>
            <a:endParaRPr kumimoji="0" lang="sr-Latn-CS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</a:rPr>
              <a:t>vođenje poslova koje je zasnovano na aktima ili pisanim dokumentima, koji se čuvaju u “originalu” i koji se izdaju i čuvaju u javnim prostorijama (“biro”, “kancelarija”),</a:t>
            </a:r>
            <a:endParaRPr kumimoji="0" lang="sr-Latn-CS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</a:rPr>
              <a:t>posebno formalno školovanje svih činovnika,</a:t>
            </a:r>
            <a:endParaRPr kumimoji="0" lang="sr-Latn-CS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</a:rPr>
              <a:t>potpuna profesionalna angažovanost svih činovnika i</a:t>
            </a:r>
            <a:endParaRPr kumimoji="0" lang="sr-Latn-CS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</a:rPr>
              <a:t>potpuna reglementiranost i bezličnost rada svih činovnika.</a:t>
            </a:r>
            <a:endParaRPr kumimoji="0" lang="sr-Latn-CS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U početku činovništvo organizuje vladar kako bi lakše upravljao društvom, tako da “birokratija” obuhvata i poslove koji će kasnije postati svojstvo (zakonodavne, izvršne i sudske) vlasti. Kasnije (a naročito u parlamentarno-demokratskim društvima) dolazi do razdvajanja vlasti i uprave (a “birokratija” dobija značenje uzurpacije vlasti od strane činovništva, koji su po pravilu “ljudi bez duha”).</a:t>
            </a:r>
            <a:endParaRPr kumimoji="0" lang="sr-Latn-CS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7" name="Rectangle 2"/>
          <p:cNvSpPr>
            <a:spLocks noGrp="1"/>
          </p:cNvSpPr>
          <p:nvPr>
            <p:ph type="title"/>
          </p:nvPr>
        </p:nvSpPr>
        <p:spPr>
          <a:xfrm>
            <a:off x="179388" y="115888"/>
            <a:ext cx="8856662" cy="433387"/>
          </a:xfrm>
        </p:spPr>
        <p:txBody>
          <a:bodyPr wrap="square" lIns="91440" tIns="45720" rIns="91440" bIns="45720" anchor="ctr"/>
          <a:p>
            <a:pPr eaLnBrk="1" hangingPunct="1"/>
            <a:r>
              <a:rPr lang="sr-Latn-CS" altLang="x-none" sz="3200" dirty="0">
                <a:solidFill>
                  <a:srgbClr val="FF6600"/>
                </a:solidFill>
                <a:effectLst/>
              </a:rPr>
              <a:t>Parlamentarna demokratija</a:t>
            </a:r>
            <a:endParaRPr lang="en-US" altLang="en-US" sz="3200" dirty="0">
              <a:solidFill>
                <a:srgbClr val="FF6600"/>
              </a:solidFill>
              <a:effectLst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908050"/>
            <a:ext cx="8353425" cy="5830888"/>
          </a:xfrm>
        </p:spPr>
        <p:txBody>
          <a:bodyPr vert="horz" wrap="square" lIns="91440" tIns="45720" rIns="91440" bIns="45720" numCol="1" anchor="t" anchorCtr="0" compatLnSpc="1"/>
          <a:lstStyle/>
          <a:p>
            <a:pPr eaLnBrk="1" fontAlgn="base" hangingPunct="1">
              <a:lnSpc>
                <a:spcPct val="90000"/>
              </a:lnSpc>
            </a:pPr>
            <a:r>
              <a:rPr lang="sr-Latn-CS" altLang="x-none" sz="20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Veber nije bio liberalni republikanac kao Tokvil</a:t>
            </a:r>
            <a:r>
              <a:rPr lang="sr-Latn-RS" altLang="sr-Latn-CS" sz="20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,</a:t>
            </a:r>
            <a:r>
              <a:rPr lang="sr-Latn-CS" altLang="x-none" sz="20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 ali je delio njegovu osudu demokratsko-despotskih tendencija u modernim državama.</a:t>
            </a:r>
            <a:endParaRPr lang="sr-Latn-CS" altLang="x-none" sz="2000" strike="noStrike" noProof="1" dirty="0">
              <a:solidFill>
                <a:srgbClr val="000000"/>
              </a:solidFill>
              <a:effectLst>
                <a:outerShdw blurRad="38100" dist="38100" dir="2700000">
                  <a:srgbClr val="C0C0C0"/>
                </a:outerShdw>
              </a:effectLst>
            </a:endParaRPr>
          </a:p>
          <a:p>
            <a:pPr eaLnBrk="1" fontAlgn="base" hangingPunct="1">
              <a:lnSpc>
                <a:spcPct val="90000"/>
              </a:lnSpc>
            </a:pPr>
            <a:r>
              <a:rPr lang="sr-Latn-CS" altLang="x-none" sz="20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Birokratski trend vodi stvaranju </a:t>
            </a:r>
            <a:r>
              <a:rPr lang="sr-Latn-CS" altLang="x-none" sz="2000" strike="noStrike" noProof="1" dirty="0">
                <a:solidFill>
                  <a:srgbClr val="FF66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“gvozdenog kaveza”</a:t>
            </a:r>
            <a:r>
              <a:rPr lang="sr-Latn-CS" altLang="x-none" sz="20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 u modernom društvu, koji bi stvaranje </a:t>
            </a:r>
            <a:r>
              <a:rPr lang="sr-Latn-CS" altLang="x-none" sz="2000" strike="noStrike" noProof="1" dirty="0">
                <a:solidFill>
                  <a:srgbClr val="FF66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socijalizma</a:t>
            </a:r>
            <a:r>
              <a:rPr lang="sr-Latn-CS" altLang="x-none" sz="20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 moglo samo da pojača i pogorša </a:t>
            </a:r>
            <a:r>
              <a:rPr lang="sr-Latn-CS" altLang="x-none" sz="2000" strike="noStrike" noProof="1" dirty="0">
                <a:solidFill>
                  <a:srgbClr val="FF66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(“diktatura birokratije”).</a:t>
            </a:r>
            <a:endParaRPr lang="sr-Latn-CS" altLang="x-none" sz="2000" strike="noStrike" noProof="1" dirty="0">
              <a:solidFill>
                <a:srgbClr val="FF6600"/>
              </a:solidFill>
              <a:effectLst>
                <a:outerShdw blurRad="38100" dist="38100" dir="2700000">
                  <a:srgbClr val="C0C0C0"/>
                </a:outerShdw>
              </a:effectLst>
            </a:endParaRPr>
          </a:p>
          <a:p>
            <a:pPr eaLnBrk="1" fontAlgn="base" hangingPunct="1">
              <a:lnSpc>
                <a:spcPct val="90000"/>
              </a:lnSpc>
            </a:pPr>
            <a:r>
              <a:rPr lang="sr-Latn-CS" altLang="x-none" sz="20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U taj trend se uklapa uzurpacija vlasti od strane </a:t>
            </a:r>
            <a:r>
              <a:rPr lang="sr-Latn-CS" altLang="x-none" sz="2000" strike="noStrike" noProof="1" dirty="0">
                <a:solidFill>
                  <a:srgbClr val="FF66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anonimnih parlamentarnih “klika”.</a:t>
            </a:r>
            <a:endParaRPr lang="sr-Latn-CS" altLang="x-none" sz="2000" strike="noStrike" noProof="1" dirty="0">
              <a:solidFill>
                <a:srgbClr val="FF6600"/>
              </a:solidFill>
              <a:effectLst>
                <a:outerShdw blurRad="38100" dist="38100" dir="2700000">
                  <a:srgbClr val="C0C0C0"/>
                </a:outerShdw>
              </a:effectLst>
            </a:endParaRPr>
          </a:p>
          <a:p>
            <a:pPr eaLnBrk="1" fontAlgn="base" hangingPunct="1">
              <a:lnSpc>
                <a:spcPct val="90000"/>
              </a:lnSpc>
            </a:pPr>
            <a:r>
              <a:rPr lang="sr-Latn-CS" altLang="x-none" sz="20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Veber je zagovarao parlamentarnu demokratiju u kojoj je vlada odgovorna skupštini, iako je delio kritičke stavove koje je formulisao Mihels.</a:t>
            </a:r>
            <a:endParaRPr lang="sr-Latn-CS" altLang="x-none" sz="2000" strike="noStrike" noProof="1" dirty="0">
              <a:solidFill>
                <a:srgbClr val="000000"/>
              </a:solidFill>
              <a:effectLst>
                <a:outerShdw blurRad="38100" dist="38100" dir="2700000">
                  <a:srgbClr val="C0C0C0"/>
                </a:outerShdw>
              </a:effectLst>
            </a:endParaRPr>
          </a:p>
          <a:p>
            <a:pPr eaLnBrk="1" fontAlgn="base" hangingPunct="1">
              <a:lnSpc>
                <a:spcPct val="90000"/>
              </a:lnSpc>
            </a:pPr>
            <a:r>
              <a:rPr lang="sr-Latn-CS" altLang="x-none" sz="20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Postoje dva načina da se izbegnu zla parlamentarne demokratije:</a:t>
            </a:r>
            <a:endParaRPr lang="sr-Latn-CS" altLang="x-none" sz="2000" strike="noStrike" noProof="1" dirty="0">
              <a:solidFill>
                <a:srgbClr val="000000"/>
              </a:solidFill>
              <a:effectLst>
                <a:outerShdw blurRad="38100" dist="38100" dir="2700000">
                  <a:srgbClr val="C0C0C0"/>
                </a:outerShdw>
              </a:effectLst>
            </a:endParaRPr>
          </a:p>
          <a:p>
            <a:pPr lvl="1" eaLnBrk="1" fontAlgn="base" hangingPunct="1">
              <a:lnSpc>
                <a:spcPct val="90000"/>
              </a:lnSpc>
            </a:pPr>
            <a:r>
              <a:rPr lang="sr-Latn-CS" altLang="x-none" sz="20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da se partijske vođe u parlamentu bore za harizmatski položaj u celom društvu i</a:t>
            </a:r>
            <a:endParaRPr lang="sr-Latn-CS" altLang="x-none" sz="2000" strike="noStrike" noProof="1" dirty="0">
              <a:solidFill>
                <a:srgbClr val="000000"/>
              </a:solidFill>
              <a:effectLst>
                <a:outerShdw blurRad="38100" dist="38100" dir="2700000">
                  <a:srgbClr val="C0C0C0"/>
                </a:outerShdw>
              </a:effectLst>
            </a:endParaRPr>
          </a:p>
          <a:p>
            <a:pPr lvl="1" eaLnBrk="1" fontAlgn="base" hangingPunct="1">
              <a:lnSpc>
                <a:spcPct val="90000"/>
              </a:lnSpc>
            </a:pPr>
            <a:r>
              <a:rPr lang="sr-Latn-CS" altLang="x-none" sz="20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da se partijske vođe na izborima bore za harizmatičnu vlast predsednika republike.</a:t>
            </a:r>
            <a:endParaRPr lang="sr-Latn-CS" altLang="x-none" sz="2000" strike="noStrike" noProof="1" dirty="0">
              <a:solidFill>
                <a:srgbClr val="000000"/>
              </a:solidFill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1" name="Rectangle 2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504825"/>
          </a:xfrm>
        </p:spPr>
        <p:txBody>
          <a:bodyPr wrap="square" lIns="91440" tIns="45720" rIns="91440" bIns="45720" anchor="ctr"/>
          <a:p>
            <a:pPr eaLnBrk="1" hangingPunct="1"/>
            <a:r>
              <a:rPr lang="sr-Latn-CS" altLang="x-none" sz="3200" dirty="0">
                <a:solidFill>
                  <a:srgbClr val="FF6600"/>
                </a:solidFill>
                <a:effectLst/>
              </a:rPr>
              <a:t>Kapitalizam</a:t>
            </a:r>
            <a:endParaRPr lang="en-US" altLang="en-US" sz="3200" dirty="0">
              <a:solidFill>
                <a:srgbClr val="FF6600"/>
              </a:solidFill>
              <a:effectLst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107950" y="692150"/>
            <a:ext cx="8931275" cy="60499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Veber razlikuje dve vrste kapitalizma:</a:t>
            </a:r>
            <a:endParaRPr kumimoji="0" lang="sr-Latn-CS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</a:rPr>
              <a:t>državni (politički) kapitalizam</a:t>
            </a: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</a:rPr>
              <a:t>, koji je postojao još u antici, koji ekonomski uspeh ostvaruje zahvaljujući sprezi sa prerogativama vlasti i koji zbog toga sebi može da dozvoli neodgovorno i beskrupulozno špekulantstvo, i</a:t>
            </a:r>
            <a:endParaRPr kumimoji="0" lang="sr-Latn-CS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</a:rPr>
              <a:t>moderni kaptalizam</a:t>
            </a: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</a:rPr>
              <a:t>, koji ekonomski uspeh ostvaruje isključivo zahvaljujući racionalnosti poslovanja i poznavanja kretanja ponude i potražnje na tržištu.</a:t>
            </a:r>
            <a:endParaRPr kumimoji="0" lang="sr-Latn-CS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Moderni kaptalizam </a:t>
            </a: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teži da očuva ekonomsku sferu od uticaja države</a:t>
            </a: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(tj. od njene ekonomske neracionalnosti) i vraćanja u stanje državnog kapitalizma.</a:t>
            </a:r>
            <a:endParaRPr kumimoji="0" lang="sr-Latn-CS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Za nastanak modernog kapitalizma od ključnog značaja bio je protestantizam koji je čistu logiku oplodnje kapitala osigurao </a:t>
            </a: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asketskim načinom života preduzetnika</a:t>
            </a: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koji svoj ekonomski uspeh tumače kao “znak” predestinacije.</a:t>
            </a:r>
            <a:endParaRPr kumimoji="0" lang="sr-Latn-CS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Etika modernog kapitalizma izbegava krajnosti kako </a:t>
            </a: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prezira prema svakom radu (svojstvenog staležima)</a:t>
            </a: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tako i </a:t>
            </a: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čistog hedonizma (koji uništava racionalnu ekonomsku logiku).</a:t>
            </a:r>
            <a:endParaRPr kumimoji="0" lang="sr-Latn-CS" sz="2000" b="0" i="0" u="none" strike="noStrike" kern="0" cap="none" spc="0" normalizeH="0" baseline="0" noProof="0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Ne postavljajući granice profitu, moderni kapitalizam </a:t>
            </a: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podstiče inovatorstvo</a:t>
            </a: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i tako neprestano unapređuje proizvodnju i pokreće tehnološki razvoj.</a:t>
            </a:r>
            <a:endParaRPr kumimoji="0" lang="sr-Latn-CS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5" name="Rectangle 2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504825"/>
          </a:xfrm>
        </p:spPr>
        <p:txBody>
          <a:bodyPr wrap="square" lIns="91440" tIns="45720" rIns="91440" bIns="45720" anchor="ctr"/>
          <a:p>
            <a:pPr eaLnBrk="1" hangingPunct="1"/>
            <a:r>
              <a:rPr lang="sr-Latn-CS" altLang="x-none" sz="3200" dirty="0">
                <a:solidFill>
                  <a:srgbClr val="FF6600"/>
                </a:solidFill>
                <a:effectLst/>
              </a:rPr>
              <a:t>Klase</a:t>
            </a:r>
            <a:endParaRPr lang="en-US" altLang="en-US" sz="3200" dirty="0">
              <a:solidFill>
                <a:srgbClr val="FF6600"/>
              </a:solidFill>
              <a:effectLst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908050"/>
            <a:ext cx="8280400" cy="58340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Klase su grupe ljudi koji </a:t>
            </a: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dele zajedničku sudbinu i imaju zajednički ekonomski interes</a:t>
            </a: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na osnovu svojine i pogodnosti za sticanje prihoda pod </a:t>
            </a: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tržišnim uslovima</a:t>
            </a: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sr-Latn-CS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Klasa ljudi koji poseduju svojinu deli se na rentijere i preduzetnike.</a:t>
            </a:r>
            <a:endParaRPr kumimoji="0" lang="sr-Latn-CS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Klasa ljudi koji ne poseduju svojinu deli se na stalno i povremeno zaposlene.</a:t>
            </a:r>
            <a:endParaRPr kumimoji="0" lang="sr-Latn-CS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Ako grupa ljudi deli zajedničku sudbinu i ima zajednički ekonomski interes nevezano za tržišne uslove, onda se radi o </a:t>
            </a: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staležu</a:t>
            </a: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a ne klasi.</a:t>
            </a:r>
            <a:endParaRPr kumimoji="0" lang="sr-Latn-CS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Uvek je konkretno pitanje da li će klasa razviti samosvest i da li će jedinstveno delati (protiv suprotstavljene klase) – čak i ako dela, ona nikada nije zajednica (kao što je stalež).</a:t>
            </a:r>
            <a:endParaRPr kumimoji="0" lang="sr-Latn-CS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Klasa radnika uvek su u sukobu sa preduzetnicima, pošto je sa njima u direktnom kontaktu oko cena, iako na globalnom nivou </a:t>
            </a: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rentijeri stvaraju neuporedivo više socijalne nepravde</a:t>
            </a:r>
            <a:r>
              <a:rPr kumimoji="0" lang="sr-Latn-C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sr-Latn-CS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1" name="Rectangle 2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504825"/>
          </a:xfrm>
        </p:spPr>
        <p:txBody>
          <a:bodyPr wrap="square" lIns="91440" tIns="45720" rIns="91440" bIns="45720" anchor="ctr"/>
          <a:p>
            <a:pPr eaLnBrk="1" hangingPunct="1"/>
            <a:r>
              <a:rPr lang="sr-Latn-CS" altLang="x-none" sz="3800" dirty="0">
                <a:solidFill>
                  <a:srgbClr val="FF6600"/>
                </a:solidFill>
                <a:effectLst/>
              </a:rPr>
              <a:t>Racionalnost</a:t>
            </a:r>
            <a:endParaRPr lang="en-US" altLang="en-US" sz="3800" dirty="0">
              <a:solidFill>
                <a:srgbClr val="FF6600"/>
              </a:solidFill>
              <a:effectLst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125413" y="908050"/>
            <a:ext cx="8863013" cy="58340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Do ove kategorije (koja je postala centralna u njegovoj teoriji) Veber je došao relativno kasno: nakon 1911, tokom sociološkog bavljenja muzikom.</a:t>
            </a:r>
            <a:endParaRPr kumimoji="0" lang="sr-Latn-C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Pojam racionalnosti Veber nigde nije izložio sistematski, ali se u njegovom delu sreću tri načina upotrebe ovog pojma:</a:t>
            </a:r>
            <a:endParaRPr kumimoji="0" lang="sr-Latn-C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</a:rPr>
              <a:t>tehnička racionalnost</a:t>
            </a: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: sposobnost da se stvari prouče kako bi se njima moglo ovladati, shodno vlastitim </a:t>
            </a: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</a:rPr>
              <a:t>materijalnim interesima</a:t>
            </a: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;</a:t>
            </a:r>
            <a:endParaRPr kumimoji="0" lang="sr-Latn-CS" sz="16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  <a:p>
            <a:pPr marL="742950" marR="0" lvl="1" indent="-2857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</a:rPr>
              <a:t>svetonazorna racionalnost</a:t>
            </a: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: sposobnost da se otkrije smisao iza svake stvari i da se zatim svi smislovi sistematizuju u jednu, relativno konzistentnu, smisaonu sliku celokupnog sveta, prema kojem se onda zauzima odgovarajući stav (“nazor”) i formira odgovarajuća </a:t>
            </a: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</a:rPr>
              <a:t>hijerarhija vrednosti</a:t>
            </a: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; </a:t>
            </a:r>
            <a:endParaRPr kumimoji="0" lang="sr-Latn-CS" sz="16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  <a:p>
            <a:pPr marL="742950" marR="0" lvl="1" indent="-2857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</a:rPr>
              <a:t>praktička racionalnost</a:t>
            </a: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: sposobnost da se život </a:t>
            </a: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</a:rPr>
              <a:t>uredi i vodi</a:t>
            </a: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 prema ovom svetonazoru, odnosno njegovoj hijerarhiji vrednosti.</a:t>
            </a:r>
            <a:endParaRPr kumimoji="0" lang="sr-Latn-CS" sz="16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Praktička racionalnost je najviši oblik racionalnosti, koja “kulturnog čoveka” nagoni da rešava </a:t>
            </a: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tri ključna delatna problema</a:t>
            </a: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sr-Latn-C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da </a:t>
            </a: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</a:rPr>
              <a:t>materijalne interese</a:t>
            </a: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 nekako uskladi sa vrednostima svog svetonazora;</a:t>
            </a:r>
            <a:endParaRPr kumimoji="0" lang="sr-Latn-CS" sz="16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  <a:p>
            <a:pPr marL="742950" marR="0" lvl="1" indent="-2857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da sa onima sa kojima deli svetonazor uspostavi </a:t>
            </a: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</a:rPr>
              <a:t>organizaciju</a:t>
            </a: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 za njegovo sistematsko sprovođenje u život i izgradi </a:t>
            </a: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</a:rPr>
              <a:t>prinudni poredak koji može da važi kao legitiman</a:t>
            </a: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;</a:t>
            </a:r>
            <a:endParaRPr kumimoji="0" lang="sr-Latn-CS" sz="16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  <a:p>
            <a:pPr marL="742950" marR="0" lvl="1" indent="-2857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da pronađe </a:t>
            </a: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</a:rPr>
              <a:t>načine ophođenja sa onima koji ne dele njegov svetonazor</a:t>
            </a: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</a:rPr>
              <a:t> i da te načine takođe ugradi u prinudni i legitimni poredak.</a:t>
            </a:r>
            <a:endParaRPr kumimoji="0" lang="sr-Latn-CS" sz="16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5" name="Rectangle 2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360362"/>
          </a:xfrm>
        </p:spPr>
        <p:txBody>
          <a:bodyPr wrap="square" lIns="91440" tIns="45720" rIns="91440" bIns="45720" anchor="ctr"/>
          <a:p>
            <a:pPr eaLnBrk="1" hangingPunct="1"/>
            <a:r>
              <a:rPr lang="sr-Latn-CS" altLang="x-none" sz="3800" dirty="0">
                <a:solidFill>
                  <a:srgbClr val="FF6600"/>
                </a:solidFill>
                <a:effectLst/>
              </a:rPr>
              <a:t>Religija i racionalizacija</a:t>
            </a:r>
            <a:endParaRPr lang="en-US" altLang="en-US" sz="3800" dirty="0">
              <a:solidFill>
                <a:srgbClr val="FF6600"/>
              </a:solidFill>
              <a:effectLst/>
            </a:endParaRPr>
          </a:p>
        </p:txBody>
      </p:sp>
      <p:sp>
        <p:nvSpPr>
          <p:cNvPr id="21506" name="Rectangle 3"/>
          <p:cNvSpPr>
            <a:spLocks noGrp="1"/>
          </p:cNvSpPr>
          <p:nvPr>
            <p:ph idx="1"/>
          </p:nvPr>
        </p:nvSpPr>
        <p:spPr>
          <a:xfrm>
            <a:off x="101600" y="1123950"/>
            <a:ext cx="8886825" cy="5618163"/>
          </a:xfrm>
        </p:spPr>
        <p:txBody>
          <a:bodyPr wrap="square" lIns="91440" tIns="45720" rIns="91440" bIns="45720" anchor="t"/>
          <a:lstStyle/>
          <a:p>
            <a:pPr algn="just" defTabSz="914400" eaLnBrk="1" latinLnBrk="0" hangingPunct="1">
              <a:lnSpc>
                <a:spcPct val="85000"/>
              </a:lnSpc>
            </a:pPr>
            <a:r>
              <a:rPr lang="sr-Latn-CS" altLang="en-US" sz="2800" baseline="0">
                <a:solidFill>
                  <a:srgbClr val="000000"/>
                </a:solidFill>
                <a:effectLst/>
              </a:rPr>
              <a:t>Religija je svugde bila i ostala temelj svetonazora – osim na Zapadu u modernoj epohi, zaslugom prosvetiteljstva. Na pitanje zašto je prosvetiteljstvo uspelo da to učini, Veber odgovara: zbog </a:t>
            </a:r>
            <a:r>
              <a:rPr lang="sr-Latn-CS" altLang="en-US" sz="2800" baseline="0">
                <a:solidFill>
                  <a:srgbClr val="FF6600"/>
                </a:solidFill>
                <a:effectLst/>
              </a:rPr>
              <a:t>specifičnog razvoja zapadnog hrišćanstva</a:t>
            </a:r>
            <a:r>
              <a:rPr lang="sr-Latn-CS" altLang="en-US" sz="2800" baseline="0">
                <a:solidFill>
                  <a:srgbClr val="000000"/>
                </a:solidFill>
                <a:effectLst/>
              </a:rPr>
              <a:t> do 18. veka.</a:t>
            </a:r>
            <a:endParaRPr lang="sr-Latn-CS" altLang="en-US" sz="2800" baseline="0">
              <a:solidFill>
                <a:srgbClr val="000000"/>
              </a:solidFill>
              <a:effectLst/>
            </a:endParaRPr>
          </a:p>
          <a:p>
            <a:pPr algn="just" defTabSz="914400" eaLnBrk="1" latinLnBrk="0" hangingPunct="1">
              <a:lnSpc>
                <a:spcPct val="85000"/>
              </a:lnSpc>
            </a:pPr>
            <a:r>
              <a:rPr lang="sr-Latn-CS" altLang="en-US" sz="2800" baseline="0">
                <a:solidFill>
                  <a:srgbClr val="000000"/>
                </a:solidFill>
                <a:effectLst/>
              </a:rPr>
              <a:t>Svaka religija započinje proces racionalizacije (“raščaravanja”) </a:t>
            </a:r>
            <a:r>
              <a:rPr lang="sr-Latn-CS" altLang="en-US" sz="2800" baseline="0">
                <a:solidFill>
                  <a:srgbClr val="FF6600"/>
                </a:solidFill>
                <a:effectLst/>
              </a:rPr>
              <a:t>magijskog svetonazora</a:t>
            </a:r>
            <a:r>
              <a:rPr lang="sr-Latn-CS" altLang="en-US" sz="2800" baseline="0">
                <a:solidFill>
                  <a:srgbClr val="000000"/>
                </a:solidFill>
                <a:effectLst/>
              </a:rPr>
              <a:t> koji je monistički (ljudi i bogovi dele jedan svet).</a:t>
            </a:r>
            <a:endParaRPr lang="sr-Latn-CS" altLang="en-US" sz="2800" baseline="0">
              <a:solidFill>
                <a:srgbClr val="000000"/>
              </a:solidFill>
              <a:effectLst/>
            </a:endParaRPr>
          </a:p>
          <a:p>
            <a:pPr algn="just" defTabSz="914400" eaLnBrk="1" latinLnBrk="0" hangingPunct="1">
              <a:lnSpc>
                <a:spcPct val="85000"/>
              </a:lnSpc>
            </a:pPr>
            <a:r>
              <a:rPr lang="sr-Latn-CS" altLang="en-US" sz="2800" baseline="0">
                <a:solidFill>
                  <a:srgbClr val="000000"/>
                </a:solidFill>
                <a:effectLst/>
              </a:rPr>
              <a:t>Religija postulira razdvajanje dva sveta – sveta ljudi i sveta bogova (onostranosti) – a na mesto čarolija postavlja “</a:t>
            </a:r>
            <a:r>
              <a:rPr lang="sr-Latn-CS" altLang="en-US" sz="2800" baseline="0">
                <a:solidFill>
                  <a:srgbClr val="FF6600"/>
                </a:solidFill>
                <a:effectLst/>
              </a:rPr>
              <a:t>zakonsku</a:t>
            </a:r>
            <a:r>
              <a:rPr lang="sr-Latn-CS" altLang="en-US" sz="2800" baseline="0">
                <a:solidFill>
                  <a:srgbClr val="000000"/>
                </a:solidFill>
                <a:effectLst/>
              </a:rPr>
              <a:t>” etiku, kult umilostivljavanja bogova i načini postizanja “</a:t>
            </a:r>
            <a:r>
              <a:rPr lang="sr-Latn-CS" altLang="en-US" sz="2800" baseline="0">
                <a:solidFill>
                  <a:srgbClr val="FF6600"/>
                </a:solidFill>
                <a:effectLst/>
              </a:rPr>
              <a:t>spasa</a:t>
            </a:r>
            <a:r>
              <a:rPr lang="sr-Latn-CS" altLang="en-US" sz="2800" baseline="0">
                <a:solidFill>
                  <a:srgbClr val="000000"/>
                </a:solidFill>
                <a:effectLst/>
              </a:rPr>
              <a:t>” (u onostranosti).</a:t>
            </a:r>
            <a:endParaRPr lang="sr-Latn-RS" altLang="sr-Latn-CS" sz="2800" baseline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58763"/>
            <a:ext cx="8229600" cy="785813"/>
          </a:xfrm>
        </p:spPr>
        <p:txBody>
          <a:bodyPr/>
          <a:p>
            <a:pPr fontAlgn="base"/>
            <a:r>
              <a:rPr lang="sr-Latn-RS" altLang="en-US" sz="3200" strike="noStrike" noProof="1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Razlike između magijskog i religijskog</a:t>
            </a:r>
            <a:endParaRPr lang="sr-Latn-RS" altLang="en-US" sz="3200" strike="noStrike" noProof="1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44463" y="1233488"/>
            <a:ext cx="4351338" cy="5513388"/>
          </a:xfrm>
        </p:spPr>
        <p:txBody>
          <a:bodyPr/>
          <a:p>
            <a:pPr marL="0" indent="0" algn="ctr" fontAlgn="base"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r>
              <a:rPr lang="sr-Latn-RS" altLang="en-US" sz="2000" b="1" strike="noStrike" noProof="1" dirty="0">
                <a:solidFill>
                  <a:srgbClr val="FF66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+mn-lt"/>
                <a:ea typeface="+mn-ea"/>
                <a:cs typeface="+mn-cs"/>
              </a:rPr>
              <a:t>Magija </a:t>
            </a:r>
            <a:endParaRPr lang="sr-Latn-RS" altLang="en-US" sz="2000" b="1" strike="noStrike" noProof="1" dirty="0">
              <a:solidFill>
                <a:srgbClr val="FF6600"/>
              </a:solidFill>
              <a:effectLst>
                <a:outerShdw blurRad="38100" dist="38100" dir="2700000">
                  <a:srgbClr val="C0C0C0"/>
                </a:outerShdw>
              </a:effectLst>
              <a:latin typeface="+mn-lt"/>
              <a:ea typeface="+mn-ea"/>
              <a:cs typeface="+mn-cs"/>
            </a:endParaRPr>
          </a:p>
          <a:p>
            <a:pPr marL="0" indent="0" algn="just" fontAlgn="base"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endParaRPr lang="sr-Latn-RS" altLang="en-US" sz="1800" strike="noStrike" noProof="1" dirty="0">
              <a:solidFill>
                <a:srgbClr val="000000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 algn="just" fontAlgn="base">
              <a:buSzPct val="65000"/>
            </a:pPr>
            <a:r>
              <a:rPr lang="sr-Latn-CS" altLang="en-US" sz="1800" strike="noStrike" noProof="1" dirty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Magijski rituali su, prema Veberovom mišljenju, u primitivnim društvima sredstva za dostizanje različitih konkretnih, ovozemaljskih i egzistencijalnih ciljeva. </a:t>
            </a:r>
            <a:endParaRPr lang="sr-Latn-CS" altLang="en-US" sz="1800" strike="noStrike" noProof="1" dirty="0">
              <a:solidFill>
                <a:srgbClr val="000000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 algn="just" fontAlgn="base">
              <a:buSzPct val="65000"/>
            </a:pPr>
            <a:r>
              <a:rPr lang="sr-Latn-CS" altLang="en-US" sz="1800" strike="noStrike" noProof="1" dirty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Poštovaoci određenog magijskog kulta, po pravilu, veruju da su bogovi i duhovi prisutni u svakodnevnim predmetima i bićima.</a:t>
            </a:r>
            <a:endParaRPr lang="sr-Latn-CS" altLang="en-US" sz="1800" strike="noStrike" noProof="1" dirty="0">
              <a:solidFill>
                <a:srgbClr val="000000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 algn="just" fontAlgn="base">
              <a:buSzPct val="65000"/>
            </a:pPr>
            <a:r>
              <a:rPr lang="sr-Latn-CS" altLang="en-US" sz="1800" strike="noStrike" noProof="1" dirty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Kada magijska harizma prestane da se pripisuje predmetima odnosno bićima koji realno postoje i počne da prelazi u domen onostranog, utire se put ka prelasku iz magije u religiju. </a:t>
            </a:r>
            <a:endParaRPr lang="sr-Latn-CS" altLang="en-US" sz="1800" strike="noStrike" noProof="1" dirty="0">
              <a:solidFill>
                <a:srgbClr val="000000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233488"/>
            <a:ext cx="4351338" cy="5513388"/>
          </a:xfrm>
        </p:spPr>
        <p:txBody>
          <a:bodyPr/>
          <a:p>
            <a:pPr marL="0" indent="0" algn="ctr" fontAlgn="base"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r>
              <a:rPr lang="sr-Latn-RS" altLang="en-US" sz="2000" b="1" strike="noStrike" noProof="1" dirty="0">
                <a:solidFill>
                  <a:srgbClr val="FF66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+mn-lt"/>
                <a:ea typeface="+mn-ea"/>
                <a:cs typeface="+mn-cs"/>
              </a:rPr>
              <a:t>Religija </a:t>
            </a:r>
            <a:endParaRPr lang="sr-Latn-RS" altLang="en-US" sz="2000" b="1" strike="noStrike" noProof="1" dirty="0">
              <a:solidFill>
                <a:srgbClr val="FF6600"/>
              </a:solidFill>
              <a:effectLst>
                <a:outerShdw blurRad="38100" dist="38100" dir="2700000">
                  <a:srgbClr val="C0C0C0"/>
                </a:outerShdw>
              </a:effectLst>
              <a:latin typeface="+mn-lt"/>
              <a:ea typeface="+mn-ea"/>
              <a:cs typeface="+mn-cs"/>
            </a:endParaRPr>
          </a:p>
          <a:p>
            <a:pPr marL="0" indent="0" algn="ctr" fontAlgn="base"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endParaRPr lang="sr-Latn-RS" altLang="en-US" sz="2000" b="1" strike="noStrike" noProof="1" dirty="0">
              <a:solidFill>
                <a:srgbClr val="FF6600"/>
              </a:solidFill>
              <a:effectLst>
                <a:outerShdw blurRad="38100" dist="38100" dir="2700000">
                  <a:srgbClr val="C0C0C0"/>
                </a:outerShdw>
              </a:effectLst>
              <a:latin typeface="+mn-lt"/>
              <a:ea typeface="+mn-ea"/>
              <a:cs typeface="+mn-cs"/>
            </a:endParaRPr>
          </a:p>
          <a:p>
            <a:pPr marL="0" indent="0" algn="just" fontAlgn="base">
              <a:buSzPct val="65000"/>
            </a:pPr>
            <a:r>
              <a:rPr lang="sr-Latn-CS" altLang="en-US" sz="1800" strike="noStrike" noProof="1" dirty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Religija nudi više opštih, a manje konkretnih smernica.</a:t>
            </a:r>
            <a:endParaRPr lang="sr-Latn-CS" altLang="en-US" sz="1800" strike="noStrike" noProof="1" dirty="0">
              <a:solidFill>
                <a:srgbClr val="000000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 algn="just" fontAlgn="base">
              <a:buSzPct val="65000"/>
            </a:pPr>
            <a:r>
              <a:rPr lang="sr-Latn-CS" altLang="en-US" sz="1800" strike="noStrike" noProof="1" dirty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Određena religijska etika uslovljava pojedince da čitav život usklade sa etičkim principima.</a:t>
            </a:r>
            <a:endParaRPr lang="sr-Latn-CS" altLang="en-US" sz="1800" strike="noStrike" noProof="1" dirty="0">
              <a:solidFill>
                <a:srgbClr val="000000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 algn="just" fontAlgn="base">
              <a:buSzPct val="65000"/>
            </a:pPr>
            <a:r>
              <a:rPr lang="sr-Latn-CS" altLang="en-US" sz="1800" strike="noStrike" noProof="1" dirty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Za razliku od ekstatičnih i ekskluzivnih sredstava koja se primenjuju u magijskim ritualima, u okviru etičkih religija spasenja postoji samousavršavanje i permanentno prilagođavanje moralnim normama, kako bi se postigao eshatološki, a ne samo svakodnevni cilj. Odlazak u raj.</a:t>
            </a:r>
            <a:endParaRPr lang="sr-Latn-CS" altLang="en-US" sz="1800" strike="noStrike" noProof="1" dirty="0">
              <a:solidFill>
                <a:srgbClr val="000000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 algn="just" fontAlgn="base">
              <a:buSzPct val="65000"/>
            </a:pPr>
            <a:r>
              <a:rPr lang="sr-Latn-CS" altLang="en-US" sz="1800" i="1" strike="noStrike" noProof="1" dirty="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rPr>
              <a:t>Hronični verski habitus.</a:t>
            </a:r>
            <a:endParaRPr lang="sr-Latn-CS" altLang="en-US" sz="1800" i="1" strike="noStrike" noProof="1" dirty="0">
              <a:solidFill>
                <a:srgbClr val="000000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46063"/>
            <a:ext cx="8229600" cy="812800"/>
          </a:xfrm>
        </p:spPr>
        <p:txBody>
          <a:bodyPr/>
          <a:p>
            <a:pPr fontAlgn="base"/>
            <a:r>
              <a:rPr lang="sr-Latn-RS" altLang="en-US" sz="3200" strike="noStrike" noProof="1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Veza između religijskog </a:t>
            </a:r>
            <a:r>
              <a:rPr lang="sr-Latn-RS" altLang="en-US" sz="3200" i="1" strike="noStrike" noProof="1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ethosa</a:t>
            </a:r>
            <a:r>
              <a:rPr lang="sr-Latn-RS" altLang="en-US" sz="3200" strike="noStrike" noProof="1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klasne podloge</a:t>
            </a:r>
            <a:endParaRPr lang="sr-Latn-RS" altLang="en-US" sz="3200" strike="noStrike" noProof="1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554" name="Content Placeholder 5"/>
          <p:cNvSpPr>
            <a:spLocks noGrp="1"/>
          </p:cNvSpPr>
          <p:nvPr>
            <p:ph idx="1"/>
          </p:nvPr>
        </p:nvSpPr>
        <p:spPr>
          <a:xfrm>
            <a:off x="171450" y="1206500"/>
            <a:ext cx="8801100" cy="5568950"/>
          </a:xfrm>
        </p:spPr>
        <p:txBody>
          <a:bodyPr wrap="square" lIns="91440" tIns="45720" rIns="91440" bIns="45720" anchor="t"/>
          <a:p>
            <a:pPr algn="just" fontAlgn="base"/>
            <a:r>
              <a:rPr lang="sr-Latn-RS" altLang="en-US" sz="2400" strike="noStrike" noProof="1" dirty="0">
                <a:solidFill>
                  <a:srgbClr val="000000"/>
                </a:solidFill>
              </a:rPr>
              <a:t>Radikalna hipoteza: </a:t>
            </a:r>
            <a:r>
              <a:rPr lang="sr-Latn-CS" altLang="en-US" sz="2400" strike="noStrike" noProof="1" dirty="0">
                <a:solidFill>
                  <a:srgbClr val="000000"/>
                </a:solidFill>
              </a:rPr>
              <a:t>verovanje i prakse nisu datost i determinante, već su zapravo zavisne varijable koje umnogome (mada ne u potpunosti) određuje klasna podloga.</a:t>
            </a:r>
            <a:endParaRPr lang="sr-Latn-CS" altLang="en-US" sz="2400" strike="noStrike" noProof="1" dirty="0">
              <a:solidFill>
                <a:srgbClr val="000000"/>
              </a:solidFill>
            </a:endParaRPr>
          </a:p>
          <a:p>
            <a:pPr algn="just" fontAlgn="base"/>
            <a:r>
              <a:rPr lang="sr-Latn-CS" altLang="en-US" sz="2400" strike="noStrike" noProof="1" dirty="0">
                <a:solidFill>
                  <a:srgbClr val="000000"/>
                </a:solidFill>
              </a:rPr>
              <a:t>Privredna i ostale sfere društvenosti nisu van refleksije koju (u određenoj meri) uslovljava konkretni religijski </a:t>
            </a:r>
            <a:r>
              <a:rPr lang="sr-Latn-CS" altLang="en-US" sz="2400" i="1" strike="noStrike" noProof="1" dirty="0">
                <a:solidFill>
                  <a:srgbClr val="000000"/>
                </a:solidFill>
              </a:rPr>
              <a:t>ethos</a:t>
            </a:r>
            <a:r>
              <a:rPr lang="sr-Latn-CS" altLang="en-US" sz="2400" strike="noStrike" noProof="1" dirty="0">
                <a:solidFill>
                  <a:srgbClr val="000000"/>
                </a:solidFill>
              </a:rPr>
              <a:t>. </a:t>
            </a:r>
            <a:r>
              <a:rPr lang="sr-Latn-RS" altLang="sr-Latn-CS" sz="2400" strike="noStrike" noProof="1" dirty="0">
                <a:solidFill>
                  <a:srgbClr val="000000"/>
                </a:solidFill>
              </a:rPr>
              <a:t>V</a:t>
            </a:r>
            <a:r>
              <a:rPr lang="sr-Latn-CS" altLang="en-US" sz="2400" strike="noStrike" noProof="1" dirty="0">
                <a:solidFill>
                  <a:srgbClr val="000000"/>
                </a:solidFill>
              </a:rPr>
              <a:t>aži i </a:t>
            </a:r>
            <a:r>
              <a:rPr lang="sr-Latn-CS" altLang="en-US" sz="2400" i="1" strike="noStrike" noProof="1" dirty="0">
                <a:solidFill>
                  <a:srgbClr val="000000"/>
                </a:solidFill>
              </a:rPr>
              <a:t>vice versa</a:t>
            </a:r>
            <a:r>
              <a:rPr lang="sr-Latn-CS" altLang="en-US" sz="2400" strike="noStrike" noProof="1" dirty="0">
                <a:solidFill>
                  <a:srgbClr val="000000"/>
                </a:solidFill>
              </a:rPr>
              <a:t> princip: socijalna podloga i društveni akteri koji su nosioci određenih religijskih doktrina utiču na sadržaj dogme i njenu praktičnu primenu. Za razumevanje </a:t>
            </a:r>
            <a:r>
              <a:rPr lang="sr-Latn-CS" altLang="en-US" sz="2400" i="1" strike="noStrike" noProof="1" dirty="0">
                <a:solidFill>
                  <a:srgbClr val="000000"/>
                </a:solidFill>
              </a:rPr>
              <a:t>ethosa</a:t>
            </a:r>
            <a:r>
              <a:rPr lang="sr-Latn-CS" altLang="en-US" sz="2400" strike="noStrike" noProof="1" dirty="0">
                <a:solidFill>
                  <a:srgbClr val="000000"/>
                </a:solidFill>
              </a:rPr>
              <a:t> određene religije i za proučavanje procesa racionalizacije, koji je u manjoj ili većoj meri prožimao te religijske etičke korpuse i bio katalizator kohabitacije (protestantske) dogme sa kapitalističkim duhom, upravo je od fundamentalnog značaja pitanje socijalne grupe, tj. klase, koja je nosilac određene verske dogme. </a:t>
            </a:r>
            <a:endParaRPr lang="sr-Latn-CS" altLang="en-US" sz="2400" strike="noStrike" noProof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7" name="Rectangle 2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360362"/>
          </a:xfrm>
        </p:spPr>
        <p:txBody>
          <a:bodyPr wrap="square" lIns="91440" tIns="45720" rIns="91440" bIns="45720" anchor="ctr"/>
          <a:p>
            <a:pPr eaLnBrk="1" hangingPunct="1"/>
            <a:r>
              <a:rPr lang="sr-Latn-CS" altLang="x-none" sz="3800" dirty="0">
                <a:solidFill>
                  <a:srgbClr val="FF6600"/>
                </a:solidFill>
                <a:effectLst/>
              </a:rPr>
              <a:t>Religiozni stavovi prema svetu</a:t>
            </a:r>
            <a:endParaRPr lang="en-US" altLang="en-US" sz="3800" dirty="0">
              <a:solidFill>
                <a:srgbClr val="FF6600"/>
              </a:solidFill>
              <a:effectLst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107950" y="765175"/>
            <a:ext cx="8928100" cy="5976938"/>
          </a:xfrm>
        </p:spPr>
        <p:txBody>
          <a:bodyPr vert="horz" wrap="square" lIns="91440" tIns="45720" rIns="91440" bIns="45720" numCol="1" anchor="t" anchorCtr="0" compatLnSpc="1"/>
          <a:lstStyle/>
          <a:p>
            <a:pPr algn="just" eaLnBrk="1" fontAlgn="base" hangingPunct="1">
              <a:lnSpc>
                <a:spcPct val="85000"/>
              </a:lnSpc>
            </a:pPr>
            <a:r>
              <a:rPr lang="sr-Latn-CS" altLang="x-none" sz="18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Tri osnovna religiozna stava prema svetu ljudi (i “spasu” u onostranosti):</a:t>
            </a:r>
            <a:endParaRPr lang="sr-Latn-CS" altLang="x-none" sz="1800" strike="noStrike" noProof="1" dirty="0">
              <a:solidFill>
                <a:srgbClr val="000000"/>
              </a:solidFill>
              <a:effectLst>
                <a:outerShdw blurRad="38100" dist="38100" dir="2700000">
                  <a:srgbClr val="C0C0C0"/>
                </a:outerShdw>
              </a:effectLst>
            </a:endParaRPr>
          </a:p>
          <a:p>
            <a:pPr lvl="1" algn="just" eaLnBrk="1" fontAlgn="base" hangingPunct="1">
              <a:lnSpc>
                <a:spcPct val="85000"/>
              </a:lnSpc>
            </a:pPr>
            <a:r>
              <a:rPr lang="sr-Latn-CS" altLang="x-none" sz="18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beg od sveta (hinduizam, budizam),</a:t>
            </a:r>
            <a:endParaRPr lang="sr-Latn-CS" altLang="x-none" sz="1800" strike="noStrike" noProof="1" dirty="0">
              <a:solidFill>
                <a:srgbClr val="000000"/>
              </a:solidFill>
              <a:effectLst>
                <a:outerShdw blurRad="38100" dist="38100" dir="2700000">
                  <a:srgbClr val="C0C0C0"/>
                </a:outerShdw>
              </a:effectLst>
            </a:endParaRPr>
          </a:p>
          <a:p>
            <a:pPr lvl="1" algn="just" eaLnBrk="1" fontAlgn="base" hangingPunct="1">
              <a:lnSpc>
                <a:spcPct val="85000"/>
              </a:lnSpc>
            </a:pPr>
            <a:r>
              <a:rPr lang="sr-Latn-CS" altLang="x-none" sz="18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prilagođavanje svetu (taoizam, konfučijanizam) i</a:t>
            </a:r>
            <a:endParaRPr lang="sr-Latn-CS" altLang="x-none" sz="1800" strike="noStrike" noProof="1" dirty="0">
              <a:solidFill>
                <a:srgbClr val="000000"/>
              </a:solidFill>
              <a:effectLst>
                <a:outerShdw blurRad="38100" dist="38100" dir="2700000">
                  <a:srgbClr val="C0C0C0"/>
                </a:outerShdw>
              </a:effectLst>
            </a:endParaRPr>
          </a:p>
          <a:p>
            <a:pPr lvl="1" algn="just" eaLnBrk="1" fontAlgn="base" hangingPunct="1">
              <a:lnSpc>
                <a:spcPct val="85000"/>
              </a:lnSpc>
            </a:pPr>
            <a:r>
              <a:rPr lang="sr-Latn-CS" altLang="x-none" sz="18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pokoravanje sveta (judaizam, hrišćanstvo).</a:t>
            </a:r>
            <a:endParaRPr lang="sr-Latn-CS" altLang="x-none" sz="1800" strike="noStrike" noProof="1" dirty="0">
              <a:solidFill>
                <a:srgbClr val="000000"/>
              </a:solidFill>
              <a:effectLst>
                <a:outerShdw blurRad="38100" dist="38100" dir="2700000">
                  <a:srgbClr val="C0C0C0"/>
                </a:outerShdw>
              </a:effectLst>
            </a:endParaRPr>
          </a:p>
          <a:p>
            <a:pPr algn="just" eaLnBrk="1" fontAlgn="base" hangingPunct="1">
              <a:lnSpc>
                <a:spcPct val="85000"/>
              </a:lnSpc>
            </a:pPr>
            <a:r>
              <a:rPr lang="sr-Latn-CS" altLang="x-none" sz="18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U prvom i trećem slučaju zaoštrava se konflikt između dva sveta – što je savršenija onostranost, to se manje vrednim ukazuje svet čoveka i to je neophodniji “spas”.</a:t>
            </a:r>
            <a:endParaRPr lang="sr-Latn-CS" altLang="x-none" sz="1800" strike="noStrike" noProof="1" dirty="0">
              <a:solidFill>
                <a:srgbClr val="000000"/>
              </a:solidFill>
              <a:effectLst>
                <a:outerShdw blurRad="38100" dist="38100" dir="2700000">
                  <a:srgbClr val="C0C0C0"/>
                </a:outerShdw>
              </a:effectLst>
            </a:endParaRPr>
          </a:p>
          <a:p>
            <a:pPr algn="just" eaLnBrk="1" fontAlgn="base" hangingPunct="1">
              <a:lnSpc>
                <a:spcPct val="85000"/>
              </a:lnSpc>
            </a:pPr>
            <a:r>
              <a:rPr lang="sr-Latn-CS" altLang="x-none" sz="18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Međutim, dok se kroz </a:t>
            </a:r>
            <a:r>
              <a:rPr lang="sr-Latn-CS" altLang="x-none" sz="1800" strike="noStrike" noProof="1" dirty="0">
                <a:solidFill>
                  <a:srgbClr val="FF66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hinduističku koncepciju karme</a:t>
            </a:r>
            <a:r>
              <a:rPr lang="sr-Latn-CS" altLang="x-none" sz="18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 smanjuje etička suprotnost dva sveta, </a:t>
            </a:r>
            <a:r>
              <a:rPr lang="sr-Latn-CS" altLang="x-none" sz="1800" strike="noStrike" noProof="1" dirty="0">
                <a:solidFill>
                  <a:srgbClr val="FF66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hrišćanska koncepcija prvobitnog greha</a:t>
            </a:r>
            <a:r>
              <a:rPr lang="sr-Latn-CS" altLang="x-none" sz="18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 ovu suprotnost radikalizuje.</a:t>
            </a:r>
            <a:endParaRPr lang="sr-Latn-CS" altLang="x-none" sz="1800" strike="noStrike" noProof="1" dirty="0">
              <a:solidFill>
                <a:srgbClr val="000000"/>
              </a:solidFill>
              <a:effectLst>
                <a:outerShdw blurRad="38100" dist="38100" dir="2700000">
                  <a:srgbClr val="C0C0C0"/>
                </a:outerShdw>
              </a:effectLst>
            </a:endParaRPr>
          </a:p>
          <a:p>
            <a:pPr algn="just" eaLnBrk="1" fontAlgn="base" hangingPunct="1">
              <a:lnSpc>
                <a:spcPct val="85000"/>
              </a:lnSpc>
            </a:pPr>
            <a:r>
              <a:rPr lang="sr-Latn-CS" altLang="x-none" sz="18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U srednjovekovnom hrišćanstvu </a:t>
            </a:r>
            <a:r>
              <a:rPr lang="sr-Latn-CS" altLang="x-none" sz="1800" strike="noStrike" noProof="1" dirty="0">
                <a:solidFill>
                  <a:srgbClr val="FF66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religioznost se podvaja</a:t>
            </a:r>
            <a:r>
              <a:rPr lang="sr-Latn-CS" altLang="x-none" sz="18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 na askezu “virtuoza” (u samostanima) i kompromisnu religioznost naroda (koji lako dobija oprost greha).</a:t>
            </a:r>
            <a:endParaRPr lang="sr-Latn-CS" altLang="x-none" sz="1800" strike="noStrike" noProof="1" dirty="0">
              <a:solidFill>
                <a:srgbClr val="000000"/>
              </a:solidFill>
              <a:effectLst>
                <a:outerShdw blurRad="38100" dist="38100" dir="2700000">
                  <a:srgbClr val="C0C0C0"/>
                </a:outerShdw>
              </a:effectLst>
            </a:endParaRPr>
          </a:p>
          <a:p>
            <a:pPr algn="just" eaLnBrk="1" fontAlgn="base" hangingPunct="1">
              <a:lnSpc>
                <a:spcPct val="85000"/>
              </a:lnSpc>
            </a:pPr>
            <a:r>
              <a:rPr lang="sr-Latn-CS" altLang="x-none" sz="18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Luteranstvo, a naročito kalivinizam ukidaju ovu podvojenost i zahtevaju opštu askezu, a zaoštravanjem </a:t>
            </a:r>
            <a:r>
              <a:rPr lang="sr-Latn-CS" altLang="x-none" sz="1800" strike="noStrike" noProof="1" dirty="0">
                <a:solidFill>
                  <a:srgbClr val="FF66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učenja o predestinaciji</a:t>
            </a:r>
            <a:r>
              <a:rPr lang="sr-Latn-CS" altLang="x-none" sz="18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 etičku tenziju dovodi do vrhunca.</a:t>
            </a:r>
            <a:endParaRPr lang="sr-Latn-CS" altLang="x-none" sz="1800" strike="noStrike" noProof="1" dirty="0">
              <a:solidFill>
                <a:srgbClr val="000000"/>
              </a:solidFill>
              <a:effectLst>
                <a:outerShdw blurRad="38100" dist="38100" dir="2700000">
                  <a:srgbClr val="C0C0C0"/>
                </a:outerShdw>
              </a:effectLst>
            </a:endParaRPr>
          </a:p>
          <a:p>
            <a:pPr algn="just" eaLnBrk="1" fontAlgn="base" hangingPunct="1">
              <a:lnSpc>
                <a:spcPct val="85000"/>
              </a:lnSpc>
            </a:pPr>
            <a:r>
              <a:rPr lang="sr-Latn-CS" altLang="x-none" sz="18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Pošto je vernicima potrebno uverenje da će biti “spaseni” izlaz je pronađen u učenju o “znakovima” predestinacije – to je uvek uspeh u </a:t>
            </a:r>
            <a:r>
              <a:rPr lang="sr-Latn-CS" altLang="x-none" sz="1800" strike="noStrike" noProof="1" dirty="0">
                <a:solidFill>
                  <a:srgbClr val="FF66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pozivu</a:t>
            </a:r>
            <a:r>
              <a:rPr lang="sr-Latn-CS" altLang="x-none" sz="18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 kojim se vernik u ovom svetu bavi.</a:t>
            </a:r>
            <a:endParaRPr lang="sr-Latn-CS" altLang="x-none" sz="1800" strike="noStrike" noProof="1" dirty="0">
              <a:solidFill>
                <a:srgbClr val="000000"/>
              </a:solidFill>
              <a:effectLst>
                <a:outerShdw blurRad="38100" dist="38100" dir="2700000">
                  <a:srgbClr val="C0C0C0"/>
                </a:outerShdw>
              </a:effectLst>
            </a:endParaRPr>
          </a:p>
          <a:p>
            <a:pPr algn="just" eaLnBrk="1" fontAlgn="base" hangingPunct="1">
              <a:lnSpc>
                <a:spcPct val="85000"/>
              </a:lnSpc>
            </a:pPr>
            <a:r>
              <a:rPr lang="sr-Latn-CS" altLang="x-none" sz="18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Time kalvinizam afirmiše znanje o ovom svetu, koje s jedne strane pospešuje </a:t>
            </a:r>
            <a:r>
              <a:rPr lang="sr-Latn-CS" altLang="x-none" sz="1800" strike="noStrike" noProof="1" dirty="0">
                <a:solidFill>
                  <a:srgbClr val="FF66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kapitalizam</a:t>
            </a:r>
            <a:r>
              <a:rPr lang="sr-Latn-CS" altLang="x-none" sz="18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 </a:t>
            </a:r>
            <a:r>
              <a:rPr lang="sr-Latn-CS" altLang="x-none" sz="1800" strike="noStrike" noProof="1" dirty="0">
                <a:solidFill>
                  <a:srgbClr val="FF66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(uspeh u obrtu kapitala),</a:t>
            </a:r>
            <a:r>
              <a:rPr lang="sr-Latn-CS" altLang="x-none" sz="18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 ali, s druge strane, i </a:t>
            </a:r>
            <a:r>
              <a:rPr lang="sr-Latn-CS" altLang="x-none" sz="1800" strike="noStrike" noProof="1" dirty="0">
                <a:solidFill>
                  <a:srgbClr val="FF66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nauku (koja svet izučava kako bi ga pokorila).</a:t>
            </a:r>
            <a:endParaRPr lang="sr-Latn-CS" altLang="x-none" sz="1800" strike="noStrike" noProof="1" dirty="0">
              <a:solidFill>
                <a:srgbClr val="FF6600"/>
              </a:solidFill>
              <a:effectLst>
                <a:outerShdw blurRad="38100" dist="38100" dir="2700000">
                  <a:srgbClr val="C0C0C0"/>
                </a:outerShdw>
              </a:effectLst>
            </a:endParaRPr>
          </a:p>
          <a:p>
            <a:pPr algn="just" eaLnBrk="1" fontAlgn="base" hangingPunct="1">
              <a:lnSpc>
                <a:spcPct val="85000"/>
              </a:lnSpc>
            </a:pPr>
            <a:r>
              <a:rPr lang="sr-Latn-CS" altLang="x-none" sz="1800" strike="noStrike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Nauka postepeno stvara novi monizam – onostranost nestaje i ostaje raščarana ovostranost.</a:t>
            </a:r>
            <a:endParaRPr lang="sr-Latn-CS" altLang="x-none" sz="1800" strike="noStrike" noProof="1" dirty="0">
              <a:solidFill>
                <a:srgbClr val="000000"/>
              </a:solidFill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098" name="Content Placeholder 4" descr="tabela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638175" y="224155"/>
            <a:ext cx="9253855" cy="637286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5" name="Rectangle 2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504825"/>
          </a:xfrm>
        </p:spPr>
        <p:txBody>
          <a:bodyPr wrap="square" lIns="91440" tIns="45720" rIns="91440" bIns="45720" anchor="ctr"/>
          <a:p>
            <a:pPr eaLnBrk="1" hangingPunct="1"/>
            <a:r>
              <a:rPr lang="sr-Latn-CS" altLang="x-none" sz="3800" dirty="0">
                <a:solidFill>
                  <a:srgbClr val="FF6600"/>
                </a:solidFill>
                <a:effectLst/>
              </a:rPr>
              <a:t>Etika odgovornosti i etika ubeđenja</a:t>
            </a:r>
            <a:endParaRPr lang="en-US" altLang="en-US" sz="3800" dirty="0">
              <a:solidFill>
                <a:srgbClr val="FF6600"/>
              </a:solidFill>
              <a:effectLst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107950" y="765175"/>
            <a:ext cx="8931275" cy="5976938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Svetonazor koji u potpunosti rukovodi delanje pojedinca i postaje njegova </a:t>
            </a: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etika</a:t>
            </a: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može se naći i u prosvetiteljstvu – kao npr. kod </a:t>
            </a: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Kanta i neokantovske filozofije</a:t>
            </a: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sr-Latn-C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Međutim, Kantovo shvatanje praktičkog uma, koji iz sebe samog stvara kategorički imperativ i druge maksime delanja, Veber je modifikovao</a:t>
            </a:r>
            <a:endParaRPr kumimoji="0" lang="sr-Latn-C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</a:rPr>
              <a:t>tako što ga je </a:t>
            </a: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</a:rPr>
              <a:t>lišio metafizičkog digniteta</a:t>
            </a: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</a:rPr>
              <a:t> – čime je otpala mogućnost da zahtevi ove etike budu a priori u harmoniji sa njenim efektima u ovom, etički iracionalnom svetu;</a:t>
            </a:r>
            <a:endParaRPr kumimoji="0" lang="sr-Latn-CS" sz="16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</a:rPr>
              <a:t>tako što mu je </a:t>
            </a: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</a:rPr>
              <a:t>oduzeo univerzalni karakter</a:t>
            </a: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</a:rPr>
              <a:t> – čime je hrišćanska etika u Kantovoj (ili bilo kojoj drugoj, uključujući tu i one crkvene) obradi postala samo jedan tip svetonazorne racionalnosti koji se bori sa drugim tipovima;</a:t>
            </a:r>
            <a:endParaRPr kumimoji="0" lang="sr-Latn-CS" sz="16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</a:rPr>
              <a:t>tako što ga je </a:t>
            </a: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</a:rPr>
              <a:t>proglasio za granični slučaj</a:t>
            </a: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</a:rPr>
              <a:t> – čime su sociološku relevanciju (i poželjnost) dobili i drugi, manje rigorozni tipovi etike.</a:t>
            </a:r>
            <a:endParaRPr kumimoji="0" lang="sr-Latn-CS" sz="16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Tokom Prvog svetskog rata i neposredno po njegovom okončanju, Veber je mogao da prati zaoštravanje političke i, naročito, partijske agitacije u celom društvu, ali i na samom univerzitetu. </a:t>
            </a:r>
            <a:endParaRPr kumimoji="0" lang="sr-Latn-C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U predavanju o nauci kao pozivu založio se za to da profesori uzdrže od mešanja u borbu svetonazora, a pogotovo u političke borbe i da se ne nameću studentima kao vođe u oblasti praktičke životne orijentacije.</a:t>
            </a:r>
            <a:endParaRPr kumimoji="0" lang="sr-Latn-C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Sva ova razmišljanja su ga navela da u predavnju o politici kao pozivu napravi razlikovanje između etike odgovornosti i etike ubeđenja.</a:t>
            </a:r>
            <a:endParaRPr kumimoji="0" lang="sr-Latn-C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Ključno je prihvatanje maksime “</a:t>
            </a: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Vernik treba da se trudi da postupa ispravno, a uspeh dolazi od Boga</a:t>
            </a: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” – ko se te maksime pridržava (makar bio i ateista) postupa u duhu etike ubeđenja, a ko je relativizuje približava se etici odgovornosti.</a:t>
            </a:r>
            <a:endParaRPr kumimoji="0" lang="sr-Latn-C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Etika ubeđenja nije nužno neodgovorna etika, ali je za nju od centralnog značaja da se “</a:t>
            </a: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ne ugasi plamen ubeđenja</a:t>
            </a: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”, dok je za etiku odgovornosti od centralnog značaja </a:t>
            </a: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proračun svih negativnih posledica delanja u ovom nesavršenom svetu</a:t>
            </a: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sr-Latn-C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49" name="Rectangle 2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504825"/>
          </a:xfrm>
        </p:spPr>
        <p:txBody>
          <a:bodyPr wrap="square" lIns="91440" tIns="45720" rIns="91440" bIns="45720" anchor="ctr"/>
          <a:p>
            <a:pPr eaLnBrk="1" hangingPunct="1"/>
            <a:r>
              <a:rPr lang="sr-Latn-CS" altLang="x-none" sz="3800" dirty="0">
                <a:solidFill>
                  <a:srgbClr val="FF6600"/>
                </a:solidFill>
                <a:effectLst/>
              </a:rPr>
              <a:t>Moć, vlast i tipovi legitimiteta</a:t>
            </a:r>
            <a:endParaRPr lang="en-US" altLang="en-US" sz="3800" dirty="0">
              <a:solidFill>
                <a:srgbClr val="FF6600"/>
              </a:solidFill>
              <a:effectLst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107950" y="692150"/>
            <a:ext cx="8931275" cy="60499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U Veberovoj sociologiji vlast i moć su igrali vrlo značajnu ulogu.</a:t>
            </a:r>
            <a:endParaRPr kumimoji="0" lang="sr-Latn-C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Odnos moći se uvek uspostavlja faktičkim, a odnos vlasti normativnim putem. </a:t>
            </a:r>
            <a:endParaRPr kumimoji="0" lang="sr-Latn-C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Moć</a:t>
            </a: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je za Vebera bila verovatnoć</a:t>
            </a:r>
            <a:r>
              <a:rPr kumimoji="0" lang="sr-Latn-RS" alt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da se svoja volja nametne drugome u jednom društvenom odnosu uprkos otporu, bez obzira na to na čemu se ta verovatnoća temelji. </a:t>
            </a:r>
            <a:r>
              <a:rPr kumimoji="0" lang="sr-Latn-RS" alt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“</a:t>
            </a:r>
            <a:r>
              <a:rPr kumimoji="0" lang="sr-Latn-RS" alt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Prvo lice moći”</a:t>
            </a:r>
            <a:r>
              <a:rPr kumimoji="0" lang="sr-Latn-RS" alt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sr-Latn-RS" alt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(osnova za “Drugo” i “Treće” lice moći).</a:t>
            </a:r>
            <a:endParaRPr kumimoji="0" lang="sr-Latn-RS" altLang="sr-Latn-CS" sz="1800" b="0" i="0" u="none" strike="noStrike" kern="0" cap="none" spc="0" normalizeH="0" baseline="0" noProof="0" smtClean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Vlast </a:t>
            </a: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je normativno utemeljena verovatnoća da zapovest određenog sadržaja poslušaju lica kojima je ta zapovest namenjena.</a:t>
            </a:r>
            <a:endParaRPr kumimoji="0" lang="sr-Latn-C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Vlast može da postoji samo tamo gde postoji i: </a:t>
            </a:r>
            <a:endParaRPr kumimoji="0" lang="sr-Latn-C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</a:rPr>
              <a:t>društvena hijerarhija, na osnovu koje oni koji se nalaze više zapovedaju onima koji se nalaze niže,</a:t>
            </a:r>
            <a:endParaRPr kumimoji="0" lang="sr-Latn-CS" sz="16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</a:rPr>
              <a:t>društvena organizacija, koja omogućava prinudu na poslušnost i/ili sankciju,</a:t>
            </a:r>
            <a:endParaRPr kumimoji="0" lang="sr-Latn-CS" sz="16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</a:rPr>
              <a:t>sistem ograničenja unutar kojih nosilac vlasti može da izdaje zapovesti,</a:t>
            </a:r>
            <a:endParaRPr kumimoji="0" lang="sr-Latn-CS" sz="16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</a:rPr>
              <a:t>normativni poredak, koji sve to reguliše.</a:t>
            </a:r>
            <a:endParaRPr kumimoji="0" lang="sr-Latn-CS" sz="16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Normativno utemeljenje vlasti, na osnovu koje se ona legitimiše, može biti:</a:t>
            </a:r>
            <a:endParaRPr kumimoji="0" lang="sr-Latn-C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</a:rPr>
              <a:t>harizmatsko – na osnovu afektivnog uvažavanja božanskih atributa nosioca vlasti,</a:t>
            </a:r>
            <a:endParaRPr kumimoji="0" lang="sr-Latn-CS" sz="16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</a:rPr>
              <a:t>tradicionalno – na osnovu uvažavanja nosioca vlasti koji vlada po tradiciji,</a:t>
            </a:r>
            <a:endParaRPr kumimoji="0" lang="sr-Latn-CS" sz="16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</a:rPr>
              <a:t>ciljno-racionalno – na osnovu uvažavanja nosioca vlasti vlada koji vlada po zakonu.</a:t>
            </a:r>
            <a:endParaRPr kumimoji="0" lang="sr-Latn-CS" sz="16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6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</a:rPr>
              <a:t>vrednosno-racionalno – na osnovu toga što su zakoni na osnovu kojih nosilac vlast vlada doneti saglasno određenom shvatanju prirodnog prava.</a:t>
            </a:r>
            <a:endParaRPr kumimoji="0" lang="sr-Latn-CS" sz="16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Ovako navedeni, tipovi legitimiteta odgovaraju tipovima društvenog delanja, iako je značaj četvrtog tipa legitimiteta Veber u kasnijim izlaganjima ignorisao, navodeći samo tri tipa (harizmatski, tradicionalni i racionalni </a:t>
            </a: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kao legalni</a:t>
            </a:r>
            <a:r>
              <a:rPr kumimoji="0" lang="sr-Latn-C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) legitimiteta.</a:t>
            </a:r>
            <a:endParaRPr kumimoji="0" lang="sr-Latn-C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12286</Words>
  <Application>WPS Presentation</Application>
  <PresentationFormat/>
  <Paragraphs>128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3" baseType="lpstr">
      <vt:lpstr>Arial</vt:lpstr>
      <vt:lpstr>SimSun</vt:lpstr>
      <vt:lpstr>Wingdings</vt:lpstr>
      <vt:lpstr>Tahoma</vt:lpstr>
      <vt:lpstr>Microsoft YaHei</vt:lpstr>
      <vt:lpstr/>
      <vt:lpstr>Arial Unicode MS</vt:lpstr>
      <vt:lpstr>Calibri</vt:lpstr>
      <vt:lpstr>Segoe Print</vt:lpstr>
      <vt:lpstr>Textured</vt:lpstr>
      <vt:lpstr>PowerPoint 演示文稿</vt:lpstr>
      <vt:lpstr>Racionalnost</vt:lpstr>
      <vt:lpstr>Religija i racionalizacija</vt:lpstr>
      <vt:lpstr>Razlike između magijskog i religijskog</vt:lpstr>
      <vt:lpstr>Veza između religijskog ethosa i klasne podloge</vt:lpstr>
      <vt:lpstr>Religiozni stavovi prema svetu</vt:lpstr>
      <vt:lpstr>PowerPoint 演示文稿</vt:lpstr>
      <vt:lpstr>Etika odgovornosti i etika ubeđenja</vt:lpstr>
      <vt:lpstr>Moć, vlast i tipovi legitimiteta</vt:lpstr>
      <vt:lpstr>Birokratija</vt:lpstr>
      <vt:lpstr>Parlamentarna demokratija</vt:lpstr>
      <vt:lpstr>Kapitalizam</vt:lpstr>
      <vt:lpstr>Klase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Nataša</cp:lastModifiedBy>
  <cp:revision>39</cp:revision>
  <dcterms:created xsi:type="dcterms:W3CDTF">2009-12-03T20:37:00Z</dcterms:created>
  <dcterms:modified xsi:type="dcterms:W3CDTF">2020-04-30T16:02:45Z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1033-11.2.0.9281</vt:lpwstr>
  </property>
</Properties>
</file>