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4701464"/>
            <a:ext cx="8952782" cy="1204036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952500"/>
            <a:ext cx="8952781" cy="3748824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0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43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8334" y="952499"/>
            <a:ext cx="2051165" cy="4953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2500" y="952499"/>
            <a:ext cx="8235834" cy="49530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0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0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18211"/>
            <a:ext cx="8412190" cy="3944389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908858"/>
            <a:ext cx="8412192" cy="676102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1" y="2260121"/>
            <a:ext cx="4350026" cy="36568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6574" y="2260120"/>
            <a:ext cx="4350025" cy="365688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6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966788"/>
            <a:ext cx="10059988" cy="105178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018581"/>
            <a:ext cx="4350027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774756"/>
            <a:ext cx="4350027" cy="31507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6572" y="2018581"/>
            <a:ext cx="4350028" cy="544003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6572" y="2774756"/>
            <a:ext cx="4350028" cy="31507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657975" y="2625552"/>
            <a:ext cx="423862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403684" y="2625552"/>
            <a:ext cx="42417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4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52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0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6484"/>
            <a:ext cx="3932237" cy="212251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12026"/>
            <a:ext cx="5143500" cy="456565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484" y="1307185"/>
            <a:ext cx="3932237" cy="2121813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57702" y="1307186"/>
            <a:ext cx="5038898" cy="45983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6484" y="3428999"/>
            <a:ext cx="3932237" cy="2133601"/>
          </a:xfrm>
        </p:spPr>
        <p:txBody>
          <a:bodyPr anchor="b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DDF98-C922-483F-97E9-3E76B0201B42}" type="datetimeFigureOut">
              <a:rPr lang="en-US" smtClean="0"/>
              <a:t>27-Mar-23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3671-A306-4A69-8480-FA9BE83924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027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9601200" cy="1309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62188"/>
            <a:ext cx="9601200" cy="3643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5DBDDF98-C922-483F-97E9-3E76B0201B42}" type="datetimeFigureOut">
              <a:rPr lang="en-US" smtClean="0"/>
              <a:pPr/>
              <a:t>27-Mar-23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10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1B8B3671-A306-4A69-8480-FA9BE83924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61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2" r:id="rId6"/>
    <p:sldLayoutId id="2147483758" r:id="rId7"/>
    <p:sldLayoutId id="2147483759" r:id="rId8"/>
    <p:sldLayoutId id="2147483760" r:id="rId9"/>
    <p:sldLayoutId id="2147483761" r:id="rId10"/>
    <p:sldLayoutId id="2147483763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949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580CCD56-C12A-7636-D7A1-B201A297A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904E9D-4236-CC79-8956-75F5DDA06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4784" y="1544715"/>
            <a:ext cx="4327602" cy="2710983"/>
          </a:xfrm>
          <a:noFill/>
        </p:spPr>
        <p:txBody>
          <a:bodyPr anchor="ctr">
            <a:normAutofit/>
          </a:bodyPr>
          <a:lstStyle/>
          <a:p>
            <a:r>
              <a:rPr lang="en-US"/>
              <a:t>MAPIRANJE PORODIČNOG NASILJA NAD ŽENAMA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1A3524-2FA3-3CAC-4B4B-F2CAA621B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784" y="4646762"/>
            <a:ext cx="3956466" cy="1017438"/>
          </a:xfrm>
          <a:noFill/>
        </p:spPr>
        <p:txBody>
          <a:bodyPr anchor="t">
            <a:normAutofit/>
          </a:bodyPr>
          <a:lstStyle/>
          <a:p>
            <a:r>
              <a:rPr lang="en-US" dirty="0" err="1"/>
              <a:t>Emilija</a:t>
            </a:r>
            <a:r>
              <a:rPr lang="en-US" dirty="0"/>
              <a:t> </a:t>
            </a:r>
            <a:r>
              <a:rPr lang="en-US" dirty="0" err="1"/>
              <a:t>Janjić</a:t>
            </a:r>
            <a:r>
              <a:rPr lang="en-US" dirty="0"/>
              <a:t> SO19/01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0AF32C-295D-E7E9-86B7-B77B5747B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953965"/>
            <a:ext cx="4477128" cy="495153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D50A0-9644-A1DF-F168-9F4740262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9073" y="2287012"/>
            <a:ext cx="4350428" cy="228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7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8DD92-FE8B-F2A9-4001-F8867A071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23203"/>
            <a:ext cx="6494145" cy="1309687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Strukturni </a:t>
            </a:r>
            <a:r>
              <a:rPr lang="en-US" b="1" u="sng" dirty="0" err="1"/>
              <a:t>faktori</a:t>
            </a:r>
            <a:r>
              <a:rPr lang="en-US" b="1" u="sng" dirty="0"/>
              <a:t> </a:t>
            </a:r>
            <a:r>
              <a:rPr lang="en-US" b="1" u="sng" dirty="0" err="1"/>
              <a:t>porodičnog</a:t>
            </a:r>
            <a:r>
              <a:rPr lang="en-US" b="1" u="sng" dirty="0"/>
              <a:t> nasilja </a:t>
            </a:r>
            <a:r>
              <a:rPr lang="en-US" b="1" u="sng" dirty="0" err="1"/>
              <a:t>nad</a:t>
            </a:r>
            <a:r>
              <a:rPr lang="en-US" b="1" u="sng" dirty="0"/>
              <a:t> ženama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CC1F-7D9C-9BBB-530B-91534D0AD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2152650"/>
            <a:ext cx="4933950" cy="43434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+mj-lt"/>
              </a:rPr>
              <a:t>Kao </a:t>
            </a:r>
            <a:r>
              <a:rPr lang="en-US" dirty="0" err="1">
                <a:latin typeface="+mj-lt"/>
              </a:rPr>
              <a:t>strukturni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faktori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izdvojeni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: region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tip </a:t>
            </a:r>
            <a:r>
              <a:rPr lang="en-US" dirty="0" err="1">
                <a:latin typeface="+mj-lt"/>
              </a:rPr>
              <a:t>naselja</a:t>
            </a:r>
            <a:r>
              <a:rPr lang="en-US" dirty="0">
                <a:latin typeface="+mj-lt"/>
              </a:rPr>
              <a:t> (grad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selo</a:t>
            </a:r>
            <a:r>
              <a:rPr lang="en-US" dirty="0">
                <a:latin typeface="+mj-lt"/>
              </a:rPr>
              <a:t>), u </a:t>
            </a:r>
            <a:r>
              <a:rPr lang="en-US" dirty="0" err="1">
                <a:latin typeface="+mj-lt"/>
              </a:rPr>
              <a:t>kome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nalazi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ekonomski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položaj</a:t>
            </a:r>
            <a:r>
              <a:rPr lang="en-US" dirty="0">
                <a:latin typeface="+mj-lt"/>
              </a:rPr>
              <a:t>, koji je </a:t>
            </a:r>
            <a:r>
              <a:rPr lang="en-US" dirty="0" err="1">
                <a:latin typeface="+mj-lt"/>
              </a:rPr>
              <a:t>ispitivan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aktivnosti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materijalne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depriviranosti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dok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poseban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pokazatelj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strukturnog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položaja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uzeta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pripadnost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društvenom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sloju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Značajna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statistička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korelacija</a:t>
            </a:r>
            <a:r>
              <a:rPr lang="en-US" dirty="0">
                <a:latin typeface="+mj-lt"/>
              </a:rPr>
              <a:t> – region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materijalna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deprivacija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Najjači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strukturni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predstavlja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materijalna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deprivacija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povećava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rizike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svih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2A1964-5271-C38A-25DB-B300510E1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61" y="484377"/>
            <a:ext cx="5694158" cy="2944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3B3219-C69C-BCBB-278E-4039584C3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58" y="3569278"/>
            <a:ext cx="5829080" cy="306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39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15D4-B375-3133-F50C-32A80F1D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280989"/>
            <a:ext cx="5543550" cy="128111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Kulturni </a:t>
            </a:r>
            <a:r>
              <a:rPr lang="en-US" b="1" u="sng" dirty="0" err="1"/>
              <a:t>faktori</a:t>
            </a:r>
            <a:r>
              <a:rPr lang="en-US" b="1" u="sng" dirty="0"/>
              <a:t> </a:t>
            </a:r>
            <a:r>
              <a:rPr lang="en-US" b="1" u="sng" dirty="0" err="1"/>
              <a:t>porodičnog</a:t>
            </a:r>
            <a:r>
              <a:rPr lang="en-US" b="1" u="sng" dirty="0"/>
              <a:t> nasilja </a:t>
            </a:r>
            <a:r>
              <a:rPr lang="en-US" b="1" u="sng" dirty="0" err="1"/>
              <a:t>nad</a:t>
            </a:r>
            <a:r>
              <a:rPr lang="en-US" b="1" u="sng" dirty="0"/>
              <a:t> ženama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3F164-DDCD-16E4-3424-610459717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25" y="1800225"/>
            <a:ext cx="6667500" cy="505777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+mj-lt"/>
              </a:rPr>
              <a:t>Ispitivanje </a:t>
            </a:r>
            <a:r>
              <a:rPr lang="en-US" dirty="0" err="1">
                <a:latin typeface="+mj-lt"/>
              </a:rPr>
              <a:t>kulturnih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faktora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sprovodi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preko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ispitivanja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stavova</a:t>
            </a:r>
            <a:r>
              <a:rPr lang="en-US" dirty="0">
                <a:latin typeface="+mj-lt"/>
              </a:rPr>
              <a:t> koji </a:t>
            </a:r>
            <a:r>
              <a:rPr lang="en-US" dirty="0" err="1">
                <a:latin typeface="+mj-lt"/>
              </a:rPr>
              <a:t>iskazuju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vrednosne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orijentacije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mišljenja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pojavama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interesa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Ispitanice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pitane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kako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shvataju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napad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jedne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osobe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drugu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rasprave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podataka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vidi</a:t>
            </a:r>
            <a:r>
              <a:rPr lang="en-US" dirty="0">
                <a:latin typeface="+mj-lt"/>
              </a:rPr>
              <a:t> da 10%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svest</a:t>
            </a:r>
            <a:r>
              <a:rPr lang="en-US" dirty="0">
                <a:latin typeface="+mj-lt"/>
              </a:rPr>
              <a:t> o tome da </a:t>
            </a:r>
            <a:r>
              <a:rPr lang="en-US" dirty="0" err="1">
                <a:latin typeface="+mj-lt"/>
              </a:rPr>
              <a:t>fizički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napad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rasprave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zapravo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predstavlja</a:t>
            </a:r>
            <a:r>
              <a:rPr lang="en-US" dirty="0">
                <a:latin typeface="+mj-lt"/>
              </a:rPr>
              <a:t> nasilje, </a:t>
            </a:r>
            <a:r>
              <a:rPr lang="en-US" dirty="0" err="1">
                <a:latin typeface="+mj-lt"/>
              </a:rPr>
              <a:t>dok</a:t>
            </a:r>
            <a:r>
              <a:rPr lang="en-US" dirty="0">
                <a:latin typeface="+mj-lt"/>
              </a:rPr>
              <a:t> 60%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svesno</a:t>
            </a:r>
            <a:r>
              <a:rPr lang="en-US" dirty="0">
                <a:latin typeface="+mj-lt"/>
              </a:rPr>
              <a:t> da je </a:t>
            </a:r>
            <a:r>
              <a:rPr lang="en-US" dirty="0" err="1">
                <a:latin typeface="+mj-lt"/>
              </a:rPr>
              <a:t>ovakav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čin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zapravo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krivično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delo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Podaci </a:t>
            </a:r>
            <a:r>
              <a:rPr lang="en-US" dirty="0" err="1">
                <a:latin typeface="+mj-lt"/>
              </a:rPr>
              <a:t>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istraživanja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ukazuju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ispitanice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generalno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liberalnije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vrednosnim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orijentacijama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nego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njihovi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partneri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Kao </a:t>
            </a:r>
            <a:r>
              <a:rPr lang="en-US" dirty="0" err="1">
                <a:latin typeface="+mj-lt"/>
              </a:rPr>
              <a:t>značajni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prediktori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pokazale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se, </a:t>
            </a:r>
            <a:r>
              <a:rPr lang="en-US" dirty="0" err="1">
                <a:latin typeface="+mj-lt"/>
              </a:rPr>
              <a:t>međutim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vrednosne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orijentacije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njihovih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partnera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shvatanja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vezi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napadom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rasprave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partnerima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odlikuje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nekonzistentna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vrednosna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orijentacija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niti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liberalna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patrijarhalna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imaju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gotovo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dva</a:t>
            </a:r>
            <a:r>
              <a:rPr lang="en-US" dirty="0">
                <a:latin typeface="+mj-lt"/>
              </a:rPr>
              <a:t> puta </a:t>
            </a:r>
            <a:r>
              <a:rPr lang="en-US" dirty="0" err="1">
                <a:latin typeface="+mj-lt"/>
              </a:rPr>
              <a:t>veće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šanse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budu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dok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čiji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partneri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pokazuju</a:t>
            </a:r>
            <a:r>
              <a:rPr lang="en-US" dirty="0">
                <a:latin typeface="+mj-lt"/>
              </a:rPr>
              <a:t> „</a:t>
            </a:r>
            <a:r>
              <a:rPr lang="en-US" dirty="0" err="1">
                <a:latin typeface="+mj-lt"/>
              </a:rPr>
              <a:t>čistu</a:t>
            </a:r>
            <a:r>
              <a:rPr lang="en-US" dirty="0">
                <a:latin typeface="+mj-lt"/>
              </a:rPr>
              <a:t>“ </a:t>
            </a:r>
            <a:r>
              <a:rPr lang="en-US" dirty="0" err="1">
                <a:latin typeface="+mj-lt"/>
              </a:rPr>
              <a:t>patrijarhalnu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orijentaciju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imaju</a:t>
            </a:r>
            <a:r>
              <a:rPr lang="en-US" dirty="0">
                <a:latin typeface="+mj-lt"/>
              </a:rPr>
              <a:t> 1.7 puta </a:t>
            </a:r>
            <a:r>
              <a:rPr lang="en-US" dirty="0" err="1">
                <a:latin typeface="+mj-lt"/>
              </a:rPr>
              <a:t>veće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šanse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budu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nekom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oblika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nasilja u </a:t>
            </a:r>
            <a:r>
              <a:rPr lang="en-US" dirty="0" err="1">
                <a:latin typeface="+mj-lt"/>
              </a:rPr>
              <a:t>odnosu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liberalnim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partnerima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1390F1-0EB1-F349-91F1-0918CCBE2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75" y="528823"/>
            <a:ext cx="4962525" cy="58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1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A26ED-396D-A44F-7CC8-6D7E9E044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842963"/>
            <a:ext cx="8477250" cy="1309687"/>
          </a:xfrm>
        </p:spPr>
        <p:txBody>
          <a:bodyPr/>
          <a:lstStyle/>
          <a:p>
            <a:r>
              <a:rPr lang="en-US" b="1" u="sng" dirty="0"/>
              <a:t>Individualni </a:t>
            </a:r>
            <a:r>
              <a:rPr lang="en-US" b="1" u="sng" dirty="0" err="1"/>
              <a:t>faktori</a:t>
            </a:r>
            <a:r>
              <a:rPr lang="en-US" b="1" u="sng" dirty="0"/>
              <a:t> </a:t>
            </a:r>
            <a:r>
              <a:rPr lang="en-US" b="1" u="sng" dirty="0" err="1"/>
              <a:t>porodičnog</a:t>
            </a:r>
            <a:r>
              <a:rPr lang="en-US" b="1" u="sng" dirty="0"/>
              <a:t> nasilja </a:t>
            </a:r>
            <a:r>
              <a:rPr lang="en-US" b="1" u="sng" dirty="0" err="1"/>
              <a:t>nad</a:t>
            </a:r>
            <a:r>
              <a:rPr lang="en-US" b="1" u="sng" dirty="0"/>
              <a:t> ženama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26313-FCF6-ED59-ABAB-5916A0459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134396"/>
            <a:ext cx="9601200" cy="3643312"/>
          </a:xfrm>
        </p:spPr>
        <p:txBody>
          <a:bodyPr/>
          <a:lstStyle/>
          <a:p>
            <a:pPr algn="just"/>
            <a:r>
              <a:rPr lang="en-US" dirty="0">
                <a:latin typeface="+mj-lt"/>
              </a:rPr>
              <a:t>Starost se </a:t>
            </a:r>
            <a:r>
              <a:rPr lang="en-US" dirty="0" err="1">
                <a:latin typeface="+mj-lt"/>
              </a:rPr>
              <a:t>ispoljava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prediktor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nasilja</a:t>
            </a:r>
          </a:p>
          <a:p>
            <a:pPr algn="just"/>
            <a:r>
              <a:rPr lang="en-US" dirty="0" err="1">
                <a:latin typeface="+mj-lt"/>
              </a:rPr>
              <a:t>Obrazovanje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roditeljstvo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nisu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pokazali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prediktori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nijednog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oblika</a:t>
            </a:r>
            <a:r>
              <a:rPr lang="en-US" dirty="0">
                <a:latin typeface="+mj-lt"/>
              </a:rPr>
              <a:t> nasilja, </a:t>
            </a:r>
            <a:r>
              <a:rPr lang="en-US" dirty="0" err="1">
                <a:latin typeface="+mj-lt"/>
              </a:rPr>
              <a:t>dok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iskustvo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braka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prediktor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ekonomskog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seksualnog</a:t>
            </a:r>
            <a:r>
              <a:rPr lang="en-US" dirty="0">
                <a:latin typeface="+mj-lt"/>
              </a:rPr>
              <a:t> nasilja</a:t>
            </a:r>
          </a:p>
          <a:p>
            <a:pPr algn="just"/>
            <a:r>
              <a:rPr lang="en-US" dirty="0" err="1">
                <a:latin typeface="+mj-lt"/>
              </a:rPr>
              <a:t>Nijedna</a:t>
            </a:r>
            <a:r>
              <a:rPr lang="en-US" dirty="0">
                <a:latin typeface="+mj-lt"/>
              </a:rPr>
              <a:t> od socio-</a:t>
            </a:r>
            <a:r>
              <a:rPr lang="en-US" dirty="0" err="1">
                <a:latin typeface="+mj-lt"/>
              </a:rPr>
              <a:t>demografskih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varijabli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pokazala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statistički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uticaj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psihičko</a:t>
            </a:r>
            <a:r>
              <a:rPr lang="en-US" dirty="0">
                <a:latin typeface="+mj-lt"/>
              </a:rPr>
              <a:t> nasilje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8AE773-ABC8-6CD0-D7FA-F783E02AE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6677" y="3956052"/>
            <a:ext cx="7998645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1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E9263-C1A0-0722-930B-6FE8F8EBE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u="sng" dirty="0"/>
              <a:t>Uloga porodičnih faktora u nasilju nad ženama 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27A61-AC9D-C023-8318-AD246317C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+mj-lt"/>
              </a:rPr>
              <a:t>Veličina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pokazala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determinanta</a:t>
            </a:r>
            <a:r>
              <a:rPr lang="en-US" dirty="0">
                <a:latin typeface="+mj-lt"/>
              </a:rPr>
              <a:t> za </a:t>
            </a:r>
            <a:r>
              <a:rPr lang="en-US" dirty="0" err="1">
                <a:latin typeface="+mj-lt"/>
              </a:rPr>
              <a:t>tipove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definisane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počiniocima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žive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srednjim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velikim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većim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rizicima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združenog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partnera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njegove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porodice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višestrukog</a:t>
            </a:r>
            <a:r>
              <a:rPr lang="en-US" dirty="0">
                <a:latin typeface="+mj-lt"/>
              </a:rPr>
              <a:t> nasilja od </a:t>
            </a:r>
            <a:r>
              <a:rPr lang="en-US" dirty="0" err="1">
                <a:latin typeface="+mj-lt"/>
              </a:rPr>
              <a:t>strane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članova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porodice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porekla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partnera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njegove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porodice</a:t>
            </a:r>
            <a:r>
              <a:rPr lang="en-US" dirty="0">
                <a:latin typeface="+mj-lt"/>
              </a:rPr>
              <a:t> pa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sopstvene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dece</a:t>
            </a:r>
            <a:endParaRPr lang="en-US" dirty="0">
              <a:latin typeface="+mj-lt"/>
            </a:endParaRPr>
          </a:p>
          <a:p>
            <a:r>
              <a:rPr lang="en-US" dirty="0" err="1">
                <a:latin typeface="+mj-lt"/>
              </a:rPr>
              <a:t>Značajnu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povezanost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oblicima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definisanim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tipova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počinilaca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patrilokalnost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žive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patrilokalnim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češće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zlostavljane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Ko </a:t>
            </a:r>
            <a:r>
              <a:rPr lang="en-US" dirty="0" err="1">
                <a:latin typeface="+mj-lt"/>
              </a:rPr>
              <a:t>upravlja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novcem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kakva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podela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budžeta</a:t>
            </a:r>
            <a:r>
              <a:rPr lang="en-US" dirty="0">
                <a:latin typeface="+mj-lt"/>
              </a:rPr>
              <a:t>?</a:t>
            </a:r>
          </a:p>
          <a:p>
            <a:r>
              <a:rPr lang="en-US" dirty="0" err="1">
                <a:latin typeface="+mj-lt"/>
              </a:rPr>
              <a:t>Prevalencija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najmanja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među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zajednički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odlučuju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budžetu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partnerom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drugim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članovima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veća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među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kojima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odlučivanje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novcu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potpunosti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prepušteno</a:t>
            </a:r>
            <a:r>
              <a:rPr lang="en-US" dirty="0">
                <a:latin typeface="+mj-lt"/>
              </a:rPr>
              <a:t>, a </a:t>
            </a:r>
            <a:r>
              <a:rPr lang="en-US" dirty="0" err="1">
                <a:latin typeface="+mj-lt"/>
              </a:rPr>
              <a:t>najveća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među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isključene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odlučivanja</a:t>
            </a:r>
            <a:r>
              <a:rPr lang="en-US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novcu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272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72790-EF6A-A5D6-0DE8-15ECE95C7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531" y="235553"/>
            <a:ext cx="8047417" cy="36640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D66ED7-B344-07B1-66B1-5F5423206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62" y="4084377"/>
            <a:ext cx="843759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034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FCD48-2454-244D-A6CD-29155229B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u="sng" dirty="0"/>
              <a:t>Porodični problemi i rizična ponašanja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A1C5-4FE2-FAD4-8CB8-6D0BDB9F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+mj-lt"/>
              </a:rPr>
              <a:t>Prisustvo </a:t>
            </a:r>
            <a:r>
              <a:rPr lang="en-US" dirty="0" err="1">
                <a:latin typeface="+mj-lt"/>
              </a:rPr>
              <a:t>osobe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učestvovala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ratovima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1990ih </a:t>
            </a:r>
            <a:r>
              <a:rPr lang="en-US" dirty="0" err="1">
                <a:latin typeface="+mj-lt"/>
              </a:rPr>
              <a:t>godina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među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navedenim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determinantama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pokazuje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najslabija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jer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povećava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rizike</a:t>
            </a:r>
            <a:r>
              <a:rPr lang="en-US" dirty="0">
                <a:latin typeface="+mj-lt"/>
              </a:rPr>
              <a:t> od nasilja </a:t>
            </a:r>
            <a:r>
              <a:rPr lang="en-US" dirty="0" err="1">
                <a:latin typeface="+mj-lt"/>
              </a:rPr>
              <a:t>samo</a:t>
            </a:r>
            <a:r>
              <a:rPr lang="en-US" dirty="0">
                <a:latin typeface="+mj-lt"/>
              </a:rPr>
              <a:t> 1.2 puta. </a:t>
            </a:r>
            <a:r>
              <a:rPr lang="en-US" dirty="0" err="1">
                <a:latin typeface="+mj-lt"/>
              </a:rPr>
              <a:t>Preostale</a:t>
            </a:r>
            <a:r>
              <a:rPr lang="en-US" dirty="0">
                <a:latin typeface="+mj-lt"/>
              </a:rPr>
              <a:t> tri </a:t>
            </a:r>
            <a:r>
              <a:rPr lang="en-US" dirty="0" err="1">
                <a:latin typeface="+mj-lt"/>
              </a:rPr>
              <a:t>determinante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predstavljaju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snažne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faktore</a:t>
            </a:r>
            <a:r>
              <a:rPr lang="en-US" dirty="0">
                <a:latin typeface="+mj-lt"/>
              </a:rPr>
              <a:t> nasilja: problem </a:t>
            </a:r>
            <a:r>
              <a:rPr lang="en-US" dirty="0" err="1">
                <a:latin typeface="+mj-lt"/>
              </a:rPr>
              <a:t>alkoholizma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porodici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povećava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rizike</a:t>
            </a:r>
            <a:r>
              <a:rPr lang="en-US" dirty="0">
                <a:latin typeface="+mj-lt"/>
              </a:rPr>
              <a:t> od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7 puta, </a:t>
            </a:r>
            <a:r>
              <a:rPr lang="en-US" dirty="0" err="1">
                <a:latin typeface="+mj-lt"/>
              </a:rPr>
              <a:t>problemi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porodičnim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odnosima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povećavaju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gotovo</a:t>
            </a:r>
            <a:r>
              <a:rPr lang="en-US" dirty="0">
                <a:latin typeface="+mj-lt"/>
              </a:rPr>
              <a:t> 8 puta, a problem </a:t>
            </a:r>
            <a:r>
              <a:rPr lang="en-US" dirty="0" err="1">
                <a:latin typeface="+mj-lt"/>
              </a:rPr>
              <a:t>zavisnosti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narkotika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čak</a:t>
            </a:r>
            <a:r>
              <a:rPr lang="en-US" dirty="0">
                <a:latin typeface="+mj-lt"/>
              </a:rPr>
              <a:t> 12 puta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AA286-34F9-E82F-B3CC-78EA04670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48" y="4083844"/>
            <a:ext cx="8333954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42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06AB-42AF-2208-60AC-C7455964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026"/>
            <a:ext cx="6677025" cy="1309687"/>
          </a:xfrm>
        </p:spPr>
        <p:txBody>
          <a:bodyPr/>
          <a:lstStyle/>
          <a:p>
            <a:r>
              <a:rPr lang="en-US" b="1" u="sng" dirty="0"/>
              <a:t>Obrasci </a:t>
            </a:r>
            <a:r>
              <a:rPr lang="en-US" b="1" u="sng" dirty="0" err="1"/>
              <a:t>rešavanja</a:t>
            </a:r>
            <a:r>
              <a:rPr lang="en-US" b="1" u="sng" dirty="0"/>
              <a:t> </a:t>
            </a:r>
            <a:r>
              <a:rPr lang="en-US" b="1" u="sng" dirty="0" err="1"/>
              <a:t>sukoba</a:t>
            </a:r>
            <a:r>
              <a:rPr lang="en-US" b="1" u="sng" dirty="0"/>
              <a:t> u </a:t>
            </a:r>
            <a:r>
              <a:rPr lang="en-US" b="1" u="sng" dirty="0" err="1"/>
              <a:t>domaćinstvu</a:t>
            </a:r>
            <a:r>
              <a:rPr lang="en-US" b="1" u="sng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FD7AB-F2CB-F6A0-4354-89B6AB08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196" y="1590674"/>
            <a:ext cx="6048375" cy="50673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</a:rPr>
              <a:t>U </a:t>
            </a:r>
            <a:r>
              <a:rPr lang="en-US" dirty="0" err="1">
                <a:latin typeface="+mj-lt"/>
              </a:rPr>
              <a:t>ovoj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grupi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potencijalnih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determinanti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ispitani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: </a:t>
            </a:r>
            <a:r>
              <a:rPr lang="en-US" dirty="0" err="1">
                <a:latin typeface="+mj-lt"/>
              </a:rPr>
              <a:t>prisustvo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osobe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domaćinstvu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ima</a:t>
            </a:r>
            <a:r>
              <a:rPr lang="en-US" dirty="0">
                <a:latin typeface="+mj-lt"/>
              </a:rPr>
              <a:t> „</a:t>
            </a:r>
            <a:r>
              <a:rPr lang="en-US" dirty="0" err="1">
                <a:latin typeface="+mj-lt"/>
              </a:rPr>
              <a:t>tešku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narav</a:t>
            </a:r>
            <a:r>
              <a:rPr lang="en-US" dirty="0">
                <a:latin typeface="+mj-lt"/>
              </a:rPr>
              <a:t>“, </a:t>
            </a:r>
            <a:r>
              <a:rPr lang="en-US" dirty="0" err="1">
                <a:latin typeface="+mj-lt"/>
              </a:rPr>
              <a:t>odnosno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osobe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sklone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izazivanju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konflikata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burnom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reagovanju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vikanju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druge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članove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; </a:t>
            </a:r>
            <a:r>
              <a:rPr lang="en-US" dirty="0" err="1">
                <a:latin typeface="+mj-lt"/>
              </a:rPr>
              <a:t>sklonost</a:t>
            </a:r>
            <a:r>
              <a:rPr lang="en-US" dirty="0">
                <a:latin typeface="+mj-lt"/>
              </a:rPr>
              <a:t> ka </a:t>
            </a:r>
            <a:r>
              <a:rPr lang="en-US" dirty="0" err="1">
                <a:latin typeface="+mj-lt"/>
              </a:rPr>
              <a:t>mirnom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rešavanju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nesuglasica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razgovorom</a:t>
            </a:r>
            <a:r>
              <a:rPr lang="en-US" dirty="0">
                <a:latin typeface="+mj-lt"/>
              </a:rPr>
              <a:t>; </a:t>
            </a:r>
            <a:r>
              <a:rPr lang="en-US" dirty="0" err="1">
                <a:latin typeface="+mj-lt"/>
              </a:rPr>
              <a:t>sklonost</a:t>
            </a:r>
            <a:r>
              <a:rPr lang="en-US" dirty="0">
                <a:latin typeface="+mj-lt"/>
              </a:rPr>
              <a:t> ka </a:t>
            </a:r>
            <a:r>
              <a:rPr lang="en-US" dirty="0" err="1">
                <a:latin typeface="+mj-lt"/>
              </a:rPr>
              <a:t>burnom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ispoljavanju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sukoba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verbalnu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agresiju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vikanje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vređanje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psovanje</a:t>
            </a:r>
            <a:r>
              <a:rPr lang="en-US" dirty="0">
                <a:latin typeface="+mj-lt"/>
              </a:rPr>
              <a:t>);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sklonost</a:t>
            </a:r>
            <a:r>
              <a:rPr lang="en-US" dirty="0">
                <a:latin typeface="+mj-lt"/>
              </a:rPr>
              <a:t> ka </a:t>
            </a:r>
            <a:r>
              <a:rPr lang="en-US" dirty="0" err="1">
                <a:latin typeface="+mj-lt"/>
              </a:rPr>
              <a:t>fizičkom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obračunavanju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sukoba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Ovi </a:t>
            </a:r>
            <a:r>
              <a:rPr lang="en-US" dirty="0" err="1">
                <a:latin typeface="+mj-lt"/>
              </a:rPr>
              <a:t>pokazatelji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zapravo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ukazuju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osobenu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kulturu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opštenja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domaćinstvu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upravlja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ponašanjima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članova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situacijama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postojanja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problema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neslaganja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slično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Svi </a:t>
            </a:r>
            <a:r>
              <a:rPr lang="en-US" dirty="0" err="1">
                <a:latin typeface="+mj-lt"/>
              </a:rPr>
              <a:t>navedeni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pokazatelji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pokazali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statistički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značajnim</a:t>
            </a:r>
            <a:r>
              <a:rPr lang="en-US" dirty="0">
                <a:latin typeface="+mj-lt"/>
              </a:rPr>
              <a:t> za </a:t>
            </a:r>
            <a:r>
              <a:rPr lang="en-US" dirty="0" err="1">
                <a:latin typeface="+mj-lt"/>
              </a:rPr>
              <a:t>ispoljavanje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</a:t>
            </a:r>
          </a:p>
          <a:p>
            <a:r>
              <a:rPr lang="en-US" dirty="0">
                <a:latin typeface="+mj-lt"/>
              </a:rPr>
              <a:t>U </a:t>
            </a:r>
            <a:r>
              <a:rPr lang="en-US" dirty="0" err="1">
                <a:latin typeface="+mj-lt"/>
              </a:rPr>
              <a:t>domaćinstvima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kojima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jedan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članova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tešku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narav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često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izaziva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sukobe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rizici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ispoljavanja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3 puta </a:t>
            </a:r>
            <a:r>
              <a:rPr lang="en-US" dirty="0" err="1">
                <a:latin typeface="+mj-lt"/>
              </a:rPr>
              <a:t>veći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U </a:t>
            </a:r>
            <a:r>
              <a:rPr lang="en-US" dirty="0" err="1">
                <a:latin typeface="+mj-lt"/>
              </a:rPr>
              <a:t>domaćinstvima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kojima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često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redovno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dolazi</a:t>
            </a:r>
            <a:r>
              <a:rPr lang="en-US" dirty="0">
                <a:latin typeface="+mj-lt"/>
              </a:rPr>
              <a:t> do </a:t>
            </a:r>
            <a:r>
              <a:rPr lang="en-US" dirty="0" err="1">
                <a:latin typeface="+mj-lt"/>
              </a:rPr>
              <a:t>burnih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rasprava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verbalnu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agresiju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rizici</a:t>
            </a:r>
            <a:r>
              <a:rPr lang="en-US" dirty="0">
                <a:latin typeface="+mj-lt"/>
              </a:rPr>
              <a:t> od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tri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po puta </a:t>
            </a:r>
            <a:r>
              <a:rPr lang="en-US" dirty="0" err="1">
                <a:latin typeface="+mj-lt"/>
              </a:rPr>
              <a:t>veći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4DF4E2-D916-4F5C-F568-008781337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19299"/>
            <a:ext cx="5870957" cy="358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08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6554B-D958-59EB-5C71-AB7278B8A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990099"/>
                </a:solidFill>
              </a:rPr>
              <a:t>zaključak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BF63E-63BC-3CC5-3F21-749AAAB42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0" y="2152650"/>
            <a:ext cx="5237480" cy="5344477"/>
          </a:xfrm>
        </p:spPr>
        <p:txBody>
          <a:bodyPr>
            <a:normAutofit/>
          </a:bodyPr>
          <a:lstStyle/>
          <a:p>
            <a:r>
              <a:rPr lang="en-US">
                <a:latin typeface="+mj-lt"/>
              </a:rPr>
              <a:t>Ispitivanje različitih vrsta faktora porodičnog nasilja nad ženama nedvosmisleno ukazuje da su individualni, strukturni i kulturni faktori snažno posredovani porodičnim faktorima, koji imaju najsnažniji uticaj na ispoljavanje nasilja u porodici. Porodični problemi i rizična ponašanja više nego bilo koje druge determinante povećavaju rizike od nasilja, a obrasci rešavanja konflikata u domaćinstvu oblikuju značajno okvir unutar koga se porodični problemi rešavaju, stvarajući tako povoljne uslove za razvoj nasilja prema ženama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3AF55-96D0-E3BD-BF03-D7993CAEC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48" y="2152650"/>
            <a:ext cx="5802507" cy="338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637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77E0-09CE-1D36-D9B8-E7486B675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C6021-E103-076D-3798-24DDB8A70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+mj-lt"/>
              </a:rPr>
              <a:t>Istraživanje Marije </a:t>
            </a:r>
            <a:r>
              <a:rPr lang="en-US" dirty="0" err="1">
                <a:latin typeface="+mj-lt"/>
              </a:rPr>
              <a:t>Babović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Katarine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Ginić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Olivere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Vuković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sprovedeno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Srbiji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objavljeno</a:t>
            </a:r>
            <a:r>
              <a:rPr lang="en-US" dirty="0">
                <a:latin typeface="+mj-lt"/>
              </a:rPr>
              <a:t> 2010. </a:t>
            </a:r>
            <a:r>
              <a:rPr lang="en-US" dirty="0" err="1">
                <a:latin typeface="+mj-lt"/>
              </a:rPr>
              <a:t>godine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Istraživanje </a:t>
            </a:r>
            <a:r>
              <a:rPr lang="en-US" dirty="0" err="1">
                <a:latin typeface="+mj-lt"/>
              </a:rPr>
              <a:t>treba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pruži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odgovore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sledeća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pitanja</a:t>
            </a:r>
            <a:r>
              <a:rPr lang="en-US" dirty="0">
                <a:latin typeface="+mj-lt"/>
              </a:rPr>
              <a:t>:</a:t>
            </a:r>
          </a:p>
          <a:p>
            <a:pPr marL="0" indent="0" algn="just">
              <a:buNone/>
            </a:pPr>
            <a:r>
              <a:rPr lang="en-US" dirty="0">
                <a:latin typeface="+mj-lt"/>
              </a:rPr>
              <a:t>1. </a:t>
            </a:r>
            <a:r>
              <a:rPr lang="en-US" dirty="0" err="1">
                <a:latin typeface="+mj-lt"/>
              </a:rPr>
              <a:t>Kolika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aktuelna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kolika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ukupna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prevalencija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ženama?</a:t>
            </a:r>
          </a:p>
          <a:p>
            <a:pPr marL="0" indent="0" algn="just">
              <a:buNone/>
            </a:pPr>
            <a:r>
              <a:rPr lang="en-US" dirty="0">
                <a:latin typeface="+mj-lt"/>
              </a:rPr>
              <a:t>2. U </a:t>
            </a:r>
            <a:r>
              <a:rPr lang="en-US" dirty="0" err="1">
                <a:latin typeface="+mj-lt"/>
              </a:rPr>
              <a:t>kojim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oblicima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ovo</a:t>
            </a:r>
            <a:r>
              <a:rPr lang="en-US" dirty="0">
                <a:latin typeface="+mj-lt"/>
              </a:rPr>
              <a:t> nasilje </a:t>
            </a:r>
            <a:r>
              <a:rPr lang="en-US" dirty="0" err="1">
                <a:latin typeface="+mj-lt"/>
              </a:rPr>
              <a:t>ispoljava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izgledaju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prevalencije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različitih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oblika</a:t>
            </a:r>
            <a:r>
              <a:rPr lang="en-US" dirty="0">
                <a:latin typeface="+mj-lt"/>
              </a:rPr>
              <a:t> nasilja? </a:t>
            </a:r>
          </a:p>
          <a:p>
            <a:pPr marL="0" indent="0" algn="just">
              <a:buNone/>
            </a:pPr>
            <a:r>
              <a:rPr lang="en-US" dirty="0">
                <a:latin typeface="+mj-lt"/>
              </a:rPr>
              <a:t>3. Ko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žrtve</a:t>
            </a:r>
            <a:r>
              <a:rPr lang="en-US" dirty="0">
                <a:latin typeface="+mj-lt"/>
              </a:rPr>
              <a:t> a ko </a:t>
            </a:r>
            <a:r>
              <a:rPr lang="en-US" dirty="0" err="1">
                <a:latin typeface="+mj-lt"/>
              </a:rPr>
              <a:t>počinioci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srodstvu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različitim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karakteristikama</a:t>
            </a:r>
            <a:r>
              <a:rPr lang="en-US" dirty="0">
                <a:latin typeface="+mj-lt"/>
              </a:rPr>
              <a:t>? </a:t>
            </a:r>
          </a:p>
          <a:p>
            <a:pPr marL="0" indent="0" algn="just">
              <a:buNone/>
            </a:pPr>
            <a:r>
              <a:rPr lang="en-US" dirty="0">
                <a:latin typeface="+mj-lt"/>
              </a:rPr>
              <a:t>4.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determinante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odnosno</a:t>
            </a:r>
            <a:r>
              <a:rPr lang="en-US" dirty="0">
                <a:latin typeface="+mj-lt"/>
              </a:rPr>
              <a:t> koji </a:t>
            </a:r>
            <a:r>
              <a:rPr lang="en-US" dirty="0" err="1">
                <a:latin typeface="+mj-lt"/>
              </a:rPr>
              <a:t>individualni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faktoripovećavaju</a:t>
            </a:r>
            <a:r>
              <a:rPr lang="en-US" dirty="0">
                <a:latin typeface="+mj-lt"/>
              </a:rPr>
              <a:t>, a koji </a:t>
            </a:r>
            <a:r>
              <a:rPr lang="en-US" dirty="0" err="1">
                <a:latin typeface="+mj-lt"/>
              </a:rPr>
              <a:t>smanjuju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verovatnoću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ispoljavanja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A97D0-F372-0AFC-00ED-451AF06D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PREVALENCIJA PORODIČNOG NASILJA NAD ŽENAMA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129A2-659C-9AA4-75A5-965F2F7DE9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+mj-lt"/>
              </a:rPr>
              <a:t>Sigurna </a:t>
            </a:r>
            <a:r>
              <a:rPr lang="en-US" dirty="0" err="1">
                <a:latin typeface="+mj-lt"/>
              </a:rPr>
              <a:t>donja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granica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rasprostranjenosti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Jedan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broj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nikad</a:t>
            </a:r>
            <a:r>
              <a:rPr lang="en-US" dirty="0">
                <a:latin typeface="+mj-lt"/>
              </a:rPr>
              <a:t> ne </a:t>
            </a:r>
            <a:r>
              <a:rPr lang="en-US" dirty="0" err="1">
                <a:latin typeface="+mj-lt"/>
              </a:rPr>
              <a:t>prijavi</a:t>
            </a:r>
            <a:r>
              <a:rPr lang="en-US" dirty="0">
                <a:latin typeface="+mj-lt"/>
              </a:rPr>
              <a:t> nasilje</a:t>
            </a:r>
          </a:p>
          <a:p>
            <a:pPr algn="just"/>
            <a:r>
              <a:rPr lang="en-US" dirty="0">
                <a:latin typeface="+mj-lt"/>
              </a:rPr>
              <a:t>Kao </a:t>
            </a:r>
            <a:r>
              <a:rPr lang="en-US" dirty="0" err="1">
                <a:latin typeface="+mj-lt"/>
              </a:rPr>
              <a:t>žrtve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identifikovane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doživele</a:t>
            </a:r>
            <a:r>
              <a:rPr lang="en-US" dirty="0">
                <a:latin typeface="+mj-lt"/>
              </a:rPr>
              <a:t> bar </a:t>
            </a:r>
            <a:r>
              <a:rPr lang="en-US" dirty="0" err="1">
                <a:latin typeface="+mj-lt"/>
              </a:rPr>
              <a:t>jedan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ekonomsko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psihičko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fizičko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seksualno</a:t>
            </a:r>
            <a:r>
              <a:rPr lang="en-US" dirty="0">
                <a:latin typeface="+mj-lt"/>
              </a:rPr>
              <a:t>)</a:t>
            </a:r>
          </a:p>
          <a:p>
            <a:pPr algn="just"/>
            <a:r>
              <a:rPr lang="en-US" dirty="0" err="1">
                <a:latin typeface="+mj-lt"/>
              </a:rPr>
              <a:t>Stopa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aktuelne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prevalencije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stopa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ukupne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prevalencije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specifične</a:t>
            </a:r>
            <a:r>
              <a:rPr lang="en-US" dirty="0">
                <a:latin typeface="+mj-lt"/>
              </a:rPr>
              <a:t> stope </a:t>
            </a:r>
            <a:r>
              <a:rPr lang="en-US" dirty="0" err="1">
                <a:latin typeface="+mj-lt"/>
              </a:rPr>
              <a:t>prevalencije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37.5%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nasilju</a:t>
            </a:r>
            <a:r>
              <a:rPr lang="en-US" dirty="0">
                <a:latin typeface="+mj-lt"/>
              </a:rPr>
              <a:t>, a da je 54.2%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života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Psihičko</a:t>
            </a:r>
            <a:r>
              <a:rPr lang="en-US" dirty="0">
                <a:latin typeface="+mj-lt"/>
              </a:rPr>
              <a:t> nasilje je </a:t>
            </a:r>
            <a:r>
              <a:rPr lang="en-US" dirty="0" err="1">
                <a:latin typeface="+mj-lt"/>
              </a:rPr>
              <a:t>najrasprostranjenije</a:t>
            </a:r>
            <a:r>
              <a:rPr lang="en-US" dirty="0">
                <a:latin typeface="+mj-lt"/>
              </a:rPr>
              <a:t>, a </a:t>
            </a:r>
            <a:r>
              <a:rPr lang="en-US" dirty="0" err="1">
                <a:latin typeface="+mj-lt"/>
              </a:rPr>
              <a:t>najmanje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zastupljeno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seksualno</a:t>
            </a:r>
            <a:r>
              <a:rPr lang="en-US" dirty="0">
                <a:latin typeface="+mj-lt"/>
              </a:rPr>
              <a:t> nasilje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8BC41-C677-F8B9-08B1-EEC260509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55" y="708343"/>
            <a:ext cx="4412875" cy="3643312"/>
          </a:xfrm>
        </p:spPr>
        <p:txBody>
          <a:bodyPr/>
          <a:lstStyle/>
          <a:p>
            <a:pPr algn="just"/>
            <a:r>
              <a:rPr lang="en-US" dirty="0"/>
              <a:t>R</a:t>
            </a:r>
            <a:r>
              <a:rPr lang="en-US" dirty="0">
                <a:latin typeface="+mj-lt"/>
              </a:rPr>
              <a:t>asprostranjenost </a:t>
            </a:r>
            <a:r>
              <a:rPr lang="en-US" dirty="0" err="1">
                <a:latin typeface="+mj-lt"/>
              </a:rPr>
              <a:t>opšteg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pojedinačnih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formi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razlikuje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između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regiona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Stope </a:t>
            </a:r>
            <a:r>
              <a:rPr lang="en-US" dirty="0" err="1">
                <a:latin typeface="+mj-lt"/>
              </a:rPr>
              <a:t>aktuelne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ukupne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prevalencije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porodičnog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najveće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Beogradu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najmanje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Centralnoj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Istočnoj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Srbiji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1EBEF2-622B-EA35-3D15-E1A94713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035" y="260668"/>
            <a:ext cx="7260965" cy="3072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CC3FC0-0A66-C641-4E29-55E21F46B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3" y="3429000"/>
            <a:ext cx="7773074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4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52094F-F2B4-E606-FC7E-F81B329A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055" y="523281"/>
            <a:ext cx="6498667" cy="24386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E84BC-A218-2D11-4AED-8634C747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227" y="523281"/>
            <a:ext cx="4352213" cy="5811437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+mj-lt"/>
              </a:rPr>
              <a:t>U </a:t>
            </a:r>
            <a:r>
              <a:rPr lang="en-US" dirty="0" err="1">
                <a:latin typeface="+mj-lt"/>
              </a:rPr>
              <a:t>poslednjih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godinu</a:t>
            </a:r>
            <a:r>
              <a:rPr lang="en-US" dirty="0">
                <a:latin typeface="+mj-lt"/>
              </a:rPr>
              <a:t> dana </a:t>
            </a:r>
            <a:r>
              <a:rPr lang="en-US" dirty="0" err="1">
                <a:latin typeface="+mj-lt"/>
              </a:rPr>
              <a:t>trećina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višestrukim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oblicima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, a da je 45%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života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iskusilo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više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formi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dirty="0" err="1">
                <a:latin typeface="+mj-lt"/>
              </a:rPr>
              <a:t>više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polovine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isključivo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psihičkom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nasilju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ali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sledeći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najrasprostranjeniji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predstavlja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kombinaciju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psihičkog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r>
              <a:rPr lang="en-US" dirty="0">
                <a:latin typeface="+mj-lt"/>
              </a:rPr>
              <a:t>, a </a:t>
            </a:r>
            <a:r>
              <a:rPr lang="en-US" dirty="0" err="1">
                <a:latin typeface="+mj-lt"/>
              </a:rPr>
              <a:t>potom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psihičkog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Nasilje se, </a:t>
            </a:r>
            <a:r>
              <a:rPr lang="en-US" dirty="0" err="1">
                <a:latin typeface="+mj-lt"/>
              </a:rPr>
              <a:t>dakle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najčešće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javlja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+mj-lt"/>
              </a:rPr>
              <a:t>složeni</a:t>
            </a:r>
            <a:r>
              <a:rPr lang="en-US" b="1" dirty="0">
                <a:solidFill>
                  <a:srgbClr val="990099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990099"/>
                </a:solidFill>
                <a:latin typeface="+mj-lt"/>
              </a:rPr>
              <a:t>sindromu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kome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zapravo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kombinuju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različite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metode</a:t>
            </a:r>
            <a:r>
              <a:rPr lang="en-US" dirty="0">
                <a:latin typeface="+mj-lt"/>
              </a:rPr>
              <a:t> zlostavljanja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ciljem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uspostavljanja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održavanja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nejednakih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odnosa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moći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kontrole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394E7-2BF8-8EB4-4174-B8324CE53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157" y="3640052"/>
            <a:ext cx="7120465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82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7ACD02-B38B-08D3-D01A-F4764E52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11555" y="534502"/>
            <a:ext cx="4076067" cy="16808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C2D40-F814-DD7E-024A-92363D738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3024188"/>
            <a:ext cx="10256520" cy="36433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+mj-lt"/>
              </a:rPr>
              <a:t>Treba </a:t>
            </a:r>
            <a:r>
              <a:rPr lang="en-US" dirty="0" err="1">
                <a:latin typeface="+mj-lt"/>
              </a:rPr>
              <a:t>praviti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razliku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između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zavisnosti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nasilja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Pod </a:t>
            </a:r>
            <a:r>
              <a:rPr lang="en-US" dirty="0" err="1">
                <a:latin typeface="+mj-lt"/>
              </a:rPr>
              <a:t>ekonomskim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podrazumeva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uskraćivanje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resursa</a:t>
            </a:r>
            <a:r>
              <a:rPr lang="en-US" dirty="0">
                <a:latin typeface="+mj-lt"/>
              </a:rPr>
              <a:t> za </a:t>
            </a:r>
            <a:r>
              <a:rPr lang="en-US" dirty="0" err="1">
                <a:latin typeface="+mj-lt"/>
              </a:rPr>
              <a:t>zadovoljavanje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potreba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sprečavanje</a:t>
            </a:r>
            <a:r>
              <a:rPr lang="en-US" dirty="0">
                <a:latin typeface="+mj-lt"/>
              </a:rPr>
              <a:t> da se </a:t>
            </a:r>
            <a:r>
              <a:rPr lang="en-US" dirty="0" err="1">
                <a:latin typeface="+mj-lt"/>
              </a:rPr>
              <a:t>angažuju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ekonomskim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aktivnostima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značajne</a:t>
            </a:r>
            <a:r>
              <a:rPr lang="en-US" dirty="0">
                <a:latin typeface="+mj-lt"/>
              </a:rPr>
              <a:t> za </a:t>
            </a:r>
            <a:r>
              <a:rPr lang="en-US" dirty="0" err="1">
                <a:latin typeface="+mj-lt"/>
              </a:rPr>
              <a:t>obezbeđenje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egzistencije</a:t>
            </a:r>
            <a:endParaRPr lang="en-US" dirty="0">
              <a:latin typeface="+mj-lt"/>
            </a:endParaRPr>
          </a:p>
          <a:p>
            <a:pPr algn="just"/>
            <a:r>
              <a:rPr lang="en-US" dirty="0">
                <a:latin typeface="+mj-lt"/>
              </a:rPr>
              <a:t>U  </a:t>
            </a:r>
            <a:r>
              <a:rPr lang="en-US" dirty="0" err="1">
                <a:latin typeface="+mj-lt"/>
              </a:rPr>
              <a:t>uzorku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ima</a:t>
            </a:r>
            <a:r>
              <a:rPr lang="en-US" dirty="0">
                <a:latin typeface="+mj-lt"/>
              </a:rPr>
              <a:t> 11.4%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imale</a:t>
            </a:r>
            <a:r>
              <a:rPr lang="en-US" dirty="0">
                <a:latin typeface="+mj-lt"/>
              </a:rPr>
              <a:t> bar </a:t>
            </a:r>
            <a:r>
              <a:rPr lang="en-US" dirty="0" err="1">
                <a:latin typeface="+mj-lt"/>
              </a:rPr>
              <a:t>jedno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navedenih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iskustava</a:t>
            </a:r>
            <a:r>
              <a:rPr lang="en-US" dirty="0">
                <a:latin typeface="+mj-lt"/>
              </a:rPr>
              <a:t> u </a:t>
            </a:r>
            <a:r>
              <a:rPr lang="en-US" dirty="0" err="1">
                <a:latin typeface="+mj-lt"/>
              </a:rPr>
              <a:t>toku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prethodnih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godinu</a:t>
            </a:r>
            <a:r>
              <a:rPr lang="en-US" dirty="0">
                <a:latin typeface="+mj-lt"/>
              </a:rPr>
              <a:t> dana, a 15.8%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se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ovakvim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iskustvom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susrele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života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nezavisne</a:t>
            </a:r>
            <a:r>
              <a:rPr lang="en-US" dirty="0">
                <a:latin typeface="+mj-lt"/>
              </a:rPr>
              <a:t> od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se ne </a:t>
            </a:r>
            <a:r>
              <a:rPr lang="en-US" dirty="0" err="1">
                <a:latin typeface="+mj-lt"/>
              </a:rPr>
              <a:t>suočavaju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ovakvim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iskustvima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Ekonomsku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nezavisnost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treba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posmatrati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važan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preduslov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ali</a:t>
            </a:r>
            <a:r>
              <a:rPr lang="en-US" dirty="0">
                <a:latin typeface="+mj-lt"/>
              </a:rPr>
              <a:t> ne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dovoljan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uslov</a:t>
            </a:r>
            <a:r>
              <a:rPr lang="en-US" dirty="0">
                <a:latin typeface="+mj-lt"/>
              </a:rPr>
              <a:t> za </a:t>
            </a:r>
            <a:r>
              <a:rPr lang="en-US" dirty="0" err="1">
                <a:latin typeface="+mj-lt"/>
              </a:rPr>
              <a:t>odsustvo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ekonomskog</a:t>
            </a:r>
            <a:r>
              <a:rPr lang="en-US" dirty="0">
                <a:latin typeface="+mj-lt"/>
              </a:rPr>
              <a:t> zlostavljanja</a:t>
            </a:r>
          </a:p>
          <a:p>
            <a:pPr algn="just"/>
            <a:r>
              <a:rPr lang="en-US" dirty="0" err="1">
                <a:latin typeface="+mj-lt"/>
              </a:rPr>
              <a:t>Ekonomsko</a:t>
            </a:r>
            <a:r>
              <a:rPr lang="en-US" dirty="0">
                <a:latin typeface="+mj-lt"/>
              </a:rPr>
              <a:t> nasilje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u 85% </a:t>
            </a:r>
            <a:r>
              <a:rPr lang="en-US" dirty="0" err="1">
                <a:latin typeface="+mj-lt"/>
              </a:rPr>
              <a:t>slučajeva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vrše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muški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članovi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domaćinstva</a:t>
            </a:r>
            <a:r>
              <a:rPr lang="en-US" dirty="0">
                <a:latin typeface="+mj-lt"/>
              </a:rPr>
              <a:t>, a u 15% </a:t>
            </a:r>
            <a:r>
              <a:rPr lang="en-US" dirty="0" err="1">
                <a:latin typeface="+mj-lt"/>
              </a:rPr>
              <a:t>ženski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10E028-13B5-C5F1-78F1-561FA3B0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643" y="1981911"/>
            <a:ext cx="9601200" cy="1309687"/>
          </a:xfrm>
        </p:spPr>
        <p:txBody>
          <a:bodyPr/>
          <a:lstStyle/>
          <a:p>
            <a:r>
              <a:rPr lang="en-US" b="1" dirty="0" err="1">
                <a:solidFill>
                  <a:srgbClr val="990099"/>
                </a:solidFill>
              </a:rPr>
              <a:t>Ekonomsko</a:t>
            </a:r>
            <a:r>
              <a:rPr lang="en-US" b="1" dirty="0">
                <a:solidFill>
                  <a:srgbClr val="990099"/>
                </a:solidFill>
              </a:rPr>
              <a:t> nasilje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DF19D8-C844-2CB1-120E-60BBBD217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674" y="811606"/>
            <a:ext cx="3650296" cy="1825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940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EF5D-A764-D218-FD48-1B91F9826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90099"/>
                </a:solidFill>
              </a:rPr>
              <a:t>PSIHIČKO NASILJE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B1276C6-22D3-2D9E-385B-15AB12974C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498983"/>
              </p:ext>
            </p:extLst>
          </p:nvPr>
        </p:nvGraphicFramePr>
        <p:xfrm>
          <a:off x="628649" y="1920240"/>
          <a:ext cx="11210926" cy="2320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5463">
                  <a:extLst>
                    <a:ext uri="{9D8B030D-6E8A-4147-A177-3AD203B41FA5}">
                      <a16:colId xmlns:a16="http://schemas.microsoft.com/office/drawing/2014/main" val="721387381"/>
                    </a:ext>
                  </a:extLst>
                </a:gridCol>
                <a:gridCol w="5605463">
                  <a:extLst>
                    <a:ext uri="{9D8B030D-6E8A-4147-A177-3AD203B41FA5}">
                      <a16:colId xmlns:a16="http://schemas.microsoft.com/office/drawing/2014/main" val="3643468284"/>
                    </a:ext>
                  </a:extLst>
                </a:gridCol>
              </a:tblGrid>
              <a:tr h="275495">
                <a:tc>
                  <a:txBody>
                    <a:bodyPr/>
                    <a:lstStyle/>
                    <a:p>
                      <a:r>
                        <a:rPr lang="en-US" sz="1400" dirty="0" err="1"/>
                        <a:t>Vrste</a:t>
                      </a:r>
                      <a:r>
                        <a:rPr lang="en-US" sz="1400" dirty="0"/>
                        <a:t>/</a:t>
                      </a:r>
                      <a:r>
                        <a:rPr lang="en-US" sz="1400" dirty="0" err="1"/>
                        <a:t>dimenzije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psihičkog</a:t>
                      </a:r>
                      <a:r>
                        <a:rPr lang="en-US" sz="1400" dirty="0"/>
                        <a:t> nasilja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Indikatori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151880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Nanošenje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štete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samopercepciji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samopouzdanju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doživljaju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ličnosti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Vikanje,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psovanje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vređanje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omalovažavanje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662594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Pasivna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agresija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uskraćivanje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emocija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brige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Ignorisanje,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prekid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komunkacije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odbijanje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da se</a:t>
                      </a:r>
                    </a:p>
                    <a:p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razgovara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750357"/>
                  </a:ext>
                </a:extLst>
              </a:tr>
              <a:tr h="54344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Zastrašivanje: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eksplicitno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implicitno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Pretnja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nanošenja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povrede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ženi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ili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njoj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bliskoj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osobi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uništavanje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ženinih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stvari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413183"/>
                  </a:ext>
                </a:extLst>
              </a:tr>
              <a:tr h="3849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Ograničavanje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ličnog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prostora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i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sloboda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tx1"/>
                          </a:solidFill>
                        </a:rPr>
                        <a:t>Zabrana odlaska u posetu, izlaska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2295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AC4509-41FF-00E1-1E89-7E0B2E85A4EC}"/>
              </a:ext>
            </a:extLst>
          </p:cNvPr>
          <p:cNvSpPr txBox="1"/>
          <p:nvPr/>
        </p:nvSpPr>
        <p:spPr>
          <a:xfrm>
            <a:off x="339380" y="4396849"/>
            <a:ext cx="11513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Podaci </a:t>
            </a:r>
            <a:r>
              <a:rPr lang="en-US" sz="1600" dirty="0" err="1">
                <a:latin typeface="+mj-lt"/>
              </a:rPr>
              <a:t>iz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istraživanja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pokazuju</a:t>
            </a:r>
            <a:r>
              <a:rPr lang="en-US" sz="1600" dirty="0">
                <a:latin typeface="+mj-lt"/>
              </a:rPr>
              <a:t> da je u </a:t>
            </a:r>
            <a:r>
              <a:rPr lang="en-US" sz="1600" dirty="0" err="1">
                <a:latin typeface="+mj-lt"/>
              </a:rPr>
              <a:t>toku</a:t>
            </a:r>
            <a:r>
              <a:rPr lang="en-US" sz="1600" dirty="0">
                <a:latin typeface="+mj-lt"/>
              </a:rPr>
              <a:t> 12 </a:t>
            </a:r>
            <a:r>
              <a:rPr lang="en-US" sz="1600" dirty="0" err="1">
                <a:latin typeface="+mj-lt"/>
              </a:rPr>
              <a:t>meseci</a:t>
            </a:r>
            <a:r>
              <a:rPr lang="en-US" sz="1600" dirty="0">
                <a:latin typeface="+mj-lt"/>
              </a:rPr>
              <a:t> koji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prethodili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istraživanju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psihičkom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nasilju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bilo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izloženo</a:t>
            </a:r>
            <a:r>
              <a:rPr lang="en-US" sz="1600" dirty="0">
                <a:latin typeface="+mj-lt"/>
              </a:rPr>
              <a:t> 31.8% </a:t>
            </a:r>
            <a:r>
              <a:rPr lang="en-US" sz="1600" dirty="0" err="1">
                <a:latin typeface="+mj-lt"/>
              </a:rPr>
              <a:t>žena</a:t>
            </a:r>
            <a:r>
              <a:rPr lang="en-US" sz="1600" dirty="0">
                <a:latin typeface="+mj-lt"/>
              </a:rPr>
              <a:t>, a da </a:t>
            </a:r>
            <a:r>
              <a:rPr lang="en-US" sz="1600" dirty="0" err="1">
                <a:latin typeface="+mj-lt"/>
              </a:rPr>
              <a:t>ovakvu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vrstu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iskustva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tokom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života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ima</a:t>
            </a:r>
            <a:r>
              <a:rPr lang="en-US" sz="1600" dirty="0">
                <a:latin typeface="+mj-lt"/>
              </a:rPr>
              <a:t> 48.7% </a:t>
            </a:r>
            <a:r>
              <a:rPr lang="en-US" sz="1600" dirty="0" err="1">
                <a:latin typeface="+mj-lt"/>
              </a:rPr>
              <a:t>žena</a:t>
            </a:r>
            <a:r>
              <a:rPr lang="en-US" sz="1600" dirty="0">
                <a:latin typeface="+mj-lt"/>
              </a:rPr>
              <a:t>. </a:t>
            </a:r>
          </a:p>
          <a:p>
            <a:pPr algn="just"/>
            <a:endParaRPr lang="en-U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U </a:t>
            </a:r>
            <a:r>
              <a:rPr lang="en-US" sz="1600" dirty="0" err="1">
                <a:latin typeface="+mj-lt"/>
              </a:rPr>
              <a:t>slučaju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psihičkog</a:t>
            </a:r>
            <a:r>
              <a:rPr lang="en-US" sz="1600" dirty="0">
                <a:latin typeface="+mj-lt"/>
              </a:rPr>
              <a:t> nasilja </a:t>
            </a:r>
            <a:r>
              <a:rPr lang="en-US" sz="1600" dirty="0" err="1">
                <a:latin typeface="+mj-lt"/>
              </a:rPr>
              <a:t>galerija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likova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nasilnika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predvođena</a:t>
            </a:r>
            <a:r>
              <a:rPr lang="en-US" sz="1600" dirty="0">
                <a:latin typeface="+mj-lt"/>
              </a:rPr>
              <a:t> je </a:t>
            </a:r>
            <a:r>
              <a:rPr lang="en-US" sz="1600" dirty="0" err="1">
                <a:latin typeface="+mj-lt"/>
              </a:rPr>
              <a:t>muževima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nevenčanim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partnerima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sadašnjim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bivšim</a:t>
            </a:r>
            <a:r>
              <a:rPr lang="en-US" sz="1600" dirty="0">
                <a:latin typeface="+mj-lt"/>
              </a:rPr>
              <a:t>.</a:t>
            </a:r>
          </a:p>
          <a:p>
            <a:pPr algn="just"/>
            <a:endParaRPr lang="en-US" sz="1600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+mj-lt"/>
              </a:rPr>
              <a:t>Kvalitativni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zapisi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iz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istraživanja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ukazuju</a:t>
            </a:r>
            <a:r>
              <a:rPr lang="en-US" sz="1600" dirty="0">
                <a:latin typeface="+mj-lt"/>
              </a:rPr>
              <a:t> da se </a:t>
            </a:r>
            <a:r>
              <a:rPr lang="en-US" sz="1600" dirty="0" err="1">
                <a:latin typeface="+mj-lt"/>
              </a:rPr>
              <a:t>kod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nasilnika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često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može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uočiti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dvostruko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ponašanje</a:t>
            </a:r>
            <a:r>
              <a:rPr lang="en-US" sz="1600" dirty="0">
                <a:latin typeface="+mj-lt"/>
              </a:rPr>
              <a:t> – </a:t>
            </a:r>
            <a:r>
              <a:rPr lang="en-US" sz="1600" dirty="0" err="1">
                <a:latin typeface="+mj-lt"/>
              </a:rPr>
              <a:t>prema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osobama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izvan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porodice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mogu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negovati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identitet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ljubazne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prijatne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osobe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dok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članovima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porodice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ispoljavaju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potpuno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suprotno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ponašanje</a:t>
            </a:r>
            <a:r>
              <a:rPr lang="en-US" sz="16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91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0D60C-89F3-6227-B1A6-561EF8AF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990099"/>
                </a:solidFill>
              </a:rPr>
              <a:t>Fizičko</a:t>
            </a:r>
            <a:r>
              <a:rPr lang="en-US" b="1" dirty="0">
                <a:solidFill>
                  <a:srgbClr val="990099"/>
                </a:solidFill>
              </a:rPr>
              <a:t> nasilje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11658-1A0E-508C-BBAF-26859633C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381" y="1854199"/>
            <a:ext cx="7416869" cy="4514850"/>
          </a:xfrm>
        </p:spPr>
        <p:txBody>
          <a:bodyPr>
            <a:normAutofit fontScale="92500"/>
          </a:bodyPr>
          <a:lstStyle/>
          <a:p>
            <a:pPr algn="just"/>
            <a:r>
              <a:rPr lang="en-US" i="1" dirty="0">
                <a:latin typeface="+mj-lt"/>
              </a:rPr>
              <a:t>drmusanje, </a:t>
            </a:r>
            <a:r>
              <a:rPr lang="en-US" i="1" dirty="0" err="1">
                <a:latin typeface="+mj-lt"/>
              </a:rPr>
              <a:t>tresenje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čupanje</a:t>
            </a:r>
            <a:r>
              <a:rPr lang="en-US" i="1" dirty="0">
                <a:latin typeface="+mj-lt"/>
              </a:rPr>
              <a:t> za </a:t>
            </a:r>
            <a:r>
              <a:rPr lang="en-US" i="1" dirty="0" err="1">
                <a:latin typeface="+mj-lt"/>
              </a:rPr>
              <a:t>kosu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zavrtanje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ruke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šamar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udarac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pesnicom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gađanje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ili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udaranje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predmetom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ugriz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stiskanje</a:t>
            </a:r>
            <a:r>
              <a:rPr lang="en-US" i="1" dirty="0">
                <a:latin typeface="+mj-lt"/>
              </a:rPr>
              <a:t> za </a:t>
            </a:r>
            <a:r>
              <a:rPr lang="en-US" i="1" dirty="0" err="1">
                <a:latin typeface="+mj-lt"/>
              </a:rPr>
              <a:t>vrat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davljenje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udaranje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pritiskanje</a:t>
            </a:r>
            <a:r>
              <a:rPr lang="en-US" i="1" dirty="0">
                <a:latin typeface="+mj-lt"/>
              </a:rPr>
              <a:t> o </a:t>
            </a:r>
            <a:r>
              <a:rPr lang="en-US" i="1" dirty="0" err="1">
                <a:latin typeface="+mj-lt"/>
              </a:rPr>
              <a:t>zid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namerno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pečenje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cigaretom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peglom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ringlom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ili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drugim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predmetom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napad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pištoljem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nožem</a:t>
            </a:r>
            <a:r>
              <a:rPr lang="en-US" i="1" dirty="0">
                <a:latin typeface="+mj-lt"/>
              </a:rPr>
              <a:t>, </a:t>
            </a:r>
            <a:r>
              <a:rPr lang="en-US" i="1" dirty="0" err="1">
                <a:latin typeface="+mj-lt"/>
              </a:rPr>
              <a:t>drugim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oružjem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ili</a:t>
            </a:r>
            <a:r>
              <a:rPr lang="en-US" i="1" dirty="0">
                <a:latin typeface="+mj-lt"/>
              </a:rPr>
              <a:t> </a:t>
            </a:r>
            <a:r>
              <a:rPr lang="en-US" i="1" dirty="0" err="1">
                <a:latin typeface="+mj-lt"/>
              </a:rPr>
              <a:t>oruđem</a:t>
            </a:r>
            <a:endParaRPr lang="en-US" i="1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Stopa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aktuelnog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najviša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među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mladim</a:t>
            </a:r>
            <a:r>
              <a:rPr lang="en-US" dirty="0">
                <a:latin typeface="+mj-lt"/>
              </a:rPr>
              <a:t> ženama (18–24), </a:t>
            </a:r>
            <a:r>
              <a:rPr lang="en-US" dirty="0" err="1">
                <a:latin typeface="+mj-lt"/>
              </a:rPr>
              <a:t>dok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stope </a:t>
            </a:r>
            <a:r>
              <a:rPr lang="en-US" dirty="0" err="1">
                <a:latin typeface="+mj-lt"/>
              </a:rPr>
              <a:t>ukupnog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najviše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najstarijih</a:t>
            </a:r>
            <a:r>
              <a:rPr lang="en-US" dirty="0">
                <a:latin typeface="+mj-lt"/>
              </a:rPr>
              <a:t> a </a:t>
            </a:r>
            <a:r>
              <a:rPr lang="en-US" dirty="0" err="1">
                <a:latin typeface="+mj-lt"/>
              </a:rPr>
              <a:t>potom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najmlađih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žena</a:t>
            </a:r>
            <a:endParaRPr lang="en-US" dirty="0">
              <a:latin typeface="+mj-lt"/>
            </a:endParaRPr>
          </a:p>
          <a:p>
            <a:pPr algn="just"/>
            <a:r>
              <a:rPr lang="en-US" dirty="0" err="1">
                <a:latin typeface="+mj-lt"/>
              </a:rPr>
              <a:t>Najčešći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počinioci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sadašnji</a:t>
            </a:r>
            <a:r>
              <a:rPr lang="en-US" dirty="0">
                <a:latin typeface="+mj-lt"/>
              </a:rPr>
              <a:t>, a </a:t>
            </a:r>
            <a:r>
              <a:rPr lang="en-US" dirty="0" err="1">
                <a:latin typeface="+mj-lt"/>
              </a:rPr>
              <a:t>potom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bivši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muževi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partneri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iza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kojih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slede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očevi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dirty="0" err="1">
                <a:latin typeface="+mj-lt"/>
              </a:rPr>
              <a:t>Među</a:t>
            </a:r>
            <a:r>
              <a:rPr lang="en-US" dirty="0">
                <a:latin typeface="+mj-lt"/>
              </a:rPr>
              <a:t> ženama </a:t>
            </a:r>
            <a:r>
              <a:rPr lang="en-US" dirty="0" err="1">
                <a:latin typeface="+mj-lt"/>
              </a:rPr>
              <a:t>koje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bile </a:t>
            </a:r>
            <a:r>
              <a:rPr lang="en-US" dirty="0" err="1">
                <a:latin typeface="+mj-lt"/>
              </a:rPr>
              <a:t>izložene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nasilju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tokom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života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čak</a:t>
            </a:r>
            <a:r>
              <a:rPr lang="en-US" dirty="0">
                <a:latin typeface="+mj-lt"/>
              </a:rPr>
              <a:t> 30% je </a:t>
            </a:r>
            <a:r>
              <a:rPr lang="en-US" dirty="0" err="1">
                <a:latin typeface="+mj-lt"/>
              </a:rPr>
              <a:t>bilo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izloženo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teškim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oblicima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fizičkog</a:t>
            </a:r>
            <a:r>
              <a:rPr lang="en-US" dirty="0">
                <a:latin typeface="+mj-lt"/>
              </a:rPr>
              <a:t> nasilja </a:t>
            </a:r>
            <a:r>
              <a:rPr lang="en-US" dirty="0" err="1">
                <a:latin typeface="+mj-lt"/>
              </a:rPr>
              <a:t>kao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što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davljenje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pečenje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napad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oružjem</a:t>
            </a:r>
            <a:r>
              <a:rPr lang="en-US" dirty="0">
                <a:latin typeface="+mj-lt"/>
              </a:rPr>
              <a:t>/</a:t>
            </a:r>
            <a:r>
              <a:rPr lang="en-US" dirty="0" err="1">
                <a:latin typeface="+mj-lt"/>
              </a:rPr>
              <a:t>oruđem</a:t>
            </a:r>
            <a:r>
              <a:rPr lang="en-US" dirty="0">
                <a:latin typeface="+mj-lt"/>
              </a:rPr>
              <a:t>, a 70% </a:t>
            </a:r>
            <a:r>
              <a:rPr lang="en-US" dirty="0" err="1">
                <a:latin typeface="+mj-lt"/>
              </a:rPr>
              <a:t>žena</a:t>
            </a:r>
            <a:r>
              <a:rPr lang="en-US" dirty="0">
                <a:latin typeface="+mj-lt"/>
              </a:rPr>
              <a:t> je </a:t>
            </a:r>
            <a:r>
              <a:rPr lang="en-US" dirty="0" err="1">
                <a:latin typeface="+mj-lt"/>
              </a:rPr>
              <a:t>imalo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neku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vrstu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fizičke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povrede</a:t>
            </a:r>
            <a:r>
              <a:rPr lang="en-US" dirty="0">
                <a:latin typeface="+mj-lt"/>
              </a:rPr>
              <a:t>.</a:t>
            </a:r>
          </a:p>
          <a:p>
            <a:pPr algn="just"/>
            <a:r>
              <a:rPr lang="en-US" dirty="0" err="1">
                <a:latin typeface="+mj-lt"/>
              </a:rPr>
              <a:t>Fizičko</a:t>
            </a:r>
            <a:r>
              <a:rPr lang="en-US" dirty="0">
                <a:latin typeface="+mj-lt"/>
              </a:rPr>
              <a:t> nasilje se </a:t>
            </a:r>
            <a:r>
              <a:rPr lang="en-US" dirty="0" err="1">
                <a:latin typeface="+mj-lt"/>
              </a:rPr>
              <a:t>najčešće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javlja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zajedno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psihičkim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zlostavljanjem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D82BCB-42FE-95E8-88E0-73A2C6319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949" y="709796"/>
            <a:ext cx="3800475" cy="2771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F5CCBC-4B81-0F7F-0B79-1826C68F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336" y="3905250"/>
            <a:ext cx="3695700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54280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B8D9-DCF3-7084-024E-BCEF721F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557" y="1295400"/>
            <a:ext cx="6446044" cy="1598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990099"/>
                </a:solidFill>
              </a:rPr>
              <a:t>SEKSULANO NASILJE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AC4C3-56DA-3499-FC6D-68EFE7087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21" r="-4" b="-4"/>
          <a:stretch/>
        </p:blipFill>
        <p:spPr>
          <a:xfrm>
            <a:off x="952501" y="1700691"/>
            <a:ext cx="2947326" cy="160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DCA72F-7E85-C548-168F-4DA942A4C9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9" b="493"/>
          <a:stretch/>
        </p:blipFill>
        <p:spPr>
          <a:xfrm>
            <a:off x="957860" y="3548757"/>
            <a:ext cx="2934400" cy="160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DEF35-EBE6-0F93-F961-4B1280D8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0558" y="2499360"/>
            <a:ext cx="6999762" cy="395224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en-US" sz="1600" dirty="0">
                <a:latin typeface="+mj-lt"/>
              </a:rPr>
              <a:t>U </a:t>
            </a:r>
            <a:r>
              <a:rPr lang="en-US" sz="1600" dirty="0" err="1">
                <a:latin typeface="+mj-lt"/>
              </a:rPr>
              <a:t>seksualno</a:t>
            </a:r>
            <a:r>
              <a:rPr lang="en-US" sz="1600" dirty="0">
                <a:latin typeface="+mj-lt"/>
              </a:rPr>
              <a:t> nasilje </a:t>
            </a:r>
            <a:r>
              <a:rPr lang="en-US" sz="1600" dirty="0" err="1">
                <a:latin typeface="+mj-lt"/>
              </a:rPr>
              <a:t>svrstani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slučajevi</a:t>
            </a:r>
            <a:r>
              <a:rPr lang="en-US" sz="1600" dirty="0">
                <a:latin typeface="+mj-lt"/>
              </a:rPr>
              <a:t> u </a:t>
            </a:r>
            <a:r>
              <a:rPr lang="en-US" sz="1600" dirty="0" err="1">
                <a:latin typeface="+mj-lt"/>
              </a:rPr>
              <a:t>kojima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žene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prijavile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prinudu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seksualni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odnos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neželjene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radnje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tokom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seksualnog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odnosa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uz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upotrebu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fizičke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pretnje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fizičkom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silom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upućene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ispitanici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njoj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bliskoj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osobi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kao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slučajeve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ovakvog</a:t>
            </a:r>
            <a:r>
              <a:rPr lang="en-US" sz="1600" dirty="0">
                <a:latin typeface="+mj-lt"/>
              </a:rPr>
              <a:t> nasilja koji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se </a:t>
            </a:r>
            <a:r>
              <a:rPr lang="en-US" sz="1600" dirty="0" err="1">
                <a:latin typeface="+mj-lt"/>
              </a:rPr>
              <a:t>odvijali</a:t>
            </a:r>
            <a:r>
              <a:rPr lang="en-US" sz="1600" dirty="0">
                <a:latin typeface="+mj-lt"/>
              </a:rPr>
              <a:t> bez </a:t>
            </a:r>
            <a:r>
              <a:rPr lang="en-US" sz="1600" dirty="0" err="1">
                <a:latin typeface="+mj-lt"/>
              </a:rPr>
              <a:t>fizičke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sile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ali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uz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ucene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uvrede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optužbe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slično</a:t>
            </a:r>
            <a:endParaRPr lang="en-US" sz="1600" dirty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Žene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imale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jedno</a:t>
            </a:r>
            <a:r>
              <a:rPr lang="en-US" sz="1600" dirty="0">
                <a:latin typeface="+mj-lt"/>
              </a:rPr>
              <a:t> od </a:t>
            </a:r>
            <a:r>
              <a:rPr lang="en-US" sz="1600" dirty="0" err="1">
                <a:latin typeface="+mj-lt"/>
              </a:rPr>
              <a:t>navedenih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iskustava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tokom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života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čine</a:t>
            </a:r>
            <a:r>
              <a:rPr lang="en-US" sz="1600" dirty="0">
                <a:latin typeface="+mj-lt"/>
              </a:rPr>
              <a:t> 3.8% </a:t>
            </a:r>
            <a:r>
              <a:rPr lang="en-US" sz="1600" dirty="0" err="1">
                <a:latin typeface="+mj-lt"/>
              </a:rPr>
              <a:t>uzorka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err="1">
                <a:latin typeface="+mj-lt"/>
              </a:rPr>
              <a:t>dok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žene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koje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se </a:t>
            </a:r>
            <a:r>
              <a:rPr lang="en-US" sz="1600" dirty="0" err="1">
                <a:latin typeface="+mj-lt"/>
              </a:rPr>
              <a:t>suočile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ovakvim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nasiljem</a:t>
            </a:r>
            <a:r>
              <a:rPr lang="en-US" sz="1600" dirty="0">
                <a:latin typeface="+mj-lt"/>
              </a:rPr>
              <a:t> u </a:t>
            </a:r>
            <a:r>
              <a:rPr lang="en-US" sz="1600" dirty="0" err="1">
                <a:latin typeface="+mj-lt"/>
              </a:rPr>
              <a:t>toku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prethodnih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godinu</a:t>
            </a:r>
            <a:r>
              <a:rPr lang="en-US" sz="1600" dirty="0">
                <a:latin typeface="+mj-lt"/>
              </a:rPr>
              <a:t> dana </a:t>
            </a:r>
            <a:r>
              <a:rPr lang="en-US" sz="1600" dirty="0" err="1">
                <a:latin typeface="+mj-lt"/>
              </a:rPr>
              <a:t>čine</a:t>
            </a:r>
            <a:r>
              <a:rPr lang="en-US" sz="1600" dirty="0">
                <a:latin typeface="+mj-lt"/>
              </a:rPr>
              <a:t> 1.2% </a:t>
            </a:r>
            <a:r>
              <a:rPr lang="en-US" sz="1600" dirty="0" err="1">
                <a:latin typeface="+mj-lt"/>
              </a:rPr>
              <a:t>uzorka</a:t>
            </a:r>
            <a:endParaRPr lang="en-US" sz="1600" dirty="0"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en-US" sz="1600" dirty="0" err="1">
                <a:latin typeface="+mj-lt"/>
              </a:rPr>
              <a:t>Silovanje</a:t>
            </a:r>
            <a:r>
              <a:rPr lang="en-US" sz="1600" dirty="0">
                <a:latin typeface="+mj-lt"/>
              </a:rPr>
              <a:t> u </a:t>
            </a:r>
            <a:r>
              <a:rPr lang="en-US" sz="1600" dirty="0" err="1">
                <a:latin typeface="+mj-lt"/>
              </a:rPr>
              <a:t>porodici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najčešće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počinili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bivši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supruzi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partneri</a:t>
            </a:r>
            <a:r>
              <a:rPr lang="en-US" sz="1600" dirty="0">
                <a:latin typeface="+mj-lt"/>
              </a:rPr>
              <a:t> (58% </a:t>
            </a:r>
            <a:r>
              <a:rPr lang="en-US" sz="1600" dirty="0" err="1">
                <a:latin typeface="+mj-lt"/>
              </a:rPr>
              <a:t>slučajeva</a:t>
            </a:r>
            <a:r>
              <a:rPr lang="en-US" sz="1600" dirty="0">
                <a:latin typeface="+mj-lt"/>
              </a:rPr>
              <a:t>), </a:t>
            </a:r>
            <a:r>
              <a:rPr lang="en-US" sz="1600" dirty="0" err="1">
                <a:latin typeface="+mj-lt"/>
              </a:rPr>
              <a:t>zatim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sadašnji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supruzi</a:t>
            </a:r>
            <a:r>
              <a:rPr lang="en-US" sz="1600" dirty="0">
                <a:latin typeface="+mj-lt"/>
              </a:rPr>
              <a:t>/</a:t>
            </a:r>
            <a:r>
              <a:rPr lang="en-US" sz="1600" dirty="0" err="1">
                <a:latin typeface="+mj-lt"/>
              </a:rPr>
              <a:t>partneri</a:t>
            </a:r>
            <a:r>
              <a:rPr lang="en-US" sz="1600" dirty="0">
                <a:latin typeface="+mj-lt"/>
              </a:rPr>
              <a:t> (u 31% </a:t>
            </a:r>
            <a:r>
              <a:rPr lang="en-US" sz="1600" dirty="0" err="1">
                <a:latin typeface="+mj-lt"/>
              </a:rPr>
              <a:t>slučajeva</a:t>
            </a:r>
            <a:r>
              <a:rPr lang="en-US" sz="1600" dirty="0">
                <a:latin typeface="+mj-lt"/>
              </a:rPr>
              <a:t>), a u </a:t>
            </a:r>
            <a:r>
              <a:rPr lang="en-US" sz="1600" dirty="0" err="1">
                <a:latin typeface="+mj-lt"/>
              </a:rPr>
              <a:t>preostalim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slučajevima</a:t>
            </a:r>
            <a:r>
              <a:rPr lang="en-US" sz="1600" dirty="0">
                <a:latin typeface="+mj-lt"/>
              </a:rPr>
              <a:t> to </a:t>
            </a:r>
            <a:r>
              <a:rPr lang="en-US" sz="1600" dirty="0" err="1">
                <a:latin typeface="+mj-lt"/>
              </a:rPr>
              <a:t>su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bili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drugi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muški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srodnici</a:t>
            </a:r>
            <a:endParaRPr lang="en-US" sz="1600" dirty="0">
              <a:latin typeface="+mj-lt"/>
            </a:endParaRP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936824883"/>
      </p:ext>
    </p:extLst>
  </p:cSld>
  <p:clrMapOvr>
    <a:masterClrMapping/>
  </p:clrMapOvr>
</p:sld>
</file>

<file path=ppt/theme/theme1.xml><?xml version="1.0" encoding="utf-8"?>
<a:theme xmlns:a="http://schemas.openxmlformats.org/drawingml/2006/main" name="PoiseVTI">
  <a:themeElements>
    <a:clrScheme name="Poise">
      <a:dk1>
        <a:sysClr val="windowText" lastClr="000000"/>
      </a:dk1>
      <a:lt1>
        <a:sysClr val="window" lastClr="FFFFFF"/>
      </a:lt1>
      <a:dk2>
        <a:srgbClr val="403739"/>
      </a:dk2>
      <a:lt2>
        <a:srgbClr val="F4E9E6"/>
      </a:lt2>
      <a:accent1>
        <a:srgbClr val="B18083"/>
      </a:accent1>
      <a:accent2>
        <a:srgbClr val="C17A69"/>
      </a:accent2>
      <a:accent3>
        <a:srgbClr val="CE9573"/>
      </a:accent3>
      <a:accent4>
        <a:srgbClr val="82907A"/>
      </a:accent4>
      <a:accent5>
        <a:srgbClr val="9A9966"/>
      </a:accent5>
      <a:accent6>
        <a:srgbClr val="AB9955"/>
      </a:accent6>
      <a:hlink>
        <a:srgbClr val="A97979"/>
      </a:hlink>
      <a:folHlink>
        <a:srgbClr val="BB7563"/>
      </a:folHlink>
    </a:clrScheme>
    <a:fontScheme name="Goudy Univers">
      <a:majorFont>
        <a:latin typeface="Goudy Old Style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iseVTI" id="{9843863B-6720-4231-BFE7-E604B355382A}" vid="{6C5B2780-C73E-445D-98DA-9D2BCD7897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46</TotalTime>
  <Words>1617</Words>
  <Application>Microsoft Office PowerPoint</Application>
  <PresentationFormat>Widescreen</PresentationFormat>
  <Paragraphs>85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Goudy Old Style</vt:lpstr>
      <vt:lpstr>Univers Light</vt:lpstr>
      <vt:lpstr>PoiseVTI</vt:lpstr>
      <vt:lpstr>MAPIRANJE PORODIČNOG NASILJA NAD ŽENAMA</vt:lpstr>
      <vt:lpstr>Cilj istraživanja</vt:lpstr>
      <vt:lpstr>PREVALENCIJA PORODIČNOG NASILJA NAD ŽENAMA</vt:lpstr>
      <vt:lpstr>PowerPoint Presentation</vt:lpstr>
      <vt:lpstr>PowerPoint Presentation</vt:lpstr>
      <vt:lpstr>Ekonomsko nasilje</vt:lpstr>
      <vt:lpstr>PSIHIČKO NASILJE</vt:lpstr>
      <vt:lpstr>Fizičko nasilje</vt:lpstr>
      <vt:lpstr>SEKSULANO NASILJE</vt:lpstr>
      <vt:lpstr>Strukturni faktori porodičnog nasilja nad ženama</vt:lpstr>
      <vt:lpstr>Kulturni faktori porodičnog nasilja nad ženama </vt:lpstr>
      <vt:lpstr>Individualni faktori porodičnog nasilja nad ženama </vt:lpstr>
      <vt:lpstr>Uloga porodičnih faktora u nasilju nad ženama </vt:lpstr>
      <vt:lpstr>PowerPoint Presentation</vt:lpstr>
      <vt:lpstr>Porodični problemi i rizična ponašanja</vt:lpstr>
      <vt:lpstr>Obrasci rešavanja sukoba u domaćinstvu </vt:lpstr>
      <vt:lpstr>zaključak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MAPIRANJE PORODIČNOG NASILJA NAD ŽENAMA</dc:title>
  <dc:creator>12288</dc:creator>
  <cp:lastModifiedBy>12288</cp:lastModifiedBy>
  <cp:revision>1</cp:revision>
  <dcterms:created xsi:type="dcterms:W3CDTF">2023-03-27T13:14:40Z</dcterms:created>
  <dcterms:modified xsi:type="dcterms:W3CDTF">2023-03-27T14:01:39Z</dcterms:modified>
</cp:coreProperties>
</file>