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A886-131C-4154-9A1A-8114A00253DD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AA0C-F0B6-44A6-87B2-C3436B22E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36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A886-131C-4154-9A1A-8114A00253DD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AA0C-F0B6-44A6-87B2-C3436B22E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65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A886-131C-4154-9A1A-8114A00253DD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AA0C-F0B6-44A6-87B2-C3436B22E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0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A886-131C-4154-9A1A-8114A00253DD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AA0C-F0B6-44A6-87B2-C3436B22E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8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A886-131C-4154-9A1A-8114A00253DD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AA0C-F0B6-44A6-87B2-C3436B22E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27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A886-131C-4154-9A1A-8114A00253DD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AA0C-F0B6-44A6-87B2-C3436B22E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9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A886-131C-4154-9A1A-8114A00253DD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AA0C-F0B6-44A6-87B2-C3436B22E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9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A886-131C-4154-9A1A-8114A00253DD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AA0C-F0B6-44A6-87B2-C3436B22E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1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A886-131C-4154-9A1A-8114A00253DD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AA0C-F0B6-44A6-87B2-C3436B22E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0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A886-131C-4154-9A1A-8114A00253DD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AA0C-F0B6-44A6-87B2-C3436B22E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4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A886-131C-4154-9A1A-8114A00253DD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5AA0C-F0B6-44A6-87B2-C3436B22E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7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0A886-131C-4154-9A1A-8114A00253DD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5AA0C-F0B6-44A6-87B2-C3436B22E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7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oleObject" Target="../embeddings/Microsoft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sr-Latn-R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DOSELJAVANJE MAĐARA</a:t>
            </a:r>
            <a:endParaRPr lang="en-US" sz="4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642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7651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5175"/>
            <a:ext cx="9144000" cy="5529263"/>
          </a:xfrm>
        </p:spPr>
      </p:pic>
    </p:spTree>
    <p:extLst>
      <p:ext uri="{BB962C8B-B14F-4D97-AF65-F5344CB8AC3E}">
        <p14:creationId xmlns:p14="http://schemas.microsoft.com/office/powerpoint/2010/main" val="2878304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23813"/>
            <a:ext cx="9144000" cy="6653212"/>
          </a:xfrm>
        </p:spPr>
        <p:txBody>
          <a:bodyPr/>
          <a:lstStyle/>
          <a:p>
            <a:pPr algn="l"/>
            <a:r>
              <a:rPr lang="sr-Cyrl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Pokojnici su na leđima.</a:t>
            </a:r>
            <a:b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Različit položaj ruku. </a:t>
            </a:r>
            <a:b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Pogrebni ritual.</a:t>
            </a:r>
            <a:b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Oružje i konjanička oprema.</a:t>
            </a:r>
            <a:b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Sahranjivanje konja. Parcijalno, glava i noge se umotane polažu ratniku na noge, tako da glava gleda u pokojnika. Na nekim nekropolama (Jazovo) glava se na isti način stavlja na karlicu.</a:t>
            </a:r>
            <a:b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U grob se polažu konji u naponu snage, a u grobu 107 je bio i jedan stariji konj od 18 godina.</a:t>
            </a:r>
            <a:b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Prilozi u vidu mesa. Kosti ovce, govečeta, svinje i jelena. Raznovrsnost ukazuje na socijalni status. </a:t>
            </a:r>
            <a:b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Prilozi u hrani i piću – Lovćenac</a:t>
            </a:r>
            <a:r>
              <a:rPr lang="en-U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kerami</a:t>
            </a:r>
            <a: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čke posude.</a:t>
            </a:r>
            <a:b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Sahranjivanje pasa.</a:t>
            </a:r>
            <a:endParaRPr lang="en-US" altLang="en-US" sz="28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2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969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5238" y="1588"/>
            <a:ext cx="4286250" cy="6856412"/>
          </a:xfrm>
        </p:spPr>
      </p:pic>
      <p:sp>
        <p:nvSpPr>
          <p:cNvPr id="5" name="Rectangle 4"/>
          <p:cNvSpPr/>
          <p:nvPr/>
        </p:nvSpPr>
        <p:spPr>
          <a:xfrm>
            <a:off x="2508250" y="0"/>
            <a:ext cx="4295775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970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187325"/>
            <a:ext cx="4054475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82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400800" y="41275"/>
            <a:ext cx="2728913" cy="30797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r-Latn-RS" alt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Obični grobovi</a:t>
            </a:r>
            <a:endParaRPr lang="en-US" alt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6416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itle 1"/>
          <p:cNvSpPr txBox="1">
            <a:spLocks/>
          </p:cNvSpPr>
          <p:nvPr/>
        </p:nvSpPr>
        <p:spPr bwMode="auto">
          <a:xfrm>
            <a:off x="6400800" y="501650"/>
            <a:ext cx="2755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sr-Latn-R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Grobovi sa oružjem</a:t>
            </a:r>
            <a:endParaRPr lang="en-US" altLang="en-US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5" name="Title 1"/>
          <p:cNvSpPr txBox="1">
            <a:spLocks/>
          </p:cNvSpPr>
          <p:nvPr/>
        </p:nvSpPr>
        <p:spPr bwMode="auto">
          <a:xfrm>
            <a:off x="6400800" y="955675"/>
            <a:ext cx="274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sr-Latn-R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Konjanički grobovi</a:t>
            </a:r>
            <a:endParaRPr lang="en-US" altLang="en-US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6" name="Title 1"/>
          <p:cNvSpPr txBox="1">
            <a:spLocks/>
          </p:cNvSpPr>
          <p:nvPr/>
        </p:nvSpPr>
        <p:spPr bwMode="auto">
          <a:xfrm>
            <a:off x="6400800" y="1458913"/>
            <a:ext cx="274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sr-Latn-R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Grobovi sa konjskom opremom</a:t>
            </a:r>
            <a:endParaRPr lang="en-US" altLang="en-US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7" name="Title 1"/>
          <p:cNvSpPr txBox="1">
            <a:spLocks/>
          </p:cNvSpPr>
          <p:nvPr/>
        </p:nvSpPr>
        <p:spPr bwMode="auto">
          <a:xfrm>
            <a:off x="6400800" y="1897063"/>
            <a:ext cx="274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sr-Latn-R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Urna</a:t>
            </a:r>
            <a:endParaRPr lang="en-US" altLang="en-US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905000" y="152400"/>
            <a:ext cx="2057400" cy="5943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5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48323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-19050" y="2024063"/>
            <a:ext cx="2789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r-Latn-RS" altLang="en-US">
                <a:latin typeface="Times New Roman" pitchFamily="18" charset="0"/>
                <a:cs typeface="Calibri" pitchFamily="34" charset="0"/>
              </a:rPr>
              <a:t>Grob</a:t>
            </a:r>
            <a:r>
              <a:rPr lang="en-GB" altLang="en-US">
                <a:latin typeface="Times New Roman" pitchFamily="18" charset="0"/>
                <a:cs typeface="Calibri" pitchFamily="34" charset="0"/>
              </a:rPr>
              <a:t> 13      </a:t>
            </a:r>
            <a:r>
              <a:rPr lang="en-GB" altLang="en-US">
                <a:solidFill>
                  <a:schemeClr val="bg1"/>
                </a:solidFill>
                <a:latin typeface="Times New Roman" pitchFamily="18" charset="0"/>
                <a:cs typeface="Calibri" pitchFamily="34" charset="0"/>
              </a:rPr>
              <a:t>                                                                                                                                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1862138" y="6453188"/>
            <a:ext cx="2970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sr-Latn-RS" altLang="en-US">
                <a:latin typeface="Times New Roman" pitchFamily="18" charset="0"/>
                <a:cs typeface="Calibri" pitchFamily="34" charset="0"/>
              </a:rPr>
              <a:t>Grob</a:t>
            </a:r>
            <a:r>
              <a:rPr lang="en-GB" altLang="en-US">
                <a:latin typeface="Times New Roman" pitchFamily="18" charset="0"/>
                <a:cs typeface="Calibri" pitchFamily="34" charset="0"/>
              </a:rPr>
              <a:t> 36 </a:t>
            </a:r>
            <a:endParaRPr lang="en-US" altLang="en-US"/>
          </a:p>
        </p:txBody>
      </p:sp>
      <p:pic>
        <p:nvPicPr>
          <p:cNvPr id="31750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2393950"/>
            <a:ext cx="4984750" cy="2559050"/>
          </a:xfrm>
        </p:spPr>
      </p:pic>
    </p:spTree>
    <p:extLst>
      <p:ext uri="{BB962C8B-B14F-4D97-AF65-F5344CB8AC3E}">
        <p14:creationId xmlns:p14="http://schemas.microsoft.com/office/powerpoint/2010/main" val="354256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4468813"/>
            <a:ext cx="5991225" cy="1325562"/>
          </a:xfrm>
        </p:spPr>
        <p:txBody>
          <a:bodyPr/>
          <a:lstStyle/>
          <a:p>
            <a: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Grob 25</a:t>
            </a:r>
            <a:endParaRPr lang="en-US" altLang="en-US" sz="28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92813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3148013"/>
            <a:ext cx="3152775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41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0"/>
            <a:ext cx="775017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1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0" y="23813"/>
            <a:ext cx="9144000" cy="6653212"/>
          </a:xfrm>
        </p:spPr>
        <p:txBody>
          <a:bodyPr/>
          <a:lstStyle/>
          <a:p>
            <a:pPr algn="l"/>
            <a:r>
              <a:rPr lang="sr-Cyrl-RS" alt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alt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Nalazi potiču iz 27 grobova. </a:t>
            </a:r>
            <a:br>
              <a:rPr lang="sr-Latn-RS" alt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RS" alt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- 16 su grobovi žena, osam muškaraca i tri dečija groba.</a:t>
            </a:r>
            <a:br>
              <a:rPr lang="sr-Latn-RS" alt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RS" alt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- 75 % nalaza potiče iz muških grobova.</a:t>
            </a:r>
            <a:endParaRPr lang="en-US" altLang="en-U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07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584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33338"/>
            <a:ext cx="8001000" cy="6797675"/>
          </a:xfrm>
        </p:spPr>
      </p:pic>
    </p:spTree>
    <p:extLst>
      <p:ext uri="{BB962C8B-B14F-4D97-AF65-F5344CB8AC3E}">
        <p14:creationId xmlns:p14="http://schemas.microsoft.com/office/powerpoint/2010/main" val="2810630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23813"/>
            <a:ext cx="9144000" cy="6653212"/>
          </a:xfrm>
        </p:spPr>
        <p:txBody>
          <a:bodyPr/>
          <a:lstStyle/>
          <a:p>
            <a:pPr algn="l"/>
            <a:r>
              <a:rPr lang="sr-Cyrl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Karičice i karičice sa S završetkom.</a:t>
            </a:r>
            <a:b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Srebro.</a:t>
            </a:r>
            <a:b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Naušnice ili ukrasi za pletenice.</a:t>
            </a:r>
            <a:b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Mađari, ratnici, uglavnom imaju dve do tri pletenice, ali su ih mogli imati i do 11.</a:t>
            </a:r>
            <a:endParaRPr lang="en-US" altLang="en-US" sz="28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5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97"/>
          <a:stretch>
            <a:fillRect/>
          </a:stretch>
        </p:blipFill>
        <p:spPr bwMode="auto">
          <a:xfrm>
            <a:off x="5341938" y="0"/>
            <a:ext cx="2332037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806700"/>
            <a:ext cx="2122488" cy="40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193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2395538" y="2622550"/>
            <a:ext cx="508000" cy="58261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903538" y="2914650"/>
            <a:ext cx="3725862" cy="22542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3" name="TextBox 1"/>
          <p:cNvSpPr txBox="1">
            <a:spLocks noChangeArrowheads="1"/>
          </p:cNvSpPr>
          <p:nvPr/>
        </p:nvSpPr>
        <p:spPr bwMode="auto">
          <a:xfrm>
            <a:off x="2743200" y="2346325"/>
            <a:ext cx="50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altLang="en-US" sz="1200">
                <a:latin typeface="Times New Roman" pitchFamily="18" charset="0"/>
                <a:cs typeface="Times New Roman" pitchFamily="18" charset="0"/>
              </a:rPr>
              <a:t>URN</a:t>
            </a:r>
            <a:endParaRPr lang="en-US" alt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TextBox 4"/>
          <p:cNvSpPr txBox="1">
            <a:spLocks noChangeArrowheads="1"/>
          </p:cNvSpPr>
          <p:nvPr/>
        </p:nvSpPr>
        <p:spPr bwMode="auto">
          <a:xfrm>
            <a:off x="0" y="5700713"/>
            <a:ext cx="5486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alt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Vučedolski tumul, prečnik oko 45 m</a:t>
            </a:r>
            <a:endParaRPr lang="en-US" altLang="en-US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89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5154613"/>
            <a:ext cx="9144000" cy="788987"/>
          </a:xfrm>
        </p:spPr>
        <p:txBody>
          <a:bodyPr/>
          <a:lstStyle/>
          <a:p>
            <a: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Grob</a:t>
            </a:r>
            <a:r>
              <a:rPr lang="en-U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21                                                      Gr</a:t>
            </a:r>
            <a: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</a:t>
            </a:r>
            <a:r>
              <a:rPr lang="en-U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23</a:t>
            </a:r>
          </a:p>
        </p:txBody>
      </p:sp>
      <p:pic>
        <p:nvPicPr>
          <p:cNvPr id="3789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"/>
            <a:ext cx="4538663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115888"/>
            <a:ext cx="4538662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20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23813"/>
            <a:ext cx="9144000" cy="6653212"/>
          </a:xfrm>
        </p:spPr>
        <p:txBody>
          <a:bodyPr/>
          <a:lstStyle/>
          <a:p>
            <a:pPr algn="l"/>
            <a:r>
              <a:rPr lang="sr-Cyrl-RS" altLang="en-US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Batajnica – velika humka.</a:t>
            </a:r>
            <a:b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Ranomađarska nekropola.</a:t>
            </a:r>
            <a:b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- 102 arheološki istražena groba (115 grobova)</a:t>
            </a:r>
            <a:r>
              <a:rPr lang="sr-Cyrl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Najbogatija mađarska sahrana u sredini srednjovekovne nekropole.</a:t>
            </a:r>
            <a:r>
              <a:rPr lang="en-U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28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95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150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846513" cy="6873875"/>
          </a:xfrm>
        </p:spPr>
      </p:pic>
      <p:pic>
        <p:nvPicPr>
          <p:cNvPr id="2150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0"/>
            <a:ext cx="3916362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1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0"/>
            <a:ext cx="3116262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3573463"/>
            <a:ext cx="3116262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2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>
            <a:stCxn id="15" idx="6"/>
          </p:cNvCxnSpPr>
          <p:nvPr/>
        </p:nvCxnSpPr>
        <p:spPr>
          <a:xfrm>
            <a:off x="4175125" y="3429000"/>
            <a:ext cx="3205163" cy="3492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657600" y="3224213"/>
            <a:ext cx="517525" cy="40957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35" name="Rectangle 1"/>
          <p:cNvSpPr>
            <a:spLocks noChangeArrowheads="1"/>
          </p:cNvSpPr>
          <p:nvPr/>
        </p:nvSpPr>
        <p:spPr bwMode="auto">
          <a:xfrm>
            <a:off x="2590800" y="3389313"/>
            <a:ext cx="67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r-HR" altLang="en-US">
                <a:latin typeface="Times New Roman" pitchFamily="18" charset="0"/>
                <a:cs typeface="Times New Roman" pitchFamily="18" charset="0"/>
              </a:rPr>
              <a:t>URN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71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23813"/>
            <a:ext cx="9144000" cy="6653212"/>
          </a:xfrm>
        </p:spPr>
        <p:txBody>
          <a:bodyPr/>
          <a:lstStyle/>
          <a:p>
            <a:pPr algn="l"/>
            <a:r>
              <a:rPr lang="sr-Cyrl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Tumul – neplavljeni prostor ili čin poštovanja prema mrtvima.</a:t>
            </a:r>
            <a:b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Nekropola na tumulu prečnika 30 m.</a:t>
            </a:r>
            <a:b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Na nekim nekropolama postoji rov koji je ogradjuje.</a:t>
            </a:r>
            <a:b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Najbogatiji ratnički grob u centralnom delu.</a:t>
            </a:r>
            <a:b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Nekropola na redove.</a:t>
            </a:r>
            <a:b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Groblje srednje veličine.</a:t>
            </a:r>
            <a:b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Bili su na neki način obeleženi nadgrobnim spomenicima (strele).</a:t>
            </a:r>
            <a:b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28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51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4288"/>
            <a:ext cx="89154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8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23813"/>
            <a:ext cx="9144000" cy="6653212"/>
          </a:xfrm>
        </p:spPr>
        <p:txBody>
          <a:bodyPr/>
          <a:lstStyle/>
          <a:p>
            <a:pPr algn="l"/>
            <a:r>
              <a:rPr lang="sr-Cyrl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Pripadnici svih polova i uzrasta su sahranjivani. </a:t>
            </a:r>
            <a:b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Inhumacija</a:t>
            </a:r>
            <a:b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U 10 grobova su bile samo dečije lobanje.</a:t>
            </a:r>
            <a:b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Samo jedna sahrana je dvojna.</a:t>
            </a:r>
            <a:b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Jednostavne pravougaone rake.</a:t>
            </a:r>
            <a:b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Pokojnici uvijeni u platna.</a:t>
            </a:r>
            <a:b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Dubina ukopa od 0,1 do 1,4 m. Obično između 0,5 i 1 m.</a:t>
            </a:r>
            <a:b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Nema konstrukcija.</a:t>
            </a:r>
            <a:b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Orijentacije W-E sa devijacijama, samo jedan N-S.</a:t>
            </a:r>
            <a:b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U 11 grobova uočeni ostaci kovčega (drvo i klinovi i klamfe). Hrišćanstvo?</a:t>
            </a:r>
            <a:b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28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43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Chart 11"/>
          <p:cNvGraphicFramePr>
            <a:graphicFrameLocks/>
          </p:cNvGraphicFramePr>
          <p:nvPr/>
        </p:nvGraphicFramePr>
        <p:xfrm>
          <a:off x="5410200" y="239713"/>
          <a:ext cx="3865563" cy="273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hart" r:id="rId4" imgW="5779509" imgH="3493311" progId="Excel.Chart.8">
                  <p:embed/>
                </p:oleObj>
              </mc:Choice>
              <mc:Fallback>
                <p:oleObj name="Chart" r:id="rId4" imgW="5779509" imgH="349331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39713"/>
                        <a:ext cx="3865563" cy="273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7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05288"/>
            <a:ext cx="3733800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1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flipV="1">
            <a:off x="3048000" y="5105400"/>
            <a:ext cx="2438400" cy="1095375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6937375" y="4583113"/>
            <a:ext cx="679450" cy="1239837"/>
          </a:xfrm>
          <a:prstGeom prst="ellipse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31" name="Rectangle 3"/>
          <p:cNvSpPr>
            <a:spLocks noChangeArrowheads="1"/>
          </p:cNvSpPr>
          <p:nvPr/>
        </p:nvSpPr>
        <p:spPr bwMode="auto">
          <a:xfrm>
            <a:off x="4886325" y="6200775"/>
            <a:ext cx="4257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Grave 69</a:t>
            </a:r>
          </a:p>
        </p:txBody>
      </p:sp>
      <p:sp>
        <p:nvSpPr>
          <p:cNvPr id="5" name="Oval 4"/>
          <p:cNvSpPr/>
          <p:nvPr/>
        </p:nvSpPr>
        <p:spPr>
          <a:xfrm>
            <a:off x="152400" y="1981200"/>
            <a:ext cx="838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On-screen Show (4:3)</PresentationFormat>
  <Paragraphs>20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Chart</vt:lpstr>
      <vt:lpstr>DOSELJAVANJE MAĐARA</vt:lpstr>
      <vt:lpstr>PowerPoint Presentation</vt:lpstr>
      <vt:lpstr>- Batajnica – velika humka. - Ranomađarska nekropola. - 102 arheološki istražena groba (115 grobova). - Najbogatija mađarska sahrana u sredini srednjovekovne nekropole. </vt:lpstr>
      <vt:lpstr>PowerPoint Presentation</vt:lpstr>
      <vt:lpstr>PowerPoint Presentation</vt:lpstr>
      <vt:lpstr>- Tumul – neplavljeni prostor ili čin poštovanja prema mrtvima. - Nekropola na tumulu prečnika 30 m. - Na nekim nekropolama postoji rov koji je ogradjuje. - Najbogatiji ratnički grob u centralnom delu. - Nekropola na redove. - Groblje srednje veličine. - Bili su na neki način obeleženi nadgrobnim spomenicima (strele).  </vt:lpstr>
      <vt:lpstr>PowerPoint Presentation</vt:lpstr>
      <vt:lpstr>- Pripadnici svih polova i uzrasta su sahranjivani.  - Inhumacija - U 10 grobova su bile samo dečije lobanje. - Samo jedna sahrana je dvojna. - Jednostavne pravougaone rake. - Pokojnici uvijeni u platna. - Dubina ukopa od 0,1 do 1,4 m. Obično između 0,5 i 1 m. - Nema konstrukcija. - Orijentacije W-E sa devijacijama, samo jedan N-S. - U 11 grobova uočeni ostaci kovčega (drvo i klinovi i klamfe). Hrišćanstvo? </vt:lpstr>
      <vt:lpstr>PowerPoint Presentation</vt:lpstr>
      <vt:lpstr>PowerPoint Presentation</vt:lpstr>
      <vt:lpstr>- Pokojnici su na leđima. - Različit položaj ruku.  - Pogrebni ritual. - Oružje i konjanička oprema. - Sahranjivanje konja. Parcijalno, glava i noge se umotane polažu ratniku na noge, tako da glava gleda u pokojnika. Na nekim nekropolama (Jazovo) glava se na isti način stavlja na karlicu. - U grob se polažu konji u naponu snage, a u grobu 107 je bio i jedan stariji konj od 18 godina. - Prilozi u vidu mesa. Kosti ovce, govečeta, svinje i jelena. Raznovrsnost ukazuje na socijalni status.  - Prilozi u hrani i piću – Lovćenac, keramičke posude. - Sahranjivanje pasa.</vt:lpstr>
      <vt:lpstr>PowerPoint Presentation</vt:lpstr>
      <vt:lpstr>Obični grobovi</vt:lpstr>
      <vt:lpstr>PowerPoint Presentation</vt:lpstr>
      <vt:lpstr>Grob 25</vt:lpstr>
      <vt:lpstr>PowerPoint Presentation</vt:lpstr>
      <vt:lpstr>- Nalazi potiču iz 27 grobova.  - 16 su grobovi žena, osam muškaraca i tri dečija groba. - 75 % nalaza potiče iz muških grobova.</vt:lpstr>
      <vt:lpstr>PowerPoint Presentation</vt:lpstr>
      <vt:lpstr>- Karičice i karičice sa S završetkom. - Srebro. - Naušnice ili ukrasi za pletenice. - Mađari, ratnici, uglavnom imaju dve do tri pletenice, ali su ih mogli imati i do 11.</vt:lpstr>
      <vt:lpstr>Grob 21                                                      Grob 23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DOSELJAVANJE MAĐARA</dc:title>
  <dc:creator>Windows User</dc:creator>
  <cp:lastModifiedBy>Windows User</cp:lastModifiedBy>
  <cp:revision>1</cp:revision>
  <dcterms:created xsi:type="dcterms:W3CDTF">2020-04-28T15:34:17Z</dcterms:created>
  <dcterms:modified xsi:type="dcterms:W3CDTF">2020-04-28T15:35:06Z</dcterms:modified>
</cp:coreProperties>
</file>