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36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906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98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2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9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9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1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60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4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7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0A886-131C-4154-9A1A-8114A00253DD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5AA0C-F0B6-44A6-87B2-C3436B22E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7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/>
          <a:lstStyle/>
          <a:p>
            <a:r>
              <a:rPr lang="sr-Latn-RS" sz="4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DOSELJAVANJE MAĐARA</a:t>
            </a:r>
            <a:endParaRPr lang="en-US" sz="40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642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765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65175"/>
            <a:ext cx="9144000" cy="5529263"/>
          </a:xfrm>
        </p:spPr>
      </p:pic>
    </p:spTree>
    <p:extLst>
      <p:ext uri="{BB962C8B-B14F-4D97-AF65-F5344CB8AC3E}">
        <p14:creationId xmlns:p14="http://schemas.microsoft.com/office/powerpoint/2010/main" val="2878304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Pokojnici su na leđima.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Različit položaj ruku. 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Pogrebni ritual.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Oružje i konjanička oprema.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Sahranjivanje konja. Parcijalno, glava i noge se umotane polažu ratniku na noge, tako da glava gleda u pokojnika. Na nekim nekropolama (Jazovo) glava se na isti način stavlja na karlicu.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U grob se polažu konji u naponu snage, a u grobu 107 je bio i jedan stariji konj od 18 godina.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Prilozi u vidu mesa. Kosti ovce, govečeta, svinje i jelena. Raznovrsnost ukazuje na socijalni status. 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Prilozi u hrani i piću – Lovćenac</a:t>
            </a: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kerami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čke posude.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Sahranjivanje pasa.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22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969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5238" y="1588"/>
            <a:ext cx="4286250" cy="6856412"/>
          </a:xfrm>
        </p:spPr>
      </p:pic>
      <p:sp>
        <p:nvSpPr>
          <p:cNvPr id="5" name="Rectangle 4"/>
          <p:cNvSpPr/>
          <p:nvPr/>
        </p:nvSpPr>
        <p:spPr>
          <a:xfrm>
            <a:off x="2508250" y="0"/>
            <a:ext cx="4295775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70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5" y="187325"/>
            <a:ext cx="4054475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8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00800" y="41275"/>
            <a:ext cx="2728913" cy="30797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sr-Latn-RS" alt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Obični grobovi</a:t>
            </a:r>
            <a:endParaRPr lang="en-US" alt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6416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itle 1"/>
          <p:cNvSpPr txBox="1">
            <a:spLocks/>
          </p:cNvSpPr>
          <p:nvPr/>
        </p:nvSpPr>
        <p:spPr bwMode="auto">
          <a:xfrm>
            <a:off x="6400800" y="501650"/>
            <a:ext cx="2755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sr-Latn-RS" alt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Grobovi sa oružjem</a:t>
            </a:r>
            <a:endParaRPr lang="en-US" altLang="en-US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5" name="Title 1"/>
          <p:cNvSpPr txBox="1">
            <a:spLocks/>
          </p:cNvSpPr>
          <p:nvPr/>
        </p:nvSpPr>
        <p:spPr bwMode="auto">
          <a:xfrm>
            <a:off x="6400800" y="955675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sr-Latn-RS" alt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Konjanički grobovi</a:t>
            </a:r>
            <a:endParaRPr lang="en-US" altLang="en-US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6" name="Title 1"/>
          <p:cNvSpPr txBox="1">
            <a:spLocks/>
          </p:cNvSpPr>
          <p:nvPr/>
        </p:nvSpPr>
        <p:spPr bwMode="auto">
          <a:xfrm>
            <a:off x="6400800" y="1458913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sr-Latn-RS" alt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Grobovi sa konjskom opremom</a:t>
            </a:r>
            <a:endParaRPr lang="en-US" altLang="en-US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Title 1"/>
          <p:cNvSpPr txBox="1">
            <a:spLocks/>
          </p:cNvSpPr>
          <p:nvPr/>
        </p:nvSpPr>
        <p:spPr bwMode="auto">
          <a:xfrm>
            <a:off x="6400800" y="1897063"/>
            <a:ext cx="274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sr-Latn-RS" altLang="en-US" sz="2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Urna</a:t>
            </a:r>
            <a:endParaRPr lang="en-US" altLang="en-US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905000" y="152400"/>
            <a:ext cx="2057400" cy="59436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5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95800"/>
            <a:ext cx="48323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-19050" y="2024063"/>
            <a:ext cx="27892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sr-Latn-RS" altLang="en-US">
                <a:latin typeface="Times New Roman" pitchFamily="18" charset="0"/>
                <a:cs typeface="Calibri" pitchFamily="34" charset="0"/>
              </a:rPr>
              <a:t>Grob</a:t>
            </a:r>
            <a:r>
              <a:rPr lang="en-GB" altLang="en-US">
                <a:latin typeface="Times New Roman" pitchFamily="18" charset="0"/>
                <a:cs typeface="Calibri" pitchFamily="34" charset="0"/>
              </a:rPr>
              <a:t> 13      </a:t>
            </a:r>
            <a:r>
              <a:rPr lang="en-GB" altLang="en-US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                                                                                                                                </a:t>
            </a:r>
            <a:endParaRPr lang="en-US" altLang="en-US">
              <a:solidFill>
                <a:schemeClr val="bg1"/>
              </a:solidFill>
            </a:endParaRP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1862138" y="6453188"/>
            <a:ext cx="2970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sr-Latn-RS" altLang="en-US">
                <a:latin typeface="Times New Roman" pitchFamily="18" charset="0"/>
                <a:cs typeface="Calibri" pitchFamily="34" charset="0"/>
              </a:rPr>
              <a:t>Grob</a:t>
            </a:r>
            <a:r>
              <a:rPr lang="en-GB" altLang="en-US">
                <a:latin typeface="Times New Roman" pitchFamily="18" charset="0"/>
                <a:cs typeface="Calibri" pitchFamily="34" charset="0"/>
              </a:rPr>
              <a:t> 36 </a:t>
            </a:r>
            <a:endParaRPr lang="en-US" altLang="en-US"/>
          </a:p>
        </p:txBody>
      </p:sp>
      <p:pic>
        <p:nvPicPr>
          <p:cNvPr id="31750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2393950"/>
            <a:ext cx="4984750" cy="2559050"/>
          </a:xfrm>
        </p:spPr>
      </p:pic>
    </p:spTree>
    <p:extLst>
      <p:ext uri="{BB962C8B-B14F-4D97-AF65-F5344CB8AC3E}">
        <p14:creationId xmlns:p14="http://schemas.microsoft.com/office/powerpoint/2010/main" val="35425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0" y="4468813"/>
            <a:ext cx="5991225" cy="1325562"/>
          </a:xfrm>
        </p:spPr>
        <p:txBody>
          <a:bodyPr/>
          <a:lstStyle/>
          <a:p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 25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92813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148013"/>
            <a:ext cx="3152775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4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0"/>
            <a:ext cx="775017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14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Nalazi potiču iz 27 grobova. </a:t>
            </a:r>
            <a:br>
              <a:rPr lang="sr-Latn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- 16 su grobovi žena, osam muškaraca i tri dečija groba.</a:t>
            </a:r>
            <a:br>
              <a:rPr lang="sr-Latn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- 75 % nalaza potiče iz muških grobova.</a:t>
            </a:r>
            <a:endParaRPr lang="en-US" altLang="en-US" sz="32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07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58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33338"/>
            <a:ext cx="8001000" cy="6797675"/>
          </a:xfrm>
        </p:spPr>
      </p:pic>
    </p:spTree>
    <p:extLst>
      <p:ext uri="{BB962C8B-B14F-4D97-AF65-F5344CB8AC3E}">
        <p14:creationId xmlns:p14="http://schemas.microsoft.com/office/powerpoint/2010/main" val="2810630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Karičice i karičice sa S završetkom.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Srebro.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Naušnice ili ukrasi za pletenice.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Mađari, ratnici, uglavnom imaju dve do tri pletenice, ali su ih mogli imati i do 11.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5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97"/>
          <a:stretch>
            <a:fillRect/>
          </a:stretch>
        </p:blipFill>
        <p:spPr bwMode="auto">
          <a:xfrm>
            <a:off x="5341938" y="0"/>
            <a:ext cx="2332037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806700"/>
            <a:ext cx="2122488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41938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2395538" y="2622550"/>
            <a:ext cx="508000" cy="582613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903538" y="2914650"/>
            <a:ext cx="3725862" cy="22542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3" name="TextBox 1"/>
          <p:cNvSpPr txBox="1">
            <a:spLocks noChangeArrowheads="1"/>
          </p:cNvSpPr>
          <p:nvPr/>
        </p:nvSpPr>
        <p:spPr bwMode="auto">
          <a:xfrm>
            <a:off x="2743200" y="2346325"/>
            <a:ext cx="50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altLang="en-US" sz="1200">
                <a:latin typeface="Times New Roman" pitchFamily="18" charset="0"/>
                <a:cs typeface="Times New Roman" pitchFamily="18" charset="0"/>
              </a:rPr>
              <a:t>URN</a:t>
            </a:r>
            <a:endParaRPr lang="en-US" altLang="en-US" sz="1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4" name="TextBox 4"/>
          <p:cNvSpPr txBox="1">
            <a:spLocks noChangeArrowheads="1"/>
          </p:cNvSpPr>
          <p:nvPr/>
        </p:nvSpPr>
        <p:spPr bwMode="auto">
          <a:xfrm>
            <a:off x="0" y="5700713"/>
            <a:ext cx="5486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Vučedolski tumul, prečnik oko 45 m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9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0" y="5154613"/>
            <a:ext cx="9144000" cy="788987"/>
          </a:xfrm>
        </p:spPr>
        <p:txBody>
          <a:bodyPr/>
          <a:lstStyle/>
          <a:p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Grob</a:t>
            </a: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21                                                      Gr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</a:t>
            </a: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23</a:t>
            </a:r>
          </a:p>
        </p:txBody>
      </p:sp>
      <p:pic>
        <p:nvPicPr>
          <p:cNvPr id="378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"/>
            <a:ext cx="4538663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115888"/>
            <a:ext cx="4538662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20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Batajnica – velika humka.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Ranomađarska nekropola.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- 102 arheološki istražena groba (115 grobova)</a:t>
            </a: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Najbogatija mađarska sahrana u sredini srednjovekovne nekropole.</a:t>
            </a:r>
            <a: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95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2150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846513" cy="6873875"/>
          </a:xfrm>
        </p:spPr>
      </p:pic>
      <p:pic>
        <p:nvPicPr>
          <p:cNvPr id="2150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638" y="0"/>
            <a:ext cx="3916362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19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0"/>
            <a:ext cx="3116262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3573463"/>
            <a:ext cx="3116262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2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Arrow Connector 13"/>
          <p:cNvCxnSpPr>
            <a:stCxn id="15" idx="6"/>
          </p:cNvCxnSpPr>
          <p:nvPr/>
        </p:nvCxnSpPr>
        <p:spPr>
          <a:xfrm>
            <a:off x="4175125" y="3429000"/>
            <a:ext cx="3205163" cy="3492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657600" y="3224213"/>
            <a:ext cx="517525" cy="40957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5" name="Rectangle 1"/>
          <p:cNvSpPr>
            <a:spLocks noChangeArrowheads="1"/>
          </p:cNvSpPr>
          <p:nvPr/>
        </p:nvSpPr>
        <p:spPr bwMode="auto">
          <a:xfrm>
            <a:off x="2590800" y="3389313"/>
            <a:ext cx="671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hr-HR" altLang="en-US">
                <a:latin typeface="Times New Roman" pitchFamily="18" charset="0"/>
                <a:cs typeface="Times New Roman" pitchFamily="18" charset="0"/>
              </a:rPr>
              <a:t>URN</a:t>
            </a:r>
            <a:endParaRPr lang="en-US" alt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71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Tumul – neplavljeni prostor ili čin poštovanja prema mrtvima.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Nekropola na tumulu prečnika 30 m.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Na nekim nekropolama postoji rov koji je ogradjuje.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Najbogatiji ratnički grob u centralnom delu.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Nekropola na redove.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Groblje srednje veličine.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Bili su na neki način obeleženi nadgrobnim spomenicima (strele).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-14288"/>
            <a:ext cx="89154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8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23813"/>
            <a:ext cx="9144000" cy="6653212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Pripadnici svih polova i uzrasta su sahranjivani. 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Inhumacija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U 10 grobova su bile samo dečije lobanje.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Samo jedna sahrana je dvojna.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Jednostavne pravougaone rake.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Pokojnici uvijeni u platna.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Dubina ukopa od 0,1 do 1,4 m. Obično između 0,5 i 1 m.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Nema konstrukcija.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Orijentacije W-E sa devijacijama, samo jedan N-S.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U 11 grobova uočeni ostaci kovčega (drvo i klinovi i klamfe). Hrišćanstvo?</a:t>
            </a:r>
            <a:br>
              <a:rPr lang="sr-Latn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Chart 11"/>
          <p:cNvGraphicFramePr>
            <a:graphicFrameLocks/>
          </p:cNvGraphicFramePr>
          <p:nvPr/>
        </p:nvGraphicFramePr>
        <p:xfrm>
          <a:off x="5410200" y="239713"/>
          <a:ext cx="3865563" cy="273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art" r:id="rId4" imgW="5779509" imgH="3493311" progId="Excel.Chart.8">
                  <p:embed/>
                </p:oleObj>
              </mc:Choice>
              <mc:Fallback>
                <p:oleObj name="Chart" r:id="rId4" imgW="5779509" imgH="349331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39713"/>
                        <a:ext cx="3865563" cy="2732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7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05288"/>
            <a:ext cx="3733800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0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V="1">
            <a:off x="3048000" y="5105400"/>
            <a:ext cx="2438400" cy="1095375"/>
          </a:xfrm>
          <a:prstGeom prst="straightConnector1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6937375" y="4583113"/>
            <a:ext cx="679450" cy="1239837"/>
          </a:xfrm>
          <a:prstGeom prst="ellipse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631" name="Rectangle 3"/>
          <p:cNvSpPr>
            <a:spLocks noChangeArrowheads="1"/>
          </p:cNvSpPr>
          <p:nvPr/>
        </p:nvSpPr>
        <p:spPr bwMode="auto">
          <a:xfrm>
            <a:off x="4886325" y="6200775"/>
            <a:ext cx="425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Grave 69</a:t>
            </a:r>
          </a:p>
        </p:txBody>
      </p:sp>
      <p:sp>
        <p:nvSpPr>
          <p:cNvPr id="5" name="Oval 4"/>
          <p:cNvSpPr/>
          <p:nvPr/>
        </p:nvSpPr>
        <p:spPr>
          <a:xfrm>
            <a:off x="152400" y="1981200"/>
            <a:ext cx="8382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5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On-screen Show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Chart</vt:lpstr>
      <vt:lpstr>DOSELJAVANJE MAĐARA</vt:lpstr>
      <vt:lpstr>PowerPoint Presentation</vt:lpstr>
      <vt:lpstr>- Batajnica – velika humka. - Ranomađarska nekropola. - 102 arheološki istražena groba (115 grobova). - Najbogatija mađarska sahrana u sredini srednjovekovne nekropole. </vt:lpstr>
      <vt:lpstr>PowerPoint Presentation</vt:lpstr>
      <vt:lpstr>PowerPoint Presentation</vt:lpstr>
      <vt:lpstr>- Tumul – neplavljeni prostor ili čin poštovanja prema mrtvima. - Nekropola na tumulu prečnika 30 m. - Na nekim nekropolama postoji rov koji je ogradjuje. - Najbogatiji ratnički grob u centralnom delu. - Nekropola na redove. - Groblje srednje veličine. - Bili su na neki način obeleženi nadgrobnim spomenicima (strele).  </vt:lpstr>
      <vt:lpstr>PowerPoint Presentation</vt:lpstr>
      <vt:lpstr>- Pripadnici svih polova i uzrasta su sahranjivani.  - Inhumacija - U 10 grobova su bile samo dečije lobanje. - Samo jedna sahrana je dvojna. - Jednostavne pravougaone rake. - Pokojnici uvijeni u platna. - Dubina ukopa od 0,1 do 1,4 m. Obično između 0,5 i 1 m. - Nema konstrukcija. - Orijentacije W-E sa devijacijama, samo jedan N-S. - U 11 grobova uočeni ostaci kovčega (drvo i klinovi i klamfe). Hrišćanstvo? </vt:lpstr>
      <vt:lpstr>PowerPoint Presentation</vt:lpstr>
      <vt:lpstr>PowerPoint Presentation</vt:lpstr>
      <vt:lpstr>- Pokojnici su na leđima. - Različit položaj ruku.  - Pogrebni ritual. - Oružje i konjanička oprema. - Sahranjivanje konja. Parcijalno, glava i noge se umotane polažu ratniku na noge, tako da glava gleda u pokojnika. Na nekim nekropolama (Jazovo) glava se na isti način stavlja na karlicu. - U grob se polažu konji u naponu snage, a u grobu 107 je bio i jedan stariji konj od 18 godina. - Prilozi u vidu mesa. Kosti ovce, govečeta, svinje i jelena. Raznovrsnost ukazuje na socijalni status.  - Prilozi u hrani i piću – Lovćenac, keramičke posude. - Sahranjivanje pasa.</vt:lpstr>
      <vt:lpstr>PowerPoint Presentation</vt:lpstr>
      <vt:lpstr>Obični grobovi</vt:lpstr>
      <vt:lpstr>PowerPoint Presentation</vt:lpstr>
      <vt:lpstr>Grob 25</vt:lpstr>
      <vt:lpstr>PowerPoint Presentation</vt:lpstr>
      <vt:lpstr>- Nalazi potiču iz 27 grobova.  - 16 su grobovi žena, osam muškaraca i tri dečija groba. - 75 % nalaza potiče iz muških grobova.</vt:lpstr>
      <vt:lpstr>PowerPoint Presentation</vt:lpstr>
      <vt:lpstr>- Karičice i karičice sa S završetkom. - Srebro. - Naušnice ili ukrasi za pletenice. - Mađari, ratnici, uglavnom imaju dve do tri pletenice, ali su ih mogli imati i do 11.</vt:lpstr>
      <vt:lpstr>Grob 21                                                      Grob 23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DOSELJAVANJE MAĐARA</dc:title>
  <dc:creator>Windows User</dc:creator>
  <cp:lastModifiedBy>Windows User</cp:lastModifiedBy>
  <cp:revision>1</cp:revision>
  <dcterms:created xsi:type="dcterms:W3CDTF">2020-04-28T15:34:17Z</dcterms:created>
  <dcterms:modified xsi:type="dcterms:W3CDTF">2020-04-28T15:35:06Z</dcterms:modified>
</cp:coreProperties>
</file>