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409" r:id="rId2"/>
    <p:sldId id="415" r:id="rId3"/>
    <p:sldId id="262" r:id="rId4"/>
    <p:sldId id="263" r:id="rId5"/>
    <p:sldId id="264" r:id="rId6"/>
    <p:sldId id="265" r:id="rId7"/>
    <p:sldId id="266" r:id="rId8"/>
    <p:sldId id="267" r:id="rId9"/>
    <p:sldId id="390" r:id="rId10"/>
    <p:sldId id="391" r:id="rId11"/>
    <p:sldId id="392" r:id="rId12"/>
    <p:sldId id="393" r:id="rId13"/>
    <p:sldId id="407" r:id="rId14"/>
    <p:sldId id="395" r:id="rId15"/>
    <p:sldId id="396" r:id="rId16"/>
    <p:sldId id="397" r:id="rId17"/>
    <p:sldId id="398" r:id="rId18"/>
    <p:sldId id="399" r:id="rId19"/>
    <p:sldId id="400" r:id="rId20"/>
    <p:sldId id="401" r:id="rId21"/>
    <p:sldId id="402" r:id="rId22"/>
    <p:sldId id="403" r:id="rId23"/>
    <p:sldId id="404" r:id="rId24"/>
    <p:sldId id="405" r:id="rId25"/>
    <p:sldId id="406" r:id="rId26"/>
    <p:sldId id="270" r:id="rId27"/>
    <p:sldId id="271" r:id="rId28"/>
    <p:sldId id="272" r:id="rId29"/>
    <p:sldId id="273" r:id="rId30"/>
    <p:sldId id="274" r:id="rId31"/>
    <p:sldId id="275" r:id="rId32"/>
    <p:sldId id="276" r:id="rId33"/>
    <p:sldId id="277" r:id="rId34"/>
    <p:sldId id="278" r:id="rId35"/>
    <p:sldId id="279" r:id="rId36"/>
    <p:sldId id="280" r:id="rId37"/>
    <p:sldId id="412" r:id="rId38"/>
    <p:sldId id="414" r:id="rId39"/>
    <p:sldId id="41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6" d="100"/>
          <a:sy n="86" d="100"/>
        </p:scale>
        <p:origin x="-108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C2C605-EF2E-4648-BD63-998690A6D857}" type="datetimeFigureOut">
              <a:rPr lang="en-US" smtClean="0"/>
              <a:pPr/>
              <a:t>4/22/2020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587BC3-4062-4639-8369-67CBF080368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6E659A1-BBCE-4CA5-9627-0DC1D5267DB2}" type="slidenum">
              <a:rPr lang="en-US"/>
              <a:pPr/>
              <a:t>25</a:t>
            </a:fld>
            <a:endParaRPr lang="en-US"/>
          </a:p>
        </p:txBody>
      </p:sp>
      <p:sp>
        <p:nvSpPr>
          <p:cNvPr id="28674" name="Symbol zastępczy obrazu slajdu 1"/>
          <p:cNvSpPr>
            <a:spLocks noGrp="1" noRot="1" noChangeAspect="1" noTextEdit="1"/>
          </p:cNvSpPr>
          <p:nvPr>
            <p:ph type="sldImg"/>
          </p:nvPr>
        </p:nvSpPr>
        <p:spPr>
          <a:ln/>
        </p:spPr>
      </p:sp>
      <p:sp>
        <p:nvSpPr>
          <p:cNvPr id="28675" name="Symbol zastępczy notatek 2"/>
          <p:cNvSpPr>
            <a:spLocks noGrp="1"/>
          </p:cNvSpPr>
          <p:nvPr>
            <p:ph type="body" idx="1"/>
          </p:nvPr>
        </p:nvSpPr>
        <p:spPr/>
        <p:txBody>
          <a:bodyPr/>
          <a:lstStyle/>
          <a:p>
            <a:pPr>
              <a:spcBef>
                <a:spcPct val="0"/>
              </a:spcBef>
            </a:pPr>
            <a:endParaRPr lang="en-GB"/>
          </a:p>
        </p:txBody>
      </p:sp>
      <p:sp>
        <p:nvSpPr>
          <p:cNvPr id="28676" name="Symbol zastępczy numeru slajd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D054049-73EF-4C37-93F7-4BF0644E6FA7}" type="slidenum">
              <a:rPr lang="en-GB" sz="1200">
                <a:latin typeface="Calibri" pitchFamily="34" charset="0"/>
              </a:rPr>
              <a:pPr algn="r"/>
              <a:t>25</a:t>
            </a:fld>
            <a:endParaRPr lang="en-GB"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C405E31-36AD-4CFD-AA26-7991C6D0C82A}" type="slidenum">
              <a:rPr lang="en-US"/>
              <a:pPr/>
              <a:t>33</a:t>
            </a:fld>
            <a:endParaRPr lang="en-US"/>
          </a:p>
        </p:txBody>
      </p:sp>
      <p:sp>
        <p:nvSpPr>
          <p:cNvPr id="37890" name="Symbol zastępczy obrazu slajdu 1"/>
          <p:cNvSpPr>
            <a:spLocks noGrp="1" noRot="1" noChangeAspect="1" noTextEdit="1"/>
          </p:cNvSpPr>
          <p:nvPr>
            <p:ph type="sldImg"/>
          </p:nvPr>
        </p:nvSpPr>
        <p:spPr>
          <a:ln/>
        </p:spPr>
      </p:sp>
      <p:sp>
        <p:nvSpPr>
          <p:cNvPr id="37891" name="Symbol zastępczy notatek 2"/>
          <p:cNvSpPr>
            <a:spLocks noGrp="1"/>
          </p:cNvSpPr>
          <p:nvPr>
            <p:ph type="body" idx="1"/>
          </p:nvPr>
        </p:nvSpPr>
        <p:spPr/>
        <p:txBody>
          <a:bodyPr/>
          <a:lstStyle/>
          <a:p>
            <a:pPr>
              <a:spcBef>
                <a:spcPct val="0"/>
              </a:spcBef>
            </a:pPr>
            <a:endParaRPr lang="en-GB"/>
          </a:p>
        </p:txBody>
      </p:sp>
      <p:sp>
        <p:nvSpPr>
          <p:cNvPr id="37892" name="Symbol zastępczy numeru slajd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4B75A1E-6FD9-4043-B56D-EF6C8AD346D0}" type="slidenum">
              <a:rPr lang="en-GB" sz="1200">
                <a:latin typeface="Calibri" pitchFamily="34" charset="0"/>
              </a:rPr>
              <a:pPr algn="r"/>
              <a:t>33</a:t>
            </a:fld>
            <a:endParaRPr lang="en-GB"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E6CA192-E403-4583-A36B-ED8CAA02E31C}" type="slidenum">
              <a:rPr lang="en-US"/>
              <a:pPr/>
              <a:t>34</a:t>
            </a:fld>
            <a:endParaRPr lang="en-US"/>
          </a:p>
        </p:txBody>
      </p:sp>
      <p:sp>
        <p:nvSpPr>
          <p:cNvPr id="39938" name="Symbol zastępczy obrazu slajdu 1"/>
          <p:cNvSpPr>
            <a:spLocks noGrp="1" noRot="1" noChangeAspect="1" noTextEdit="1"/>
          </p:cNvSpPr>
          <p:nvPr>
            <p:ph type="sldImg"/>
          </p:nvPr>
        </p:nvSpPr>
        <p:spPr>
          <a:ln/>
        </p:spPr>
      </p:sp>
      <p:sp>
        <p:nvSpPr>
          <p:cNvPr id="3" name="Symbol zastępczy notatek 2"/>
          <p:cNvSpPr>
            <a:spLocks noGrp="1"/>
          </p:cNvSpPr>
          <p:nvPr>
            <p:ph type="body" idx="1"/>
          </p:nvPr>
        </p:nvSpPr>
        <p:spPr/>
        <p:txBody>
          <a:bodyPr>
            <a:normAutofit/>
          </a:bodyPr>
          <a:lstStyle/>
          <a:p>
            <a:pPr>
              <a:lnSpc>
                <a:spcPct val="90000"/>
              </a:lnSpc>
              <a:spcBef>
                <a:spcPct val="0"/>
              </a:spcBef>
            </a:pPr>
            <a:endParaRPr lang="en-GB" sz="1100"/>
          </a:p>
        </p:txBody>
      </p:sp>
      <p:sp>
        <p:nvSpPr>
          <p:cNvPr id="39940" name="Symbol zastępczy numeru slajd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1B3BCF9-0D47-419B-B2EF-EE7B2C8BA028}" type="slidenum">
              <a:rPr lang="en-GB" sz="1200">
                <a:latin typeface="Calibri" pitchFamily="34" charset="0"/>
              </a:rPr>
              <a:pPr algn="r"/>
              <a:t>34</a:t>
            </a:fld>
            <a:endParaRPr lang="en-GB"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35C5032-7753-4937-94D6-1F2D9698AFD6}" type="slidenum">
              <a:rPr lang="en-US"/>
              <a:pPr/>
              <a:t>41</a:t>
            </a:fld>
            <a:endParaRPr lang="en-US"/>
          </a:p>
        </p:txBody>
      </p:sp>
      <p:sp>
        <p:nvSpPr>
          <p:cNvPr id="49154" name="Symbol zastępczy obrazu slajdu 1"/>
          <p:cNvSpPr>
            <a:spLocks noGrp="1" noRot="1" noChangeAspect="1" noTextEdit="1"/>
          </p:cNvSpPr>
          <p:nvPr>
            <p:ph type="sldImg"/>
          </p:nvPr>
        </p:nvSpPr>
        <p:spPr>
          <a:ln/>
        </p:spPr>
      </p:sp>
      <p:sp>
        <p:nvSpPr>
          <p:cNvPr id="3" name="Symbol zastępczy notatek 2"/>
          <p:cNvSpPr>
            <a:spLocks noGrp="1"/>
          </p:cNvSpPr>
          <p:nvPr>
            <p:ph type="body" idx="1"/>
          </p:nvPr>
        </p:nvSpPr>
        <p:spPr/>
        <p:txBody>
          <a:bodyPr>
            <a:normAutofit/>
          </a:bodyPr>
          <a:lstStyle/>
          <a:p>
            <a:pPr>
              <a:lnSpc>
                <a:spcPct val="80000"/>
              </a:lnSpc>
              <a:spcBef>
                <a:spcPct val="0"/>
              </a:spcBef>
            </a:pPr>
            <a:endParaRPr lang="pl-PL" sz="1000"/>
          </a:p>
        </p:txBody>
      </p:sp>
      <p:sp>
        <p:nvSpPr>
          <p:cNvPr id="49156" name="Symbol zastępczy numeru slajd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5469AC2-E229-46A3-A32A-046583022689}" type="slidenum">
              <a:rPr lang="en-GB" sz="1200">
                <a:latin typeface="Calibri" pitchFamily="34" charset="0"/>
              </a:rPr>
              <a:pPr algn="r"/>
              <a:t>41</a:t>
            </a:fld>
            <a:endParaRPr lang="en-GB"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E800E57-9B90-4EBE-B659-50A4186A7CF0}" type="slidenum">
              <a:rPr lang="en-US"/>
              <a:pPr/>
              <a:t>43</a:t>
            </a:fld>
            <a:endParaRPr lang="en-US"/>
          </a:p>
        </p:txBody>
      </p:sp>
      <p:sp>
        <p:nvSpPr>
          <p:cNvPr id="54274" name="Symbol zastępczy obrazu slajdu 1"/>
          <p:cNvSpPr>
            <a:spLocks noGrp="1" noRot="1" noChangeAspect="1" noTextEdit="1"/>
          </p:cNvSpPr>
          <p:nvPr>
            <p:ph type="sldImg"/>
          </p:nvPr>
        </p:nvSpPr>
        <p:spPr>
          <a:ln/>
        </p:spPr>
      </p:sp>
      <p:sp>
        <p:nvSpPr>
          <p:cNvPr id="54275" name="Symbol zastępczy notatek 2"/>
          <p:cNvSpPr>
            <a:spLocks noGrp="1"/>
          </p:cNvSpPr>
          <p:nvPr>
            <p:ph type="body" idx="1"/>
          </p:nvPr>
        </p:nvSpPr>
        <p:spPr/>
        <p:txBody>
          <a:bodyPr/>
          <a:lstStyle/>
          <a:p>
            <a:pPr>
              <a:spcBef>
                <a:spcPct val="0"/>
              </a:spcBef>
            </a:pPr>
            <a:endParaRPr lang="pl-PL"/>
          </a:p>
        </p:txBody>
      </p:sp>
      <p:sp>
        <p:nvSpPr>
          <p:cNvPr id="54276" name="Symbol zastępczy numeru slajd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4A8D6E9-334D-45E5-9F05-D358EEE2841C}" type="slidenum">
              <a:rPr lang="en-GB" sz="1200">
                <a:latin typeface="Calibri" pitchFamily="34" charset="0"/>
              </a:rPr>
              <a:pPr algn="r"/>
              <a:t>43</a:t>
            </a:fld>
            <a:endParaRPr lang="en-GB"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587BC3-4062-4639-8369-67CBF080368F}" type="slidenum">
              <a:rPr lang="en-US" smtClean="0"/>
              <a:pPr/>
              <a:t>45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FEB666-7B73-4732-B156-6A8A7FB69418}"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47511-2EFF-43B8-9B66-8168FC69A8F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FEB666-7B73-4732-B156-6A8A7FB69418}"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47511-2EFF-43B8-9B66-8168FC69A8F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FEB666-7B73-4732-B156-6A8A7FB69418}"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47511-2EFF-43B8-9B66-8168FC69A8F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FEB666-7B73-4732-B156-6A8A7FB69418}"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47511-2EFF-43B8-9B66-8168FC69A8F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FEB666-7B73-4732-B156-6A8A7FB69418}"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47511-2EFF-43B8-9B66-8168FC69A8F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FEB666-7B73-4732-B156-6A8A7FB69418}" type="datetimeFigureOut">
              <a:rPr lang="en-US" smtClean="0"/>
              <a:pPr/>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47511-2EFF-43B8-9B66-8168FC69A8F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FEB666-7B73-4732-B156-6A8A7FB69418}" type="datetimeFigureOut">
              <a:rPr lang="en-US" smtClean="0"/>
              <a:pPr/>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647511-2EFF-43B8-9B66-8168FC69A8F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EB666-7B73-4732-B156-6A8A7FB69418}" type="datetimeFigureOut">
              <a:rPr lang="en-US" smtClean="0"/>
              <a:pPr/>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647511-2EFF-43B8-9B66-8168FC69A8F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FEB666-7B73-4732-B156-6A8A7FB69418}" type="datetimeFigureOut">
              <a:rPr lang="en-US" smtClean="0"/>
              <a:pPr/>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647511-2EFF-43B8-9B66-8168FC69A8F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FEB666-7B73-4732-B156-6A8A7FB69418}" type="datetimeFigureOut">
              <a:rPr lang="en-US" smtClean="0"/>
              <a:pPr/>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47511-2EFF-43B8-9B66-8168FC69A8F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FEB666-7B73-4732-B156-6A8A7FB69418}" type="datetimeFigureOut">
              <a:rPr lang="en-US" smtClean="0"/>
              <a:pPr/>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47511-2EFF-43B8-9B66-8168FC69A8F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EB666-7B73-4732-B156-6A8A7FB69418}" type="datetimeFigureOut">
              <a:rPr lang="en-US" smtClean="0"/>
              <a:pPr/>
              <a:t>4/22/2020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47511-2EFF-43B8-9B66-8168FC69A8F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virtual.rusmuseumvrm.ru/benois_wing/pano.php?onstart=loadpano(hotspots/75_1.xml);st_pos(-105);" TargetMode="External"/><Relationship Id="rId2" Type="http://schemas.openxmlformats.org/officeDocument/2006/relationships/hyperlink" Target="http://virtual.rusmuseumvrm.ru/benois_wing/collection/russkoe_iskusstvo_hh__nachala_xxi_veka/krasniy_kvadrat_zhivopisniy_realizm_krestyanki_v_dvuh_izmereniyah/index.php" TargetMode="External"/><Relationship Id="rId1" Type="http://schemas.openxmlformats.org/officeDocument/2006/relationships/slideLayout" Target="../slideLayouts/slideLayout1.xml"/><Relationship Id="rId5" Type="http://schemas.openxmlformats.org/officeDocument/2006/relationships/hyperlink" Target="https://rusmuseumvrm.ru/data/vtours/malevich/?lp=3&amp;lang=en" TargetMode="External"/><Relationship Id="rId4" Type="http://schemas.openxmlformats.org/officeDocument/2006/relationships/hyperlink" Target="http://virtual.rusmuseumvrm.ru/benois_wing/pano.php?onstart=loadpano(hotspots/76_2.xml);st_pos(18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gE6UvQ7nMJ4"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moma.org/interactives/exhibitions/2012/inventingabstraction/?work=140" TargetMode="External"/><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CUz905Yhttc"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0"/>
            <a:ext cx="7772400" cy="1470025"/>
          </a:xfrm>
        </p:spPr>
        <p:txBody>
          <a:bodyPr>
            <a:normAutofit/>
          </a:bodyPr>
          <a:lstStyle/>
          <a:p>
            <a:r>
              <a:rPr lang="sr-Latn-CS" sz="3600" dirty="0" smtClean="0"/>
              <a:t>od kubizma i futurizma (kubo-futurizma) ka suprematizmu</a:t>
            </a:r>
            <a:endParaRPr lang="en-US" sz="3600" dirty="0"/>
          </a:p>
        </p:txBody>
      </p:sp>
      <p:sp>
        <p:nvSpPr>
          <p:cNvPr id="3" name="Subtitle 2"/>
          <p:cNvSpPr>
            <a:spLocks noGrp="1"/>
          </p:cNvSpPr>
          <p:nvPr>
            <p:ph type="subTitle" idx="1"/>
          </p:nvPr>
        </p:nvSpPr>
        <p:spPr>
          <a:xfrm>
            <a:off x="1371600" y="2438400"/>
            <a:ext cx="6400800" cy="4038600"/>
          </a:xfrm>
        </p:spPr>
        <p:txBody>
          <a:bodyPr>
            <a:noAutofit/>
          </a:bodyPr>
          <a:lstStyle/>
          <a:p>
            <a:r>
              <a:rPr lang="en-US" sz="1800" dirty="0" smtClean="0"/>
              <a:t>V</a:t>
            </a:r>
            <a:r>
              <a:rPr lang="sr-Latn-RS" sz="1800" dirty="0" smtClean="0"/>
              <a:t>irtuelna tura na:</a:t>
            </a:r>
          </a:p>
          <a:p>
            <a:r>
              <a:rPr lang="en-US" sz="1800" dirty="0" smtClean="0">
                <a:hlinkClick r:id="rId2"/>
              </a:rPr>
              <a:t>http://virtual.rusmuseumvrm.ru/benois_wing/collection/russkoe_iskusstvo_hh__nachala_xxi_veka/krasniy_kvadrat_zhivopisniy_realizm_krestyanki_v_dvuh_izmereniyah/index.php</a:t>
            </a:r>
            <a:endParaRPr lang="sr-Latn-RS" sz="1800" dirty="0" smtClean="0"/>
          </a:p>
          <a:p>
            <a:r>
              <a:rPr lang="en-US" sz="1800" dirty="0" smtClean="0"/>
              <a:t>I</a:t>
            </a:r>
            <a:endParaRPr lang="sr-Latn-RS" sz="1800" dirty="0" smtClean="0"/>
          </a:p>
          <a:p>
            <a:r>
              <a:rPr lang="en-US" sz="1800" dirty="0" smtClean="0">
                <a:hlinkClick r:id="rId3"/>
              </a:rPr>
              <a:t>http://virtual.rusmuseumvrm.ru/benois_wing/pano.php?onstart=loadpano(hotspots/75_1.xml);st_pos(-105);</a:t>
            </a:r>
            <a:endParaRPr lang="sr-Latn-RS" sz="1800" dirty="0" smtClean="0"/>
          </a:p>
          <a:p>
            <a:r>
              <a:rPr lang="en-US" sz="1800" dirty="0" smtClean="0"/>
              <a:t>I</a:t>
            </a:r>
            <a:endParaRPr lang="sr-Latn-RS" sz="1800" dirty="0" smtClean="0"/>
          </a:p>
          <a:p>
            <a:r>
              <a:rPr lang="en-US" sz="1800" dirty="0" smtClean="0">
                <a:hlinkClick r:id="rId4"/>
              </a:rPr>
              <a:t>http://virtual.rusmuseumvrm.ru/benois_wing/pano.php?onstart=loadpano(hotspots/76_2.xml);st_pos(180);</a:t>
            </a:r>
            <a:endParaRPr lang="sr-Latn-RS" sz="1800" dirty="0" smtClean="0"/>
          </a:p>
          <a:p>
            <a:r>
              <a:rPr lang="en-US" sz="1800" dirty="0" smtClean="0"/>
              <a:t>I</a:t>
            </a:r>
            <a:endParaRPr lang="sr-Latn-RS" sz="1800" dirty="0" smtClean="0"/>
          </a:p>
          <a:p>
            <a:r>
              <a:rPr lang="en-US" sz="1800" dirty="0" smtClean="0">
                <a:hlinkClick r:id="rId5"/>
              </a:rPr>
              <a:t>https://rusmuseumvrm.ru/data/vtours/malevich/?lp=3&amp;lang=en</a:t>
            </a:r>
            <a:endParaRPr lang="en-US"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azimir Malevich. Soldier. Sketch&#10; of a costume for the opera "/>
          <p:cNvPicPr>
            <a:picLocks noChangeAspect="1" noChangeArrowheads="1"/>
          </p:cNvPicPr>
          <p:nvPr/>
        </p:nvPicPr>
        <p:blipFill>
          <a:blip r:embed="rId2"/>
          <a:srcRect/>
          <a:stretch>
            <a:fillRect/>
          </a:stretch>
        </p:blipFill>
        <p:spPr bwMode="auto">
          <a:xfrm>
            <a:off x="4762500" y="-28575"/>
            <a:ext cx="4381500" cy="6886575"/>
          </a:xfrm>
          <a:prstGeom prst="rect">
            <a:avLst/>
          </a:prstGeom>
          <a:noFill/>
          <a:ln w="9525">
            <a:noFill/>
            <a:miter lim="800000"/>
            <a:headEnd/>
            <a:tailEnd/>
          </a:ln>
        </p:spPr>
      </p:pic>
      <p:sp>
        <p:nvSpPr>
          <p:cNvPr id="11267" name="Rectangle 2"/>
          <p:cNvSpPr>
            <a:spLocks noChangeArrowheads="1"/>
          </p:cNvSpPr>
          <p:nvPr/>
        </p:nvSpPr>
        <p:spPr bwMode="auto">
          <a:xfrm>
            <a:off x="152400" y="228600"/>
            <a:ext cx="4572000" cy="923330"/>
          </a:xfrm>
          <a:prstGeom prst="rect">
            <a:avLst/>
          </a:prstGeom>
          <a:noFill/>
          <a:ln w="9525">
            <a:noFill/>
            <a:miter lim="800000"/>
            <a:headEnd/>
            <a:tailEnd/>
          </a:ln>
        </p:spPr>
        <p:txBody>
          <a:bodyPr>
            <a:spAutoFit/>
          </a:bodyPr>
          <a:lstStyle/>
          <a:p>
            <a:pPr algn="r"/>
            <a:r>
              <a:rPr lang="sr-Latn-RS" i="1" dirty="0" smtClean="0">
                <a:latin typeface="Calibri" pitchFamily="34" charset="0"/>
              </a:rPr>
              <a:t>Turski ratnik</a:t>
            </a:r>
            <a:r>
              <a:rPr lang="sr-Latn-RS" dirty="0" smtClean="0">
                <a:latin typeface="Calibri" pitchFamily="34" charset="0"/>
              </a:rPr>
              <a:t>,</a:t>
            </a:r>
            <a:r>
              <a:rPr lang="en-US" b="1" i="1" dirty="0" smtClean="0">
                <a:latin typeface="Calibri" pitchFamily="34" charset="0"/>
              </a:rPr>
              <a:t> </a:t>
            </a:r>
            <a:r>
              <a:rPr lang="sr-Latn-RS" dirty="0" smtClean="0">
                <a:latin typeface="Calibri" pitchFamily="34" charset="0"/>
              </a:rPr>
              <a:t>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akvarel i olovka, </a:t>
            </a:r>
            <a:r>
              <a:rPr lang="en-US" dirty="0" smtClean="0">
                <a:latin typeface="Calibri" pitchFamily="34" charset="0"/>
              </a:rPr>
              <a:t>54.2 </a:t>
            </a:r>
            <a:r>
              <a:rPr lang="en-US" dirty="0">
                <a:latin typeface="Calibri" pitchFamily="34" charset="0"/>
              </a:rPr>
              <a:t>x 35.6 cm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azimir Malevich. Turkish Soldier.&#10; Sketch of a costume for the opera "/>
          <p:cNvPicPr>
            <a:picLocks noChangeAspect="1" noChangeArrowheads="1"/>
          </p:cNvPicPr>
          <p:nvPr/>
        </p:nvPicPr>
        <p:blipFill>
          <a:blip r:embed="rId2"/>
          <a:srcRect/>
          <a:stretch>
            <a:fillRect/>
          </a:stretch>
        </p:blipFill>
        <p:spPr bwMode="auto">
          <a:xfrm>
            <a:off x="4648200" y="0"/>
            <a:ext cx="4495800" cy="6886575"/>
          </a:xfrm>
          <a:prstGeom prst="rect">
            <a:avLst/>
          </a:prstGeom>
          <a:noFill/>
          <a:ln w="9525">
            <a:noFill/>
            <a:miter lim="800000"/>
            <a:headEnd/>
            <a:tailEnd/>
          </a:ln>
        </p:spPr>
      </p:pic>
      <p:sp>
        <p:nvSpPr>
          <p:cNvPr id="12291" name="Rectangle 2"/>
          <p:cNvSpPr>
            <a:spLocks noChangeArrowheads="1"/>
          </p:cNvSpPr>
          <p:nvPr/>
        </p:nvSpPr>
        <p:spPr bwMode="auto">
          <a:xfrm>
            <a:off x="228600" y="228600"/>
            <a:ext cx="4191000" cy="1200329"/>
          </a:xfrm>
          <a:prstGeom prst="rect">
            <a:avLst/>
          </a:prstGeom>
          <a:noFill/>
          <a:ln w="9525">
            <a:noFill/>
            <a:miter lim="800000"/>
            <a:headEnd/>
            <a:tailEnd/>
          </a:ln>
        </p:spPr>
        <p:txBody>
          <a:bodyPr>
            <a:spAutoFit/>
          </a:bodyPr>
          <a:lstStyle/>
          <a:p>
            <a:pPr algn="r"/>
            <a:r>
              <a:rPr lang="sr-Latn-RS" i="1" dirty="0" smtClean="0">
                <a:latin typeface="Calibri" pitchFamily="34" charset="0"/>
              </a:rPr>
              <a:t>Ratnik</a:t>
            </a:r>
            <a:r>
              <a:rPr lang="sr-Latn-RS" dirty="0" smtClean="0">
                <a:latin typeface="Calibri" pitchFamily="34" charset="0"/>
              </a:rPr>
              <a:t>, 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akvarel i olovka,</a:t>
            </a:r>
            <a:r>
              <a:rPr lang="sr-Latn-RS" i="1" dirty="0" smtClean="0">
                <a:latin typeface="Calibri" pitchFamily="34" charset="0"/>
              </a:rPr>
              <a:t> </a:t>
            </a:r>
            <a:r>
              <a:rPr lang="en-US" dirty="0" smtClean="0">
                <a:latin typeface="Calibri" pitchFamily="34" charset="0"/>
              </a:rPr>
              <a:t>54.3 </a:t>
            </a:r>
            <a:r>
              <a:rPr lang="en-US" dirty="0">
                <a:latin typeface="Calibri" pitchFamily="34" charset="0"/>
              </a:rPr>
              <a:t>x 36.4 cm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Kazimir Malevich. Singer. Sketch of&#10; a costume for the opera "/>
          <p:cNvPicPr>
            <a:picLocks noChangeAspect="1" noChangeArrowheads="1"/>
          </p:cNvPicPr>
          <p:nvPr/>
        </p:nvPicPr>
        <p:blipFill>
          <a:blip r:embed="rId2"/>
          <a:srcRect/>
          <a:stretch>
            <a:fillRect/>
          </a:stretch>
        </p:blipFill>
        <p:spPr bwMode="auto">
          <a:xfrm>
            <a:off x="4448175" y="-28575"/>
            <a:ext cx="4695825" cy="6886575"/>
          </a:xfrm>
          <a:prstGeom prst="rect">
            <a:avLst/>
          </a:prstGeom>
          <a:noFill/>
          <a:ln w="9525">
            <a:noFill/>
            <a:miter lim="800000"/>
            <a:headEnd/>
            <a:tailEnd/>
          </a:ln>
        </p:spPr>
      </p:pic>
      <p:sp>
        <p:nvSpPr>
          <p:cNvPr id="13315" name="Rectangle 2"/>
          <p:cNvSpPr>
            <a:spLocks noChangeArrowheads="1"/>
          </p:cNvSpPr>
          <p:nvPr/>
        </p:nvSpPr>
        <p:spPr bwMode="auto">
          <a:xfrm>
            <a:off x="381000" y="0"/>
            <a:ext cx="4038600" cy="1200329"/>
          </a:xfrm>
          <a:prstGeom prst="rect">
            <a:avLst/>
          </a:prstGeom>
          <a:noFill/>
          <a:ln w="9525">
            <a:noFill/>
            <a:miter lim="800000"/>
            <a:headEnd/>
            <a:tailEnd/>
          </a:ln>
        </p:spPr>
        <p:txBody>
          <a:bodyPr>
            <a:spAutoFit/>
          </a:bodyPr>
          <a:lstStyle/>
          <a:p>
            <a:pPr algn="r"/>
            <a:r>
              <a:rPr lang="sr-Latn-RS" i="1" dirty="0" smtClean="0">
                <a:latin typeface="Calibri" pitchFamily="34" charset="0"/>
              </a:rPr>
              <a:t>Horski pevač</a:t>
            </a:r>
            <a:r>
              <a:rPr lang="sr-Latn-RS" dirty="0">
                <a:latin typeface="Calibri" pitchFamily="34" charset="0"/>
              </a:rPr>
              <a:t>,</a:t>
            </a:r>
            <a:r>
              <a:rPr lang="en-US" b="1" i="1" dirty="0" smtClean="0">
                <a:latin typeface="Calibri" pitchFamily="34" charset="0"/>
              </a:rPr>
              <a:t> </a:t>
            </a:r>
            <a:r>
              <a:rPr lang="sr-Latn-RS" dirty="0" smtClean="0">
                <a:latin typeface="Calibri" pitchFamily="34" charset="0"/>
              </a:rPr>
              <a:t>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akvarel i olovka,</a:t>
            </a:r>
            <a:r>
              <a:rPr lang="sr-Latn-RS" i="1" dirty="0" smtClean="0">
                <a:latin typeface="Calibri" pitchFamily="34" charset="0"/>
              </a:rPr>
              <a:t> </a:t>
            </a:r>
            <a:r>
              <a:rPr lang="en-US" dirty="0" smtClean="0">
                <a:latin typeface="Calibri" pitchFamily="34" charset="0"/>
              </a:rPr>
              <a:t>27.3 </a:t>
            </a:r>
            <a:r>
              <a:rPr lang="en-US" dirty="0">
                <a:latin typeface="Calibri" pitchFamily="34" charset="0"/>
              </a:rPr>
              <a:t>x 21.3 cm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r>
              <a:rPr lang="en-US" dirty="0" smtClean="0">
                <a:latin typeface="Calibri" pitchFamily="34" charset="0"/>
              </a:rPr>
              <a:t>.</a:t>
            </a:r>
            <a:r>
              <a:rPr lang="en-US" dirty="0">
                <a:latin typeface="Calibri" pitchFamily="34" charset="0"/>
              </a:rPr>
              <a:t> </a:t>
            </a:r>
          </a:p>
        </p:txBody>
      </p:sp>
      <p:pic>
        <p:nvPicPr>
          <p:cNvPr id="13316" name="Picture 2" descr="Kazimir Malevich. Portrait of I.V. Klyun (Klyunkov)."/>
          <p:cNvPicPr>
            <a:picLocks noChangeAspect="1" noChangeArrowheads="1"/>
          </p:cNvPicPr>
          <p:nvPr/>
        </p:nvPicPr>
        <p:blipFill>
          <a:blip r:embed="rId3"/>
          <a:srcRect/>
          <a:stretch>
            <a:fillRect/>
          </a:stretch>
        </p:blipFill>
        <p:spPr bwMode="auto">
          <a:xfrm>
            <a:off x="304800" y="1905000"/>
            <a:ext cx="2892425" cy="475297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Kazimir Malevich. The Athlete of the&#10; Future. Sketch of a costume for the opera "/>
          <p:cNvPicPr>
            <a:picLocks noChangeAspect="1" noChangeArrowheads="1"/>
          </p:cNvPicPr>
          <p:nvPr/>
        </p:nvPicPr>
        <p:blipFill>
          <a:blip r:embed="rId2"/>
          <a:srcRect/>
          <a:stretch>
            <a:fillRect/>
          </a:stretch>
        </p:blipFill>
        <p:spPr bwMode="auto">
          <a:xfrm>
            <a:off x="5646420" y="0"/>
            <a:ext cx="3497580" cy="5181600"/>
          </a:xfrm>
          <a:prstGeom prst="rect">
            <a:avLst/>
          </a:prstGeom>
          <a:noFill/>
          <a:ln w="9525">
            <a:noFill/>
            <a:miter lim="800000"/>
            <a:headEnd/>
            <a:tailEnd/>
          </a:ln>
        </p:spPr>
      </p:pic>
      <p:sp>
        <p:nvSpPr>
          <p:cNvPr id="14339" name="Rectangle 2"/>
          <p:cNvSpPr>
            <a:spLocks noChangeArrowheads="1"/>
          </p:cNvSpPr>
          <p:nvPr/>
        </p:nvSpPr>
        <p:spPr bwMode="auto">
          <a:xfrm>
            <a:off x="1524000" y="65782"/>
            <a:ext cx="4038600" cy="1077218"/>
          </a:xfrm>
          <a:prstGeom prst="rect">
            <a:avLst/>
          </a:prstGeom>
          <a:noFill/>
          <a:ln w="9525">
            <a:noFill/>
            <a:miter lim="800000"/>
            <a:headEnd/>
            <a:tailEnd/>
          </a:ln>
        </p:spPr>
        <p:txBody>
          <a:bodyPr>
            <a:spAutoFit/>
          </a:bodyPr>
          <a:lstStyle/>
          <a:p>
            <a:pPr algn="r"/>
            <a:r>
              <a:rPr lang="sr-Latn-RS" sz="1600" i="1" dirty="0" smtClean="0">
                <a:latin typeface="Calibri" pitchFamily="34" charset="0"/>
              </a:rPr>
              <a:t>Atleta budućnosti</a:t>
            </a:r>
            <a:r>
              <a:rPr lang="sr-Latn-RS" sz="1600" dirty="0" smtClean="0">
                <a:latin typeface="Calibri" pitchFamily="34" charset="0"/>
              </a:rPr>
              <a:t>,</a:t>
            </a:r>
            <a:r>
              <a:rPr lang="en-US" sz="1600" b="1" i="1" dirty="0" smtClean="0">
                <a:latin typeface="Calibri" pitchFamily="34" charset="0"/>
              </a:rPr>
              <a:t> </a:t>
            </a:r>
            <a:r>
              <a:rPr lang="sr-Latn-RS" sz="1600" dirty="0" smtClean="0">
                <a:latin typeface="Calibri" pitchFamily="34" charset="0"/>
              </a:rPr>
              <a:t>skica za kostim za operu</a:t>
            </a:r>
            <a:r>
              <a:rPr lang="en-US" sz="1600" dirty="0" smtClean="0">
                <a:latin typeface="Calibri" pitchFamily="34" charset="0"/>
              </a:rPr>
              <a:t> “</a:t>
            </a:r>
            <a:r>
              <a:rPr lang="sr-Latn-RS" sz="1600" dirty="0" smtClean="0">
                <a:latin typeface="Calibri" pitchFamily="34" charset="0"/>
              </a:rPr>
              <a:t>Pobeda nad Suncem</a:t>
            </a:r>
            <a:r>
              <a:rPr lang="en-US" sz="1600" i="1" dirty="0" smtClean="0">
                <a:latin typeface="Calibri" pitchFamily="34" charset="0"/>
              </a:rPr>
              <a:t>“ </a:t>
            </a:r>
            <a:r>
              <a:rPr lang="en-US" sz="1600" dirty="0" smtClean="0">
                <a:latin typeface="Calibri" pitchFamily="34" charset="0"/>
              </a:rPr>
              <a:t>1913</a:t>
            </a:r>
            <a:r>
              <a:rPr lang="sr-Latn-RS" sz="1600" dirty="0" smtClean="0">
                <a:latin typeface="Calibri" pitchFamily="34" charset="0"/>
              </a:rPr>
              <a:t>, olovka,</a:t>
            </a:r>
            <a:r>
              <a:rPr lang="en-US" sz="1600" dirty="0" smtClean="0">
                <a:latin typeface="Calibri" pitchFamily="34" charset="0"/>
              </a:rPr>
              <a:t> </a:t>
            </a:r>
            <a:r>
              <a:rPr lang="en-US" sz="1600" dirty="0">
                <a:latin typeface="Calibri" pitchFamily="34" charset="0"/>
              </a:rPr>
              <a:t>27 x 21 cm. </a:t>
            </a:r>
            <a:r>
              <a:rPr lang="sr-Latn-RS" sz="1600" dirty="0" smtClean="0"/>
              <a:t>Državni muzej pozorišta i muzike, Sankt Peterburg</a:t>
            </a:r>
            <a:endParaRPr lang="en-US" sz="1600" dirty="0">
              <a:latin typeface="Calibri" pitchFamily="34" charset="0"/>
            </a:endParaRPr>
          </a:p>
        </p:txBody>
      </p:sp>
      <p:pic>
        <p:nvPicPr>
          <p:cNvPr id="14340" name="Picture 4" descr="http://4.bp.blogspot.com/-zyy0Wcj5vh0/UmMEkRMb30I/AAAAAAAAVuA/cKVD7P_h0Hc/s1600/CRI_151497.jpg"/>
          <p:cNvPicPr>
            <a:picLocks noChangeAspect="1" noChangeArrowheads="1"/>
          </p:cNvPicPr>
          <p:nvPr/>
        </p:nvPicPr>
        <p:blipFill>
          <a:blip r:embed="rId3"/>
          <a:srcRect/>
          <a:stretch>
            <a:fillRect/>
          </a:stretch>
        </p:blipFill>
        <p:spPr bwMode="auto">
          <a:xfrm>
            <a:off x="152400" y="1295400"/>
            <a:ext cx="2895600" cy="2875233"/>
          </a:xfrm>
          <a:prstGeom prst="rect">
            <a:avLst/>
          </a:prstGeom>
          <a:noFill/>
          <a:ln w="9525">
            <a:noFill/>
            <a:miter lim="800000"/>
            <a:headEnd/>
            <a:tailEnd/>
          </a:ln>
        </p:spPr>
      </p:pic>
      <p:pic>
        <p:nvPicPr>
          <p:cNvPr id="5" name="Picture 4" descr="Troe Troe.jpg"/>
          <p:cNvPicPr>
            <a:picLocks noChangeAspect="1" noChangeArrowheads="1"/>
          </p:cNvPicPr>
          <p:nvPr/>
        </p:nvPicPr>
        <p:blipFill>
          <a:blip r:embed="rId4"/>
          <a:srcRect/>
          <a:stretch>
            <a:fillRect/>
          </a:stretch>
        </p:blipFill>
        <p:spPr bwMode="auto">
          <a:xfrm>
            <a:off x="2819400" y="3833395"/>
            <a:ext cx="2873375" cy="3024605"/>
          </a:xfrm>
          <a:prstGeom prst="rect">
            <a:avLst/>
          </a:prstGeom>
          <a:noFill/>
          <a:ln w="9525">
            <a:noFill/>
            <a:miter lim="800000"/>
            <a:headEnd/>
            <a:tailEnd/>
          </a:ln>
        </p:spPr>
      </p:pic>
      <p:sp>
        <p:nvSpPr>
          <p:cNvPr id="6" name="Rectangle 5"/>
          <p:cNvSpPr/>
          <p:nvPr/>
        </p:nvSpPr>
        <p:spPr>
          <a:xfrm>
            <a:off x="5791200" y="5867400"/>
            <a:ext cx="2819400" cy="830997"/>
          </a:xfrm>
          <a:prstGeom prst="rect">
            <a:avLst/>
          </a:prstGeom>
        </p:spPr>
        <p:txBody>
          <a:bodyPr wrap="square">
            <a:spAutoFit/>
          </a:bodyPr>
          <a:lstStyle/>
          <a:p>
            <a:r>
              <a:rPr lang="pl-PL" sz="1600" dirty="0" smtClean="0"/>
              <a:t>V. Hlebnikov, A. Kručonih, E. Guro, Troje (</a:t>
            </a:r>
            <a:r>
              <a:rPr lang="en-US" sz="1600" dirty="0" err="1" smtClean="0"/>
              <a:t>Troe</a:t>
            </a:r>
            <a:r>
              <a:rPr lang="sr-Latn-RS" sz="1600" dirty="0" smtClean="0"/>
              <a:t>)</a:t>
            </a:r>
            <a:r>
              <a:rPr lang="pl-PL" sz="1600" dirty="0" smtClean="0"/>
              <a:t>, 1913.  naslovna strana: Maljevič</a:t>
            </a:r>
            <a:endParaRPr lang="pl-PL" sz="1600" dirty="0"/>
          </a:p>
        </p:txBody>
      </p:sp>
      <p:sp>
        <p:nvSpPr>
          <p:cNvPr id="7" name="Rectangle 6"/>
          <p:cNvSpPr/>
          <p:nvPr/>
        </p:nvSpPr>
        <p:spPr>
          <a:xfrm>
            <a:off x="0" y="4267200"/>
            <a:ext cx="2667000" cy="1631216"/>
          </a:xfrm>
          <a:prstGeom prst="rect">
            <a:avLst/>
          </a:prstGeom>
        </p:spPr>
        <p:txBody>
          <a:bodyPr wrap="square">
            <a:spAutoFit/>
          </a:bodyPr>
          <a:lstStyle/>
          <a:p>
            <a:r>
              <a:rPr lang="sr-Latn-RS" sz="1600" dirty="0" smtClean="0">
                <a:latin typeface="Calibri" pitchFamily="34" charset="0"/>
              </a:rPr>
              <a:t>Maljevič, </a:t>
            </a:r>
            <a:r>
              <a:rPr lang="sr-Latn-RS" sz="1600" i="1" dirty="0" smtClean="0">
                <a:latin typeface="Calibri" pitchFamily="34" charset="0"/>
              </a:rPr>
              <a:t>Seljanka sa vedrima,</a:t>
            </a:r>
            <a:endParaRPr lang="en-US" sz="1600" i="1" dirty="0" smtClean="0">
              <a:latin typeface="Calibri" pitchFamily="34" charset="0"/>
            </a:endParaRPr>
          </a:p>
          <a:p>
            <a:r>
              <a:rPr lang="en-US" sz="1600" dirty="0" smtClean="0">
                <a:latin typeface="Calibri" pitchFamily="34" charset="0"/>
              </a:rPr>
              <a:t>1912-13 (</a:t>
            </a:r>
            <a:r>
              <a:rPr lang="sr-Latn-RS" sz="1600" dirty="0" smtClean="0">
                <a:latin typeface="Calibri" pitchFamily="34" charset="0"/>
              </a:rPr>
              <a:t>na poledjini je datum </a:t>
            </a:r>
            <a:r>
              <a:rPr lang="en-US" sz="1600" dirty="0" smtClean="0">
                <a:latin typeface="Calibri" pitchFamily="34" charset="0"/>
              </a:rPr>
              <a:t>1912)</a:t>
            </a:r>
          </a:p>
          <a:p>
            <a:r>
              <a:rPr lang="sr-Latn-RS" sz="1600" dirty="0" smtClean="0">
                <a:latin typeface="Calibri" pitchFamily="34" charset="0"/>
                <a:cs typeface="Arial" charset="0"/>
              </a:rPr>
              <a:t>ulje na platnu </a:t>
            </a:r>
            <a:r>
              <a:rPr lang="en-US" sz="1600" dirty="0" smtClean="0">
                <a:latin typeface="Calibri" pitchFamily="34" charset="0"/>
              </a:rPr>
              <a:t>80.3 x 80.3 cm</a:t>
            </a:r>
          </a:p>
          <a:p>
            <a:r>
              <a:rPr lang="en-US" sz="1600" dirty="0" smtClean="0">
                <a:latin typeface="Calibri" pitchFamily="34" charset="0"/>
              </a:rPr>
              <a:t>Museum of Modern Art, New York City</a:t>
            </a:r>
            <a:endParaRPr lang="sr-Latn-CS" sz="1600" dirty="0">
              <a:latin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azimir Malevich. Many and One. Sketch&#10; of a costume for the opera "/>
          <p:cNvPicPr>
            <a:picLocks noChangeAspect="1" noChangeArrowheads="1"/>
          </p:cNvPicPr>
          <p:nvPr/>
        </p:nvPicPr>
        <p:blipFill>
          <a:blip r:embed="rId2"/>
          <a:srcRect/>
          <a:stretch>
            <a:fillRect/>
          </a:stretch>
        </p:blipFill>
        <p:spPr bwMode="auto">
          <a:xfrm>
            <a:off x="4486275" y="-28575"/>
            <a:ext cx="4657725" cy="6886575"/>
          </a:xfrm>
          <a:prstGeom prst="rect">
            <a:avLst/>
          </a:prstGeom>
          <a:noFill/>
          <a:ln w="9525">
            <a:noFill/>
            <a:miter lim="800000"/>
            <a:headEnd/>
            <a:tailEnd/>
          </a:ln>
        </p:spPr>
      </p:pic>
      <p:sp>
        <p:nvSpPr>
          <p:cNvPr id="15363" name="Rectangle 2"/>
          <p:cNvSpPr>
            <a:spLocks noChangeArrowheads="1"/>
          </p:cNvSpPr>
          <p:nvPr/>
        </p:nvSpPr>
        <p:spPr bwMode="auto">
          <a:xfrm>
            <a:off x="533400" y="228600"/>
            <a:ext cx="3810000" cy="1200329"/>
          </a:xfrm>
          <a:prstGeom prst="rect">
            <a:avLst/>
          </a:prstGeom>
          <a:noFill/>
          <a:ln w="9525">
            <a:noFill/>
            <a:miter lim="800000"/>
            <a:headEnd/>
            <a:tailEnd/>
          </a:ln>
        </p:spPr>
        <p:txBody>
          <a:bodyPr>
            <a:spAutoFit/>
          </a:bodyPr>
          <a:lstStyle/>
          <a:p>
            <a:pPr algn="r"/>
            <a:r>
              <a:rPr lang="sr-Latn-RS" i="1" dirty="0" smtClean="0">
                <a:latin typeface="Calibri" pitchFamily="34" charset="0"/>
              </a:rPr>
              <a:t>Mnogi i jedan,</a:t>
            </a:r>
            <a:r>
              <a:rPr lang="sr-Latn-RS" dirty="0" smtClean="0">
                <a:latin typeface="Calibri" pitchFamily="34" charset="0"/>
              </a:rPr>
              <a:t> 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olovka,</a:t>
            </a:r>
            <a:r>
              <a:rPr lang="en-US" dirty="0" smtClean="0">
                <a:latin typeface="Calibri" pitchFamily="34" charset="0"/>
              </a:rPr>
              <a:t>27 x 21 cm. </a:t>
            </a:r>
            <a:r>
              <a:rPr lang="sr-Latn-RS" dirty="0" smtClean="0"/>
              <a:t>Državni muzej pozorišta i muzike, Sankt Peterburg</a:t>
            </a:r>
            <a:r>
              <a:rPr lang="en-US" dirty="0" smtClean="0">
                <a:latin typeface="Calibri" pitchFamily="34" charset="0"/>
              </a:rPr>
              <a:t>. </a:t>
            </a:r>
            <a:endParaRPr lang="en-US" dirty="0">
              <a:latin typeface="Calibri"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Kazimir Malevich. Traveler. Sketch&#10; of a costume for the opera "/>
          <p:cNvPicPr>
            <a:picLocks noChangeAspect="1" noChangeArrowheads="1"/>
          </p:cNvPicPr>
          <p:nvPr/>
        </p:nvPicPr>
        <p:blipFill>
          <a:blip r:embed="rId2"/>
          <a:srcRect/>
          <a:stretch>
            <a:fillRect/>
          </a:stretch>
        </p:blipFill>
        <p:spPr bwMode="auto">
          <a:xfrm>
            <a:off x="4495800" y="-28575"/>
            <a:ext cx="4648200" cy="6886575"/>
          </a:xfrm>
          <a:prstGeom prst="rect">
            <a:avLst/>
          </a:prstGeom>
          <a:noFill/>
          <a:ln w="9525">
            <a:noFill/>
            <a:miter lim="800000"/>
            <a:headEnd/>
            <a:tailEnd/>
          </a:ln>
        </p:spPr>
      </p:pic>
      <p:sp>
        <p:nvSpPr>
          <p:cNvPr id="16387" name="Rectangle 2"/>
          <p:cNvSpPr>
            <a:spLocks noChangeArrowheads="1"/>
          </p:cNvSpPr>
          <p:nvPr/>
        </p:nvSpPr>
        <p:spPr bwMode="auto">
          <a:xfrm>
            <a:off x="533400" y="152400"/>
            <a:ext cx="3810000" cy="1200329"/>
          </a:xfrm>
          <a:prstGeom prst="rect">
            <a:avLst/>
          </a:prstGeom>
          <a:noFill/>
          <a:ln w="9525">
            <a:noFill/>
            <a:miter lim="800000"/>
            <a:headEnd/>
            <a:tailEnd/>
          </a:ln>
        </p:spPr>
        <p:txBody>
          <a:bodyPr>
            <a:spAutoFit/>
          </a:bodyPr>
          <a:lstStyle/>
          <a:p>
            <a:pPr algn="r"/>
            <a:r>
              <a:rPr lang="sr-Latn-RS" i="1" dirty="0" smtClean="0">
                <a:latin typeface="Calibri" pitchFamily="34" charset="0"/>
              </a:rPr>
              <a:t>Putnik,</a:t>
            </a:r>
            <a:r>
              <a:rPr lang="en-US" i="1" dirty="0" smtClean="0">
                <a:latin typeface="Calibri" pitchFamily="34" charset="0"/>
              </a:rPr>
              <a:t> </a:t>
            </a:r>
            <a:r>
              <a:rPr lang="sr-Latn-RS" dirty="0" smtClean="0">
                <a:latin typeface="Calibri" pitchFamily="34" charset="0"/>
              </a:rPr>
              <a:t>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olovka, </a:t>
            </a:r>
            <a:r>
              <a:rPr lang="en-US" dirty="0" smtClean="0">
                <a:latin typeface="Calibri" pitchFamily="34" charset="0"/>
              </a:rPr>
              <a:t>27.2 </a:t>
            </a:r>
            <a:r>
              <a:rPr lang="en-US" dirty="0">
                <a:latin typeface="Calibri" pitchFamily="34" charset="0"/>
              </a:rPr>
              <a:t>x 21.3 cm </a:t>
            </a:r>
            <a:r>
              <a:rPr lang="sr-Latn-RS" dirty="0" smtClean="0"/>
              <a:t>Državni muzej pozorišta i muzike, Sankt Peterburg</a:t>
            </a:r>
            <a:r>
              <a:rPr lang="en-US" dirty="0" smtClean="0">
                <a:latin typeface="Calibri" pitchFamily="34" charset="0"/>
              </a:rPr>
              <a:t>.</a:t>
            </a:r>
            <a:endParaRPr lang="en-US" dirty="0">
              <a:latin typeface="Calibri" pitchFamily="34" charset="0"/>
            </a:endParaRPr>
          </a:p>
        </p:txBody>
      </p:sp>
      <p:pic>
        <p:nvPicPr>
          <p:cNvPr id="16388" name="Picture 2"/>
          <p:cNvPicPr>
            <a:picLocks noChangeAspect="1" noChangeArrowheads="1"/>
          </p:cNvPicPr>
          <p:nvPr/>
        </p:nvPicPr>
        <p:blipFill>
          <a:blip r:embed="rId3"/>
          <a:srcRect/>
          <a:stretch>
            <a:fillRect/>
          </a:stretch>
        </p:blipFill>
        <p:spPr bwMode="auto">
          <a:xfrm>
            <a:off x="381000" y="1981200"/>
            <a:ext cx="2608263" cy="4572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azimir Malevich. Undertaker. Sketch&#10; of a costume for the opera "/>
          <p:cNvPicPr>
            <a:picLocks noChangeAspect="1" noChangeArrowheads="1"/>
          </p:cNvPicPr>
          <p:nvPr/>
        </p:nvPicPr>
        <p:blipFill>
          <a:blip r:embed="rId2"/>
          <a:srcRect/>
          <a:stretch>
            <a:fillRect/>
          </a:stretch>
        </p:blipFill>
        <p:spPr bwMode="auto">
          <a:xfrm>
            <a:off x="4400550" y="0"/>
            <a:ext cx="4743450" cy="6886575"/>
          </a:xfrm>
          <a:prstGeom prst="rect">
            <a:avLst/>
          </a:prstGeom>
          <a:noFill/>
          <a:ln w="9525">
            <a:noFill/>
            <a:miter lim="800000"/>
            <a:headEnd/>
            <a:tailEnd/>
          </a:ln>
        </p:spPr>
      </p:pic>
      <p:sp>
        <p:nvSpPr>
          <p:cNvPr id="17411" name="Rectangle 2"/>
          <p:cNvSpPr>
            <a:spLocks noChangeArrowheads="1"/>
          </p:cNvSpPr>
          <p:nvPr/>
        </p:nvSpPr>
        <p:spPr bwMode="auto">
          <a:xfrm>
            <a:off x="381000" y="152400"/>
            <a:ext cx="3810000" cy="1200329"/>
          </a:xfrm>
          <a:prstGeom prst="rect">
            <a:avLst/>
          </a:prstGeom>
          <a:noFill/>
          <a:ln w="9525">
            <a:noFill/>
            <a:miter lim="800000"/>
            <a:headEnd/>
            <a:tailEnd/>
          </a:ln>
        </p:spPr>
        <p:txBody>
          <a:bodyPr>
            <a:spAutoFit/>
          </a:bodyPr>
          <a:lstStyle/>
          <a:p>
            <a:pPr algn="r"/>
            <a:r>
              <a:rPr lang="sr-Latn-RS" i="1" dirty="0" smtClean="0">
                <a:latin typeface="Calibri" pitchFamily="34" charset="0"/>
              </a:rPr>
              <a:t>Pogrebnik,</a:t>
            </a:r>
            <a:r>
              <a:rPr lang="en-US" i="1" dirty="0" smtClean="0">
                <a:latin typeface="Calibri" pitchFamily="34" charset="0"/>
              </a:rPr>
              <a:t> </a:t>
            </a:r>
            <a:r>
              <a:rPr lang="sr-Latn-RS" dirty="0" smtClean="0">
                <a:latin typeface="Calibri" pitchFamily="34" charset="0"/>
              </a:rPr>
              <a:t>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olovka,</a:t>
            </a:r>
            <a:r>
              <a:rPr lang="en-US" dirty="0" smtClean="0">
                <a:latin typeface="Calibri" pitchFamily="34" charset="0"/>
              </a:rPr>
              <a:t> </a:t>
            </a:r>
            <a:r>
              <a:rPr lang="en-US" dirty="0">
                <a:latin typeface="Calibri" pitchFamily="34" charset="0"/>
              </a:rPr>
              <a:t>27 x 21 cm. </a:t>
            </a:r>
            <a:r>
              <a:rPr lang="sr-Latn-RS" dirty="0" smtClean="0"/>
              <a:t>Državni muzej pozorišta i muzike, Sankt Peterburg</a:t>
            </a:r>
            <a:endParaRPr lang="en-US" dirty="0">
              <a:latin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Kazimir Malevich. Coward. Sketch of&#10; a costume for the opera "/>
          <p:cNvPicPr>
            <a:picLocks noChangeAspect="1" noChangeArrowheads="1"/>
          </p:cNvPicPr>
          <p:nvPr/>
        </p:nvPicPr>
        <p:blipFill>
          <a:blip r:embed="rId2"/>
          <a:srcRect/>
          <a:stretch>
            <a:fillRect/>
          </a:stretch>
        </p:blipFill>
        <p:spPr bwMode="auto">
          <a:xfrm>
            <a:off x="4419600" y="0"/>
            <a:ext cx="4724400" cy="6886575"/>
          </a:xfrm>
          <a:prstGeom prst="rect">
            <a:avLst/>
          </a:prstGeom>
          <a:noFill/>
          <a:ln w="9525">
            <a:noFill/>
            <a:miter lim="800000"/>
            <a:headEnd/>
            <a:tailEnd/>
          </a:ln>
        </p:spPr>
      </p:pic>
      <p:sp>
        <p:nvSpPr>
          <p:cNvPr id="18435" name="Rectangle 2"/>
          <p:cNvSpPr>
            <a:spLocks noChangeArrowheads="1"/>
          </p:cNvSpPr>
          <p:nvPr/>
        </p:nvSpPr>
        <p:spPr bwMode="auto">
          <a:xfrm>
            <a:off x="228600" y="152400"/>
            <a:ext cx="4038600" cy="1200329"/>
          </a:xfrm>
          <a:prstGeom prst="rect">
            <a:avLst/>
          </a:prstGeom>
          <a:noFill/>
          <a:ln w="9525">
            <a:noFill/>
            <a:miter lim="800000"/>
            <a:headEnd/>
            <a:tailEnd/>
          </a:ln>
        </p:spPr>
        <p:txBody>
          <a:bodyPr>
            <a:spAutoFit/>
          </a:bodyPr>
          <a:lstStyle/>
          <a:p>
            <a:pPr algn="r"/>
            <a:r>
              <a:rPr lang="sr-Latn-RS" i="1" dirty="0" smtClean="0">
                <a:latin typeface="Calibri" pitchFamily="34" charset="0"/>
              </a:rPr>
              <a:t>Kukavica,</a:t>
            </a:r>
            <a:r>
              <a:rPr lang="en-US" b="1" i="1" dirty="0" smtClean="0">
                <a:latin typeface="Calibri" pitchFamily="34" charset="0"/>
              </a:rPr>
              <a:t> </a:t>
            </a:r>
            <a:r>
              <a:rPr lang="sr-Latn-RS" dirty="0" smtClean="0">
                <a:latin typeface="Calibri" pitchFamily="34" charset="0"/>
              </a:rPr>
              <a:t>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olovka,</a:t>
            </a:r>
            <a:r>
              <a:rPr lang="en-US" dirty="0" smtClean="0">
                <a:latin typeface="Calibri" pitchFamily="34" charset="0"/>
              </a:rPr>
              <a:t> </a:t>
            </a:r>
            <a:r>
              <a:rPr lang="en-US" dirty="0">
                <a:latin typeface="Calibri" pitchFamily="34" charset="0"/>
              </a:rPr>
              <a:t>27 x 21 cm. </a:t>
            </a:r>
            <a:r>
              <a:rPr lang="sr-Latn-RS" dirty="0" smtClean="0"/>
              <a:t>Državni muzej pozorišta i muzike, Sankt Peterburg</a:t>
            </a:r>
            <a:endParaRPr lang="en-US" dirty="0">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Kazimir Malevich. Enemy. Sketch of&#10; a costume for the opera "/>
          <p:cNvPicPr>
            <a:picLocks noChangeAspect="1" noChangeArrowheads="1"/>
          </p:cNvPicPr>
          <p:nvPr/>
        </p:nvPicPr>
        <p:blipFill>
          <a:blip r:embed="rId2"/>
          <a:srcRect/>
          <a:stretch>
            <a:fillRect/>
          </a:stretch>
        </p:blipFill>
        <p:spPr bwMode="auto">
          <a:xfrm>
            <a:off x="4476750" y="-28575"/>
            <a:ext cx="4667250" cy="6886575"/>
          </a:xfrm>
          <a:prstGeom prst="rect">
            <a:avLst/>
          </a:prstGeom>
          <a:noFill/>
          <a:ln w="9525">
            <a:noFill/>
            <a:miter lim="800000"/>
            <a:headEnd/>
            <a:tailEnd/>
          </a:ln>
        </p:spPr>
      </p:pic>
      <p:sp>
        <p:nvSpPr>
          <p:cNvPr id="19459" name="Rectangle 2"/>
          <p:cNvSpPr>
            <a:spLocks noChangeArrowheads="1"/>
          </p:cNvSpPr>
          <p:nvPr/>
        </p:nvSpPr>
        <p:spPr bwMode="auto">
          <a:xfrm>
            <a:off x="152400" y="152400"/>
            <a:ext cx="4191000" cy="1200329"/>
          </a:xfrm>
          <a:prstGeom prst="rect">
            <a:avLst/>
          </a:prstGeom>
          <a:noFill/>
          <a:ln w="9525">
            <a:noFill/>
            <a:miter lim="800000"/>
            <a:headEnd/>
            <a:tailEnd/>
          </a:ln>
        </p:spPr>
        <p:txBody>
          <a:bodyPr>
            <a:spAutoFit/>
          </a:bodyPr>
          <a:lstStyle/>
          <a:p>
            <a:pPr algn="r"/>
            <a:r>
              <a:rPr lang="sr-Latn-RS" i="1" dirty="0" smtClean="0">
                <a:latin typeface="Calibri" pitchFamily="34" charset="0"/>
              </a:rPr>
              <a:t>Neprijatelj,</a:t>
            </a:r>
            <a:r>
              <a:rPr lang="en-US" b="1" i="1" dirty="0" smtClean="0">
                <a:latin typeface="Calibri" pitchFamily="34" charset="0"/>
              </a:rPr>
              <a:t> </a:t>
            </a:r>
            <a:r>
              <a:rPr lang="sr-Latn-RS" dirty="0" smtClean="0">
                <a:latin typeface="Calibri" pitchFamily="34" charset="0"/>
              </a:rPr>
              <a:t>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olovka,</a:t>
            </a:r>
            <a:r>
              <a:rPr lang="en-US" dirty="0" smtClean="0">
                <a:latin typeface="Calibri" pitchFamily="34" charset="0"/>
              </a:rPr>
              <a:t> </a:t>
            </a:r>
            <a:r>
              <a:rPr lang="en-US" dirty="0">
                <a:latin typeface="Calibri" pitchFamily="34" charset="0"/>
              </a:rPr>
              <a:t>27 x 21 cm. </a:t>
            </a:r>
            <a:r>
              <a:rPr lang="sr-Latn-RS" dirty="0" smtClean="0"/>
              <a:t>Državni muzej pozorišta i muzike, Sankt Peterburg</a:t>
            </a:r>
            <a:endParaRPr lang="en-US" dirty="0">
              <a:latin typeface="Calibri"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Kazimir Malevich. New Man. Sketch&#10; of a costume for the opera "/>
          <p:cNvPicPr>
            <a:picLocks noChangeAspect="1" noChangeArrowheads="1"/>
          </p:cNvPicPr>
          <p:nvPr/>
        </p:nvPicPr>
        <p:blipFill>
          <a:blip r:embed="rId2"/>
          <a:srcRect/>
          <a:stretch>
            <a:fillRect/>
          </a:stretch>
        </p:blipFill>
        <p:spPr bwMode="auto">
          <a:xfrm>
            <a:off x="4629150" y="0"/>
            <a:ext cx="4514850" cy="6819900"/>
          </a:xfrm>
          <a:prstGeom prst="rect">
            <a:avLst/>
          </a:prstGeom>
          <a:noFill/>
          <a:ln w="9525">
            <a:noFill/>
            <a:miter lim="800000"/>
            <a:headEnd/>
            <a:tailEnd/>
          </a:ln>
        </p:spPr>
      </p:pic>
      <p:sp>
        <p:nvSpPr>
          <p:cNvPr id="20483" name="Rectangle 3"/>
          <p:cNvSpPr>
            <a:spLocks noChangeArrowheads="1"/>
          </p:cNvSpPr>
          <p:nvPr/>
        </p:nvSpPr>
        <p:spPr bwMode="auto">
          <a:xfrm>
            <a:off x="533400" y="152400"/>
            <a:ext cx="3962400" cy="1200329"/>
          </a:xfrm>
          <a:prstGeom prst="rect">
            <a:avLst/>
          </a:prstGeom>
          <a:noFill/>
          <a:ln w="9525">
            <a:noFill/>
            <a:miter lim="800000"/>
            <a:headEnd/>
            <a:tailEnd/>
          </a:ln>
        </p:spPr>
        <p:txBody>
          <a:bodyPr>
            <a:spAutoFit/>
          </a:bodyPr>
          <a:lstStyle/>
          <a:p>
            <a:pPr algn="r"/>
            <a:r>
              <a:rPr lang="sr-Latn-RS" i="1" dirty="0" smtClean="0">
                <a:latin typeface="Calibri" pitchFamily="34" charset="0"/>
              </a:rPr>
              <a:t>Novi čovek,</a:t>
            </a:r>
            <a:r>
              <a:rPr lang="en-US" b="1" i="1" dirty="0" smtClean="0">
                <a:latin typeface="Calibri" pitchFamily="34" charset="0"/>
              </a:rPr>
              <a:t> </a:t>
            </a:r>
            <a:r>
              <a:rPr lang="sr-Latn-RS" dirty="0" smtClean="0">
                <a:latin typeface="Calibri" pitchFamily="34" charset="0"/>
              </a:rPr>
              <a:t>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olovka,</a:t>
            </a:r>
            <a:r>
              <a:rPr lang="en-US" dirty="0" smtClean="0">
                <a:latin typeface="Calibri" pitchFamily="34" charset="0"/>
              </a:rPr>
              <a:t> </a:t>
            </a:r>
            <a:r>
              <a:rPr lang="en-US" dirty="0">
                <a:latin typeface="Calibri" pitchFamily="34" charset="0"/>
              </a:rPr>
              <a:t>27 x 21 cm. </a:t>
            </a:r>
            <a:r>
              <a:rPr lang="sr-Latn-RS" dirty="0" smtClean="0"/>
              <a:t>Državni muzej pozorišta i muzike, Sankt Peterburg</a:t>
            </a:r>
            <a:endParaRPr lang="en-US" dirty="0">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L</a:t>
            </a:r>
            <a:r>
              <a:rPr lang="sr-Latn-RS" dirty="0" smtClean="0"/>
              <a:t>iteratura:</a:t>
            </a:r>
          </a:p>
          <a:p>
            <a:pPr>
              <a:buNone/>
            </a:pPr>
            <a:r>
              <a:rPr lang="sr-Latn-RS" dirty="0" smtClean="0"/>
              <a:t>S. Mijušković, </a:t>
            </a:r>
            <a:r>
              <a:rPr lang="sr-Latn-RS" i="1" dirty="0" smtClean="0"/>
              <a:t>Od samodovoljnosti do smrti slikarstva</a:t>
            </a:r>
            <a:r>
              <a:rPr lang="sr-Latn-RS" dirty="0" smtClean="0"/>
              <a:t>, Beograd 1998, 125-188;</a:t>
            </a:r>
          </a:p>
          <a:p>
            <a:pPr>
              <a:buNone/>
            </a:pPr>
            <a:r>
              <a:rPr lang="sr-Latn-RS" dirty="0" smtClean="0"/>
              <a:t>S. Mijušković (prir), </a:t>
            </a:r>
            <a:r>
              <a:rPr lang="sr-Latn-RS" i="1" dirty="0" smtClean="0"/>
              <a:t>Dokumenti za razumevanje ruske avangarde</a:t>
            </a:r>
            <a:r>
              <a:rPr lang="sr-Latn-RS" dirty="0" smtClean="0"/>
              <a:t>, Beograd 2003, 96-166</a:t>
            </a:r>
            <a:r>
              <a:rPr lang="sr-Latn-RS" dirty="0" smtClean="0"/>
              <a:t>;</a:t>
            </a:r>
          </a:p>
          <a:p>
            <a:pPr>
              <a:buNone/>
            </a:pPr>
            <a:r>
              <a:rPr lang="sr-Latn-RS" dirty="0" smtClean="0"/>
              <a:t>A. Sharf, “Suprematism”, in: N. Stangos, </a:t>
            </a:r>
            <a:r>
              <a:rPr lang="sr-Latn-RS" i="1" dirty="0" smtClean="0"/>
              <a:t>Concepts of Modern Art</a:t>
            </a:r>
            <a:endParaRPr lang="sr-Latn-RS" i="1" dirty="0" smtClean="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Kazimir Malevich. Reciter. Sketch&#10; of a costume for the opera "/>
          <p:cNvPicPr>
            <a:picLocks noChangeAspect="1" noChangeArrowheads="1"/>
          </p:cNvPicPr>
          <p:nvPr/>
        </p:nvPicPr>
        <p:blipFill>
          <a:blip r:embed="rId2"/>
          <a:srcRect/>
          <a:stretch>
            <a:fillRect/>
          </a:stretch>
        </p:blipFill>
        <p:spPr bwMode="auto">
          <a:xfrm>
            <a:off x="4419600" y="0"/>
            <a:ext cx="4724400" cy="6886575"/>
          </a:xfrm>
          <a:prstGeom prst="rect">
            <a:avLst/>
          </a:prstGeom>
          <a:noFill/>
          <a:ln w="9525">
            <a:noFill/>
            <a:miter lim="800000"/>
            <a:headEnd/>
            <a:tailEnd/>
          </a:ln>
        </p:spPr>
      </p:pic>
      <p:sp>
        <p:nvSpPr>
          <p:cNvPr id="21507" name="Rectangle 2"/>
          <p:cNvSpPr>
            <a:spLocks noChangeArrowheads="1"/>
          </p:cNvSpPr>
          <p:nvPr/>
        </p:nvSpPr>
        <p:spPr bwMode="auto">
          <a:xfrm>
            <a:off x="381000" y="228600"/>
            <a:ext cx="3810000" cy="1200329"/>
          </a:xfrm>
          <a:prstGeom prst="rect">
            <a:avLst/>
          </a:prstGeom>
          <a:noFill/>
          <a:ln w="9525">
            <a:noFill/>
            <a:miter lim="800000"/>
            <a:headEnd/>
            <a:tailEnd/>
          </a:ln>
        </p:spPr>
        <p:txBody>
          <a:bodyPr>
            <a:spAutoFit/>
          </a:bodyPr>
          <a:lstStyle/>
          <a:p>
            <a:pPr algn="r"/>
            <a:r>
              <a:rPr lang="sr-Latn-RS" i="1" dirty="0" smtClean="0">
                <a:latin typeface="Calibri" pitchFamily="34" charset="0"/>
              </a:rPr>
              <a:t>Recitator, </a:t>
            </a:r>
            <a:r>
              <a:rPr lang="sr-Latn-RS" dirty="0" smtClean="0">
                <a:latin typeface="Calibri" pitchFamily="34" charset="0"/>
              </a:rPr>
              <a:t>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olovka,</a:t>
            </a:r>
            <a:r>
              <a:rPr lang="en-US" dirty="0" smtClean="0">
                <a:latin typeface="Calibri" pitchFamily="34" charset="0"/>
              </a:rPr>
              <a:t> </a:t>
            </a:r>
            <a:r>
              <a:rPr lang="en-US" dirty="0">
                <a:latin typeface="Calibri" pitchFamily="34" charset="0"/>
              </a:rPr>
              <a:t>27 x 21 cm. </a:t>
            </a:r>
            <a:r>
              <a:rPr lang="sr-Latn-RS" dirty="0" smtClean="0"/>
              <a:t>Državni muzej pozorišta i muzike, Sankt Peterburg</a:t>
            </a:r>
            <a:endParaRPr lang="en-US" dirty="0">
              <a:latin typeface="Calibri"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azimir Malevich. Enemy. Sketch of&#10; a costume for the opera "/>
          <p:cNvPicPr>
            <a:picLocks noChangeAspect="1" noChangeArrowheads="1"/>
          </p:cNvPicPr>
          <p:nvPr/>
        </p:nvPicPr>
        <p:blipFill>
          <a:blip r:embed="rId2"/>
          <a:srcRect/>
          <a:stretch>
            <a:fillRect/>
          </a:stretch>
        </p:blipFill>
        <p:spPr bwMode="auto">
          <a:xfrm>
            <a:off x="4476750" y="0"/>
            <a:ext cx="4667250" cy="6886575"/>
          </a:xfrm>
          <a:prstGeom prst="rect">
            <a:avLst/>
          </a:prstGeom>
          <a:noFill/>
          <a:ln w="9525">
            <a:noFill/>
            <a:miter lim="800000"/>
            <a:headEnd/>
            <a:tailEnd/>
          </a:ln>
        </p:spPr>
      </p:pic>
      <p:sp>
        <p:nvSpPr>
          <p:cNvPr id="22531" name="Rectangle 2"/>
          <p:cNvSpPr>
            <a:spLocks noChangeArrowheads="1"/>
          </p:cNvSpPr>
          <p:nvPr/>
        </p:nvSpPr>
        <p:spPr bwMode="auto">
          <a:xfrm>
            <a:off x="304800" y="152400"/>
            <a:ext cx="4038600" cy="1200329"/>
          </a:xfrm>
          <a:prstGeom prst="rect">
            <a:avLst/>
          </a:prstGeom>
          <a:noFill/>
          <a:ln w="9525">
            <a:noFill/>
            <a:miter lim="800000"/>
            <a:headEnd/>
            <a:tailEnd/>
          </a:ln>
        </p:spPr>
        <p:txBody>
          <a:bodyPr>
            <a:spAutoFit/>
          </a:bodyPr>
          <a:lstStyle/>
          <a:p>
            <a:pPr algn="r"/>
            <a:r>
              <a:rPr lang="sr-Latn-RS" i="1" dirty="0" smtClean="0">
                <a:latin typeface="Calibri" pitchFamily="34" charset="0"/>
              </a:rPr>
              <a:t>Neprijatelj</a:t>
            </a:r>
            <a:r>
              <a:rPr lang="sr-Latn-RS" dirty="0">
                <a:latin typeface="Calibri" pitchFamily="34" charset="0"/>
              </a:rPr>
              <a:t>,</a:t>
            </a:r>
            <a:r>
              <a:rPr lang="en-US" b="1" i="1" dirty="0" smtClean="0">
                <a:latin typeface="Calibri" pitchFamily="34" charset="0"/>
              </a:rPr>
              <a:t> </a:t>
            </a:r>
            <a:r>
              <a:rPr lang="sr-Latn-RS" dirty="0" smtClean="0">
                <a:latin typeface="Calibri" pitchFamily="34" charset="0"/>
              </a:rPr>
              <a:t>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olovka,</a:t>
            </a:r>
            <a:r>
              <a:rPr lang="en-US" dirty="0" smtClean="0">
                <a:latin typeface="Calibri" pitchFamily="34" charset="0"/>
              </a:rPr>
              <a:t> </a:t>
            </a:r>
            <a:r>
              <a:rPr lang="en-US" dirty="0">
                <a:latin typeface="Calibri" pitchFamily="34" charset="0"/>
              </a:rPr>
              <a:t>27 x 21 cm. </a:t>
            </a:r>
            <a:r>
              <a:rPr lang="sr-Latn-RS" dirty="0" smtClean="0"/>
              <a:t>Državni muzej pozorišta i muzike, Sankt Peterburg</a:t>
            </a:r>
            <a:endParaRPr lang="en-US" dirty="0">
              <a:latin typeface="Calibri"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Kazimir Malevich. Nero. Sketch of  a costume for the opera "/>
          <p:cNvPicPr>
            <a:picLocks noChangeAspect="1" noChangeArrowheads="1"/>
          </p:cNvPicPr>
          <p:nvPr/>
        </p:nvPicPr>
        <p:blipFill>
          <a:blip r:embed="rId2"/>
          <a:srcRect/>
          <a:stretch>
            <a:fillRect/>
          </a:stretch>
        </p:blipFill>
        <p:spPr bwMode="auto">
          <a:xfrm>
            <a:off x="4316413" y="0"/>
            <a:ext cx="4827587" cy="6858000"/>
          </a:xfrm>
          <a:prstGeom prst="rect">
            <a:avLst/>
          </a:prstGeom>
          <a:noFill/>
          <a:ln w="9525">
            <a:noFill/>
            <a:miter lim="800000"/>
            <a:headEnd/>
            <a:tailEnd/>
          </a:ln>
        </p:spPr>
      </p:pic>
      <p:sp>
        <p:nvSpPr>
          <p:cNvPr id="23555" name="Rectangle 2"/>
          <p:cNvSpPr>
            <a:spLocks noChangeArrowheads="1"/>
          </p:cNvSpPr>
          <p:nvPr/>
        </p:nvSpPr>
        <p:spPr bwMode="auto">
          <a:xfrm>
            <a:off x="457200" y="152400"/>
            <a:ext cx="3733800" cy="1200329"/>
          </a:xfrm>
          <a:prstGeom prst="rect">
            <a:avLst/>
          </a:prstGeom>
          <a:noFill/>
          <a:ln w="9525">
            <a:noFill/>
            <a:miter lim="800000"/>
            <a:headEnd/>
            <a:tailEnd/>
          </a:ln>
        </p:spPr>
        <p:txBody>
          <a:bodyPr>
            <a:spAutoFit/>
          </a:bodyPr>
          <a:lstStyle/>
          <a:p>
            <a:pPr algn="r"/>
            <a:r>
              <a:rPr lang="en-US" i="1" dirty="0" smtClean="0">
                <a:latin typeface="Calibri" pitchFamily="34" charset="0"/>
              </a:rPr>
              <a:t>Nero</a:t>
            </a:r>
            <a:r>
              <a:rPr lang="sr-Latn-RS" i="1" dirty="0" smtClean="0">
                <a:latin typeface="Calibri" pitchFamily="34" charset="0"/>
              </a:rPr>
              <a:t>n,</a:t>
            </a:r>
            <a:r>
              <a:rPr lang="en-US" b="1" i="1" dirty="0" smtClean="0">
                <a:latin typeface="Calibri" pitchFamily="34" charset="0"/>
              </a:rPr>
              <a:t> </a:t>
            </a:r>
            <a:r>
              <a:rPr lang="sr-Latn-RS" dirty="0" smtClean="0">
                <a:latin typeface="Calibri" pitchFamily="34" charset="0"/>
              </a:rPr>
              <a:t>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olovka, </a:t>
            </a:r>
            <a:r>
              <a:rPr lang="en-US" dirty="0" smtClean="0">
                <a:latin typeface="Calibri" pitchFamily="34" charset="0"/>
              </a:rPr>
              <a:t> </a:t>
            </a:r>
            <a:r>
              <a:rPr lang="en-US" dirty="0">
                <a:latin typeface="Calibri" pitchFamily="34" charset="0"/>
              </a:rPr>
              <a:t>27 x 21 cm. </a:t>
            </a:r>
            <a:r>
              <a:rPr lang="sr-Latn-RS" dirty="0" smtClean="0"/>
              <a:t>Državni muzej pozorišta i muzike, Sankt Peterburg</a:t>
            </a:r>
            <a:endParaRPr lang="en-US" dirty="0">
              <a:latin typeface="Calibri" pitchFamily="34" charset="0"/>
            </a:endParaRPr>
          </a:p>
        </p:txBody>
      </p:sp>
      <p:sp>
        <p:nvSpPr>
          <p:cNvPr id="23556" name="Rectangle 3"/>
          <p:cNvSpPr>
            <a:spLocks noChangeArrowheads="1"/>
          </p:cNvSpPr>
          <p:nvPr/>
        </p:nvSpPr>
        <p:spPr bwMode="auto">
          <a:xfrm>
            <a:off x="152400" y="5410200"/>
            <a:ext cx="4038600" cy="1200150"/>
          </a:xfrm>
          <a:prstGeom prst="rect">
            <a:avLst/>
          </a:prstGeom>
          <a:noFill/>
          <a:ln w="9525">
            <a:noFill/>
            <a:miter lim="800000"/>
            <a:headEnd/>
            <a:tailEnd/>
          </a:ln>
        </p:spPr>
        <p:txBody>
          <a:bodyPr>
            <a:spAutoFit/>
          </a:bodyPr>
          <a:lstStyle/>
          <a:p>
            <a:pPr algn="r"/>
            <a:r>
              <a:rPr lang="en-GB" dirty="0">
                <a:latin typeface="Calibri" pitchFamily="34" charset="0"/>
              </a:rPr>
              <a:t>Mal</a:t>
            </a:r>
            <a:r>
              <a:rPr lang="sr-Latn-CS" dirty="0">
                <a:latin typeface="Calibri" pitchFamily="34" charset="0"/>
              </a:rPr>
              <a:t>j</a:t>
            </a:r>
            <a:r>
              <a:rPr lang="en-GB" dirty="0" err="1">
                <a:latin typeface="Calibri" pitchFamily="34" charset="0"/>
              </a:rPr>
              <a:t>evi</a:t>
            </a:r>
            <a:r>
              <a:rPr lang="sr-Latn-CS" dirty="0">
                <a:latin typeface="Calibri" pitchFamily="34" charset="0"/>
              </a:rPr>
              <a:t>čevi kostimi su bili čvrste konstrukcije, koristio je kubističke elemente reinterpretirane i uklopljene u ideje ruskog </a:t>
            </a:r>
            <a:r>
              <a:rPr lang="sr-Latn-CS" dirty="0" smtClean="0">
                <a:latin typeface="Calibri" pitchFamily="34" charset="0"/>
              </a:rPr>
              <a:t>kubofuturizma</a:t>
            </a:r>
            <a:endParaRPr lang="en-GB" dirty="0">
              <a:latin typeface="Calibri"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Kazimir Malevich. Old Timer. Sketch&#10; of a costume for the opera "/>
          <p:cNvPicPr>
            <a:picLocks noChangeAspect="1" noChangeArrowheads="1"/>
          </p:cNvPicPr>
          <p:nvPr/>
        </p:nvPicPr>
        <p:blipFill>
          <a:blip r:embed="rId2"/>
          <a:srcRect/>
          <a:stretch>
            <a:fillRect/>
          </a:stretch>
        </p:blipFill>
        <p:spPr bwMode="auto">
          <a:xfrm>
            <a:off x="4410075" y="0"/>
            <a:ext cx="4733925" cy="6886575"/>
          </a:xfrm>
          <a:prstGeom prst="rect">
            <a:avLst/>
          </a:prstGeom>
          <a:noFill/>
          <a:ln w="9525">
            <a:noFill/>
            <a:miter lim="800000"/>
            <a:headEnd/>
            <a:tailEnd/>
          </a:ln>
        </p:spPr>
      </p:pic>
      <p:sp>
        <p:nvSpPr>
          <p:cNvPr id="24579" name="Rectangle 2"/>
          <p:cNvSpPr>
            <a:spLocks noChangeArrowheads="1"/>
          </p:cNvSpPr>
          <p:nvPr/>
        </p:nvSpPr>
        <p:spPr bwMode="auto">
          <a:xfrm>
            <a:off x="609600" y="228600"/>
            <a:ext cx="3581400" cy="1200329"/>
          </a:xfrm>
          <a:prstGeom prst="rect">
            <a:avLst/>
          </a:prstGeom>
          <a:noFill/>
          <a:ln w="9525">
            <a:noFill/>
            <a:miter lim="800000"/>
            <a:headEnd/>
            <a:tailEnd/>
          </a:ln>
        </p:spPr>
        <p:txBody>
          <a:bodyPr>
            <a:spAutoFit/>
          </a:bodyPr>
          <a:lstStyle/>
          <a:p>
            <a:pPr algn="r"/>
            <a:r>
              <a:rPr lang="sr-Latn-RS" i="1" dirty="0" smtClean="0">
                <a:latin typeface="Calibri" pitchFamily="34" charset="0"/>
              </a:rPr>
              <a:t>Starina,</a:t>
            </a:r>
            <a:r>
              <a:rPr lang="en-US" b="1" i="1" dirty="0" smtClean="0">
                <a:latin typeface="Calibri" pitchFamily="34" charset="0"/>
              </a:rPr>
              <a:t> </a:t>
            </a:r>
            <a:r>
              <a:rPr lang="sr-Latn-RS" dirty="0" smtClean="0">
                <a:latin typeface="Calibri" pitchFamily="34" charset="0"/>
              </a:rPr>
              <a:t>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olovka,</a:t>
            </a:r>
            <a:r>
              <a:rPr lang="en-US" dirty="0" smtClean="0">
                <a:latin typeface="Calibri" pitchFamily="34" charset="0"/>
              </a:rPr>
              <a:t> </a:t>
            </a:r>
            <a:r>
              <a:rPr lang="en-US" dirty="0">
                <a:latin typeface="Calibri" pitchFamily="34" charset="0"/>
              </a:rPr>
              <a:t>27 x 21 cm. </a:t>
            </a:r>
            <a:r>
              <a:rPr lang="sr-Latn-RS" dirty="0" smtClean="0"/>
              <a:t>Državni muzej pozorišta i muzike, Sankt Peterburg</a:t>
            </a:r>
            <a:endParaRPr lang="en-US" dirty="0">
              <a:latin typeface="Calibri"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Kazimir Malevich. Fat Man. Sketch&#10; of a costume for the opera "/>
          <p:cNvPicPr>
            <a:picLocks noChangeAspect="1" noChangeArrowheads="1"/>
          </p:cNvPicPr>
          <p:nvPr/>
        </p:nvPicPr>
        <p:blipFill>
          <a:blip r:embed="rId2"/>
          <a:srcRect/>
          <a:stretch>
            <a:fillRect/>
          </a:stretch>
        </p:blipFill>
        <p:spPr bwMode="auto">
          <a:xfrm>
            <a:off x="4591050" y="0"/>
            <a:ext cx="4552950" cy="6886575"/>
          </a:xfrm>
          <a:prstGeom prst="rect">
            <a:avLst/>
          </a:prstGeom>
          <a:noFill/>
          <a:ln w="9525">
            <a:noFill/>
            <a:miter lim="800000"/>
            <a:headEnd/>
            <a:tailEnd/>
          </a:ln>
        </p:spPr>
      </p:pic>
      <p:sp>
        <p:nvSpPr>
          <p:cNvPr id="25603" name="Rectangle 3"/>
          <p:cNvSpPr>
            <a:spLocks noChangeArrowheads="1"/>
          </p:cNvSpPr>
          <p:nvPr/>
        </p:nvSpPr>
        <p:spPr bwMode="auto">
          <a:xfrm>
            <a:off x="228600" y="152400"/>
            <a:ext cx="4038600" cy="1200329"/>
          </a:xfrm>
          <a:prstGeom prst="rect">
            <a:avLst/>
          </a:prstGeom>
          <a:noFill/>
          <a:ln w="9525">
            <a:noFill/>
            <a:miter lim="800000"/>
            <a:headEnd/>
            <a:tailEnd/>
          </a:ln>
        </p:spPr>
        <p:txBody>
          <a:bodyPr>
            <a:spAutoFit/>
          </a:bodyPr>
          <a:lstStyle/>
          <a:p>
            <a:pPr algn="r"/>
            <a:r>
              <a:rPr lang="sr-Latn-RS" i="1" dirty="0" smtClean="0">
                <a:latin typeface="Calibri" pitchFamily="34" charset="0"/>
              </a:rPr>
              <a:t>Debeli čovek</a:t>
            </a:r>
            <a:r>
              <a:rPr lang="sr-Latn-RS" dirty="0" smtClean="0">
                <a:latin typeface="Calibri" pitchFamily="34" charset="0"/>
              </a:rPr>
              <a:t>,</a:t>
            </a:r>
            <a:r>
              <a:rPr lang="en-US" b="1" i="1" dirty="0" smtClean="0">
                <a:latin typeface="Calibri" pitchFamily="34" charset="0"/>
              </a:rPr>
              <a:t> </a:t>
            </a:r>
            <a:r>
              <a:rPr lang="sr-Latn-RS" dirty="0" smtClean="0">
                <a:latin typeface="Calibri" pitchFamily="34" charset="0"/>
              </a:rPr>
              <a:t>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olovka,</a:t>
            </a:r>
            <a:r>
              <a:rPr lang="en-US" dirty="0" smtClean="0">
                <a:latin typeface="Calibri" pitchFamily="34" charset="0"/>
              </a:rPr>
              <a:t> </a:t>
            </a:r>
            <a:r>
              <a:rPr lang="en-US" dirty="0">
                <a:latin typeface="Calibri" pitchFamily="34" charset="0"/>
              </a:rPr>
              <a:t>27 x 21 cm. </a:t>
            </a:r>
            <a:r>
              <a:rPr lang="sr-Latn-RS" dirty="0" smtClean="0"/>
              <a:t>Državni muzej pozorišta i muzike, Sankt Peterburg</a:t>
            </a:r>
            <a:endParaRPr lang="en-US" dirty="0">
              <a:latin typeface="Calibri"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Kazimir Malevich. Attentive Worker.&#10; Sketch of a costume for the opera "/>
          <p:cNvPicPr>
            <a:picLocks noChangeAspect="1" noChangeArrowheads="1"/>
          </p:cNvPicPr>
          <p:nvPr/>
        </p:nvPicPr>
        <p:blipFill>
          <a:blip r:embed="rId3"/>
          <a:srcRect/>
          <a:stretch>
            <a:fillRect/>
          </a:stretch>
        </p:blipFill>
        <p:spPr bwMode="auto">
          <a:xfrm>
            <a:off x="0" y="188913"/>
            <a:ext cx="4452938" cy="6469062"/>
          </a:xfrm>
          <a:prstGeom prst="rect">
            <a:avLst/>
          </a:prstGeom>
          <a:noFill/>
          <a:ln w="9525">
            <a:noFill/>
            <a:miter lim="800000"/>
            <a:headEnd/>
            <a:tailEnd/>
          </a:ln>
        </p:spPr>
      </p:pic>
      <p:pic>
        <p:nvPicPr>
          <p:cNvPr id="26627" name="Picture 4" descr="Kazimir Malevich. Old Timer. Sketch&#10; of a costume for the opera "/>
          <p:cNvPicPr>
            <a:picLocks noChangeAspect="1" noChangeArrowheads="1"/>
          </p:cNvPicPr>
          <p:nvPr/>
        </p:nvPicPr>
        <p:blipFill>
          <a:blip r:embed="rId4"/>
          <a:srcRect/>
          <a:stretch>
            <a:fillRect/>
          </a:stretch>
        </p:blipFill>
        <p:spPr bwMode="auto">
          <a:xfrm>
            <a:off x="4551363" y="188913"/>
            <a:ext cx="4592637" cy="6469062"/>
          </a:xfrm>
          <a:prstGeom prst="rect">
            <a:avLst/>
          </a:prstGeom>
          <a:noFill/>
          <a:ln w="9525">
            <a:noFill/>
            <a:miter lim="800000"/>
            <a:headEnd/>
            <a:tailEnd/>
          </a:ln>
        </p:spPr>
      </p:pic>
      <p:pic>
        <p:nvPicPr>
          <p:cNvPr id="55298" name="Picture 2" descr="http://max.mmlc.northwestern.edu/%7Emdenner/Drama/plays/playimages/victory-55.jpg"/>
          <p:cNvPicPr>
            <a:picLocks noChangeAspect="1" noChangeArrowheads="1"/>
          </p:cNvPicPr>
          <p:nvPr/>
        </p:nvPicPr>
        <p:blipFill>
          <a:blip r:embed="rId5"/>
          <a:srcRect/>
          <a:stretch>
            <a:fillRect/>
          </a:stretch>
        </p:blipFill>
        <p:spPr bwMode="auto">
          <a:xfrm>
            <a:off x="3132138" y="4095750"/>
            <a:ext cx="3571875" cy="2762250"/>
          </a:xfrm>
          <a:prstGeom prst="rect">
            <a:avLst/>
          </a:prstGeom>
          <a:noFill/>
          <a:ln w="9525">
            <a:noFill/>
            <a:miter lim="800000"/>
            <a:headEnd/>
            <a:tailEnd/>
          </a:ln>
        </p:spPr>
      </p:pic>
      <p:sp>
        <p:nvSpPr>
          <p:cNvPr id="26629" name="pole tekstowe 4"/>
          <p:cNvSpPr txBox="1">
            <a:spLocks noChangeArrowheads="1"/>
          </p:cNvSpPr>
          <p:nvPr/>
        </p:nvSpPr>
        <p:spPr bwMode="auto">
          <a:xfrm>
            <a:off x="6804025" y="6588125"/>
            <a:ext cx="1217613" cy="307975"/>
          </a:xfrm>
          <a:prstGeom prst="rect">
            <a:avLst/>
          </a:prstGeom>
          <a:noFill/>
          <a:ln w="9525">
            <a:noFill/>
            <a:miter lim="800000"/>
            <a:headEnd/>
            <a:tailEnd/>
          </a:ln>
        </p:spPr>
        <p:txBody>
          <a:bodyPr wrap="none">
            <a:spAutoFit/>
          </a:bodyPr>
          <a:lstStyle/>
          <a:p>
            <a:r>
              <a:rPr lang="pl-PL" sz="1400">
                <a:latin typeface="Calibri" pitchFamily="34" charset="0"/>
              </a:rPr>
              <a:t>The Old Timer</a:t>
            </a:r>
            <a:endParaRPr lang="en-GB" sz="14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cn.wahooart.com/Art.nsf/O/8DP8YX/$File/Kasimir-Malevich-Kazimir-Malevich-Stage-Design-Act-1-Scene-2.JPG"/>
          <p:cNvPicPr>
            <a:picLocks noChangeAspect="1" noChangeArrowheads="1"/>
          </p:cNvPicPr>
          <p:nvPr/>
        </p:nvPicPr>
        <p:blipFill>
          <a:blip r:embed="rId2"/>
          <a:srcRect/>
          <a:stretch>
            <a:fillRect/>
          </a:stretch>
        </p:blipFill>
        <p:spPr bwMode="auto">
          <a:xfrm>
            <a:off x="609600" y="609600"/>
            <a:ext cx="7620000" cy="6115050"/>
          </a:xfrm>
          <a:prstGeom prst="rect">
            <a:avLst/>
          </a:prstGeom>
          <a:noFill/>
          <a:ln w="9525">
            <a:noFill/>
            <a:miter lim="800000"/>
            <a:headEnd/>
            <a:tailEnd/>
          </a:ln>
        </p:spPr>
      </p:pic>
      <p:sp>
        <p:nvSpPr>
          <p:cNvPr id="29699" name="Rectangle 2"/>
          <p:cNvSpPr>
            <a:spLocks noChangeArrowheads="1"/>
          </p:cNvSpPr>
          <p:nvPr/>
        </p:nvSpPr>
        <p:spPr bwMode="auto">
          <a:xfrm>
            <a:off x="1981200" y="76200"/>
            <a:ext cx="5181600" cy="369332"/>
          </a:xfrm>
          <a:prstGeom prst="rect">
            <a:avLst/>
          </a:prstGeom>
          <a:noFill/>
          <a:ln w="9525">
            <a:noFill/>
            <a:miter lim="800000"/>
            <a:headEnd/>
            <a:tailEnd/>
          </a:ln>
        </p:spPr>
        <p:txBody>
          <a:bodyPr wrap="square">
            <a:spAutoFit/>
          </a:bodyPr>
          <a:lstStyle/>
          <a:p>
            <a:pPr algn="ctr"/>
            <a:r>
              <a:rPr lang="en-US" dirty="0" err="1" smtClean="0">
                <a:latin typeface="Calibri" pitchFamily="34" charset="0"/>
              </a:rPr>
              <a:t>Skice</a:t>
            </a:r>
            <a:r>
              <a:rPr lang="en-US" dirty="0" smtClean="0">
                <a:latin typeface="Calibri" pitchFamily="34" charset="0"/>
              </a:rPr>
              <a:t> </a:t>
            </a:r>
            <a:r>
              <a:rPr lang="sr-Latn-RS" dirty="0" smtClean="0">
                <a:latin typeface="Calibri" pitchFamily="34" charset="0"/>
              </a:rPr>
              <a:t>z</a:t>
            </a:r>
            <a:r>
              <a:rPr lang="en-US" dirty="0" smtClean="0">
                <a:latin typeface="Calibri" pitchFamily="34" charset="0"/>
              </a:rPr>
              <a:t>a </a:t>
            </a:r>
            <a:r>
              <a:rPr lang="en-US" dirty="0" err="1" smtClean="0">
                <a:latin typeface="Calibri" pitchFamily="34" charset="0"/>
              </a:rPr>
              <a:t>scenografiju</a:t>
            </a:r>
            <a:r>
              <a:rPr lang="en-US" dirty="0" smtClean="0">
                <a:latin typeface="Calibri" pitchFamily="34" charset="0"/>
              </a:rPr>
              <a:t> </a:t>
            </a:r>
            <a:r>
              <a:rPr lang="en-US" dirty="0" err="1" smtClean="0">
                <a:latin typeface="Calibri" pitchFamily="34" charset="0"/>
              </a:rPr>
              <a:t>opere</a:t>
            </a:r>
            <a:r>
              <a:rPr lang="en-US" dirty="0" smtClean="0">
                <a:latin typeface="Calibri" pitchFamily="34" charset="0"/>
              </a:rPr>
              <a:t> </a:t>
            </a:r>
            <a:r>
              <a:rPr lang="sr-Latn-RS" dirty="0" smtClean="0">
                <a:latin typeface="Calibri" pitchFamily="34" charset="0"/>
              </a:rPr>
              <a:t>“</a:t>
            </a:r>
            <a:r>
              <a:rPr lang="en-US" dirty="0" smtClean="0">
                <a:latin typeface="Calibri" pitchFamily="34" charset="0"/>
              </a:rPr>
              <a:t>Pobeda </a:t>
            </a:r>
            <a:r>
              <a:rPr lang="en-US" dirty="0" err="1" smtClean="0">
                <a:latin typeface="Calibri" pitchFamily="34" charset="0"/>
              </a:rPr>
              <a:t>nad</a:t>
            </a:r>
            <a:r>
              <a:rPr lang="en-US" dirty="0" smtClean="0">
                <a:latin typeface="Calibri" pitchFamily="34" charset="0"/>
              </a:rPr>
              <a:t> </a:t>
            </a:r>
            <a:r>
              <a:rPr lang="en-US" dirty="0" err="1" smtClean="0">
                <a:latin typeface="Calibri" pitchFamily="34" charset="0"/>
              </a:rPr>
              <a:t>suncem</a:t>
            </a:r>
            <a:r>
              <a:rPr lang="en-US" dirty="0" smtClean="0">
                <a:latin typeface="Calibri" pitchFamily="34" charset="0"/>
              </a:rPr>
              <a:t>"</a:t>
            </a:r>
            <a:endParaRPr lang="en-US" dirty="0">
              <a:latin typeface="Calibri"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max.mmlc.northwestern.edu/~mdenner/Drama/plays/playimages/victory-55.jpg"/>
          <p:cNvPicPr>
            <a:picLocks noChangeAspect="1" noChangeArrowheads="1"/>
          </p:cNvPicPr>
          <p:nvPr/>
        </p:nvPicPr>
        <p:blipFill>
          <a:blip r:embed="rId2"/>
          <a:srcRect/>
          <a:stretch>
            <a:fillRect/>
          </a:stretch>
        </p:blipFill>
        <p:spPr bwMode="auto">
          <a:xfrm>
            <a:off x="5257800" y="0"/>
            <a:ext cx="3571875" cy="2762250"/>
          </a:xfrm>
          <a:prstGeom prst="rect">
            <a:avLst/>
          </a:prstGeom>
          <a:noFill/>
          <a:ln w="9525">
            <a:noFill/>
            <a:miter lim="800000"/>
            <a:headEnd/>
            <a:tailEnd/>
          </a:ln>
        </p:spPr>
      </p:pic>
      <p:pic>
        <p:nvPicPr>
          <p:cNvPr id="30723" name="Picture 4" descr="http://www.blogtrentino.it/speciali/mart_danz/images/Malevich%20-%20Bozzetto%20della%20scenografia%20azione%20II%20scena%20V%20per%20Vittoria%20sul%20sole.JPG"/>
          <p:cNvPicPr>
            <a:picLocks noChangeAspect="1" noChangeArrowheads="1"/>
          </p:cNvPicPr>
          <p:nvPr/>
        </p:nvPicPr>
        <p:blipFill>
          <a:blip r:embed="rId3"/>
          <a:srcRect/>
          <a:stretch>
            <a:fillRect/>
          </a:stretch>
        </p:blipFill>
        <p:spPr bwMode="auto">
          <a:xfrm>
            <a:off x="1295400" y="381000"/>
            <a:ext cx="2667000" cy="3810000"/>
          </a:xfrm>
          <a:prstGeom prst="rect">
            <a:avLst/>
          </a:prstGeom>
          <a:noFill/>
          <a:ln w="9525">
            <a:noFill/>
            <a:miter lim="800000"/>
            <a:headEnd/>
            <a:tailEnd/>
          </a:ln>
        </p:spPr>
      </p:pic>
      <p:pic>
        <p:nvPicPr>
          <p:cNvPr id="30724" name="Picture 6" descr="http://www.annapril.de/beitraege/JOURNAL/BILDERjournal/Theorie/Malewitsch1.jpg"/>
          <p:cNvPicPr>
            <a:picLocks noChangeAspect="1" noChangeArrowheads="1"/>
          </p:cNvPicPr>
          <p:nvPr/>
        </p:nvPicPr>
        <p:blipFill>
          <a:blip r:embed="rId4"/>
          <a:srcRect/>
          <a:stretch>
            <a:fillRect/>
          </a:stretch>
        </p:blipFill>
        <p:spPr bwMode="auto">
          <a:xfrm>
            <a:off x="457200" y="4724400"/>
            <a:ext cx="4286250" cy="1619250"/>
          </a:xfrm>
          <a:prstGeom prst="rect">
            <a:avLst/>
          </a:prstGeom>
          <a:noFill/>
          <a:ln w="9525">
            <a:noFill/>
            <a:miter lim="800000"/>
            <a:headEnd/>
            <a:tailEnd/>
          </a:ln>
        </p:spPr>
      </p:pic>
      <p:sp>
        <p:nvSpPr>
          <p:cNvPr id="30725" name="Rectangle 4"/>
          <p:cNvSpPr>
            <a:spLocks noChangeArrowheads="1"/>
          </p:cNvSpPr>
          <p:nvPr/>
        </p:nvSpPr>
        <p:spPr bwMode="auto">
          <a:xfrm>
            <a:off x="5105400" y="3886200"/>
            <a:ext cx="3886200" cy="2586038"/>
          </a:xfrm>
          <a:prstGeom prst="rect">
            <a:avLst/>
          </a:prstGeom>
          <a:noFill/>
          <a:ln w="9525">
            <a:noFill/>
            <a:miter lim="800000"/>
            <a:headEnd/>
            <a:tailEnd/>
          </a:ln>
        </p:spPr>
        <p:txBody>
          <a:bodyPr>
            <a:spAutoFit/>
          </a:bodyPr>
          <a:lstStyle/>
          <a:p>
            <a:r>
              <a:rPr lang="sr-Latn-CS" dirty="0">
                <a:latin typeface="Calibri" pitchFamily="34" charset="0"/>
              </a:rPr>
              <a:t>S</a:t>
            </a:r>
            <a:r>
              <a:rPr lang="en-US" dirty="0" err="1">
                <a:latin typeface="Calibri" pitchFamily="34" charset="0"/>
              </a:rPr>
              <a:t>kic</a:t>
            </a:r>
            <a:r>
              <a:rPr lang="sr-Latn-CS" dirty="0">
                <a:latin typeface="Calibri" pitchFamily="34" charset="0"/>
              </a:rPr>
              <a:t>a</a:t>
            </a:r>
            <a:r>
              <a:rPr lang="en-US" dirty="0">
                <a:latin typeface="Calibri" pitchFamily="34" charset="0"/>
              </a:rPr>
              <a:t> </a:t>
            </a:r>
            <a:r>
              <a:rPr lang="en-US" dirty="0" err="1">
                <a:latin typeface="Calibri" pitchFamily="34" charset="0"/>
              </a:rPr>
              <a:t>za</a:t>
            </a:r>
            <a:r>
              <a:rPr lang="en-US" dirty="0">
                <a:latin typeface="Calibri" pitchFamily="34" charset="0"/>
              </a:rPr>
              <a:t> </a:t>
            </a:r>
            <a:r>
              <a:rPr lang="sr-Latn-CS" dirty="0">
                <a:latin typeface="Calibri" pitchFamily="34" charset="0"/>
              </a:rPr>
              <a:t>2.</a:t>
            </a:r>
            <a:r>
              <a:rPr lang="en-US" dirty="0">
                <a:latin typeface="Calibri" pitchFamily="34" charset="0"/>
              </a:rPr>
              <a:t> </a:t>
            </a:r>
            <a:r>
              <a:rPr lang="en-US" dirty="0" err="1">
                <a:latin typeface="Calibri" pitchFamily="34" charset="0"/>
              </a:rPr>
              <a:t>čin</a:t>
            </a:r>
            <a:r>
              <a:rPr lang="en-US" dirty="0">
                <a:latin typeface="Calibri" pitchFamily="34" charset="0"/>
              </a:rPr>
              <a:t>, </a:t>
            </a:r>
            <a:r>
              <a:rPr lang="en-US" dirty="0" err="1">
                <a:latin typeface="Calibri" pitchFamily="34" charset="0"/>
              </a:rPr>
              <a:t>scenu</a:t>
            </a:r>
            <a:r>
              <a:rPr lang="en-US" dirty="0">
                <a:latin typeface="Calibri" pitchFamily="34" charset="0"/>
              </a:rPr>
              <a:t> 5, </a:t>
            </a:r>
            <a:r>
              <a:rPr lang="en-US" dirty="0" err="1">
                <a:latin typeface="Calibri" pitchFamily="34" charset="0"/>
              </a:rPr>
              <a:t>kvadrat</a:t>
            </a:r>
            <a:r>
              <a:rPr lang="en-US" dirty="0">
                <a:latin typeface="Calibri" pitchFamily="34" charset="0"/>
              </a:rPr>
              <a:t> je bio </a:t>
            </a:r>
            <a:r>
              <a:rPr lang="en-US" dirty="0" err="1">
                <a:latin typeface="Calibri" pitchFamily="34" charset="0"/>
              </a:rPr>
              <a:t>dijagonalno</a:t>
            </a:r>
            <a:r>
              <a:rPr lang="en-US" dirty="0">
                <a:latin typeface="Calibri" pitchFamily="34" charset="0"/>
              </a:rPr>
              <a:t> </a:t>
            </a:r>
            <a:r>
              <a:rPr lang="en-US" dirty="0" err="1">
                <a:latin typeface="Calibri" pitchFamily="34" charset="0"/>
              </a:rPr>
              <a:t>presečen</a:t>
            </a:r>
            <a:r>
              <a:rPr lang="en-US" dirty="0">
                <a:latin typeface="Calibri" pitchFamily="34" charset="0"/>
              </a:rPr>
              <a:t>, </a:t>
            </a:r>
            <a:r>
              <a:rPr lang="en-US" dirty="0" err="1">
                <a:latin typeface="Calibri" pitchFamily="34" charset="0"/>
              </a:rPr>
              <a:t>označavajući</a:t>
            </a:r>
            <a:r>
              <a:rPr lang="en-US" dirty="0">
                <a:latin typeface="Calibri" pitchFamily="34" charset="0"/>
              </a:rPr>
              <a:t>  </a:t>
            </a:r>
            <a:r>
              <a:rPr lang="en-US" dirty="0" err="1">
                <a:latin typeface="Calibri" pitchFamily="34" charset="0"/>
              </a:rPr>
              <a:t>dolazeć</a:t>
            </a:r>
            <a:r>
              <a:rPr lang="sr-Latn-CS" dirty="0">
                <a:latin typeface="Calibri" pitchFamily="34" charset="0"/>
              </a:rPr>
              <a:t>u</a:t>
            </a:r>
            <a:r>
              <a:rPr lang="en-US" dirty="0">
                <a:latin typeface="Calibri" pitchFamily="34" charset="0"/>
              </a:rPr>
              <a:t> </a:t>
            </a:r>
            <a:r>
              <a:rPr lang="en-US" dirty="0" err="1">
                <a:latin typeface="Calibri" pitchFamily="34" charset="0"/>
              </a:rPr>
              <a:t>pobed</a:t>
            </a:r>
            <a:r>
              <a:rPr lang="sr-Latn-CS" dirty="0">
                <a:latin typeface="Calibri" pitchFamily="34" charset="0"/>
              </a:rPr>
              <a:t>u </a:t>
            </a:r>
            <a:r>
              <a:rPr lang="en-US" dirty="0" err="1">
                <a:latin typeface="Calibri" pitchFamily="34" charset="0"/>
              </a:rPr>
              <a:t>nad</a:t>
            </a:r>
            <a:r>
              <a:rPr lang="en-US" dirty="0">
                <a:latin typeface="Calibri" pitchFamily="34" charset="0"/>
              </a:rPr>
              <a:t> </a:t>
            </a:r>
            <a:r>
              <a:rPr lang="sr-Latn-CS" dirty="0">
                <a:latin typeface="Calibri" pitchFamily="34" charset="0"/>
              </a:rPr>
              <a:t>S</a:t>
            </a:r>
            <a:r>
              <a:rPr lang="en-US" dirty="0" err="1">
                <a:latin typeface="Calibri" pitchFamily="34" charset="0"/>
              </a:rPr>
              <a:t>uncem</a:t>
            </a:r>
            <a:r>
              <a:rPr lang="en-US" dirty="0">
                <a:latin typeface="Calibri" pitchFamily="34" charset="0"/>
              </a:rPr>
              <a:t> </a:t>
            </a:r>
            <a:endParaRPr lang="sr-Latn-CS" dirty="0">
              <a:latin typeface="Calibri" pitchFamily="34" charset="0"/>
            </a:endParaRPr>
          </a:p>
          <a:p>
            <a:r>
              <a:rPr lang="en-US" dirty="0" err="1">
                <a:latin typeface="Calibri" pitchFamily="34" charset="0"/>
              </a:rPr>
              <a:t>Iako</a:t>
            </a:r>
            <a:r>
              <a:rPr lang="en-US" dirty="0">
                <a:latin typeface="Calibri" pitchFamily="34" charset="0"/>
              </a:rPr>
              <a:t> </a:t>
            </a:r>
            <a:r>
              <a:rPr lang="en-US" dirty="0" err="1">
                <a:latin typeface="Calibri" pitchFamily="34" charset="0"/>
              </a:rPr>
              <a:t>ni</a:t>
            </a:r>
            <a:r>
              <a:rPr lang="en-US" dirty="0">
                <a:latin typeface="Calibri" pitchFamily="34" charset="0"/>
              </a:rPr>
              <a:t> </a:t>
            </a:r>
            <a:r>
              <a:rPr lang="en-US" dirty="0" err="1">
                <a:latin typeface="Calibri" pitchFamily="34" charset="0"/>
              </a:rPr>
              <a:t>jedan</a:t>
            </a:r>
            <a:r>
              <a:rPr lang="en-US" dirty="0">
                <a:latin typeface="Calibri" pitchFamily="34" charset="0"/>
              </a:rPr>
              <a:t> </a:t>
            </a:r>
            <a:r>
              <a:rPr lang="en-US" dirty="0" err="1">
                <a:latin typeface="Calibri" pitchFamily="34" charset="0"/>
              </a:rPr>
              <a:t>crtež</a:t>
            </a:r>
            <a:r>
              <a:rPr lang="en-US" dirty="0">
                <a:latin typeface="Calibri" pitchFamily="34" charset="0"/>
              </a:rPr>
              <a:t> </a:t>
            </a:r>
            <a:r>
              <a:rPr lang="en-US" dirty="0" err="1">
                <a:latin typeface="Calibri" pitchFamily="34" charset="0"/>
              </a:rPr>
              <a:t>nije</a:t>
            </a:r>
            <a:r>
              <a:rPr lang="en-US" dirty="0">
                <a:latin typeface="Calibri" pitchFamily="34" charset="0"/>
              </a:rPr>
              <a:t> </a:t>
            </a:r>
            <a:r>
              <a:rPr lang="en-US" dirty="0" err="1">
                <a:latin typeface="Calibri" pitchFamily="34" charset="0"/>
              </a:rPr>
              <a:t>sa</a:t>
            </a:r>
            <a:r>
              <a:rPr lang="sr-Latn-CS" dirty="0">
                <a:latin typeface="Calibri" pitchFamily="34" charset="0"/>
              </a:rPr>
              <a:t>č</a:t>
            </a:r>
            <a:r>
              <a:rPr lang="en-US" dirty="0" err="1">
                <a:latin typeface="Calibri" pitchFamily="34" charset="0"/>
              </a:rPr>
              <a:t>uvan</a:t>
            </a:r>
            <a:r>
              <a:rPr lang="en-US" dirty="0">
                <a:latin typeface="Calibri" pitchFamily="34" charset="0"/>
              </a:rPr>
              <a:t> </a:t>
            </a:r>
            <a:r>
              <a:rPr lang="en-US" dirty="0" err="1">
                <a:latin typeface="Calibri" pitchFamily="34" charset="0"/>
              </a:rPr>
              <a:t>za</a:t>
            </a:r>
            <a:r>
              <a:rPr lang="en-US" dirty="0">
                <a:latin typeface="Calibri" pitchFamily="34" charset="0"/>
              </a:rPr>
              <a:t> </a:t>
            </a:r>
            <a:r>
              <a:rPr lang="sr-Latn-CS" dirty="0">
                <a:latin typeface="Calibri" pitchFamily="34" charset="0"/>
              </a:rPr>
              <a:t>poslednju</a:t>
            </a:r>
            <a:r>
              <a:rPr lang="en-US" dirty="0">
                <a:latin typeface="Calibri" pitchFamily="34" charset="0"/>
              </a:rPr>
              <a:t> </a:t>
            </a:r>
            <a:r>
              <a:rPr lang="sr-Latn-CS" dirty="0">
                <a:latin typeface="Calibri" pitchFamily="34" charset="0"/>
              </a:rPr>
              <a:t>scenu 2. čina</a:t>
            </a:r>
            <a:r>
              <a:rPr lang="en-US" dirty="0">
                <a:latin typeface="Calibri" pitchFamily="34" charset="0"/>
              </a:rPr>
              <a:t>, </a:t>
            </a:r>
            <a:r>
              <a:rPr lang="sr-Latn-CS" dirty="0">
                <a:latin typeface="Calibri" pitchFamily="34" charset="0"/>
              </a:rPr>
              <a:t>pretpostavlja se</a:t>
            </a:r>
            <a:r>
              <a:rPr lang="en-US" dirty="0">
                <a:latin typeface="Calibri" pitchFamily="34" charset="0"/>
              </a:rPr>
              <a:t> </a:t>
            </a:r>
            <a:r>
              <a:rPr lang="en-US" dirty="0" err="1">
                <a:latin typeface="Calibri" pitchFamily="34" charset="0"/>
              </a:rPr>
              <a:t>da</a:t>
            </a:r>
            <a:r>
              <a:rPr lang="en-US" dirty="0">
                <a:latin typeface="Calibri" pitchFamily="34" charset="0"/>
              </a:rPr>
              <a:t> je </a:t>
            </a:r>
            <a:r>
              <a:rPr lang="en-US" dirty="0" err="1">
                <a:latin typeface="Calibri" pitchFamily="34" charset="0"/>
              </a:rPr>
              <a:t>prikazivala</a:t>
            </a:r>
            <a:r>
              <a:rPr lang="en-US" dirty="0">
                <a:latin typeface="Calibri" pitchFamily="34" charset="0"/>
              </a:rPr>
              <a:t> </a:t>
            </a:r>
            <a:r>
              <a:rPr lang="en-US" dirty="0" err="1">
                <a:latin typeface="Calibri" pitchFamily="34" charset="0"/>
              </a:rPr>
              <a:t>kvadrat</a:t>
            </a:r>
            <a:r>
              <a:rPr lang="en-US" dirty="0">
                <a:latin typeface="Calibri" pitchFamily="34" charset="0"/>
              </a:rPr>
              <a:t> </a:t>
            </a:r>
            <a:r>
              <a:rPr lang="en-US" dirty="0" err="1">
                <a:latin typeface="Calibri" pitchFamily="34" charset="0"/>
              </a:rPr>
              <a:t>potpuno</a:t>
            </a:r>
            <a:r>
              <a:rPr lang="en-US" dirty="0">
                <a:latin typeface="Calibri" pitchFamily="34" charset="0"/>
              </a:rPr>
              <a:t> </a:t>
            </a:r>
            <a:r>
              <a:rPr lang="en-US" dirty="0" err="1">
                <a:latin typeface="Calibri" pitchFamily="34" charset="0"/>
              </a:rPr>
              <a:t>taman</a:t>
            </a:r>
            <a:r>
              <a:rPr lang="en-US" dirty="0">
                <a:latin typeface="Calibri" pitchFamily="34" charset="0"/>
              </a:rPr>
              <a:t> </a:t>
            </a:r>
            <a:r>
              <a:rPr lang="sr-Latn-CS" dirty="0">
                <a:latin typeface="Calibri" pitchFamily="34" charset="0"/>
              </a:rPr>
              <a:t>(čeona strana pozornice sa ‘perspektivnim’ linijama bočnih strana </a:t>
            </a:r>
            <a:r>
              <a:rPr lang="sr-Latn-CS" dirty="0" smtClean="0">
                <a:latin typeface="Calibri" pitchFamily="34" charset="0"/>
              </a:rPr>
              <a:t>pozornice)</a:t>
            </a:r>
            <a:r>
              <a:rPr lang="en-US" dirty="0" smtClean="0">
                <a:latin typeface="Calibri" pitchFamily="34" charset="0"/>
              </a:rPr>
              <a:t>.</a:t>
            </a:r>
            <a:endParaRPr lang="en-US" dirty="0">
              <a:latin typeface="Calibri"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
            <a:ext cx="8229600" cy="457200"/>
          </a:xfrm>
        </p:spPr>
        <p:txBody>
          <a:bodyPr>
            <a:normAutofit fontScale="90000"/>
          </a:bodyPr>
          <a:lstStyle/>
          <a:p>
            <a:r>
              <a:rPr lang="sr-Latn-CS" sz="4000"/>
              <a:t>izgubljena s</a:t>
            </a:r>
            <a:r>
              <a:rPr lang="en-US" sz="4000"/>
              <a:t>kic</a:t>
            </a:r>
            <a:r>
              <a:rPr lang="sr-Latn-CS" sz="4000"/>
              <a:t>a</a:t>
            </a:r>
            <a:r>
              <a:rPr lang="en-US" sz="4000"/>
              <a:t> za </a:t>
            </a:r>
            <a:r>
              <a:rPr lang="sr-Latn-CS" sz="4000"/>
              <a:t>2.</a:t>
            </a:r>
            <a:r>
              <a:rPr lang="en-US" sz="4000"/>
              <a:t> čin, scenu </a:t>
            </a:r>
            <a:r>
              <a:rPr lang="sr-Latn-CS" sz="4000"/>
              <a:t>6</a:t>
            </a:r>
            <a:endParaRPr lang="en-US" sz="4000"/>
          </a:p>
        </p:txBody>
      </p:sp>
      <p:sp>
        <p:nvSpPr>
          <p:cNvPr id="3" name="Content Placeholder 2"/>
          <p:cNvSpPr>
            <a:spLocks noGrp="1"/>
          </p:cNvSpPr>
          <p:nvPr>
            <p:ph idx="4294967295"/>
          </p:nvPr>
        </p:nvSpPr>
        <p:spPr>
          <a:xfrm>
            <a:off x="457200" y="1066800"/>
            <a:ext cx="8229600" cy="5486400"/>
          </a:xfrm>
        </p:spPr>
        <p:txBody>
          <a:bodyPr>
            <a:normAutofit lnSpcReduction="10000"/>
          </a:bodyPr>
          <a:lstStyle/>
          <a:p>
            <a:r>
              <a:rPr lang="en-US" sz="2000" dirty="0" err="1" smtClean="0">
                <a:latin typeface="Calibri" pitchFamily="34" charset="0"/>
              </a:rPr>
              <a:t>značaj</a:t>
            </a:r>
            <a:r>
              <a:rPr lang="en-US" sz="2000" dirty="0" smtClean="0">
                <a:latin typeface="Calibri" pitchFamily="34" charset="0"/>
              </a:rPr>
              <a:t> </a:t>
            </a:r>
            <a:r>
              <a:rPr lang="en-US" sz="2000" dirty="0" err="1">
                <a:latin typeface="Calibri" pitchFamily="34" charset="0"/>
              </a:rPr>
              <a:t>ovog</a:t>
            </a:r>
            <a:r>
              <a:rPr lang="en-US" sz="2000" dirty="0">
                <a:latin typeface="Calibri" pitchFamily="34" charset="0"/>
              </a:rPr>
              <a:t> </a:t>
            </a:r>
            <a:r>
              <a:rPr lang="en-US" sz="2000" dirty="0" err="1">
                <a:latin typeface="Calibri" pitchFamily="34" charset="0"/>
              </a:rPr>
              <a:t>nedostajućeg</a:t>
            </a:r>
            <a:r>
              <a:rPr lang="en-US" sz="2000" dirty="0">
                <a:latin typeface="Calibri" pitchFamily="34" charset="0"/>
              </a:rPr>
              <a:t> </a:t>
            </a:r>
            <a:r>
              <a:rPr lang="en-US" sz="2000" dirty="0" err="1">
                <a:latin typeface="Calibri" pitchFamily="34" charset="0"/>
              </a:rPr>
              <a:t>poslednjeg</a:t>
            </a:r>
            <a:r>
              <a:rPr lang="en-US" sz="2000" dirty="0">
                <a:latin typeface="Calibri" pitchFamily="34" charset="0"/>
              </a:rPr>
              <a:t> </a:t>
            </a:r>
            <a:r>
              <a:rPr lang="en-US" sz="2000" dirty="0" err="1">
                <a:latin typeface="Calibri" pitchFamily="34" charset="0"/>
              </a:rPr>
              <a:t>crteža</a:t>
            </a:r>
            <a:r>
              <a:rPr lang="en-US" sz="2000" dirty="0">
                <a:latin typeface="Calibri" pitchFamily="34" charset="0"/>
              </a:rPr>
              <a:t> </a:t>
            </a:r>
            <a:r>
              <a:rPr lang="en-US" sz="2000" dirty="0" err="1" smtClean="0">
                <a:latin typeface="Calibri" pitchFamily="34" charset="0"/>
              </a:rPr>
              <a:t>potvrđen</a:t>
            </a:r>
            <a:r>
              <a:rPr lang="sr-Latn-RS" sz="2000" dirty="0" smtClean="0">
                <a:latin typeface="Calibri" pitchFamily="34" charset="0"/>
              </a:rPr>
              <a:t> je</a:t>
            </a:r>
            <a:r>
              <a:rPr lang="en-US" sz="2000" dirty="0" smtClean="0">
                <a:latin typeface="Calibri" pitchFamily="34" charset="0"/>
              </a:rPr>
              <a:t> </a:t>
            </a:r>
            <a:r>
              <a:rPr lang="en-US" sz="2000" dirty="0" err="1">
                <a:latin typeface="Calibri" pitchFamily="34" charset="0"/>
              </a:rPr>
              <a:t>natpisom</a:t>
            </a:r>
            <a:r>
              <a:rPr lang="en-US" sz="2000" dirty="0">
                <a:latin typeface="Calibri" pitchFamily="34" charset="0"/>
              </a:rPr>
              <a:t> </a:t>
            </a:r>
            <a:r>
              <a:rPr lang="en-US" sz="2000" dirty="0" err="1">
                <a:latin typeface="Calibri" pitchFamily="34" charset="0"/>
              </a:rPr>
              <a:t>koji</a:t>
            </a:r>
            <a:r>
              <a:rPr lang="en-US" sz="2000" dirty="0">
                <a:latin typeface="Calibri" pitchFamily="34" charset="0"/>
              </a:rPr>
              <a:t> je </a:t>
            </a:r>
            <a:r>
              <a:rPr lang="en-US" sz="2000" dirty="0" err="1">
                <a:latin typeface="Calibri" pitchFamily="34" charset="0"/>
              </a:rPr>
              <a:t>umetnik</a:t>
            </a:r>
            <a:r>
              <a:rPr lang="en-US" sz="2000" dirty="0">
                <a:latin typeface="Calibri" pitchFamily="34" charset="0"/>
              </a:rPr>
              <a:t> </a:t>
            </a:r>
            <a:r>
              <a:rPr lang="en-US" sz="2000" dirty="0" err="1">
                <a:latin typeface="Calibri" pitchFamily="34" charset="0"/>
              </a:rPr>
              <a:t>napisao</a:t>
            </a:r>
            <a:r>
              <a:rPr lang="en-US" sz="2000" dirty="0">
                <a:latin typeface="Calibri" pitchFamily="34" charset="0"/>
              </a:rPr>
              <a:t> </a:t>
            </a:r>
            <a:r>
              <a:rPr lang="en-US" sz="2000" dirty="0" err="1">
                <a:latin typeface="Calibri" pitchFamily="34" charset="0"/>
              </a:rPr>
              <a:t>na</a:t>
            </a:r>
            <a:r>
              <a:rPr lang="en-US" sz="2000" dirty="0">
                <a:latin typeface="Calibri" pitchFamily="34" charset="0"/>
              </a:rPr>
              <a:t> </a:t>
            </a:r>
            <a:r>
              <a:rPr lang="en-US" sz="2000" dirty="0" err="1">
                <a:latin typeface="Calibri" pitchFamily="34" charset="0"/>
              </a:rPr>
              <a:t>poleđini</a:t>
            </a:r>
            <a:r>
              <a:rPr lang="en-US" sz="2000" dirty="0">
                <a:latin typeface="Calibri" pitchFamily="34" charset="0"/>
              </a:rPr>
              <a:t> </a:t>
            </a:r>
            <a:r>
              <a:rPr lang="en-US" sz="2000" dirty="0" err="1">
                <a:latin typeface="Calibri" pitchFamily="34" charset="0"/>
              </a:rPr>
              <a:t>jedne</a:t>
            </a:r>
            <a:r>
              <a:rPr lang="en-US" sz="2000" dirty="0">
                <a:latin typeface="Calibri" pitchFamily="34" charset="0"/>
              </a:rPr>
              <a:t> </a:t>
            </a:r>
            <a:r>
              <a:rPr lang="en-US" sz="2000" dirty="0" err="1">
                <a:latin typeface="Calibri" pitchFamily="34" charset="0"/>
              </a:rPr>
              <a:t>od</a:t>
            </a:r>
            <a:r>
              <a:rPr lang="en-US" sz="2000" dirty="0">
                <a:latin typeface="Calibri" pitchFamily="34" charset="0"/>
              </a:rPr>
              <a:t> </a:t>
            </a:r>
            <a:r>
              <a:rPr lang="en-US" sz="2000" dirty="0" err="1">
                <a:latin typeface="Calibri" pitchFamily="34" charset="0"/>
              </a:rPr>
              <a:t>njegovih</a:t>
            </a:r>
            <a:r>
              <a:rPr lang="en-US" sz="2000" dirty="0">
                <a:latin typeface="Calibri" pitchFamily="34" charset="0"/>
              </a:rPr>
              <a:t> </a:t>
            </a:r>
            <a:r>
              <a:rPr lang="en-US" sz="2000" dirty="0" err="1">
                <a:latin typeface="Calibri" pitchFamily="34" charset="0"/>
              </a:rPr>
              <a:t>kasnijih</a:t>
            </a:r>
            <a:r>
              <a:rPr lang="en-US" sz="2000" dirty="0">
                <a:latin typeface="Calibri" pitchFamily="34" charset="0"/>
              </a:rPr>
              <a:t> </a:t>
            </a:r>
            <a:r>
              <a:rPr lang="en-US" sz="2000" dirty="0" err="1">
                <a:latin typeface="Calibri" pitchFamily="34" charset="0"/>
              </a:rPr>
              <a:t>repeticija</a:t>
            </a:r>
            <a:r>
              <a:rPr lang="en-US" sz="2000" dirty="0">
                <a:latin typeface="Calibri" pitchFamily="34" charset="0"/>
              </a:rPr>
              <a:t> ‘</a:t>
            </a:r>
            <a:r>
              <a:rPr lang="en-US" sz="2000" dirty="0" err="1">
                <a:latin typeface="Calibri" pitchFamily="34" charset="0"/>
              </a:rPr>
              <a:t>Crnog</a:t>
            </a:r>
            <a:r>
              <a:rPr lang="en-US" sz="2000" dirty="0">
                <a:latin typeface="Calibri" pitchFamily="34" charset="0"/>
              </a:rPr>
              <a:t> </a:t>
            </a:r>
            <a:r>
              <a:rPr lang="en-US" sz="2000" dirty="0" err="1">
                <a:latin typeface="Calibri" pitchFamily="34" charset="0"/>
              </a:rPr>
              <a:t>kvadrata</a:t>
            </a:r>
            <a:r>
              <a:rPr lang="en-US" sz="2000" dirty="0">
                <a:latin typeface="Calibri" pitchFamily="34" charset="0"/>
              </a:rPr>
              <a:t>’: </a:t>
            </a:r>
            <a:r>
              <a:rPr lang="sr-Latn-CS" sz="2000" dirty="0">
                <a:latin typeface="Calibri" pitchFamily="34" charset="0"/>
              </a:rPr>
              <a:t>“</a:t>
            </a:r>
            <a:r>
              <a:rPr lang="en-US" sz="2000" dirty="0" err="1">
                <a:latin typeface="Calibri" pitchFamily="34" charset="0"/>
              </a:rPr>
              <a:t>Suprematizam</a:t>
            </a:r>
            <a:r>
              <a:rPr lang="en-US" sz="2000" dirty="0">
                <a:latin typeface="Calibri" pitchFamily="34" charset="0"/>
              </a:rPr>
              <a:t> 1913 </a:t>
            </a:r>
            <a:r>
              <a:rPr lang="en-US" sz="2000" dirty="0" err="1">
                <a:latin typeface="Calibri" pitchFamily="34" charset="0"/>
              </a:rPr>
              <a:t>inicijalni</a:t>
            </a:r>
            <a:r>
              <a:rPr lang="en-US" sz="2000" dirty="0">
                <a:latin typeface="Calibri" pitchFamily="34" charset="0"/>
              </a:rPr>
              <a:t> </a:t>
            </a:r>
            <a:r>
              <a:rPr lang="en-US" sz="2000" dirty="0" err="1">
                <a:latin typeface="Calibri" pitchFamily="34" charset="0"/>
              </a:rPr>
              <a:t>elemenat</a:t>
            </a:r>
            <a:r>
              <a:rPr lang="en-US" sz="2000" dirty="0">
                <a:latin typeface="Calibri" pitchFamily="34" charset="0"/>
              </a:rPr>
              <a:t> </a:t>
            </a:r>
            <a:r>
              <a:rPr lang="en-US" sz="2000" dirty="0" err="1">
                <a:latin typeface="Calibri" pitchFamily="34" charset="0"/>
              </a:rPr>
              <a:t>prvi</a:t>
            </a:r>
            <a:r>
              <a:rPr lang="en-US" sz="2000" dirty="0">
                <a:latin typeface="Calibri" pitchFamily="34" charset="0"/>
              </a:rPr>
              <a:t> put </a:t>
            </a:r>
            <a:r>
              <a:rPr lang="sr-Latn-CS" sz="2000" dirty="0">
                <a:latin typeface="Calibri" pitchFamily="34" charset="0"/>
              </a:rPr>
              <a:t>se manifestovao u </a:t>
            </a:r>
            <a:r>
              <a:rPr lang="en-US" sz="2000" i="1" dirty="0" err="1">
                <a:latin typeface="Calibri" pitchFamily="34" charset="0"/>
              </a:rPr>
              <a:t>Pobedi</a:t>
            </a:r>
            <a:r>
              <a:rPr lang="en-US" sz="2000" i="1" dirty="0">
                <a:latin typeface="Calibri" pitchFamily="34" charset="0"/>
              </a:rPr>
              <a:t> </a:t>
            </a:r>
            <a:r>
              <a:rPr lang="en-US" sz="2000" i="1" dirty="0" err="1">
                <a:latin typeface="Calibri" pitchFamily="34" charset="0"/>
              </a:rPr>
              <a:t>nad</a:t>
            </a:r>
            <a:r>
              <a:rPr lang="en-US" sz="2000" i="1" dirty="0">
                <a:latin typeface="Calibri" pitchFamily="34" charset="0"/>
              </a:rPr>
              <a:t> </a:t>
            </a:r>
            <a:r>
              <a:rPr lang="en-US" sz="2000" i="1" dirty="0" err="1">
                <a:latin typeface="Calibri" pitchFamily="34" charset="0"/>
              </a:rPr>
              <a:t>suncem</a:t>
            </a:r>
            <a:r>
              <a:rPr lang="en-US" sz="2000" dirty="0">
                <a:latin typeface="Calibri" pitchFamily="34" charset="0"/>
              </a:rPr>
              <a:t>.</a:t>
            </a:r>
            <a:r>
              <a:rPr lang="sr-Latn-CS" sz="2000" i="1" dirty="0">
                <a:latin typeface="Calibri" pitchFamily="34" charset="0"/>
              </a:rPr>
              <a:t>”</a:t>
            </a:r>
          </a:p>
          <a:p>
            <a:r>
              <a:rPr lang="en-US" sz="2000" dirty="0" err="1">
                <a:latin typeface="Calibri" pitchFamily="34" charset="0"/>
              </a:rPr>
              <a:t>Dalje</a:t>
            </a:r>
            <a:r>
              <a:rPr lang="en-US" sz="2000" dirty="0">
                <a:latin typeface="Calibri" pitchFamily="34" charset="0"/>
              </a:rPr>
              <a:t> </a:t>
            </a:r>
            <a:r>
              <a:rPr lang="sr-Latn-CS" sz="2000" dirty="0">
                <a:latin typeface="Calibri" pitchFamily="34" charset="0"/>
              </a:rPr>
              <a:t>to isto je p</a:t>
            </a:r>
            <a:r>
              <a:rPr lang="en-US" sz="2000" dirty="0" err="1">
                <a:latin typeface="Calibri" pitchFamily="34" charset="0"/>
              </a:rPr>
              <a:t>otvrđeno</a:t>
            </a:r>
            <a:r>
              <a:rPr lang="en-US" sz="2000" dirty="0">
                <a:latin typeface="Calibri" pitchFamily="34" charset="0"/>
              </a:rPr>
              <a:t> </a:t>
            </a:r>
            <a:r>
              <a:rPr lang="en-US" sz="2000" dirty="0" err="1">
                <a:latin typeface="Calibri" pitchFamily="34" charset="0"/>
              </a:rPr>
              <a:t>pismom</a:t>
            </a:r>
            <a:r>
              <a:rPr lang="en-US" sz="2000" dirty="0">
                <a:latin typeface="Calibri" pitchFamily="34" charset="0"/>
              </a:rPr>
              <a:t> </a:t>
            </a:r>
            <a:r>
              <a:rPr lang="en-US" sz="2000" dirty="0" err="1">
                <a:latin typeface="Calibri" pitchFamily="34" charset="0"/>
              </a:rPr>
              <a:t>koje</a:t>
            </a:r>
            <a:r>
              <a:rPr lang="en-US" sz="2000" dirty="0">
                <a:latin typeface="Calibri" pitchFamily="34" charset="0"/>
              </a:rPr>
              <a:t> je Ma</a:t>
            </a:r>
            <a:r>
              <a:rPr lang="sr-Latn-CS" sz="2000" dirty="0">
                <a:latin typeface="Calibri" pitchFamily="34" charset="0"/>
              </a:rPr>
              <a:t>l</a:t>
            </a:r>
            <a:r>
              <a:rPr lang="en-US" sz="2000" dirty="0" err="1">
                <a:latin typeface="Calibri" pitchFamily="34" charset="0"/>
              </a:rPr>
              <a:t>jevič</a:t>
            </a:r>
            <a:r>
              <a:rPr lang="en-US" sz="2000" dirty="0">
                <a:latin typeface="Calibri" pitchFamily="34" charset="0"/>
              </a:rPr>
              <a:t> </a:t>
            </a:r>
            <a:r>
              <a:rPr lang="en-US" sz="2000" dirty="0" err="1">
                <a:latin typeface="Calibri" pitchFamily="34" charset="0"/>
              </a:rPr>
              <a:t>pisao</a:t>
            </a:r>
            <a:r>
              <a:rPr lang="en-US" sz="2000" dirty="0">
                <a:latin typeface="Calibri" pitchFamily="34" charset="0"/>
              </a:rPr>
              <a:t> </a:t>
            </a:r>
            <a:r>
              <a:rPr lang="en-US" sz="2000" dirty="0" err="1">
                <a:latin typeface="Calibri" pitchFamily="34" charset="0"/>
              </a:rPr>
              <a:t>Matjušinu</a:t>
            </a:r>
            <a:r>
              <a:rPr lang="sr-Latn-CS" sz="2000" dirty="0">
                <a:latin typeface="Calibri" pitchFamily="34" charset="0"/>
              </a:rPr>
              <a:t> krajem maja</a:t>
            </a:r>
            <a:r>
              <a:rPr lang="en-US" sz="2000" dirty="0">
                <a:latin typeface="Calibri" pitchFamily="34" charset="0"/>
              </a:rPr>
              <a:t> 1915</a:t>
            </a:r>
            <a:r>
              <a:rPr lang="sr-Latn-CS" sz="2000" dirty="0">
                <a:latin typeface="Calibri" pitchFamily="34" charset="0"/>
              </a:rPr>
              <a:t>.</a:t>
            </a:r>
            <a:r>
              <a:rPr lang="en-US" sz="2000" dirty="0">
                <a:latin typeface="Calibri" pitchFamily="34" charset="0"/>
              </a:rPr>
              <a:t> </a:t>
            </a:r>
            <a:r>
              <a:rPr lang="sr-Latn-CS" sz="2000" dirty="0">
                <a:latin typeface="Calibri" pitchFamily="34" charset="0"/>
              </a:rPr>
              <a:t>u prilici predloženog drugog postavljanja </a:t>
            </a:r>
            <a:r>
              <a:rPr lang="en-US" sz="2000" dirty="0" err="1">
                <a:latin typeface="Calibri" pitchFamily="34" charset="0"/>
              </a:rPr>
              <a:t>opere</a:t>
            </a:r>
            <a:r>
              <a:rPr lang="en-US" sz="2000" dirty="0">
                <a:latin typeface="Calibri" pitchFamily="34" charset="0"/>
              </a:rPr>
              <a:t>: “</a:t>
            </a:r>
            <a:r>
              <a:rPr lang="en-US" sz="2000" dirty="0" err="1">
                <a:latin typeface="Calibri" pitchFamily="34" charset="0"/>
              </a:rPr>
              <a:t>Biću</a:t>
            </a:r>
            <a:r>
              <a:rPr lang="sr-Latn-CS" sz="2000" dirty="0">
                <a:latin typeface="Calibri" pitchFamily="34" charset="0"/>
              </a:rPr>
              <a:t> vam</a:t>
            </a:r>
            <a:r>
              <a:rPr lang="en-US" sz="2000" dirty="0">
                <a:latin typeface="Calibri" pitchFamily="34" charset="0"/>
              </a:rPr>
              <a:t> </a:t>
            </a:r>
            <a:r>
              <a:rPr lang="en-US" sz="2000" dirty="0" err="1">
                <a:latin typeface="Calibri" pitchFamily="34" charset="0"/>
              </a:rPr>
              <a:t>zahvalan</a:t>
            </a:r>
            <a:r>
              <a:rPr lang="en-US" sz="2000" dirty="0">
                <a:latin typeface="Calibri" pitchFamily="34" charset="0"/>
              </a:rPr>
              <a:t> </a:t>
            </a:r>
            <a:r>
              <a:rPr lang="en-US" sz="2000" dirty="0" err="1">
                <a:latin typeface="Calibri" pitchFamily="34" charset="0"/>
              </a:rPr>
              <a:t>ako</a:t>
            </a:r>
            <a:r>
              <a:rPr lang="en-US" sz="2000" dirty="0">
                <a:latin typeface="Calibri" pitchFamily="34" charset="0"/>
              </a:rPr>
              <a:t> </a:t>
            </a:r>
            <a:r>
              <a:rPr lang="sr-Latn-CS" sz="2000" dirty="0">
                <a:latin typeface="Calibri" pitchFamily="34" charset="0"/>
              </a:rPr>
              <a:t>postavite </a:t>
            </a:r>
            <a:r>
              <a:rPr lang="en-US" sz="2000" dirty="0">
                <a:latin typeface="Calibri" pitchFamily="34" charset="0"/>
              </a:rPr>
              <a:t>mo</a:t>
            </a:r>
            <a:r>
              <a:rPr lang="sr-Latn-CS" sz="2000" dirty="0">
                <a:latin typeface="Calibri" pitchFamily="34" charset="0"/>
              </a:rPr>
              <a:t>j</a:t>
            </a:r>
            <a:r>
              <a:rPr lang="en-US" sz="2000" dirty="0">
                <a:latin typeface="Calibri" pitchFamily="34" charset="0"/>
              </a:rPr>
              <a:t> </a:t>
            </a:r>
            <a:r>
              <a:rPr lang="sr-Latn-CS" sz="2000" dirty="0">
                <a:latin typeface="Calibri" pitchFamily="34" charset="0"/>
              </a:rPr>
              <a:t>cr</a:t>
            </a:r>
            <a:r>
              <a:rPr lang="en-US" sz="2000" dirty="0">
                <a:latin typeface="Calibri" pitchFamily="34" charset="0"/>
              </a:rPr>
              <a:t>t</a:t>
            </a:r>
            <a:r>
              <a:rPr lang="sr-Latn-CS" sz="2000" dirty="0">
                <a:latin typeface="Calibri" pitchFamily="34" charset="0"/>
              </a:rPr>
              <a:t>ež</a:t>
            </a:r>
            <a:r>
              <a:rPr lang="en-US" sz="2000" dirty="0">
                <a:latin typeface="Calibri" pitchFamily="34" charset="0"/>
              </a:rPr>
              <a:t> </a:t>
            </a:r>
            <a:r>
              <a:rPr lang="en-US" sz="2000" dirty="0" err="1">
                <a:latin typeface="Calibri" pitchFamily="34" charset="0"/>
              </a:rPr>
              <a:t>za</a:t>
            </a:r>
            <a:r>
              <a:rPr lang="sr-Latn-CS" sz="2000" dirty="0">
                <a:latin typeface="Calibri" pitchFamily="34" charset="0"/>
              </a:rPr>
              <a:t>stora</a:t>
            </a:r>
            <a:r>
              <a:rPr lang="en-US" sz="2000" dirty="0">
                <a:latin typeface="Calibri" pitchFamily="34" charset="0"/>
              </a:rPr>
              <a:t> </a:t>
            </a:r>
            <a:r>
              <a:rPr lang="sr-Latn-CS" sz="2000" dirty="0">
                <a:latin typeface="Calibri" pitchFamily="34" charset="0"/>
              </a:rPr>
              <a:t>u</a:t>
            </a:r>
            <a:r>
              <a:rPr lang="en-US" sz="2000" dirty="0">
                <a:latin typeface="Calibri" pitchFamily="34" charset="0"/>
              </a:rPr>
              <a:t> </a:t>
            </a:r>
            <a:r>
              <a:rPr lang="en-US" sz="2000" dirty="0" err="1">
                <a:latin typeface="Calibri" pitchFamily="34" charset="0"/>
              </a:rPr>
              <a:t>čin</a:t>
            </a:r>
            <a:r>
              <a:rPr lang="sr-Latn-CS" sz="2000" dirty="0">
                <a:latin typeface="Calibri" pitchFamily="34" charset="0"/>
              </a:rPr>
              <a:t>u</a:t>
            </a:r>
            <a:r>
              <a:rPr lang="en-US" sz="2000" dirty="0">
                <a:latin typeface="Calibri" pitchFamily="34" charset="0"/>
              </a:rPr>
              <a:t> u </a:t>
            </a:r>
            <a:r>
              <a:rPr lang="en-US" sz="2000" dirty="0" err="1">
                <a:latin typeface="Calibri" pitchFamily="34" charset="0"/>
              </a:rPr>
              <a:t>kome</a:t>
            </a:r>
            <a:r>
              <a:rPr lang="en-US" sz="2000" dirty="0">
                <a:latin typeface="Calibri" pitchFamily="34" charset="0"/>
              </a:rPr>
              <a:t> se </a:t>
            </a:r>
            <a:r>
              <a:rPr lang="en-US" sz="2000" dirty="0" err="1">
                <a:latin typeface="Calibri" pitchFamily="34" charset="0"/>
              </a:rPr>
              <a:t>pobeda</a:t>
            </a:r>
            <a:r>
              <a:rPr lang="en-US" sz="2000" dirty="0">
                <a:latin typeface="Calibri" pitchFamily="34" charset="0"/>
              </a:rPr>
              <a:t> </a:t>
            </a:r>
            <a:r>
              <a:rPr lang="sr-Latn-CS" sz="2000" dirty="0">
                <a:latin typeface="Calibri" pitchFamily="34" charset="0"/>
              </a:rPr>
              <a:t>osvo</a:t>
            </a:r>
            <a:r>
              <a:rPr lang="en-US" sz="2000" dirty="0" err="1">
                <a:latin typeface="Calibri" pitchFamily="34" charset="0"/>
              </a:rPr>
              <a:t>jena</a:t>
            </a:r>
            <a:r>
              <a:rPr lang="en-US" sz="2000" dirty="0">
                <a:latin typeface="Calibri" pitchFamily="34" charset="0"/>
              </a:rPr>
              <a:t>… </a:t>
            </a:r>
            <a:r>
              <a:rPr lang="en-US" sz="2000" dirty="0" err="1">
                <a:latin typeface="Calibri" pitchFamily="34" charset="0"/>
              </a:rPr>
              <a:t>ovaj</a:t>
            </a:r>
            <a:r>
              <a:rPr lang="en-US" sz="2000" dirty="0">
                <a:latin typeface="Calibri" pitchFamily="34" charset="0"/>
              </a:rPr>
              <a:t> </a:t>
            </a:r>
            <a:r>
              <a:rPr lang="en-US" sz="2000" dirty="0" err="1">
                <a:latin typeface="Calibri" pitchFamily="34" charset="0"/>
              </a:rPr>
              <a:t>crtež</a:t>
            </a:r>
            <a:r>
              <a:rPr lang="en-US" sz="2000" dirty="0">
                <a:latin typeface="Calibri" pitchFamily="34" charset="0"/>
              </a:rPr>
              <a:t> (</a:t>
            </a:r>
            <a:r>
              <a:rPr lang="en-US" sz="2000" dirty="0" err="1">
                <a:latin typeface="Calibri" pitchFamily="34" charset="0"/>
              </a:rPr>
              <a:t>ili</a:t>
            </a:r>
            <a:r>
              <a:rPr lang="en-US" sz="2000" dirty="0">
                <a:latin typeface="Calibri" pitchFamily="34" charset="0"/>
              </a:rPr>
              <a:t> </a:t>
            </a:r>
            <a:r>
              <a:rPr lang="en-US" sz="2000" dirty="0" err="1">
                <a:latin typeface="Calibri" pitchFamily="34" charset="0"/>
              </a:rPr>
              <a:t>nacrt</a:t>
            </a:r>
            <a:r>
              <a:rPr lang="en-US" sz="2000" dirty="0">
                <a:latin typeface="Calibri" pitchFamily="34" charset="0"/>
              </a:rPr>
              <a:t>) </a:t>
            </a:r>
            <a:r>
              <a:rPr lang="en-US" sz="2000" dirty="0" err="1">
                <a:latin typeface="Calibri" pitchFamily="34" charset="0"/>
              </a:rPr>
              <a:t>će</a:t>
            </a:r>
            <a:r>
              <a:rPr lang="en-US" sz="2000" dirty="0">
                <a:latin typeface="Calibri" pitchFamily="34" charset="0"/>
              </a:rPr>
              <a:t> </a:t>
            </a:r>
            <a:r>
              <a:rPr lang="sr-Latn-CS" sz="2000" dirty="0">
                <a:latin typeface="Calibri" pitchFamily="34" charset="0"/>
              </a:rPr>
              <a:t>bit</a:t>
            </a:r>
            <a:r>
              <a:rPr lang="en-US" sz="2000" dirty="0" err="1">
                <a:latin typeface="Calibri" pitchFamily="34" charset="0"/>
              </a:rPr>
              <a:t>i</a:t>
            </a:r>
            <a:r>
              <a:rPr lang="en-US" sz="2000" dirty="0">
                <a:latin typeface="Calibri" pitchFamily="34" charset="0"/>
              </a:rPr>
              <a:t> </a:t>
            </a:r>
            <a:r>
              <a:rPr lang="sr-Latn-CS" sz="2000" dirty="0">
                <a:latin typeface="Calibri" pitchFamily="34" charset="0"/>
              </a:rPr>
              <a:t>od </a:t>
            </a:r>
            <a:r>
              <a:rPr lang="en-US" sz="2000" dirty="0" err="1">
                <a:latin typeface="Calibri" pitchFamily="34" charset="0"/>
              </a:rPr>
              <a:t>vel</a:t>
            </a:r>
            <a:r>
              <a:rPr lang="sr-Latn-CS" sz="2000" dirty="0">
                <a:latin typeface="Calibri" pitchFamily="34" charset="0"/>
              </a:rPr>
              <a:t>i</a:t>
            </a:r>
            <a:r>
              <a:rPr lang="en-US" sz="2000" dirty="0" err="1">
                <a:latin typeface="Calibri" pitchFamily="34" charset="0"/>
              </a:rPr>
              <a:t>kog</a:t>
            </a:r>
            <a:r>
              <a:rPr lang="en-US" sz="2000" dirty="0">
                <a:latin typeface="Calibri" pitchFamily="34" charset="0"/>
              </a:rPr>
              <a:t> </a:t>
            </a:r>
            <a:r>
              <a:rPr lang="en-US" sz="2000" dirty="0" err="1">
                <a:latin typeface="Calibri" pitchFamily="34" charset="0"/>
              </a:rPr>
              <a:t>znač</a:t>
            </a:r>
            <a:r>
              <a:rPr lang="sr-Latn-CS" sz="2000" dirty="0">
                <a:latin typeface="Calibri" pitchFamily="34" charset="0"/>
              </a:rPr>
              <a:t>enja</a:t>
            </a:r>
            <a:r>
              <a:rPr lang="en-US" sz="2000" dirty="0">
                <a:latin typeface="Calibri" pitchFamily="34" charset="0"/>
              </a:rPr>
              <a:t> </a:t>
            </a:r>
            <a:r>
              <a:rPr lang="en-US" sz="2000" dirty="0" err="1">
                <a:latin typeface="Calibri" pitchFamily="34" charset="0"/>
              </a:rPr>
              <a:t>za</a:t>
            </a:r>
            <a:r>
              <a:rPr lang="en-US" sz="2000" dirty="0">
                <a:latin typeface="Calibri" pitchFamily="34" charset="0"/>
              </a:rPr>
              <a:t> </a:t>
            </a:r>
            <a:r>
              <a:rPr lang="en-US" sz="2000" dirty="0" err="1">
                <a:latin typeface="Calibri" pitchFamily="34" charset="0"/>
              </a:rPr>
              <a:t>slik</a:t>
            </a:r>
            <a:r>
              <a:rPr lang="sr-Latn-CS" sz="2000" dirty="0">
                <a:latin typeface="Calibri" pitchFamily="34" charset="0"/>
              </a:rPr>
              <a:t>arstvo.</a:t>
            </a:r>
            <a:r>
              <a:rPr lang="en-US" sz="2000" dirty="0">
                <a:latin typeface="Calibri" pitchFamily="34" charset="0"/>
              </a:rPr>
              <a:t> </a:t>
            </a:r>
            <a:r>
              <a:rPr lang="sr-Latn-CS" sz="2000" dirty="0">
                <a:latin typeface="Calibri" pitchFamily="34" charset="0"/>
              </a:rPr>
              <a:t>O</a:t>
            </a:r>
            <a:r>
              <a:rPr lang="en-US" sz="2000" dirty="0">
                <a:latin typeface="Calibri" pitchFamily="34" charset="0"/>
              </a:rPr>
              <a:t>no </a:t>
            </a:r>
            <a:r>
              <a:rPr lang="en-US" sz="2000" dirty="0" err="1">
                <a:latin typeface="Calibri" pitchFamily="34" charset="0"/>
              </a:rPr>
              <a:t>što</a:t>
            </a:r>
            <a:r>
              <a:rPr lang="en-US" sz="2000" dirty="0">
                <a:latin typeface="Calibri" pitchFamily="34" charset="0"/>
              </a:rPr>
              <a:t> je </a:t>
            </a:r>
            <a:r>
              <a:rPr lang="en-US" sz="2000" dirty="0" err="1">
                <a:latin typeface="Calibri" pitchFamily="34" charset="0"/>
              </a:rPr>
              <a:t>bilo</a:t>
            </a:r>
            <a:r>
              <a:rPr lang="en-US" sz="2000" dirty="0">
                <a:latin typeface="Calibri" pitchFamily="34" charset="0"/>
              </a:rPr>
              <a:t> </a:t>
            </a:r>
            <a:r>
              <a:rPr lang="en-US" sz="2000" dirty="0" err="1">
                <a:latin typeface="Calibri" pitchFamily="34" charset="0"/>
              </a:rPr>
              <a:t>urađeno</a:t>
            </a:r>
            <a:r>
              <a:rPr lang="en-US" sz="2000" dirty="0">
                <a:latin typeface="Calibri" pitchFamily="34" charset="0"/>
              </a:rPr>
              <a:t> </a:t>
            </a:r>
            <a:r>
              <a:rPr lang="en-US" sz="2000" dirty="0" err="1">
                <a:latin typeface="Calibri" pitchFamily="34" charset="0"/>
              </a:rPr>
              <a:t>nesvesno</a:t>
            </a:r>
            <a:r>
              <a:rPr lang="en-US" sz="2000" dirty="0">
                <a:latin typeface="Calibri" pitchFamily="34" charset="0"/>
              </a:rPr>
              <a:t>, </a:t>
            </a:r>
            <a:r>
              <a:rPr lang="en-US" sz="2000" dirty="0" err="1">
                <a:latin typeface="Calibri" pitchFamily="34" charset="0"/>
              </a:rPr>
              <a:t>sada</a:t>
            </a:r>
            <a:r>
              <a:rPr lang="en-US" sz="2000" dirty="0">
                <a:latin typeface="Calibri" pitchFamily="34" charset="0"/>
              </a:rPr>
              <a:t> </a:t>
            </a:r>
            <a:r>
              <a:rPr lang="en-US" sz="2000" dirty="0" err="1">
                <a:latin typeface="Calibri" pitchFamily="34" charset="0"/>
              </a:rPr>
              <a:t>donosi</a:t>
            </a:r>
            <a:r>
              <a:rPr lang="en-US" sz="2000" dirty="0">
                <a:latin typeface="Calibri" pitchFamily="34" charset="0"/>
              </a:rPr>
              <a:t> </a:t>
            </a:r>
            <a:r>
              <a:rPr lang="en-US" sz="2000" dirty="0" err="1">
                <a:latin typeface="Calibri" pitchFamily="34" charset="0"/>
              </a:rPr>
              <a:t>izuzetne</a:t>
            </a:r>
            <a:r>
              <a:rPr lang="en-US" sz="2000" dirty="0">
                <a:latin typeface="Calibri" pitchFamily="34" charset="0"/>
              </a:rPr>
              <a:t> </a:t>
            </a:r>
            <a:r>
              <a:rPr lang="en-US" sz="2000" dirty="0" err="1">
                <a:latin typeface="Calibri" pitchFamily="34" charset="0"/>
              </a:rPr>
              <a:t>plodove</a:t>
            </a:r>
            <a:r>
              <a:rPr lang="en-US" sz="2000" dirty="0">
                <a:latin typeface="Calibri" pitchFamily="34" charset="0"/>
              </a:rPr>
              <a:t>”.</a:t>
            </a:r>
            <a:endParaRPr lang="sr-Latn-CS" sz="2000" dirty="0">
              <a:latin typeface="Calibri" pitchFamily="34" charset="0"/>
            </a:endParaRPr>
          </a:p>
          <a:p>
            <a:pPr>
              <a:buFontTx/>
              <a:buNone/>
            </a:pPr>
            <a:endParaRPr lang="sr-Latn-CS" sz="2000" dirty="0">
              <a:latin typeface="Calibri" pitchFamily="34" charset="0"/>
            </a:endParaRPr>
          </a:p>
          <a:p>
            <a:r>
              <a:rPr lang="sr-Latn-CS" sz="2000" dirty="0">
                <a:latin typeface="Calibri" pitchFamily="34" charset="0"/>
              </a:rPr>
              <a:t>U proleće 1915. godine Maljevič je pisao kako je bio iznenadjen implikacijama onoga što je uradio, kako je on rekao “nesvesno</a:t>
            </a:r>
            <a:r>
              <a:rPr lang="sr-Latn-CS" sz="2000" dirty="0" smtClean="0">
                <a:latin typeface="Calibri" pitchFamily="34" charset="0"/>
              </a:rPr>
              <a:t>” (u značenju osećaja ili intuicije, ne u smislu psihoanalitičke teorije)</a:t>
            </a:r>
            <a:endParaRPr lang="sr-Latn-CS" sz="2000" dirty="0">
              <a:latin typeface="Calibri" pitchFamily="34" charset="0"/>
            </a:endParaRPr>
          </a:p>
          <a:p>
            <a:r>
              <a:rPr lang="sr-Latn-CS" sz="2000" dirty="0">
                <a:latin typeface="Calibri" pitchFamily="34" charset="0"/>
              </a:rPr>
              <a:t>Verovatno bi se taj ključni pomak mogao vezati za osećaj ili </a:t>
            </a:r>
            <a:r>
              <a:rPr lang="sr-Latn-CS" sz="2000" u="sng" dirty="0">
                <a:latin typeface="Calibri" pitchFamily="34" charset="0"/>
              </a:rPr>
              <a:t>intuiciju</a:t>
            </a:r>
            <a:r>
              <a:rPr lang="sr-Latn-CS" sz="2000" dirty="0">
                <a:latin typeface="Calibri" pitchFamily="34" charset="0"/>
              </a:rPr>
              <a:t> (kako se taj pojam razumevao u krugu zaumnika) kojoj se ukazala mogućnost premeštanja crnog kvadrata iz specifičnog funkcionalnog konteksta jednog scenskog </a:t>
            </a:r>
            <a:r>
              <a:rPr lang="sr-Latn-CS" sz="2000" dirty="0" smtClean="0">
                <a:latin typeface="Calibri" pitchFamily="34" charset="0"/>
              </a:rPr>
              <a:t>događaja </a:t>
            </a:r>
            <a:r>
              <a:rPr lang="sr-Latn-CS" sz="2000" dirty="0">
                <a:latin typeface="Calibri" pitchFamily="34" charset="0"/>
              </a:rPr>
              <a:t>u autonomni kontekst slikarstva.</a:t>
            </a:r>
            <a:endParaRPr lang="en-US" sz="2000" dirty="0">
              <a:latin typeface="Calibri"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Kazimir Malevich. Solar Eclipse with  Mona Lisa."/>
          <p:cNvPicPr>
            <a:picLocks noChangeAspect="1" noChangeArrowheads="1"/>
          </p:cNvPicPr>
          <p:nvPr/>
        </p:nvPicPr>
        <p:blipFill>
          <a:blip r:embed="rId2"/>
          <a:srcRect/>
          <a:stretch>
            <a:fillRect/>
          </a:stretch>
        </p:blipFill>
        <p:spPr bwMode="auto">
          <a:xfrm>
            <a:off x="4000500" y="0"/>
            <a:ext cx="5143500" cy="6753225"/>
          </a:xfrm>
          <a:prstGeom prst="rect">
            <a:avLst/>
          </a:prstGeom>
          <a:noFill/>
          <a:ln w="9525">
            <a:noFill/>
            <a:miter lim="800000"/>
            <a:headEnd/>
            <a:tailEnd/>
          </a:ln>
        </p:spPr>
      </p:pic>
      <p:sp>
        <p:nvSpPr>
          <p:cNvPr id="32771" name="Rectangle 2"/>
          <p:cNvSpPr>
            <a:spLocks noChangeArrowheads="1"/>
          </p:cNvSpPr>
          <p:nvPr/>
        </p:nvSpPr>
        <p:spPr bwMode="auto">
          <a:xfrm>
            <a:off x="914400" y="152400"/>
            <a:ext cx="2895600" cy="2031325"/>
          </a:xfrm>
          <a:prstGeom prst="rect">
            <a:avLst/>
          </a:prstGeom>
          <a:noFill/>
          <a:ln w="9525">
            <a:noFill/>
            <a:miter lim="800000"/>
            <a:headEnd/>
            <a:tailEnd/>
          </a:ln>
        </p:spPr>
        <p:txBody>
          <a:bodyPr>
            <a:spAutoFit/>
          </a:bodyPr>
          <a:lstStyle/>
          <a:p>
            <a:pPr algn="r"/>
            <a:r>
              <a:rPr lang="pl-PL" dirty="0" smtClean="0">
                <a:latin typeface="Calibri" pitchFamily="34" charset="0"/>
              </a:rPr>
              <a:t>Maljevič,  </a:t>
            </a:r>
            <a:r>
              <a:rPr lang="pl-PL" i="1" dirty="0" smtClean="0">
                <a:latin typeface="Calibri" pitchFamily="34" charset="0"/>
              </a:rPr>
              <a:t>Kompozicija sa Mona Lizom (delimično pomračenje u Moskvi),  </a:t>
            </a:r>
            <a:r>
              <a:rPr lang="pl-PL" dirty="0" smtClean="0">
                <a:latin typeface="Calibri" pitchFamily="34" charset="0"/>
              </a:rPr>
              <a:t>1914,</a:t>
            </a:r>
            <a:endParaRPr lang="sr-Latn-CS" dirty="0" smtClean="0">
              <a:latin typeface="Calibri" pitchFamily="34" charset="0"/>
            </a:endParaRPr>
          </a:p>
          <a:p>
            <a:pPr algn="r"/>
            <a:r>
              <a:rPr lang="sr-Latn-RS" dirty="0" smtClean="0">
                <a:latin typeface="Calibri" pitchFamily="34" charset="0"/>
                <a:cs typeface="Arial" charset="0"/>
              </a:rPr>
              <a:t>ulje na platnu i kolaž,</a:t>
            </a:r>
            <a:r>
              <a:rPr lang="en-US" dirty="0" smtClean="0">
                <a:latin typeface="Calibri" pitchFamily="34" charset="0"/>
              </a:rPr>
              <a:t> 62 x 49.5 cm.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
        <p:nvSpPr>
          <p:cNvPr id="32772" name="Rectangle 3"/>
          <p:cNvSpPr>
            <a:spLocks noChangeArrowheads="1"/>
          </p:cNvSpPr>
          <p:nvPr/>
        </p:nvSpPr>
        <p:spPr bwMode="auto">
          <a:xfrm>
            <a:off x="152400" y="3505200"/>
            <a:ext cx="3581400" cy="3140075"/>
          </a:xfrm>
          <a:prstGeom prst="rect">
            <a:avLst/>
          </a:prstGeom>
          <a:noFill/>
          <a:ln w="9525">
            <a:noFill/>
            <a:miter lim="800000"/>
            <a:headEnd/>
            <a:tailEnd/>
          </a:ln>
        </p:spPr>
        <p:txBody>
          <a:bodyPr>
            <a:spAutoFit/>
          </a:bodyPr>
          <a:lstStyle/>
          <a:p>
            <a:r>
              <a:rPr lang="sr-Latn-CS" dirty="0">
                <a:latin typeface="Calibri" pitchFamily="34" charset="0"/>
              </a:rPr>
              <a:t>U slikama 1914 uočljivo je korišćenje različito obojenih, čistih, homogenih, četvororugaonih (pravougaonih, trapezoidnih, kvadratnih) i trougaonih površina, a u okviru složenih, dinamičkih struktura sa mnoštvom drugih elemenata različitih formalnih, kolorističkih i fakturnih svojstava (kolažni i slovni fragmenti, između ostalog)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arthive.com/res/media/img/ox1400/article/649/374341.jpg"/>
          <p:cNvPicPr>
            <a:picLocks noChangeAspect="1" noChangeArrowheads="1"/>
          </p:cNvPicPr>
          <p:nvPr/>
        </p:nvPicPr>
        <p:blipFill>
          <a:blip r:embed="rId2"/>
          <a:srcRect/>
          <a:stretch>
            <a:fillRect/>
          </a:stretch>
        </p:blipFill>
        <p:spPr bwMode="auto">
          <a:xfrm>
            <a:off x="304800" y="152400"/>
            <a:ext cx="8382000" cy="5181600"/>
          </a:xfrm>
          <a:prstGeom prst="rect">
            <a:avLst/>
          </a:prstGeom>
          <a:noFill/>
        </p:spPr>
      </p:pic>
      <p:sp>
        <p:nvSpPr>
          <p:cNvPr id="3" name="Rectangle 2"/>
          <p:cNvSpPr/>
          <p:nvPr/>
        </p:nvSpPr>
        <p:spPr>
          <a:xfrm>
            <a:off x="0" y="5380672"/>
            <a:ext cx="9144000" cy="1477328"/>
          </a:xfrm>
          <a:prstGeom prst="rect">
            <a:avLst/>
          </a:prstGeom>
        </p:spPr>
        <p:txBody>
          <a:bodyPr wrap="square">
            <a:spAutoFit/>
          </a:bodyPr>
          <a:lstStyle/>
          <a:p>
            <a:pPr fontAlgn="auto">
              <a:spcBef>
                <a:spcPts val="0"/>
              </a:spcBef>
              <a:spcAft>
                <a:spcPts val="0"/>
              </a:spcAft>
              <a:defRPr/>
            </a:pPr>
            <a:r>
              <a:rPr lang="en-US" dirty="0" err="1"/>
              <a:t>Tokom</a:t>
            </a:r>
            <a:r>
              <a:rPr lang="en-US" dirty="0"/>
              <a:t> </a:t>
            </a:r>
            <a:r>
              <a:rPr lang="en-US" dirty="0" err="1"/>
              <a:t>leta</a:t>
            </a:r>
            <a:r>
              <a:rPr lang="en-US" dirty="0"/>
              <a:t> 1913</a:t>
            </a:r>
            <a:r>
              <a:rPr lang="sr-Latn-CS" dirty="0"/>
              <a:t>. </a:t>
            </a:r>
            <a:r>
              <a:rPr lang="sr-Latn-CS" dirty="0" smtClean="0"/>
              <a:t>Matjušin, Maljevič i Kručonih</a:t>
            </a:r>
            <a:r>
              <a:rPr lang="sr-Latn-CS" dirty="0"/>
              <a:t>, </a:t>
            </a:r>
            <a:r>
              <a:rPr lang="sr-Latn-CS" dirty="0" smtClean="0"/>
              <a:t>održali </a:t>
            </a:r>
            <a:r>
              <a:rPr lang="sr-Latn-CS" dirty="0"/>
              <a:t>su radni sastanak</a:t>
            </a:r>
            <a:r>
              <a:rPr lang="en-US" dirty="0"/>
              <a:t> u </a:t>
            </a:r>
            <a:r>
              <a:rPr lang="en-US" dirty="0" err="1"/>
              <a:t>dač</a:t>
            </a:r>
            <a:r>
              <a:rPr lang="sr-Latn-CS" dirty="0"/>
              <a:t>i</a:t>
            </a:r>
            <a:r>
              <a:rPr lang="en-US" dirty="0"/>
              <a:t> </a:t>
            </a:r>
            <a:r>
              <a:rPr lang="en-US" dirty="0" err="1" smtClean="0"/>
              <a:t>Mihaila</a:t>
            </a:r>
            <a:r>
              <a:rPr lang="en-US" dirty="0" smtClean="0"/>
              <a:t> </a:t>
            </a:r>
            <a:r>
              <a:rPr lang="sr-Latn-CS" dirty="0"/>
              <a:t>M</a:t>
            </a:r>
            <a:r>
              <a:rPr lang="en-US" dirty="0" err="1"/>
              <a:t>atjušina</a:t>
            </a:r>
            <a:r>
              <a:rPr lang="sr-Latn-CS" dirty="0"/>
              <a:t> u Usikirku </a:t>
            </a:r>
            <a:r>
              <a:rPr lang="sr-Latn-CS" dirty="0" smtClean="0"/>
              <a:t>proglasivši </a:t>
            </a:r>
            <a:r>
              <a:rPr lang="sr-Latn-CS" dirty="0"/>
              <a:t>ga za «Prvi sveruski kongres </a:t>
            </a:r>
            <a:r>
              <a:rPr lang="sr-Latn-CS" dirty="0" smtClean="0"/>
              <a:t>futurista</a:t>
            </a:r>
            <a:r>
              <a:rPr lang="sr-Latn-CS" dirty="0"/>
              <a:t>»  - razmatrali </a:t>
            </a:r>
            <a:r>
              <a:rPr lang="en-US" dirty="0"/>
              <a:t>‘</a:t>
            </a:r>
            <a:r>
              <a:rPr lang="en-US" dirty="0" err="1"/>
              <a:t>futurističku</a:t>
            </a:r>
            <a:r>
              <a:rPr lang="en-US" dirty="0"/>
              <a:t>’ </a:t>
            </a:r>
            <a:r>
              <a:rPr lang="en-US" dirty="0" err="1"/>
              <a:t>fo</a:t>
            </a:r>
            <a:r>
              <a:rPr lang="sr-Latn-CS" dirty="0"/>
              <a:t>r</a:t>
            </a:r>
            <a:r>
              <a:rPr lang="en-US" dirty="0"/>
              <a:t>mu </a:t>
            </a:r>
            <a:r>
              <a:rPr lang="en-US" dirty="0" err="1"/>
              <a:t>teatra</a:t>
            </a:r>
            <a:r>
              <a:rPr lang="sr-Latn-CS" dirty="0"/>
              <a:t> i tako su započeli pripreme za </a:t>
            </a:r>
            <a:r>
              <a:rPr lang="sr-Latn-CS" i="1" dirty="0"/>
              <a:t>Pobedu nad </a:t>
            </a:r>
            <a:r>
              <a:rPr lang="sr-Latn-CS" i="1" dirty="0" smtClean="0"/>
              <a:t>Suncem </a:t>
            </a:r>
            <a:r>
              <a:rPr lang="sr-Latn-CS" dirty="0" smtClean="0"/>
              <a:t>(</a:t>
            </a:r>
            <a:r>
              <a:rPr lang="sr-Latn-CS" dirty="0"/>
              <a:t>za koju je </a:t>
            </a:r>
            <a:r>
              <a:rPr lang="en-US" dirty="0"/>
              <a:t>Mat</a:t>
            </a:r>
            <a:r>
              <a:rPr lang="sr-Latn-RS" dirty="0"/>
              <a:t>j</a:t>
            </a:r>
            <a:r>
              <a:rPr lang="en-US" dirty="0"/>
              <a:t>u</a:t>
            </a:r>
            <a:r>
              <a:rPr lang="sr-Latn-RS" dirty="0"/>
              <a:t>š</a:t>
            </a:r>
            <a:r>
              <a:rPr lang="en-US" dirty="0"/>
              <a:t>in</a:t>
            </a:r>
            <a:r>
              <a:rPr lang="sr-Latn-CS" dirty="0"/>
              <a:t> komponovao muziku</a:t>
            </a:r>
            <a:r>
              <a:rPr lang="en-US" dirty="0"/>
              <a:t>, </a:t>
            </a:r>
            <a:r>
              <a:rPr lang="en-US" dirty="0" err="1"/>
              <a:t>Kru</a:t>
            </a:r>
            <a:r>
              <a:rPr lang="sr-Latn-RS" dirty="0"/>
              <a:t>čonih pisao</a:t>
            </a:r>
            <a:r>
              <a:rPr lang="en-US" dirty="0"/>
              <a:t> </a:t>
            </a:r>
            <a:r>
              <a:rPr lang="sr-Latn-CS" dirty="0"/>
              <a:t>libreto, Hlebnjikov prolog a</a:t>
            </a:r>
            <a:r>
              <a:rPr lang="en-US" dirty="0"/>
              <a:t> Mal</a:t>
            </a:r>
            <a:r>
              <a:rPr lang="sr-Latn-RS" dirty="0"/>
              <a:t>j</a:t>
            </a:r>
            <a:r>
              <a:rPr lang="en-US" dirty="0" err="1"/>
              <a:t>evi</a:t>
            </a:r>
            <a:r>
              <a:rPr lang="sr-Latn-RS" dirty="0"/>
              <a:t>č osmislio </a:t>
            </a:r>
            <a:r>
              <a:rPr lang="sr-Latn-CS" dirty="0"/>
              <a:t>kostime i </a:t>
            </a:r>
            <a:r>
              <a:rPr lang="sr-Latn-CS" dirty="0" smtClean="0"/>
              <a:t>scenografiju</a:t>
            </a:r>
            <a:r>
              <a:rPr lang="sr-Latn-RS" dirty="0" smtClean="0"/>
              <a:t>)</a:t>
            </a:r>
            <a:endParaRPr lang="sr-Latn-CS" i="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a:srcRect l="46834" t="26752" r="28638" b="9502"/>
          <a:stretch>
            <a:fillRect/>
          </a:stretch>
        </p:blipFill>
        <p:spPr bwMode="auto">
          <a:xfrm>
            <a:off x="381000" y="304800"/>
            <a:ext cx="3237139" cy="4648200"/>
          </a:xfrm>
          <a:prstGeom prst="rect">
            <a:avLst/>
          </a:prstGeom>
          <a:noFill/>
          <a:ln w="9525">
            <a:noFill/>
            <a:miter lim="800000"/>
            <a:headEnd/>
            <a:tailEnd/>
          </a:ln>
        </p:spPr>
      </p:pic>
      <p:sp>
        <p:nvSpPr>
          <p:cNvPr id="34819" name="Rectangle 4"/>
          <p:cNvSpPr>
            <a:spLocks noChangeArrowheads="1"/>
          </p:cNvSpPr>
          <p:nvPr/>
        </p:nvSpPr>
        <p:spPr bwMode="auto">
          <a:xfrm>
            <a:off x="3886200" y="228600"/>
            <a:ext cx="4800600" cy="6463308"/>
          </a:xfrm>
          <a:prstGeom prst="rect">
            <a:avLst/>
          </a:prstGeom>
          <a:noFill/>
          <a:ln w="9525">
            <a:noFill/>
            <a:miter lim="800000"/>
            <a:headEnd/>
            <a:tailEnd/>
          </a:ln>
        </p:spPr>
        <p:txBody>
          <a:bodyPr>
            <a:spAutoFit/>
          </a:bodyPr>
          <a:lstStyle/>
          <a:p>
            <a:r>
              <a:rPr lang="en-US" dirty="0" err="1">
                <a:latin typeface="Calibri" pitchFamily="34" charset="0"/>
              </a:rPr>
              <a:t>Samo</a:t>
            </a:r>
            <a:r>
              <a:rPr lang="en-US" dirty="0">
                <a:latin typeface="Calibri" pitchFamily="34" charset="0"/>
              </a:rPr>
              <a:t> </a:t>
            </a:r>
            <a:r>
              <a:rPr lang="sr-Latn-CS" dirty="0">
                <a:latin typeface="Calibri" pitchFamily="34" charset="0"/>
              </a:rPr>
              <a:t>nekoliko</a:t>
            </a:r>
            <a:r>
              <a:rPr lang="en-US" dirty="0">
                <a:latin typeface="Calibri" pitchFamily="34" charset="0"/>
              </a:rPr>
              <a:t> </a:t>
            </a:r>
            <a:r>
              <a:rPr lang="en-US" dirty="0" err="1">
                <a:latin typeface="Calibri" pitchFamily="34" charset="0"/>
              </a:rPr>
              <a:t>mesec</a:t>
            </a:r>
            <a:r>
              <a:rPr lang="sr-Latn-CS" dirty="0">
                <a:latin typeface="Calibri" pitchFamily="34" charset="0"/>
              </a:rPr>
              <a:t>i</a:t>
            </a:r>
            <a:r>
              <a:rPr lang="en-US" dirty="0">
                <a:latin typeface="Calibri" pitchFamily="34" charset="0"/>
              </a:rPr>
              <a:t> </a:t>
            </a:r>
            <a:r>
              <a:rPr lang="en-US" dirty="0" err="1">
                <a:latin typeface="Calibri" pitchFamily="34" charset="0"/>
              </a:rPr>
              <a:t>ranije</a:t>
            </a:r>
            <a:r>
              <a:rPr lang="en-US" dirty="0">
                <a:latin typeface="Calibri" pitchFamily="34" charset="0"/>
              </a:rPr>
              <a:t> </a:t>
            </a:r>
            <a:r>
              <a:rPr lang="sr-Latn-CS" dirty="0">
                <a:latin typeface="Calibri" pitchFamily="34" charset="0"/>
              </a:rPr>
              <a:t>(</a:t>
            </a:r>
            <a:r>
              <a:rPr lang="sr-Latn-CS" b="1" dirty="0">
                <a:latin typeface="Calibri" pitchFamily="34" charset="0"/>
              </a:rPr>
              <a:t>februar 1915</a:t>
            </a:r>
            <a:r>
              <a:rPr lang="sr-Latn-CS" dirty="0">
                <a:latin typeface="Calibri" pitchFamily="34" charset="0"/>
              </a:rPr>
              <a:t>) </a:t>
            </a:r>
            <a:r>
              <a:rPr lang="en-US" dirty="0" err="1">
                <a:latin typeface="Calibri" pitchFamily="34" charset="0"/>
              </a:rPr>
              <a:t>pokazao</a:t>
            </a:r>
            <a:r>
              <a:rPr lang="en-US" dirty="0">
                <a:latin typeface="Calibri" pitchFamily="34" charset="0"/>
              </a:rPr>
              <a:t> je </a:t>
            </a:r>
            <a:r>
              <a:rPr lang="sr-Latn-CS" b="1" dirty="0">
                <a:latin typeface="Calibri" pitchFamily="34" charset="0"/>
              </a:rPr>
              <a:t>kubofuturistička </a:t>
            </a:r>
            <a:r>
              <a:rPr lang="sr-Latn-CS" dirty="0">
                <a:latin typeface="Calibri" pitchFamily="34" charset="0"/>
              </a:rPr>
              <a:t>dela n</a:t>
            </a:r>
            <a:r>
              <a:rPr lang="en-US" dirty="0">
                <a:latin typeface="Calibri" pitchFamily="34" charset="0"/>
              </a:rPr>
              <a:t>a </a:t>
            </a:r>
            <a:r>
              <a:rPr lang="en-US" dirty="0" err="1">
                <a:latin typeface="Calibri" pitchFamily="34" charset="0"/>
              </a:rPr>
              <a:t>izložbi</a:t>
            </a:r>
            <a:r>
              <a:rPr lang="en-US" dirty="0">
                <a:latin typeface="Calibri" pitchFamily="34" charset="0"/>
              </a:rPr>
              <a:t> </a:t>
            </a:r>
            <a:r>
              <a:rPr lang="en-US" b="1" i="1" dirty="0">
                <a:latin typeface="Calibri" pitchFamily="34" charset="0"/>
              </a:rPr>
              <a:t>Tram</a:t>
            </a:r>
            <a:r>
              <a:rPr lang="sr-Latn-CS" b="1" i="1" dirty="0">
                <a:latin typeface="Calibri" pitchFamily="34" charset="0"/>
              </a:rPr>
              <a:t>v</a:t>
            </a:r>
            <a:r>
              <a:rPr lang="en-US" b="1" i="1" dirty="0">
                <a:latin typeface="Calibri" pitchFamily="34" charset="0"/>
              </a:rPr>
              <a:t>a</a:t>
            </a:r>
            <a:r>
              <a:rPr lang="sr-Latn-CS" b="1" i="1" dirty="0">
                <a:latin typeface="Calibri" pitchFamily="34" charset="0"/>
              </a:rPr>
              <a:t>j</a:t>
            </a:r>
            <a:r>
              <a:rPr lang="en-US" b="1" i="1" dirty="0">
                <a:latin typeface="Calibri" pitchFamily="34" charset="0"/>
              </a:rPr>
              <a:t> V</a:t>
            </a:r>
            <a:r>
              <a:rPr lang="sr-Latn-CS" b="1" i="1" dirty="0">
                <a:latin typeface="Calibri" pitchFamily="34" charset="0"/>
              </a:rPr>
              <a:t> </a:t>
            </a:r>
            <a:r>
              <a:rPr lang="sr-Latn-CS" b="1" dirty="0" smtClean="0">
                <a:latin typeface="Calibri" pitchFamily="34" charset="0"/>
              </a:rPr>
              <a:t>(Sankt Peterburg</a:t>
            </a:r>
            <a:r>
              <a:rPr lang="sr-Latn-CS" dirty="0" smtClean="0">
                <a:latin typeface="Calibri" pitchFamily="34" charset="0"/>
              </a:rPr>
              <a:t>)</a:t>
            </a:r>
            <a:r>
              <a:rPr lang="en-US" dirty="0">
                <a:latin typeface="Calibri" pitchFamily="34" charset="0"/>
              </a:rPr>
              <a:t>.</a:t>
            </a:r>
            <a:endParaRPr lang="sr-Latn-CS" dirty="0">
              <a:latin typeface="Calibri" pitchFamily="34" charset="0"/>
            </a:endParaRPr>
          </a:p>
          <a:p>
            <a:r>
              <a:rPr lang="en-US" b="1" dirty="0" err="1">
                <a:latin typeface="Calibri" pitchFamily="34" charset="0"/>
              </a:rPr>
              <a:t>suprematistička</a:t>
            </a:r>
            <a:r>
              <a:rPr lang="sr-Latn-CS" b="1" dirty="0">
                <a:latin typeface="Calibri" pitchFamily="34" charset="0"/>
              </a:rPr>
              <a:t> </a:t>
            </a:r>
            <a:r>
              <a:rPr lang="en-US" dirty="0" err="1">
                <a:latin typeface="Calibri" pitchFamily="34" charset="0"/>
              </a:rPr>
              <a:t>dela</a:t>
            </a:r>
            <a:r>
              <a:rPr lang="en-US" dirty="0">
                <a:latin typeface="Calibri" pitchFamily="34" charset="0"/>
              </a:rPr>
              <a:t> </a:t>
            </a:r>
            <a:r>
              <a:rPr lang="en-US" dirty="0" err="1">
                <a:latin typeface="Calibri" pitchFamily="34" charset="0"/>
              </a:rPr>
              <a:t>izložena</a:t>
            </a:r>
            <a:r>
              <a:rPr lang="en-US" dirty="0">
                <a:latin typeface="Calibri" pitchFamily="34" charset="0"/>
              </a:rPr>
              <a:t> u </a:t>
            </a:r>
            <a:r>
              <a:rPr lang="en-US" b="1" dirty="0" err="1">
                <a:latin typeface="Calibri" pitchFamily="34" charset="0"/>
              </a:rPr>
              <a:t>decembru</a:t>
            </a:r>
            <a:r>
              <a:rPr lang="en-US" b="1" dirty="0">
                <a:latin typeface="Calibri" pitchFamily="34" charset="0"/>
              </a:rPr>
              <a:t> 1915</a:t>
            </a:r>
            <a:r>
              <a:rPr lang="sr-Latn-CS" b="1" dirty="0">
                <a:latin typeface="Calibri" pitchFamily="34" charset="0"/>
              </a:rPr>
              <a:t> na izložbi </a:t>
            </a:r>
            <a:r>
              <a:rPr lang="sr-Latn-CS" b="1" i="1" dirty="0">
                <a:latin typeface="Calibri" pitchFamily="34" charset="0"/>
              </a:rPr>
              <a:t>0.10</a:t>
            </a:r>
            <a:r>
              <a:rPr lang="sr-Latn-CS" b="1" dirty="0">
                <a:latin typeface="Calibri" pitchFamily="34" charset="0"/>
              </a:rPr>
              <a:t> u Petrogradu</a:t>
            </a:r>
            <a:r>
              <a:rPr lang="en-US" dirty="0">
                <a:latin typeface="Calibri" pitchFamily="34" charset="0"/>
              </a:rPr>
              <a:t> </a:t>
            </a:r>
            <a:r>
              <a:rPr lang="en-US" dirty="0" err="1">
                <a:latin typeface="Calibri" pitchFamily="34" charset="0"/>
              </a:rPr>
              <a:t>bila</a:t>
            </a:r>
            <a:r>
              <a:rPr lang="sr-Latn-CS" dirty="0">
                <a:latin typeface="Calibri" pitchFamily="34" charset="0"/>
              </a:rPr>
              <a:t> su izvesno ili</a:t>
            </a:r>
            <a:r>
              <a:rPr lang="en-US" dirty="0">
                <a:latin typeface="Calibri" pitchFamily="34" charset="0"/>
              </a:rPr>
              <a:t> </a:t>
            </a:r>
            <a:r>
              <a:rPr lang="en-US" dirty="0" err="1">
                <a:latin typeface="Calibri" pitchFamily="34" charset="0"/>
              </a:rPr>
              <a:t>završena</a:t>
            </a:r>
            <a:r>
              <a:rPr lang="en-US" dirty="0">
                <a:latin typeface="Calibri" pitchFamily="34" charset="0"/>
              </a:rPr>
              <a:t> </a:t>
            </a:r>
            <a:r>
              <a:rPr lang="en-US" dirty="0" err="1">
                <a:latin typeface="Calibri" pitchFamily="34" charset="0"/>
              </a:rPr>
              <a:t>od</a:t>
            </a:r>
            <a:r>
              <a:rPr lang="en-US" dirty="0">
                <a:latin typeface="Calibri" pitchFamily="34" charset="0"/>
              </a:rPr>
              <a:t> </a:t>
            </a:r>
            <a:r>
              <a:rPr lang="en-US" dirty="0" err="1">
                <a:latin typeface="Calibri" pitchFamily="34" charset="0"/>
              </a:rPr>
              <a:t>proleća</a:t>
            </a:r>
            <a:r>
              <a:rPr lang="en-US" dirty="0">
                <a:latin typeface="Calibri" pitchFamily="34" charset="0"/>
              </a:rPr>
              <a:t> </a:t>
            </a:r>
            <a:r>
              <a:rPr lang="en-US" dirty="0" err="1">
                <a:latin typeface="Calibri" pitchFamily="34" charset="0"/>
              </a:rPr>
              <a:t>ili</a:t>
            </a:r>
            <a:r>
              <a:rPr lang="en-US" dirty="0">
                <a:latin typeface="Calibri" pitchFamily="34" charset="0"/>
              </a:rPr>
              <a:t> </a:t>
            </a:r>
            <a:r>
              <a:rPr lang="sr-Latn-CS" dirty="0">
                <a:latin typeface="Calibri" pitchFamily="34" charset="0"/>
              </a:rPr>
              <a:t>alternativno,</a:t>
            </a:r>
            <a:r>
              <a:rPr lang="en-US" dirty="0">
                <a:latin typeface="Calibri" pitchFamily="34" charset="0"/>
              </a:rPr>
              <a:t> </a:t>
            </a:r>
            <a:r>
              <a:rPr lang="sr-Latn-CS" dirty="0">
                <a:latin typeface="Calibri" pitchFamily="34" charset="0"/>
              </a:rPr>
              <a:t>moguće da su </a:t>
            </a:r>
            <a:r>
              <a:rPr lang="en-US" dirty="0">
                <a:latin typeface="Calibri" pitchFamily="34" charset="0"/>
              </a:rPr>
              <a:t>‘</a:t>
            </a:r>
            <a:r>
              <a:rPr lang="en-US" dirty="0" err="1">
                <a:latin typeface="Calibri" pitchFamily="34" charset="0"/>
              </a:rPr>
              <a:t>Crni</a:t>
            </a:r>
            <a:r>
              <a:rPr lang="en-US" dirty="0">
                <a:latin typeface="Calibri" pitchFamily="34" charset="0"/>
              </a:rPr>
              <a:t> </a:t>
            </a:r>
            <a:r>
              <a:rPr lang="en-US" dirty="0" err="1">
                <a:latin typeface="Calibri" pitchFamily="34" charset="0"/>
              </a:rPr>
              <a:t>kvadrat</a:t>
            </a:r>
            <a:r>
              <a:rPr lang="en-US" dirty="0">
                <a:latin typeface="Calibri" pitchFamily="34" charset="0"/>
              </a:rPr>
              <a:t>’ </a:t>
            </a:r>
            <a:r>
              <a:rPr lang="sr-Latn-CS" dirty="0">
                <a:latin typeface="Calibri" pitchFamily="34" charset="0"/>
              </a:rPr>
              <a:t>i</a:t>
            </a:r>
            <a:r>
              <a:rPr lang="en-US" dirty="0">
                <a:latin typeface="Calibri" pitchFamily="34" charset="0"/>
              </a:rPr>
              <a:t> </a:t>
            </a:r>
            <a:r>
              <a:rPr lang="en-US" dirty="0" err="1">
                <a:latin typeface="Calibri" pitchFamily="34" charset="0"/>
              </a:rPr>
              <a:t>ostale</a:t>
            </a:r>
            <a:r>
              <a:rPr lang="en-US" dirty="0">
                <a:latin typeface="Calibri" pitchFamily="34" charset="0"/>
              </a:rPr>
              <a:t> </a:t>
            </a:r>
            <a:r>
              <a:rPr lang="en-US" dirty="0" err="1">
                <a:latin typeface="Calibri" pitchFamily="34" charset="0"/>
              </a:rPr>
              <a:t>bila</a:t>
            </a:r>
            <a:r>
              <a:rPr lang="en-US" dirty="0">
                <a:latin typeface="Calibri" pitchFamily="34" charset="0"/>
              </a:rPr>
              <a:t> </a:t>
            </a:r>
            <a:r>
              <a:rPr lang="en-US" dirty="0" err="1">
                <a:latin typeface="Calibri" pitchFamily="34" charset="0"/>
              </a:rPr>
              <a:t>ranije</a:t>
            </a:r>
            <a:r>
              <a:rPr lang="en-US" dirty="0">
                <a:latin typeface="Calibri" pitchFamily="34" charset="0"/>
              </a:rPr>
              <a:t> </a:t>
            </a:r>
            <a:r>
              <a:rPr lang="en-US" dirty="0" err="1">
                <a:latin typeface="Calibri" pitchFamily="34" charset="0"/>
              </a:rPr>
              <a:t>završene</a:t>
            </a:r>
            <a:r>
              <a:rPr lang="en-US" dirty="0">
                <a:latin typeface="Calibri" pitchFamily="34" charset="0"/>
              </a:rPr>
              <a:t>, </a:t>
            </a:r>
            <a:r>
              <a:rPr lang="en-US" dirty="0" err="1">
                <a:latin typeface="Calibri" pitchFamily="34" charset="0"/>
              </a:rPr>
              <a:t>ali</a:t>
            </a:r>
            <a:r>
              <a:rPr lang="en-US" dirty="0">
                <a:latin typeface="Calibri" pitchFamily="34" charset="0"/>
              </a:rPr>
              <a:t> </a:t>
            </a:r>
            <a:r>
              <a:rPr lang="en-US" dirty="0" err="1">
                <a:latin typeface="Calibri" pitchFamily="34" charset="0"/>
              </a:rPr>
              <a:t>Maljevič</a:t>
            </a:r>
            <a:r>
              <a:rPr lang="en-US" dirty="0">
                <a:latin typeface="Calibri" pitchFamily="34" charset="0"/>
              </a:rPr>
              <a:t> </a:t>
            </a:r>
            <a:r>
              <a:rPr lang="en-US" dirty="0" err="1">
                <a:latin typeface="Calibri" pitchFamily="34" charset="0"/>
              </a:rPr>
              <a:t>nije</a:t>
            </a:r>
            <a:r>
              <a:rPr lang="en-US" dirty="0">
                <a:latin typeface="Calibri" pitchFamily="34" charset="0"/>
              </a:rPr>
              <a:t> bio </a:t>
            </a:r>
            <a:r>
              <a:rPr lang="en-US" dirty="0" err="1">
                <a:latin typeface="Calibri" pitchFamily="34" charset="0"/>
              </a:rPr>
              <a:t>dovoljno</a:t>
            </a:r>
            <a:r>
              <a:rPr lang="en-US" dirty="0">
                <a:latin typeface="Calibri" pitchFamily="34" charset="0"/>
              </a:rPr>
              <a:t> </a:t>
            </a:r>
            <a:r>
              <a:rPr lang="en-US" dirty="0" err="1">
                <a:latin typeface="Calibri" pitchFamily="34" charset="0"/>
              </a:rPr>
              <a:t>siguran</a:t>
            </a:r>
            <a:r>
              <a:rPr lang="en-US" dirty="0">
                <a:latin typeface="Calibri" pitchFamily="34" charset="0"/>
              </a:rPr>
              <a:t> u </a:t>
            </a:r>
            <a:r>
              <a:rPr lang="en-US" dirty="0" err="1">
                <a:latin typeface="Calibri" pitchFamily="34" charset="0"/>
              </a:rPr>
              <a:t>vezi</a:t>
            </a:r>
            <a:r>
              <a:rPr lang="en-US" dirty="0">
                <a:latin typeface="Calibri" pitchFamily="34" charset="0"/>
              </a:rPr>
              <a:t> </a:t>
            </a:r>
            <a:r>
              <a:rPr lang="en-US" dirty="0" err="1">
                <a:latin typeface="Calibri" pitchFamily="34" charset="0"/>
              </a:rPr>
              <a:t>sa</a:t>
            </a:r>
            <a:r>
              <a:rPr lang="en-US" dirty="0">
                <a:latin typeface="Calibri" pitchFamily="34" charset="0"/>
              </a:rPr>
              <a:t> </a:t>
            </a:r>
            <a:r>
              <a:rPr lang="en-US" dirty="0" err="1">
                <a:latin typeface="Calibri" pitchFamily="34" charset="0"/>
              </a:rPr>
              <a:t>onim</a:t>
            </a:r>
            <a:r>
              <a:rPr lang="en-US" dirty="0">
                <a:latin typeface="Calibri" pitchFamily="34" charset="0"/>
              </a:rPr>
              <a:t> </a:t>
            </a:r>
            <a:r>
              <a:rPr lang="en-US" dirty="0" err="1">
                <a:latin typeface="Calibri" pitchFamily="34" charset="0"/>
              </a:rPr>
              <a:t>što</a:t>
            </a:r>
            <a:r>
              <a:rPr lang="en-US" dirty="0">
                <a:latin typeface="Calibri" pitchFamily="34" charset="0"/>
              </a:rPr>
              <a:t> je </a:t>
            </a:r>
            <a:r>
              <a:rPr lang="en-US" dirty="0" err="1" smtClean="0">
                <a:latin typeface="Calibri" pitchFamily="34" charset="0"/>
              </a:rPr>
              <a:t>uradio</a:t>
            </a:r>
            <a:r>
              <a:rPr lang="sr-Latn-RS" dirty="0" smtClean="0">
                <a:latin typeface="Calibri" pitchFamily="34" charset="0"/>
              </a:rPr>
              <a:t>, nesiguran</a:t>
            </a:r>
            <a:r>
              <a:rPr lang="en-US" dirty="0" smtClean="0">
                <a:latin typeface="Calibri" pitchFamily="34" charset="0"/>
              </a:rPr>
              <a:t> </a:t>
            </a:r>
            <a:r>
              <a:rPr lang="en-US" dirty="0" err="1" smtClean="0">
                <a:latin typeface="Calibri" pitchFamily="34" charset="0"/>
              </a:rPr>
              <a:t>da</a:t>
            </a:r>
            <a:r>
              <a:rPr lang="en-US" dirty="0" smtClean="0">
                <a:latin typeface="Calibri" pitchFamily="34" charset="0"/>
              </a:rPr>
              <a:t> je to </a:t>
            </a:r>
            <a:r>
              <a:rPr lang="en-US" dirty="0" err="1" smtClean="0">
                <a:latin typeface="Calibri" pitchFamily="34" charset="0"/>
              </a:rPr>
              <a:t>to</a:t>
            </a:r>
            <a:r>
              <a:rPr lang="en-US" dirty="0" smtClean="0">
                <a:latin typeface="Calibri" pitchFamily="34" charset="0"/>
              </a:rPr>
              <a:t> </a:t>
            </a:r>
            <a:r>
              <a:rPr lang="en-US" dirty="0" err="1" smtClean="0">
                <a:latin typeface="Calibri" pitchFamily="34" charset="0"/>
              </a:rPr>
              <a:t>zaista</a:t>
            </a:r>
            <a:r>
              <a:rPr lang="en-US" dirty="0" smtClean="0">
                <a:latin typeface="Calibri" pitchFamily="34" charset="0"/>
              </a:rPr>
              <a:t> ‘</a:t>
            </a:r>
            <a:r>
              <a:rPr lang="en-US" dirty="0" err="1" smtClean="0">
                <a:latin typeface="Calibri" pitchFamily="34" charset="0"/>
              </a:rPr>
              <a:t>slika</a:t>
            </a:r>
            <a:r>
              <a:rPr lang="en-US" dirty="0" smtClean="0">
                <a:latin typeface="Calibri" pitchFamily="34" charset="0"/>
              </a:rPr>
              <a:t>’ </a:t>
            </a:r>
            <a:r>
              <a:rPr lang="en-US" dirty="0" err="1" smtClean="0">
                <a:latin typeface="Calibri" pitchFamily="34" charset="0"/>
              </a:rPr>
              <a:t>ili</a:t>
            </a:r>
            <a:r>
              <a:rPr lang="en-US" dirty="0" smtClean="0">
                <a:latin typeface="Calibri" pitchFamily="34" charset="0"/>
              </a:rPr>
              <a:t> ‘</a:t>
            </a:r>
            <a:r>
              <a:rPr lang="en-US" dirty="0" err="1" smtClean="0">
                <a:latin typeface="Calibri" pitchFamily="34" charset="0"/>
              </a:rPr>
              <a:t>umetnost</a:t>
            </a:r>
            <a:r>
              <a:rPr lang="en-US" dirty="0" smtClean="0">
                <a:latin typeface="Calibri" pitchFamily="34" charset="0"/>
              </a:rPr>
              <a:t>’</a:t>
            </a:r>
            <a:r>
              <a:rPr lang="sr-Latn-RS" dirty="0" smtClean="0">
                <a:latin typeface="Calibri" pitchFamily="34" charset="0"/>
              </a:rPr>
              <a:t> te da</a:t>
            </a:r>
            <a:r>
              <a:rPr lang="en-US" dirty="0" smtClean="0">
                <a:latin typeface="Calibri" pitchFamily="34" charset="0"/>
              </a:rPr>
              <a:t> </a:t>
            </a:r>
            <a:r>
              <a:rPr lang="en-US" dirty="0">
                <a:latin typeface="Calibri" pitchFamily="34" charset="0"/>
              </a:rPr>
              <a:t>bi </a:t>
            </a:r>
            <a:r>
              <a:rPr lang="en-US" dirty="0" err="1">
                <a:latin typeface="Calibri" pitchFamily="34" charset="0"/>
              </a:rPr>
              <a:t>ih</a:t>
            </a:r>
            <a:r>
              <a:rPr lang="en-US" dirty="0">
                <a:latin typeface="Calibri" pitchFamily="34" charset="0"/>
              </a:rPr>
              <a:t> </a:t>
            </a:r>
            <a:r>
              <a:rPr lang="en-US" dirty="0" err="1" smtClean="0">
                <a:latin typeface="Calibri" pitchFamily="34" charset="0"/>
              </a:rPr>
              <a:t>postavio</a:t>
            </a:r>
            <a:r>
              <a:rPr lang="en-US" dirty="0" smtClean="0">
                <a:latin typeface="Calibri" pitchFamily="34" charset="0"/>
              </a:rPr>
              <a:t> </a:t>
            </a:r>
            <a:r>
              <a:rPr lang="en-US" dirty="0" err="1" smtClean="0">
                <a:latin typeface="Calibri" pitchFamily="34" charset="0"/>
              </a:rPr>
              <a:t>na</a:t>
            </a:r>
            <a:r>
              <a:rPr lang="en-US" dirty="0" smtClean="0">
                <a:latin typeface="Calibri" pitchFamily="34" charset="0"/>
              </a:rPr>
              <a:t> </a:t>
            </a:r>
            <a:r>
              <a:rPr lang="en-US" dirty="0" err="1" smtClean="0">
                <a:latin typeface="Calibri" pitchFamily="34" charset="0"/>
              </a:rPr>
              <a:t>izložbi</a:t>
            </a:r>
            <a:r>
              <a:rPr lang="en-US" dirty="0" smtClean="0">
                <a:latin typeface="Calibri" pitchFamily="34" charset="0"/>
              </a:rPr>
              <a:t> </a:t>
            </a:r>
            <a:r>
              <a:rPr lang="sr-Latn-CS" i="1" dirty="0">
                <a:latin typeface="Calibri" pitchFamily="34" charset="0"/>
              </a:rPr>
              <a:t>T</a:t>
            </a:r>
            <a:r>
              <a:rPr lang="en-US" i="1" dirty="0" err="1">
                <a:latin typeface="Calibri" pitchFamily="34" charset="0"/>
              </a:rPr>
              <a:t>ramvaj</a:t>
            </a:r>
            <a:r>
              <a:rPr lang="en-US" i="1" dirty="0">
                <a:latin typeface="Calibri" pitchFamily="34" charset="0"/>
              </a:rPr>
              <a:t> </a:t>
            </a:r>
            <a:r>
              <a:rPr lang="en-US" i="1" dirty="0" smtClean="0">
                <a:latin typeface="Calibri" pitchFamily="34" charset="0"/>
              </a:rPr>
              <a:t>V</a:t>
            </a:r>
            <a:r>
              <a:rPr lang="sr-Latn-RS" i="1" dirty="0" smtClean="0">
                <a:latin typeface="Calibri" pitchFamily="34" charset="0"/>
              </a:rPr>
              <a:t>.</a:t>
            </a:r>
            <a:endParaRPr lang="sr-Latn-CS" dirty="0">
              <a:latin typeface="Calibri" pitchFamily="34" charset="0"/>
            </a:endParaRPr>
          </a:p>
          <a:p>
            <a:endParaRPr lang="sr-Latn-CS" dirty="0">
              <a:latin typeface="Calibri" pitchFamily="34" charset="0"/>
            </a:endParaRPr>
          </a:p>
          <a:p>
            <a:r>
              <a:rPr lang="en-US" dirty="0">
                <a:latin typeface="Calibri" pitchFamily="34" charset="0"/>
              </a:rPr>
              <a:t>Ono </a:t>
            </a:r>
            <a:r>
              <a:rPr lang="en-US" dirty="0" err="1">
                <a:latin typeface="Calibri" pitchFamily="34" charset="0"/>
              </a:rPr>
              <a:t>što</a:t>
            </a:r>
            <a:r>
              <a:rPr lang="en-US" dirty="0">
                <a:latin typeface="Calibri" pitchFamily="34" charset="0"/>
              </a:rPr>
              <a:t> je </a:t>
            </a:r>
            <a:r>
              <a:rPr lang="en-US" dirty="0" err="1">
                <a:latin typeface="Calibri" pitchFamily="34" charset="0"/>
              </a:rPr>
              <a:t>jasno</a:t>
            </a:r>
            <a:r>
              <a:rPr lang="en-US" dirty="0">
                <a:latin typeface="Calibri" pitchFamily="34" charset="0"/>
              </a:rPr>
              <a:t> </a:t>
            </a:r>
            <a:r>
              <a:rPr lang="en-US" dirty="0" err="1">
                <a:latin typeface="Calibri" pitchFamily="34" charset="0"/>
              </a:rPr>
              <a:t>jeste</a:t>
            </a:r>
            <a:r>
              <a:rPr lang="en-US" dirty="0">
                <a:latin typeface="Calibri" pitchFamily="34" charset="0"/>
              </a:rPr>
              <a:t> </a:t>
            </a:r>
            <a:r>
              <a:rPr lang="en-US" dirty="0" err="1">
                <a:latin typeface="Calibri" pitchFamily="34" charset="0"/>
              </a:rPr>
              <a:t>da</a:t>
            </a:r>
            <a:r>
              <a:rPr lang="en-US" dirty="0">
                <a:latin typeface="Calibri" pitchFamily="34" charset="0"/>
              </a:rPr>
              <a:t> </a:t>
            </a:r>
            <a:r>
              <a:rPr lang="en-US" dirty="0" err="1">
                <a:latin typeface="Calibri" pitchFamily="34" charset="0"/>
              </a:rPr>
              <a:t>kada</a:t>
            </a:r>
            <a:r>
              <a:rPr lang="en-US" dirty="0">
                <a:latin typeface="Calibri" pitchFamily="34" charset="0"/>
              </a:rPr>
              <a:t> je </a:t>
            </a:r>
            <a:r>
              <a:rPr lang="en-US" dirty="0" err="1">
                <a:latin typeface="Calibri" pitchFamily="34" charset="0"/>
              </a:rPr>
              <a:t>jednom</a:t>
            </a:r>
            <a:r>
              <a:rPr lang="en-US" dirty="0">
                <a:latin typeface="Calibri" pitchFamily="34" charset="0"/>
              </a:rPr>
              <a:t> </a:t>
            </a:r>
            <a:r>
              <a:rPr lang="en-US" dirty="0" err="1">
                <a:latin typeface="Calibri" pitchFamily="34" charset="0"/>
              </a:rPr>
              <a:t>prihvatio</a:t>
            </a:r>
            <a:r>
              <a:rPr lang="en-US" dirty="0">
                <a:latin typeface="Calibri" pitchFamily="34" charset="0"/>
              </a:rPr>
              <a:t> </a:t>
            </a:r>
            <a:r>
              <a:rPr lang="en-US" dirty="0" err="1">
                <a:latin typeface="Calibri" pitchFamily="34" charset="0"/>
              </a:rPr>
              <a:t>implikacije</a:t>
            </a:r>
            <a:r>
              <a:rPr lang="en-US" dirty="0">
                <a:latin typeface="Calibri" pitchFamily="34" charset="0"/>
              </a:rPr>
              <a:t> ‘</a:t>
            </a:r>
            <a:r>
              <a:rPr lang="en-US" dirty="0" err="1">
                <a:latin typeface="Calibri" pitchFamily="34" charset="0"/>
              </a:rPr>
              <a:t>Crnog</a:t>
            </a:r>
            <a:r>
              <a:rPr lang="en-US" dirty="0">
                <a:latin typeface="Calibri" pitchFamily="34" charset="0"/>
              </a:rPr>
              <a:t> </a:t>
            </a:r>
            <a:r>
              <a:rPr lang="en-US" dirty="0" err="1">
                <a:latin typeface="Calibri" pitchFamily="34" charset="0"/>
              </a:rPr>
              <a:t>kvadrata</a:t>
            </a:r>
            <a:r>
              <a:rPr lang="en-US" dirty="0">
                <a:latin typeface="Calibri" pitchFamily="34" charset="0"/>
              </a:rPr>
              <a:t>’ – </a:t>
            </a:r>
            <a:r>
              <a:rPr lang="sr-Latn-CS" dirty="0">
                <a:latin typeface="Calibri" pitchFamily="34" charset="0"/>
              </a:rPr>
              <a:t>što je proces koji je trajao očigledno godinu dana ako ne i dve</a:t>
            </a:r>
            <a:r>
              <a:rPr lang="en-US" dirty="0">
                <a:latin typeface="Calibri" pitchFamily="34" charset="0"/>
              </a:rPr>
              <a:t>– </a:t>
            </a:r>
            <a:r>
              <a:rPr lang="en-US" dirty="0" err="1">
                <a:latin typeface="Calibri" pitchFamily="34" charset="0"/>
              </a:rPr>
              <a:t>njegov</a:t>
            </a:r>
            <a:r>
              <a:rPr lang="en-US" dirty="0">
                <a:latin typeface="Calibri" pitchFamily="34" charset="0"/>
              </a:rPr>
              <a:t> </a:t>
            </a:r>
            <a:r>
              <a:rPr lang="sr-Latn-CS" dirty="0">
                <a:latin typeface="Calibri" pitchFamily="34" charset="0"/>
              </a:rPr>
              <a:t>pogled</a:t>
            </a:r>
            <a:r>
              <a:rPr lang="en-US" dirty="0">
                <a:latin typeface="Calibri" pitchFamily="34" charset="0"/>
              </a:rPr>
              <a:t> </a:t>
            </a:r>
            <a:r>
              <a:rPr lang="en-US" dirty="0" err="1">
                <a:latin typeface="Calibri" pitchFamily="34" charset="0"/>
              </a:rPr>
              <a:t>na</a:t>
            </a:r>
            <a:r>
              <a:rPr lang="en-US" dirty="0">
                <a:latin typeface="Calibri" pitchFamily="34" charset="0"/>
              </a:rPr>
              <a:t> </a:t>
            </a:r>
            <a:r>
              <a:rPr lang="sr-Latn-CS" dirty="0">
                <a:latin typeface="Calibri" pitchFamily="34" charset="0"/>
              </a:rPr>
              <a:t>sopstvenu</a:t>
            </a:r>
            <a:r>
              <a:rPr lang="en-US" dirty="0">
                <a:latin typeface="Calibri" pitchFamily="34" charset="0"/>
              </a:rPr>
              <a:t> </a:t>
            </a:r>
            <a:r>
              <a:rPr lang="en-US" dirty="0" err="1">
                <a:latin typeface="Calibri" pitchFamily="34" charset="0"/>
              </a:rPr>
              <a:t>praksu</a:t>
            </a:r>
            <a:r>
              <a:rPr lang="en-US" dirty="0">
                <a:latin typeface="Calibri" pitchFamily="34" charset="0"/>
              </a:rPr>
              <a:t> </a:t>
            </a:r>
            <a:r>
              <a:rPr lang="sr-Latn-CS" dirty="0" smtClean="0">
                <a:latin typeface="Calibri" pitchFamily="34" charset="0"/>
              </a:rPr>
              <a:t>odlučno se promenio</a:t>
            </a:r>
            <a:r>
              <a:rPr lang="sr-Latn-CS" dirty="0">
                <a:latin typeface="Calibri" pitchFamily="34" charset="0"/>
              </a:rPr>
              <a:t>: </a:t>
            </a:r>
            <a:r>
              <a:rPr lang="sr-Latn-CS" b="1" dirty="0">
                <a:latin typeface="Calibri" pitchFamily="34" charset="0"/>
              </a:rPr>
              <a:t>“ja sam se preobrazio u nulu forme </a:t>
            </a:r>
            <a:r>
              <a:rPr lang="sr-Latn-CS" dirty="0">
                <a:latin typeface="Calibri" pitchFamily="34" charset="0"/>
              </a:rPr>
              <a:t>(</a:t>
            </a:r>
            <a:r>
              <a:rPr lang="sr-Latn-CS" u="sng" dirty="0">
                <a:latin typeface="Calibri" pitchFamily="34" charset="0"/>
              </a:rPr>
              <a:t>kasnije </a:t>
            </a:r>
            <a:r>
              <a:rPr lang="sr-Latn-CS" u="sng" dirty="0" smtClean="0">
                <a:latin typeface="Calibri" pitchFamily="34" charset="0"/>
              </a:rPr>
              <a:t>će to preformulisati  u “ja </a:t>
            </a:r>
            <a:r>
              <a:rPr lang="sr-Latn-CS" u="sng" dirty="0">
                <a:latin typeface="Calibri" pitchFamily="34" charset="0"/>
              </a:rPr>
              <a:t>sam se preobrazio u nuli forme”</a:t>
            </a:r>
            <a:r>
              <a:rPr lang="sr-Latn-CS" dirty="0">
                <a:latin typeface="Calibri" pitchFamily="34" charset="0"/>
              </a:rPr>
              <a:t>)</a:t>
            </a:r>
            <a:r>
              <a:rPr lang="en-US" dirty="0">
                <a:latin typeface="Calibri" pitchFamily="34" charset="0"/>
              </a:rPr>
              <a:t> </a:t>
            </a:r>
            <a:r>
              <a:rPr lang="en-US" dirty="0" err="1">
                <a:latin typeface="Calibri" pitchFamily="34" charset="0"/>
              </a:rPr>
              <a:t>pisao</a:t>
            </a:r>
            <a:r>
              <a:rPr lang="en-US" dirty="0">
                <a:latin typeface="Calibri" pitchFamily="34" charset="0"/>
              </a:rPr>
              <a:t> je </a:t>
            </a:r>
            <a:r>
              <a:rPr lang="en-US" dirty="0" err="1">
                <a:latin typeface="Calibri" pitchFamily="34" charset="0"/>
              </a:rPr>
              <a:t>na</a:t>
            </a:r>
            <a:r>
              <a:rPr lang="en-US" dirty="0">
                <a:latin typeface="Calibri" pitchFamily="34" charset="0"/>
              </a:rPr>
              <a:t> </a:t>
            </a:r>
            <a:r>
              <a:rPr lang="sr-Latn-CS" dirty="0">
                <a:latin typeface="Calibri" pitchFamily="34" charset="0"/>
              </a:rPr>
              <a:t>novinama</a:t>
            </a:r>
            <a:r>
              <a:rPr lang="en-US" dirty="0">
                <a:latin typeface="Calibri" pitchFamily="34" charset="0"/>
              </a:rPr>
              <a:t> </a:t>
            </a:r>
            <a:r>
              <a:rPr lang="en-US" dirty="0" err="1">
                <a:latin typeface="Calibri" pitchFamily="34" charset="0"/>
              </a:rPr>
              <a:t>deljenim</a:t>
            </a:r>
            <a:r>
              <a:rPr lang="en-US" dirty="0">
                <a:latin typeface="Calibri" pitchFamily="34" charset="0"/>
              </a:rPr>
              <a:t> </a:t>
            </a:r>
            <a:r>
              <a:rPr lang="en-US" dirty="0" err="1">
                <a:latin typeface="Calibri" pitchFamily="34" charset="0"/>
              </a:rPr>
              <a:t>na</a:t>
            </a:r>
            <a:r>
              <a:rPr lang="en-US" dirty="0">
                <a:latin typeface="Calibri" pitchFamily="34" charset="0"/>
              </a:rPr>
              <a:t> </a:t>
            </a:r>
            <a:r>
              <a:rPr lang="en-US" dirty="0" err="1">
                <a:latin typeface="Calibri" pitchFamily="34" charset="0"/>
              </a:rPr>
              <a:t>izložbi</a:t>
            </a:r>
            <a:r>
              <a:rPr lang="en-US" dirty="0">
                <a:latin typeface="Calibri" pitchFamily="34" charset="0"/>
              </a:rPr>
              <a:t> </a:t>
            </a:r>
            <a:r>
              <a:rPr lang="en-US" i="1" dirty="0">
                <a:latin typeface="Calibri" pitchFamily="34" charset="0"/>
              </a:rPr>
              <a:t>0.10</a:t>
            </a:r>
            <a:r>
              <a:rPr lang="sr-Latn-CS" dirty="0">
                <a:latin typeface="Calibri" pitchFamily="34" charset="0"/>
              </a:rPr>
              <a:t> i taj tekst će kasnije biti inkorporisan kao uvod u Maljevičev </a:t>
            </a:r>
            <a:r>
              <a:rPr lang="en-US" dirty="0" err="1">
                <a:latin typeface="Calibri" pitchFamily="34" charset="0"/>
              </a:rPr>
              <a:t>pamflet</a:t>
            </a:r>
            <a:r>
              <a:rPr lang="en-US" dirty="0">
                <a:latin typeface="Calibri" pitchFamily="34" charset="0"/>
              </a:rPr>
              <a:t> ‘</a:t>
            </a:r>
            <a:r>
              <a:rPr lang="en-US" dirty="0" err="1">
                <a:latin typeface="Calibri" pitchFamily="34" charset="0"/>
              </a:rPr>
              <a:t>Od</a:t>
            </a:r>
            <a:r>
              <a:rPr lang="en-US" dirty="0">
                <a:latin typeface="Calibri" pitchFamily="34" charset="0"/>
              </a:rPr>
              <a:t> </a:t>
            </a:r>
            <a:r>
              <a:rPr lang="en-US" dirty="0" err="1">
                <a:latin typeface="Calibri" pitchFamily="34" charset="0"/>
              </a:rPr>
              <a:t>kubizma</a:t>
            </a:r>
            <a:r>
              <a:rPr lang="en-US" dirty="0">
                <a:latin typeface="Calibri" pitchFamily="34" charset="0"/>
              </a:rPr>
              <a:t> </a:t>
            </a:r>
            <a:r>
              <a:rPr lang="en-US" dirty="0" err="1">
                <a:latin typeface="Calibri" pitchFamily="34" charset="0"/>
              </a:rPr>
              <a:t>i</a:t>
            </a:r>
            <a:r>
              <a:rPr lang="en-US" dirty="0">
                <a:latin typeface="Calibri" pitchFamily="34" charset="0"/>
              </a:rPr>
              <a:t> </a:t>
            </a:r>
            <a:r>
              <a:rPr lang="en-US" dirty="0" err="1">
                <a:latin typeface="Calibri" pitchFamily="34" charset="0"/>
              </a:rPr>
              <a:t>futurizma</a:t>
            </a:r>
            <a:r>
              <a:rPr lang="en-US" dirty="0">
                <a:latin typeface="Calibri" pitchFamily="34" charset="0"/>
              </a:rPr>
              <a:t> ka </a:t>
            </a:r>
            <a:r>
              <a:rPr lang="en-US" dirty="0" err="1">
                <a:latin typeface="Calibri" pitchFamily="34" charset="0"/>
              </a:rPr>
              <a:t>suprematizmu</a:t>
            </a:r>
            <a:r>
              <a:rPr lang="en-US" dirty="0">
                <a:latin typeface="Calibri" pitchFamily="34" charset="0"/>
              </a:rPr>
              <a:t>’.</a:t>
            </a:r>
            <a:endParaRPr lang="sr-Latn-CS" dirty="0">
              <a:latin typeface="Calibri"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0" y="0"/>
            <a:ext cx="9144000" cy="4518025"/>
          </a:xfrm>
          <a:prstGeom prst="rect">
            <a:avLst/>
          </a:prstGeom>
          <a:noFill/>
          <a:ln w="9525">
            <a:noFill/>
            <a:miter lim="800000"/>
            <a:headEnd/>
            <a:tailEnd/>
          </a:ln>
        </p:spPr>
      </p:pic>
      <p:sp>
        <p:nvSpPr>
          <p:cNvPr id="35843" name="Rectangle 2"/>
          <p:cNvSpPr>
            <a:spLocks noChangeArrowheads="1"/>
          </p:cNvSpPr>
          <p:nvPr/>
        </p:nvSpPr>
        <p:spPr bwMode="auto">
          <a:xfrm>
            <a:off x="228600" y="5029200"/>
            <a:ext cx="8763000" cy="1477328"/>
          </a:xfrm>
          <a:prstGeom prst="rect">
            <a:avLst/>
          </a:prstGeom>
          <a:noFill/>
          <a:ln w="9525">
            <a:noFill/>
            <a:miter lim="800000"/>
            <a:headEnd/>
            <a:tailEnd/>
          </a:ln>
        </p:spPr>
        <p:txBody>
          <a:bodyPr>
            <a:spAutoFit/>
          </a:bodyPr>
          <a:lstStyle/>
          <a:p>
            <a:r>
              <a:rPr lang="sr-Latn-CS" dirty="0" smtClean="0">
                <a:latin typeface="Calibri" pitchFamily="34" charset="0"/>
              </a:rPr>
              <a:t>Značenje naziva izložbe: </a:t>
            </a:r>
            <a:r>
              <a:rPr lang="sr-Latn-CS" dirty="0">
                <a:latin typeface="Calibri" pitchFamily="34" charset="0"/>
              </a:rPr>
              <a:t>0 – jer je za očekivati da se nakon uništenja starog sveta </a:t>
            </a:r>
            <a:r>
              <a:rPr lang="sr-Latn-CS" dirty="0" smtClean="0">
                <a:latin typeface="Calibri" pitchFamily="34" charset="0"/>
              </a:rPr>
              <a:t>samo od 0 može </a:t>
            </a:r>
            <a:r>
              <a:rPr lang="sr-Latn-CS" dirty="0">
                <a:latin typeface="Calibri" pitchFamily="34" charset="0"/>
              </a:rPr>
              <a:t>početi; “I sam sam se pretvorio u nulu oblika i otišao s one strane nule” </a:t>
            </a:r>
            <a:r>
              <a:rPr lang="sr-Latn-CS" dirty="0" smtClean="0">
                <a:latin typeface="Calibri" pitchFamily="34" charset="0"/>
              </a:rPr>
              <a:t>(naziv reflektuje Maljevičevu ideju da </a:t>
            </a:r>
            <a:r>
              <a:rPr lang="sr-Latn-CS" dirty="0">
                <a:latin typeface="Calibri" pitchFamily="34" charset="0"/>
              </a:rPr>
              <a:t>se svi predmetni oblici svedu na nulu i da se prekorači preko nule u </a:t>
            </a:r>
            <a:r>
              <a:rPr lang="sr-Latn-CS" dirty="0" smtClean="0">
                <a:latin typeface="Calibri" pitchFamily="34" charset="0"/>
              </a:rPr>
              <a:t>nepredmetnost)</a:t>
            </a:r>
            <a:endParaRPr lang="sr-Latn-CS" dirty="0">
              <a:latin typeface="Calibri" pitchFamily="34" charset="0"/>
            </a:endParaRPr>
          </a:p>
          <a:p>
            <a:r>
              <a:rPr lang="sr-Latn-CS" dirty="0">
                <a:latin typeface="Calibri" pitchFamily="34" charset="0"/>
              </a:rPr>
              <a:t>10 – jer je u prvom trenutku trebalo da izlaže 10 autora (na kraju ih je bilo 14)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s://arthive.com/res/media/img/oy800/article/8b7/374346.jpg"/>
          <p:cNvPicPr>
            <a:picLocks noChangeAspect="1" noChangeArrowheads="1"/>
          </p:cNvPicPr>
          <p:nvPr/>
        </p:nvPicPr>
        <p:blipFill>
          <a:blip r:embed="rId2"/>
          <a:srcRect/>
          <a:stretch>
            <a:fillRect/>
          </a:stretch>
        </p:blipFill>
        <p:spPr bwMode="auto">
          <a:xfrm>
            <a:off x="381000" y="228600"/>
            <a:ext cx="8277981" cy="5432425"/>
          </a:xfrm>
          <a:prstGeom prst="rect">
            <a:avLst/>
          </a:prstGeom>
          <a:noFill/>
        </p:spPr>
      </p:pic>
      <p:sp>
        <p:nvSpPr>
          <p:cNvPr id="3" name="Rectangle 2"/>
          <p:cNvSpPr/>
          <p:nvPr/>
        </p:nvSpPr>
        <p:spPr>
          <a:xfrm>
            <a:off x="2057400" y="5867400"/>
            <a:ext cx="4876800" cy="646331"/>
          </a:xfrm>
          <a:prstGeom prst="rect">
            <a:avLst/>
          </a:prstGeom>
        </p:spPr>
        <p:txBody>
          <a:bodyPr wrap="square">
            <a:spAutoFit/>
          </a:bodyPr>
          <a:lstStyle/>
          <a:p>
            <a:pPr algn="ctr"/>
            <a:r>
              <a:rPr lang="en-US" dirty="0" smtClean="0"/>
              <a:t>Olga </a:t>
            </a:r>
            <a:r>
              <a:rPr lang="en-US" dirty="0" err="1" smtClean="0"/>
              <a:t>Rozanova</a:t>
            </a:r>
            <a:r>
              <a:rPr lang="en-US" dirty="0" smtClean="0"/>
              <a:t>, </a:t>
            </a:r>
            <a:r>
              <a:rPr lang="en-US" dirty="0" err="1" smtClean="0"/>
              <a:t>Kseni</a:t>
            </a:r>
            <a:r>
              <a:rPr lang="sr-Latn-RS" dirty="0" smtClean="0"/>
              <a:t>j</a:t>
            </a:r>
            <a:r>
              <a:rPr lang="en-US" dirty="0" smtClean="0"/>
              <a:t>a </a:t>
            </a:r>
            <a:r>
              <a:rPr lang="en-US" dirty="0" err="1" smtClean="0"/>
              <a:t>Boguslavska</a:t>
            </a:r>
            <a:r>
              <a:rPr lang="en-US" dirty="0" smtClean="0"/>
              <a:t> and </a:t>
            </a:r>
            <a:r>
              <a:rPr lang="en-US" dirty="0" err="1" smtClean="0"/>
              <a:t>Kazimir</a:t>
            </a:r>
            <a:r>
              <a:rPr lang="en-US" dirty="0" smtClean="0"/>
              <a:t> Mal</a:t>
            </a:r>
            <a:r>
              <a:rPr lang="sr-Latn-RS" dirty="0" smtClean="0"/>
              <a:t>j</a:t>
            </a:r>
            <a:r>
              <a:rPr lang="en-US" dirty="0" err="1" smtClean="0"/>
              <a:t>evi</a:t>
            </a:r>
            <a:r>
              <a:rPr lang="sr-Latn-RS" dirty="0" smtClean="0"/>
              <a:t>č</a:t>
            </a:r>
            <a:r>
              <a:rPr lang="en-US" dirty="0" smtClean="0"/>
              <a:t> </a:t>
            </a:r>
            <a:r>
              <a:rPr lang="sr-Latn-RS" dirty="0" smtClean="0"/>
              <a:t>na izložbi </a:t>
            </a:r>
            <a:r>
              <a:rPr lang="en-US" dirty="0" smtClean="0"/>
              <a:t>"0,10”</a:t>
            </a:r>
            <a:r>
              <a:rPr lang="sr-Latn-RS" dirty="0" smtClean="0"/>
              <a:t>,</a:t>
            </a:r>
            <a:r>
              <a:rPr lang="en-US" dirty="0" smtClean="0"/>
              <a:t> </a:t>
            </a:r>
            <a:r>
              <a:rPr lang="sr-Latn-RS" dirty="0" smtClean="0"/>
              <a:t>Sankt Peterburg,</a:t>
            </a:r>
            <a:r>
              <a:rPr lang="en-US" dirty="0" smtClean="0"/>
              <a:t> 1915</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http://monoskop.org/images/1/16/0.10_The_Last_Futurist_Exhibition_of_Pictures_catalogue.jpg"/>
          <p:cNvPicPr>
            <a:picLocks noChangeAspect="1" noChangeArrowheads="1"/>
          </p:cNvPicPr>
          <p:nvPr/>
        </p:nvPicPr>
        <p:blipFill>
          <a:blip r:embed="rId3"/>
          <a:srcRect/>
          <a:stretch>
            <a:fillRect/>
          </a:stretch>
        </p:blipFill>
        <p:spPr bwMode="auto">
          <a:xfrm>
            <a:off x="3746500" y="6350"/>
            <a:ext cx="5397500" cy="6851650"/>
          </a:xfrm>
          <a:prstGeom prst="rect">
            <a:avLst/>
          </a:prstGeom>
          <a:noFill/>
          <a:ln w="9525">
            <a:noFill/>
            <a:miter lim="800000"/>
            <a:headEnd/>
            <a:tailEnd/>
          </a:ln>
        </p:spPr>
      </p:pic>
      <p:pic>
        <p:nvPicPr>
          <p:cNvPr id="36867" name="Picture 6" descr="http://4.bp.blogspot.com/_Li_FSeq6ARE/TS0iSuMBZmI/AAAAAAAAAy4/drocaX659TM/s1600/0%252C10_exhibit_posterjpg.jpg"/>
          <p:cNvPicPr>
            <a:picLocks noChangeAspect="1" noChangeArrowheads="1"/>
          </p:cNvPicPr>
          <p:nvPr/>
        </p:nvPicPr>
        <p:blipFill>
          <a:blip r:embed="rId4"/>
          <a:srcRect/>
          <a:stretch>
            <a:fillRect/>
          </a:stretch>
        </p:blipFill>
        <p:spPr bwMode="auto">
          <a:xfrm>
            <a:off x="179388" y="1268413"/>
            <a:ext cx="3438525" cy="42862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a:stretch>
            <a:fillRect/>
          </a:stretch>
        </p:blipFill>
        <p:spPr bwMode="auto">
          <a:xfrm>
            <a:off x="990600" y="609600"/>
            <a:ext cx="7010400" cy="5143500"/>
          </a:xfrm>
          <a:prstGeom prst="rect">
            <a:avLst/>
          </a:prstGeom>
          <a:noFill/>
          <a:ln w="9525">
            <a:noFill/>
            <a:miter lim="800000"/>
            <a:headEnd/>
            <a:tailEnd/>
          </a:ln>
        </p:spPr>
      </p:pic>
      <p:sp>
        <p:nvSpPr>
          <p:cNvPr id="38915" name="pole tekstowe 2"/>
          <p:cNvSpPr txBox="1">
            <a:spLocks noChangeArrowheads="1"/>
          </p:cNvSpPr>
          <p:nvPr/>
        </p:nvSpPr>
        <p:spPr bwMode="auto">
          <a:xfrm>
            <a:off x="1905000" y="152400"/>
            <a:ext cx="5095875" cy="369888"/>
          </a:xfrm>
          <a:prstGeom prst="rect">
            <a:avLst/>
          </a:prstGeom>
          <a:noFill/>
          <a:ln w="9525">
            <a:noFill/>
            <a:miter lim="800000"/>
            <a:headEnd/>
            <a:tailEnd/>
          </a:ln>
        </p:spPr>
        <p:txBody>
          <a:bodyPr wrap="none">
            <a:spAutoFit/>
          </a:bodyPr>
          <a:lstStyle/>
          <a:p>
            <a:pPr algn="ctr"/>
            <a:r>
              <a:rPr lang="pl-PL">
                <a:latin typeface="Calibri" pitchFamily="34" charset="0"/>
              </a:rPr>
              <a:t>O.10 (Poslednja futuristička izložba), decembar 1915</a:t>
            </a:r>
          </a:p>
        </p:txBody>
      </p:sp>
      <p:sp>
        <p:nvSpPr>
          <p:cNvPr id="38916" name="Rectangle 3"/>
          <p:cNvSpPr>
            <a:spLocks noChangeArrowheads="1"/>
          </p:cNvSpPr>
          <p:nvPr/>
        </p:nvSpPr>
        <p:spPr bwMode="auto">
          <a:xfrm>
            <a:off x="533400" y="5791200"/>
            <a:ext cx="8001000" cy="923925"/>
          </a:xfrm>
          <a:prstGeom prst="rect">
            <a:avLst/>
          </a:prstGeom>
          <a:noFill/>
          <a:ln w="9525">
            <a:noFill/>
            <a:miter lim="800000"/>
            <a:headEnd/>
            <a:tailEnd/>
          </a:ln>
        </p:spPr>
        <p:txBody>
          <a:bodyPr>
            <a:spAutoFit/>
          </a:bodyPr>
          <a:lstStyle/>
          <a:p>
            <a:pPr algn="ctr"/>
            <a:r>
              <a:rPr lang="en-US" dirty="0" err="1">
                <a:latin typeface="Calibri" pitchFamily="34" charset="0"/>
              </a:rPr>
              <a:t>Fotografija</a:t>
            </a:r>
            <a:r>
              <a:rPr lang="en-US" dirty="0">
                <a:latin typeface="Calibri" pitchFamily="34" charset="0"/>
              </a:rPr>
              <a:t> </a:t>
            </a:r>
            <a:r>
              <a:rPr lang="en-US" dirty="0" err="1">
                <a:latin typeface="Calibri" pitchFamily="34" charset="0"/>
              </a:rPr>
              <a:t>sugeriše</a:t>
            </a:r>
            <a:r>
              <a:rPr lang="en-US" dirty="0">
                <a:latin typeface="Calibri" pitchFamily="34" charset="0"/>
              </a:rPr>
              <a:t> </a:t>
            </a:r>
            <a:r>
              <a:rPr lang="en-US" dirty="0" err="1">
                <a:latin typeface="Calibri" pitchFamily="34" charset="0"/>
              </a:rPr>
              <a:t>da</a:t>
            </a:r>
            <a:r>
              <a:rPr lang="en-US" dirty="0">
                <a:latin typeface="Calibri" pitchFamily="34" charset="0"/>
              </a:rPr>
              <a:t> je </a:t>
            </a:r>
            <a:r>
              <a:rPr lang="en-US" dirty="0" err="1">
                <a:latin typeface="Calibri" pitchFamily="34" charset="0"/>
              </a:rPr>
              <a:t>Maljevič</a:t>
            </a:r>
            <a:r>
              <a:rPr lang="en-US" dirty="0">
                <a:latin typeface="Calibri" pitchFamily="34" charset="0"/>
              </a:rPr>
              <a:t> </a:t>
            </a:r>
            <a:r>
              <a:rPr lang="sr-Latn-CS" dirty="0">
                <a:latin typeface="Calibri" pitchFamily="34" charset="0"/>
              </a:rPr>
              <a:t>izložio</a:t>
            </a:r>
            <a:r>
              <a:rPr lang="en-US" dirty="0">
                <a:latin typeface="Calibri" pitchFamily="34" charset="0"/>
              </a:rPr>
              <a:t> </a:t>
            </a:r>
            <a:r>
              <a:rPr lang="en-US" dirty="0" err="1">
                <a:latin typeface="Calibri" pitchFamily="34" charset="0"/>
              </a:rPr>
              <a:t>više</a:t>
            </a:r>
            <a:r>
              <a:rPr lang="en-US" dirty="0">
                <a:latin typeface="Calibri" pitchFamily="34" charset="0"/>
              </a:rPr>
              <a:t> </a:t>
            </a:r>
            <a:r>
              <a:rPr lang="en-US" dirty="0" err="1">
                <a:latin typeface="Calibri" pitchFamily="34" charset="0"/>
              </a:rPr>
              <a:t>od</a:t>
            </a:r>
            <a:r>
              <a:rPr lang="en-US" dirty="0">
                <a:latin typeface="Calibri" pitchFamily="34" charset="0"/>
              </a:rPr>
              <a:t> </a:t>
            </a:r>
            <a:r>
              <a:rPr lang="en-US" dirty="0" err="1">
                <a:latin typeface="Calibri" pitchFamily="34" charset="0"/>
              </a:rPr>
              <a:t>jednog</a:t>
            </a:r>
            <a:r>
              <a:rPr lang="en-US" dirty="0">
                <a:latin typeface="Calibri" pitchFamily="34" charset="0"/>
              </a:rPr>
              <a:t> </a:t>
            </a:r>
            <a:r>
              <a:rPr lang="en-US" dirty="0" err="1">
                <a:latin typeface="Calibri" pitchFamily="34" charset="0"/>
              </a:rPr>
              <a:t>crnog</a:t>
            </a:r>
            <a:r>
              <a:rPr lang="en-US" dirty="0">
                <a:latin typeface="Calibri" pitchFamily="34" charset="0"/>
              </a:rPr>
              <a:t> </a:t>
            </a:r>
            <a:r>
              <a:rPr lang="en-US" dirty="0" err="1">
                <a:latin typeface="Calibri" pitchFamily="34" charset="0"/>
              </a:rPr>
              <a:t>kvadrata</a:t>
            </a:r>
            <a:r>
              <a:rPr lang="en-US" dirty="0">
                <a:latin typeface="Calibri" pitchFamily="34" charset="0"/>
              </a:rPr>
              <a:t>. </a:t>
            </a:r>
            <a:r>
              <a:rPr lang="en-US" dirty="0" err="1">
                <a:latin typeface="Calibri" pitchFamily="34" charset="0"/>
              </a:rPr>
              <a:t>Sigurno</a:t>
            </a:r>
            <a:r>
              <a:rPr lang="en-US" dirty="0">
                <a:latin typeface="Calibri" pitchFamily="34" charset="0"/>
              </a:rPr>
              <a:t> </a:t>
            </a:r>
            <a:r>
              <a:rPr lang="en-US" dirty="0" err="1">
                <a:latin typeface="Calibri" pitchFamily="34" charset="0"/>
              </a:rPr>
              <a:t>da</a:t>
            </a:r>
            <a:r>
              <a:rPr lang="en-US" dirty="0">
                <a:latin typeface="Calibri" pitchFamily="34" charset="0"/>
              </a:rPr>
              <a:t> je </a:t>
            </a:r>
            <a:r>
              <a:rPr lang="en-US" dirty="0" err="1">
                <a:latin typeface="Calibri" pitchFamily="34" charset="0"/>
              </a:rPr>
              <a:t>naslikao</a:t>
            </a:r>
            <a:r>
              <a:rPr lang="en-US" dirty="0">
                <a:latin typeface="Calibri" pitchFamily="34" charset="0"/>
              </a:rPr>
              <a:t> </a:t>
            </a:r>
            <a:r>
              <a:rPr lang="en-US" dirty="0" err="1">
                <a:latin typeface="Calibri" pitchFamily="34" charset="0"/>
              </a:rPr>
              <a:t>barem</a:t>
            </a:r>
            <a:r>
              <a:rPr lang="en-US" dirty="0">
                <a:latin typeface="Calibri" pitchFamily="34" charset="0"/>
              </a:rPr>
              <a:t> tri </a:t>
            </a:r>
            <a:r>
              <a:rPr lang="en-US" dirty="0" err="1">
                <a:latin typeface="Calibri" pitchFamily="34" charset="0"/>
              </a:rPr>
              <a:t>verzije</a:t>
            </a:r>
            <a:r>
              <a:rPr lang="en-US" dirty="0">
                <a:latin typeface="Calibri" pitchFamily="34" charset="0"/>
              </a:rPr>
              <a:t> </a:t>
            </a:r>
            <a:r>
              <a:rPr lang="sr-Latn-RS" dirty="0" smtClean="0">
                <a:latin typeface="Calibri" pitchFamily="34" charset="0"/>
              </a:rPr>
              <a:t>te </a:t>
            </a:r>
            <a:r>
              <a:rPr lang="en-US" dirty="0" err="1" smtClean="0">
                <a:latin typeface="Calibri" pitchFamily="34" charset="0"/>
              </a:rPr>
              <a:t>kompozicije</a:t>
            </a:r>
            <a:r>
              <a:rPr lang="sr-Latn-CS" dirty="0">
                <a:latin typeface="Calibri" pitchFamily="34" charset="0"/>
              </a:rPr>
              <a:t>; datuje ih </a:t>
            </a:r>
            <a:r>
              <a:rPr lang="en-US" dirty="0">
                <a:latin typeface="Calibri" pitchFamily="34" charset="0"/>
              </a:rPr>
              <a:t>u </a:t>
            </a:r>
            <a:r>
              <a:rPr lang="en-US" dirty="0" err="1">
                <a:latin typeface="Calibri" pitchFamily="34" charset="0"/>
              </a:rPr>
              <a:t>momenat</a:t>
            </a:r>
            <a:r>
              <a:rPr lang="en-US" dirty="0">
                <a:latin typeface="Calibri" pitchFamily="34" charset="0"/>
              </a:rPr>
              <a:t> </a:t>
            </a:r>
            <a:r>
              <a:rPr lang="en-US" dirty="0" err="1">
                <a:latin typeface="Calibri" pitchFamily="34" charset="0"/>
              </a:rPr>
              <a:t>kada</a:t>
            </a:r>
            <a:r>
              <a:rPr lang="en-US" dirty="0">
                <a:latin typeface="Calibri" pitchFamily="34" charset="0"/>
              </a:rPr>
              <a:t> je </a:t>
            </a:r>
            <a:r>
              <a:rPr lang="en-US" dirty="0" err="1">
                <a:latin typeface="Calibri" pitchFamily="34" charset="0"/>
              </a:rPr>
              <a:t>verovao</a:t>
            </a:r>
            <a:r>
              <a:rPr lang="en-US" dirty="0">
                <a:latin typeface="Calibri" pitchFamily="34" charset="0"/>
              </a:rPr>
              <a:t> </a:t>
            </a:r>
            <a:r>
              <a:rPr lang="en-US" dirty="0" err="1">
                <a:latin typeface="Calibri" pitchFamily="34" charset="0"/>
              </a:rPr>
              <a:t>da</a:t>
            </a:r>
            <a:r>
              <a:rPr lang="en-US" dirty="0">
                <a:latin typeface="Calibri" pitchFamily="34" charset="0"/>
              </a:rPr>
              <a:t> je </a:t>
            </a:r>
            <a:r>
              <a:rPr lang="en-US" dirty="0" err="1">
                <a:latin typeface="Calibri" pitchFamily="34" charset="0"/>
              </a:rPr>
              <a:t>ideja</a:t>
            </a:r>
            <a:r>
              <a:rPr lang="en-US" dirty="0">
                <a:latin typeface="Calibri" pitchFamily="34" charset="0"/>
              </a:rPr>
              <a:t> </a:t>
            </a:r>
            <a:r>
              <a:rPr lang="en-US" dirty="0" err="1">
                <a:latin typeface="Calibri" pitchFamily="34" charset="0"/>
              </a:rPr>
              <a:t>prvi</a:t>
            </a:r>
            <a:r>
              <a:rPr lang="en-US" dirty="0">
                <a:latin typeface="Calibri" pitchFamily="34" charset="0"/>
              </a:rPr>
              <a:t> put </a:t>
            </a:r>
            <a:r>
              <a:rPr lang="en-US" dirty="0" err="1">
                <a:latin typeface="Calibri" pitchFamily="34" charset="0"/>
              </a:rPr>
              <a:t>bila</a:t>
            </a:r>
            <a:r>
              <a:rPr lang="en-US" dirty="0">
                <a:latin typeface="Calibri" pitchFamily="34" charset="0"/>
              </a:rPr>
              <a:t> </a:t>
            </a:r>
            <a:r>
              <a:rPr lang="sr-Latn-CS" dirty="0" smtClean="0">
                <a:latin typeface="Calibri" pitchFamily="34" charset="0"/>
              </a:rPr>
              <a:t>uobličena (1913)</a:t>
            </a:r>
            <a:r>
              <a:rPr lang="en-US" dirty="0" smtClean="0">
                <a:latin typeface="Calibri" pitchFamily="34" charset="0"/>
              </a:rPr>
              <a:t>.</a:t>
            </a:r>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stedelijk.nl/upload/tentoonstellingen/kazimir-malevich-en-de-russische-avant-garde/zaalopnames/005.STEDELIJK%20MUSEUM%20-MALEVICH%202013-PH.GJ.vanROOIJ.jpg?w=1385&amp;h=689&amp;mode=max&amp;404=backup"/>
          <p:cNvPicPr>
            <a:picLocks noChangeAspect="1" noChangeArrowheads="1"/>
          </p:cNvPicPr>
          <p:nvPr/>
        </p:nvPicPr>
        <p:blipFill>
          <a:blip r:embed="rId2"/>
          <a:srcRect/>
          <a:stretch>
            <a:fillRect/>
          </a:stretch>
        </p:blipFill>
        <p:spPr bwMode="auto">
          <a:xfrm>
            <a:off x="533400" y="914400"/>
            <a:ext cx="8096250" cy="4629150"/>
          </a:xfrm>
          <a:prstGeom prst="rect">
            <a:avLst/>
          </a:prstGeom>
          <a:noFill/>
          <a:ln w="9525">
            <a:noFill/>
            <a:miter lim="800000"/>
            <a:headEnd/>
            <a:tailEnd/>
          </a:ln>
        </p:spPr>
      </p:pic>
      <p:sp>
        <p:nvSpPr>
          <p:cNvPr id="40963" name="Rectangle 2"/>
          <p:cNvSpPr>
            <a:spLocks noChangeArrowheads="1"/>
          </p:cNvSpPr>
          <p:nvPr/>
        </p:nvSpPr>
        <p:spPr bwMode="auto">
          <a:xfrm>
            <a:off x="762000" y="5943600"/>
            <a:ext cx="7924800" cy="646331"/>
          </a:xfrm>
          <a:prstGeom prst="rect">
            <a:avLst/>
          </a:prstGeom>
          <a:noFill/>
          <a:ln w="9525">
            <a:noFill/>
            <a:miter lim="800000"/>
            <a:headEnd/>
            <a:tailEnd/>
          </a:ln>
        </p:spPr>
        <p:txBody>
          <a:bodyPr>
            <a:spAutoFit/>
          </a:bodyPr>
          <a:lstStyle/>
          <a:p>
            <a:pPr algn="ctr"/>
            <a:r>
              <a:rPr lang="en-US" dirty="0" smtClean="0">
                <a:latin typeface="Calibri" pitchFamily="34" charset="0"/>
              </a:rPr>
              <a:t>R</a:t>
            </a:r>
            <a:r>
              <a:rPr lang="sr-Latn-RS" dirty="0" smtClean="0">
                <a:latin typeface="Calibri" pitchFamily="34" charset="0"/>
              </a:rPr>
              <a:t>ekonstrukcija postavke Maljevičevih slika na izložbi 0.10 na izložbi </a:t>
            </a:r>
            <a:r>
              <a:rPr lang="en-US" i="1" dirty="0" err="1" smtClean="0">
                <a:latin typeface="Calibri" pitchFamily="34" charset="0"/>
              </a:rPr>
              <a:t>Kazimir</a:t>
            </a:r>
            <a:r>
              <a:rPr lang="en-US" i="1" dirty="0" smtClean="0">
                <a:latin typeface="Calibri" pitchFamily="34" charset="0"/>
              </a:rPr>
              <a:t> Malevich and the Russian </a:t>
            </a:r>
            <a:r>
              <a:rPr lang="en-US" dirty="0" smtClean="0">
                <a:latin typeface="Calibri" pitchFamily="34" charset="0"/>
              </a:rPr>
              <a:t>Avant-garde</a:t>
            </a:r>
            <a:r>
              <a:rPr lang="sr-Latn-RS" dirty="0" smtClean="0">
                <a:latin typeface="Calibri" pitchFamily="34" charset="0"/>
              </a:rPr>
              <a:t>, </a:t>
            </a:r>
            <a:r>
              <a:rPr lang="en-US" dirty="0" smtClean="0">
                <a:latin typeface="Calibri" pitchFamily="34" charset="0"/>
              </a:rPr>
              <a:t>19 </a:t>
            </a:r>
            <a:r>
              <a:rPr lang="en-US" dirty="0">
                <a:latin typeface="Calibri" pitchFamily="34" charset="0"/>
              </a:rPr>
              <a:t>Oct 2013 - 2 Feb 2014</a:t>
            </a:r>
            <a:r>
              <a:rPr lang="sr-Latn-CS" dirty="0">
                <a:latin typeface="Calibri" pitchFamily="34" charset="0"/>
              </a:rPr>
              <a:t>, Stedelijk</a:t>
            </a:r>
            <a:endParaRPr lang="en-US" dirty="0">
              <a:latin typeface="Calibri"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800px-Wassilij_Maximowitsch_Maximow_002b"/>
          <p:cNvPicPr>
            <a:picLocks noChangeAspect="1" noChangeArrowheads="1"/>
          </p:cNvPicPr>
          <p:nvPr/>
        </p:nvPicPr>
        <p:blipFill>
          <a:blip r:embed="rId2"/>
          <a:srcRect/>
          <a:stretch>
            <a:fillRect/>
          </a:stretch>
        </p:blipFill>
        <p:spPr bwMode="auto">
          <a:xfrm>
            <a:off x="762000" y="742950"/>
            <a:ext cx="7620000" cy="6038850"/>
          </a:xfrm>
          <a:prstGeom prst="rect">
            <a:avLst/>
          </a:prstGeom>
          <a:noFill/>
        </p:spPr>
      </p:pic>
      <p:sp>
        <p:nvSpPr>
          <p:cNvPr id="41987" name="Rectangle 3"/>
          <p:cNvSpPr>
            <a:spLocks noChangeArrowheads="1"/>
          </p:cNvSpPr>
          <p:nvPr/>
        </p:nvSpPr>
        <p:spPr bwMode="auto">
          <a:xfrm>
            <a:off x="609600" y="76200"/>
            <a:ext cx="7848600" cy="923330"/>
          </a:xfrm>
          <a:prstGeom prst="rect">
            <a:avLst/>
          </a:prstGeom>
          <a:solidFill>
            <a:srgbClr val="FFFFFF"/>
          </a:solidFill>
          <a:ln w="9525">
            <a:noFill/>
            <a:miter lim="800000"/>
            <a:headEnd/>
            <a:tailEnd/>
          </a:ln>
          <a:effectLst/>
        </p:spPr>
        <p:txBody>
          <a:bodyPr anchor="ctr">
            <a:spAutoFit/>
          </a:bodyPr>
          <a:lstStyle/>
          <a:p>
            <a:pPr algn="ctr"/>
            <a:r>
              <a:rPr lang="en-US" dirty="0" err="1" smtClean="0"/>
              <a:t>Vasili</a:t>
            </a:r>
            <a:r>
              <a:rPr lang="sr-Latn-RS" dirty="0" smtClean="0"/>
              <a:t>j</a:t>
            </a:r>
            <a:r>
              <a:rPr lang="en-US" dirty="0" smtClean="0"/>
              <a:t> Ma</a:t>
            </a:r>
            <a:r>
              <a:rPr lang="sr-Latn-RS" dirty="0" smtClean="0"/>
              <a:t>ks</a:t>
            </a:r>
            <a:r>
              <a:rPr lang="en-US" dirty="0" err="1" smtClean="0"/>
              <a:t>imov</a:t>
            </a:r>
            <a:r>
              <a:rPr lang="sr-Latn-RS" dirty="0" smtClean="0"/>
              <a:t>, </a:t>
            </a:r>
            <a:r>
              <a:rPr lang="sr-Latn-RS" i="1" dirty="0" smtClean="0"/>
              <a:t>Bolestan čovek</a:t>
            </a:r>
            <a:r>
              <a:rPr lang="en-US" dirty="0" smtClean="0"/>
              <a:t> </a:t>
            </a:r>
            <a:r>
              <a:rPr lang="en-US" dirty="0"/>
              <a:t>(1881</a:t>
            </a:r>
            <a:r>
              <a:rPr lang="en-US" dirty="0" smtClean="0"/>
              <a:t>),</a:t>
            </a:r>
            <a:r>
              <a:rPr lang="sr-Latn-RS" dirty="0" smtClean="0"/>
              <a:t> </a:t>
            </a:r>
            <a:r>
              <a:rPr lang="en-US" dirty="0" err="1" smtClean="0"/>
              <a:t>Tretjakovska</a:t>
            </a:r>
            <a:r>
              <a:rPr lang="en-US" dirty="0" smtClean="0"/>
              <a:t> </a:t>
            </a:r>
            <a:r>
              <a:rPr lang="en-US" dirty="0" err="1" smtClean="0"/>
              <a:t>galerija</a:t>
            </a:r>
            <a:r>
              <a:rPr lang="sr-Latn-RS" dirty="0" smtClean="0"/>
              <a:t>, Moskva</a:t>
            </a:r>
          </a:p>
          <a:p>
            <a:pPr algn="ctr"/>
            <a:r>
              <a:rPr lang="sr-Latn-RS" dirty="0" smtClean="0"/>
              <a:t>(prikazuje ženu koja se moli ispred ikone u gornjme uglu sobe, iznad glave bolesnika</a:t>
            </a:r>
            <a:r>
              <a:rPr lang="en-US" dirty="0" smtClean="0"/>
              <a:t>). </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dirty="0" smtClean="0"/>
              <a:t>O</a:t>
            </a:r>
            <a:r>
              <a:rPr lang="sr-Latn-RS" dirty="0" smtClean="0"/>
              <a:t>d početka druge decenije 20. veka predstavnici rane ruske avangarde počinju teorijski da promišljaju prirodu slikarstva a zajedničko polazište nalaze u konceptu samodovoljnosti odnosno razumevanju novog slikarstva (i umetnosti) kao ‘samocilja’ koji uspostavljaju kao svoj princip u okviru šire zamisli modernističke avangarde o bezuslovnoj i apsolutnoj slobodi i autonomiji slikarstva i umetnosti. Tema ‘čistog slikarstva’ postaje centralna tema debata u godinama oko 1912-1914 i ona je bila usmerena na proučavanje činjenice slikarstva, na konkretnu i empirijsku analizu građe slike, vidljivih i opipljivih elemenata strukture tela slike, ka uočavanju principa i kanona unutrašnjeg ustrojstva slike ili kako kaže Burljuk, otkrivanju “slikarske prirode” dela.</a:t>
            </a:r>
          </a:p>
          <a:p>
            <a:r>
              <a:rPr lang="sr-Latn-RS" dirty="0" smtClean="0"/>
              <a:t>Burljuk se istražujući praksu novog slikasrtva usredsredio na primarne elemente plastičke strukture slike: liniju, površinu, boju i fakturu, a posebnu važnost daje površini i fakturi za koje smatra da ih je novo slikarstvo po prvi put u njihovom punom značenju otkrilo.</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487362"/>
          </a:xfrm>
        </p:spPr>
        <p:txBody>
          <a:bodyPr>
            <a:normAutofit fontScale="90000"/>
          </a:bodyPr>
          <a:lstStyle/>
          <a:p>
            <a:r>
              <a:rPr lang="sr-Latn-CS" sz="3200">
                <a:latin typeface="Calibri" pitchFamily="34" charset="0"/>
              </a:rPr>
              <a:t>Burljuk, </a:t>
            </a:r>
            <a:r>
              <a:rPr lang="sr-Latn-CS" sz="3200" i="1">
                <a:latin typeface="Calibri" pitchFamily="34" charset="0"/>
              </a:rPr>
              <a:t>Faktura</a:t>
            </a:r>
            <a:r>
              <a:rPr lang="sr-Latn-CS" sz="3200">
                <a:latin typeface="Calibri" pitchFamily="34" charset="0"/>
              </a:rPr>
              <a:t>, Moskva, 1912-1913</a:t>
            </a:r>
            <a:endParaRPr lang="en-US" sz="3200">
              <a:latin typeface="Calibri" pitchFamily="34" charset="0"/>
            </a:endParaRPr>
          </a:p>
        </p:txBody>
      </p:sp>
      <p:sp>
        <p:nvSpPr>
          <p:cNvPr id="3" name="Content Placeholder 2"/>
          <p:cNvSpPr>
            <a:spLocks noGrp="1"/>
          </p:cNvSpPr>
          <p:nvPr>
            <p:ph idx="4294967295"/>
          </p:nvPr>
        </p:nvSpPr>
        <p:spPr>
          <a:xfrm>
            <a:off x="457200" y="990600"/>
            <a:ext cx="8229600" cy="5562600"/>
          </a:xfrm>
        </p:spPr>
        <p:txBody>
          <a:bodyPr>
            <a:normAutofit/>
          </a:bodyPr>
          <a:lstStyle/>
          <a:p>
            <a:r>
              <a:rPr lang="en-US" sz="2000" dirty="0" err="1" smtClean="0">
                <a:latin typeface="Calibri" pitchFamily="34" charset="0"/>
              </a:rPr>
              <a:t>Svaka</a:t>
            </a:r>
            <a:r>
              <a:rPr lang="en-US" sz="2000" dirty="0" smtClean="0">
                <a:latin typeface="Calibri" pitchFamily="34" charset="0"/>
              </a:rPr>
              <a:t> </a:t>
            </a:r>
            <a:r>
              <a:rPr lang="en-US" sz="2000" dirty="0" err="1" smtClean="0">
                <a:latin typeface="Calibri" pitchFamily="34" charset="0"/>
              </a:rPr>
              <a:t>površina</a:t>
            </a:r>
            <a:r>
              <a:rPr lang="en-US" sz="2000" dirty="0" smtClean="0">
                <a:latin typeface="Calibri" pitchFamily="34" charset="0"/>
              </a:rPr>
              <a:t> </a:t>
            </a:r>
            <a:r>
              <a:rPr lang="sr-Latn-RS" sz="2000" dirty="0" smtClean="0">
                <a:latin typeface="Calibri" pitchFamily="34" charset="0"/>
              </a:rPr>
              <a:t>slike </a:t>
            </a:r>
            <a:r>
              <a:rPr lang="en-US" sz="2000" dirty="0" err="1" smtClean="0">
                <a:latin typeface="Calibri" pitchFamily="34" charset="0"/>
              </a:rPr>
              <a:t>nužno</a:t>
            </a:r>
            <a:r>
              <a:rPr lang="en-US" sz="2000" dirty="0" smtClean="0">
                <a:latin typeface="Calibri" pitchFamily="34" charset="0"/>
              </a:rPr>
              <a:t> </a:t>
            </a:r>
            <a:r>
              <a:rPr lang="en-US" sz="2000" dirty="0" err="1" smtClean="0">
                <a:latin typeface="Calibri" pitchFamily="34" charset="0"/>
              </a:rPr>
              <a:t>sadrži</a:t>
            </a:r>
            <a:r>
              <a:rPr lang="en-US" sz="2000" dirty="0" smtClean="0">
                <a:latin typeface="Calibri" pitchFamily="34" charset="0"/>
              </a:rPr>
              <a:t> </a:t>
            </a:r>
            <a:r>
              <a:rPr lang="en-US" sz="2000" dirty="0" err="1" smtClean="0">
                <a:latin typeface="Calibri" pitchFamily="34" charset="0"/>
              </a:rPr>
              <a:t>određena</a:t>
            </a:r>
            <a:r>
              <a:rPr lang="en-US" sz="2000" dirty="0" smtClean="0">
                <a:latin typeface="Calibri" pitchFamily="34" charset="0"/>
              </a:rPr>
              <a:t> </a:t>
            </a:r>
            <a:r>
              <a:rPr lang="en-US" sz="2000" dirty="0" err="1" smtClean="0">
                <a:latin typeface="Calibri" pitchFamily="34" charset="0"/>
              </a:rPr>
              <a:t>fakturna</a:t>
            </a:r>
            <a:r>
              <a:rPr lang="en-US" sz="2000" dirty="0" smtClean="0">
                <a:latin typeface="Calibri" pitchFamily="34" charset="0"/>
              </a:rPr>
              <a:t> </a:t>
            </a:r>
            <a:r>
              <a:rPr lang="en-US" sz="2000" dirty="0" err="1" smtClean="0">
                <a:latin typeface="Calibri" pitchFamily="34" charset="0"/>
              </a:rPr>
              <a:t>svojstva</a:t>
            </a:r>
            <a:r>
              <a:rPr lang="en-US" sz="2000" dirty="0" smtClean="0">
                <a:latin typeface="Calibri" pitchFamily="34" charset="0"/>
              </a:rPr>
              <a:t> </a:t>
            </a:r>
            <a:r>
              <a:rPr lang="sr-Latn-RS" sz="2000" dirty="0" smtClean="0">
                <a:latin typeface="Calibri" pitchFamily="34" charset="0"/>
              </a:rPr>
              <a:t>koja su</a:t>
            </a:r>
            <a:r>
              <a:rPr lang="en-US" sz="2000" dirty="0" smtClean="0">
                <a:latin typeface="Calibri" pitchFamily="34" charset="0"/>
              </a:rPr>
              <a:t> </a:t>
            </a:r>
            <a:r>
              <a:rPr lang="en-US" sz="2000" dirty="0" err="1" smtClean="0">
                <a:latin typeface="Calibri" pitchFamily="34" charset="0"/>
              </a:rPr>
              <a:t>rezultat</a:t>
            </a:r>
            <a:r>
              <a:rPr lang="en-US" sz="2000" dirty="0" smtClean="0">
                <a:latin typeface="Calibri" pitchFamily="34" charset="0"/>
              </a:rPr>
              <a:t> </a:t>
            </a:r>
            <a:r>
              <a:rPr lang="sr-Latn-RS" sz="2000" dirty="0" smtClean="0">
                <a:latin typeface="Calibri" pitchFamily="34" charset="0"/>
              </a:rPr>
              <a:t>nanošenja boje na platno, rezultat </a:t>
            </a:r>
            <a:r>
              <a:rPr lang="en-US" sz="2000" dirty="0" smtClean="0">
                <a:latin typeface="Calibri" pitchFamily="34" charset="0"/>
              </a:rPr>
              <a:t>same </a:t>
            </a:r>
            <a:r>
              <a:rPr lang="en-US" sz="2000" dirty="0" err="1" smtClean="0">
                <a:latin typeface="Calibri" pitchFamily="34" charset="0"/>
              </a:rPr>
              <a:t>operacije</a:t>
            </a:r>
            <a:r>
              <a:rPr lang="en-US" sz="2000" dirty="0" smtClean="0">
                <a:latin typeface="Calibri" pitchFamily="34" charset="0"/>
              </a:rPr>
              <a:t> </a:t>
            </a:r>
            <a:r>
              <a:rPr lang="en-US" sz="2000" dirty="0" err="1" smtClean="0">
                <a:latin typeface="Calibri" pitchFamily="34" charset="0"/>
              </a:rPr>
              <a:t>slikanja</a:t>
            </a:r>
            <a:endParaRPr lang="sr-Latn-RS" sz="2000" dirty="0" smtClean="0">
              <a:latin typeface="Calibri" pitchFamily="34" charset="0"/>
            </a:endParaRPr>
          </a:p>
          <a:p>
            <a:r>
              <a:rPr lang="en-US" sz="2000" dirty="0" smtClean="0">
                <a:latin typeface="Calibri" pitchFamily="34" charset="0"/>
              </a:rPr>
              <a:t>K</a:t>
            </a:r>
            <a:r>
              <a:rPr lang="sr-Latn-RS" sz="2000" dirty="0" smtClean="0">
                <a:latin typeface="Calibri" pitchFamily="34" charset="0"/>
              </a:rPr>
              <a:t>oncept fakture je </a:t>
            </a:r>
            <a:r>
              <a:rPr lang="en-US" sz="2000" dirty="0" err="1" smtClean="0">
                <a:latin typeface="Calibri" pitchFamily="34" charset="0"/>
              </a:rPr>
              <a:t>tematizovan</a:t>
            </a:r>
            <a:r>
              <a:rPr lang="en-US" sz="2000" dirty="0" smtClean="0">
                <a:latin typeface="Calibri" pitchFamily="34" charset="0"/>
              </a:rPr>
              <a:t> </a:t>
            </a:r>
            <a:r>
              <a:rPr lang="en-US" sz="2000" dirty="0" err="1" smtClean="0">
                <a:latin typeface="Calibri" pitchFamily="34" charset="0"/>
              </a:rPr>
              <a:t>i</a:t>
            </a:r>
            <a:r>
              <a:rPr lang="en-US" sz="2000" dirty="0" smtClean="0">
                <a:latin typeface="Calibri" pitchFamily="34" charset="0"/>
              </a:rPr>
              <a:t> </a:t>
            </a:r>
            <a:r>
              <a:rPr lang="en-US" sz="2000" dirty="0" err="1" smtClean="0">
                <a:latin typeface="Calibri" pitchFamily="34" charset="0"/>
              </a:rPr>
              <a:t>afirmisan</a:t>
            </a:r>
            <a:r>
              <a:rPr lang="en-US" sz="2000" dirty="0" smtClean="0">
                <a:latin typeface="Calibri" pitchFamily="34" charset="0"/>
              </a:rPr>
              <a:t> u </a:t>
            </a:r>
            <a:r>
              <a:rPr lang="en-US" sz="2000" dirty="0" err="1" smtClean="0">
                <a:latin typeface="Calibri" pitchFamily="34" charset="0"/>
              </a:rPr>
              <a:t>manifestima</a:t>
            </a:r>
            <a:r>
              <a:rPr lang="en-US" sz="2000" dirty="0" smtClean="0">
                <a:latin typeface="Calibri" pitchFamily="34" charset="0"/>
              </a:rPr>
              <a:t> </a:t>
            </a:r>
            <a:r>
              <a:rPr lang="en-US" sz="2000" dirty="0" err="1" smtClean="0">
                <a:latin typeface="Calibri" pitchFamily="34" charset="0"/>
              </a:rPr>
              <a:t>i</a:t>
            </a:r>
            <a:r>
              <a:rPr lang="en-US" sz="2000" dirty="0" smtClean="0">
                <a:latin typeface="Calibri" pitchFamily="34" charset="0"/>
              </a:rPr>
              <a:t> </a:t>
            </a:r>
            <a:r>
              <a:rPr lang="en-US" sz="2000" dirty="0" err="1" smtClean="0">
                <a:latin typeface="Calibri" pitchFamily="34" charset="0"/>
              </a:rPr>
              <a:t>programima</a:t>
            </a:r>
            <a:r>
              <a:rPr lang="en-US" sz="2000" dirty="0" smtClean="0">
                <a:latin typeface="Calibri" pitchFamily="34" charset="0"/>
              </a:rPr>
              <a:t> </a:t>
            </a:r>
            <a:r>
              <a:rPr lang="en-US" sz="2000" dirty="0" err="1" smtClean="0">
                <a:latin typeface="Calibri" pitchFamily="34" charset="0"/>
              </a:rPr>
              <a:t>ruskog</a:t>
            </a:r>
            <a:r>
              <a:rPr lang="en-US" sz="2000" dirty="0" smtClean="0">
                <a:latin typeface="Calibri" pitchFamily="34" charset="0"/>
              </a:rPr>
              <a:t> </a:t>
            </a:r>
            <a:r>
              <a:rPr lang="en-US" sz="2000" dirty="0" err="1" smtClean="0">
                <a:latin typeface="Calibri" pitchFamily="34" charset="0"/>
              </a:rPr>
              <a:t>futurističkog</a:t>
            </a:r>
            <a:r>
              <a:rPr lang="en-US" sz="2000" dirty="0" smtClean="0">
                <a:latin typeface="Calibri" pitchFamily="34" charset="0"/>
              </a:rPr>
              <a:t> </a:t>
            </a:r>
            <a:r>
              <a:rPr lang="en-US" sz="2000" dirty="0" err="1" smtClean="0">
                <a:latin typeface="Calibri" pitchFamily="34" charset="0"/>
              </a:rPr>
              <a:t>pesničkog</a:t>
            </a:r>
            <a:r>
              <a:rPr lang="en-US" sz="2000" dirty="0" smtClean="0">
                <a:latin typeface="Calibri" pitchFamily="34" charset="0"/>
              </a:rPr>
              <a:t> </a:t>
            </a:r>
            <a:r>
              <a:rPr lang="en-US" sz="2000" dirty="0" err="1" smtClean="0">
                <a:latin typeface="Calibri" pitchFamily="34" charset="0"/>
              </a:rPr>
              <a:t>kruga</a:t>
            </a:r>
            <a:r>
              <a:rPr lang="sr-Latn-RS" sz="2000" dirty="0" smtClean="0">
                <a:latin typeface="Calibri" pitchFamily="34" charset="0"/>
              </a:rPr>
              <a:t> – faktura je jedan od središnjih kategorija u teorijskim razmatranjima </a:t>
            </a:r>
            <a:r>
              <a:rPr lang="en-US" sz="2000" dirty="0" err="1" smtClean="0">
                <a:latin typeface="Calibri" pitchFamily="34" charset="0"/>
              </a:rPr>
              <a:t>ruske</a:t>
            </a:r>
            <a:r>
              <a:rPr lang="en-US" sz="2000" dirty="0" smtClean="0">
                <a:latin typeface="Calibri" pitchFamily="34" charset="0"/>
              </a:rPr>
              <a:t> </a:t>
            </a:r>
            <a:r>
              <a:rPr lang="en-US" sz="2000" dirty="0" err="1" smtClean="0">
                <a:latin typeface="Calibri" pitchFamily="34" charset="0"/>
              </a:rPr>
              <a:t>avangarde</a:t>
            </a:r>
            <a:r>
              <a:rPr lang="en-US" sz="2000" dirty="0" smtClean="0">
                <a:latin typeface="Calibri" pitchFamily="34" charset="0"/>
              </a:rPr>
              <a:t> </a:t>
            </a:r>
            <a:r>
              <a:rPr lang="en-US" sz="2000" dirty="0" err="1" smtClean="0">
                <a:latin typeface="Calibri" pitchFamily="34" charset="0"/>
              </a:rPr>
              <a:t>počev</a:t>
            </a:r>
            <a:r>
              <a:rPr lang="en-US" sz="2000" dirty="0" smtClean="0">
                <a:latin typeface="Calibri" pitchFamily="34" charset="0"/>
              </a:rPr>
              <a:t> </a:t>
            </a:r>
            <a:r>
              <a:rPr lang="en-US" sz="2000" dirty="0" err="1" smtClean="0">
                <a:latin typeface="Calibri" pitchFamily="34" charset="0"/>
              </a:rPr>
              <a:t>od</a:t>
            </a:r>
            <a:r>
              <a:rPr lang="en-US" sz="2000" dirty="0" smtClean="0">
                <a:latin typeface="Calibri" pitchFamily="34" charset="0"/>
              </a:rPr>
              <a:t> </a:t>
            </a:r>
            <a:r>
              <a:rPr lang="en-US" sz="2000" dirty="0" err="1" smtClean="0">
                <a:latin typeface="Calibri" pitchFamily="34" charset="0"/>
              </a:rPr>
              <a:t>njene</a:t>
            </a:r>
            <a:r>
              <a:rPr lang="en-US" sz="2000" dirty="0" smtClean="0">
                <a:latin typeface="Calibri" pitchFamily="34" charset="0"/>
              </a:rPr>
              <a:t> </a:t>
            </a:r>
            <a:r>
              <a:rPr lang="en-US" sz="2000" dirty="0" err="1" smtClean="0">
                <a:latin typeface="Calibri" pitchFamily="34" charset="0"/>
              </a:rPr>
              <a:t>rane</a:t>
            </a:r>
            <a:r>
              <a:rPr lang="en-US" sz="2000" dirty="0" smtClean="0">
                <a:latin typeface="Calibri" pitchFamily="34" charset="0"/>
              </a:rPr>
              <a:t>, </a:t>
            </a:r>
            <a:r>
              <a:rPr lang="en-US" sz="2000" dirty="0" err="1" smtClean="0">
                <a:latin typeface="Calibri" pitchFamily="34" charset="0"/>
              </a:rPr>
              <a:t>primitivističke</a:t>
            </a:r>
            <a:r>
              <a:rPr lang="en-US" sz="2000" dirty="0" smtClean="0">
                <a:latin typeface="Calibri" pitchFamily="34" charset="0"/>
              </a:rPr>
              <a:t> </a:t>
            </a:r>
            <a:r>
              <a:rPr lang="en-US" sz="2000" dirty="0" err="1" smtClean="0">
                <a:latin typeface="Calibri" pitchFamily="34" charset="0"/>
              </a:rPr>
              <a:t>i</a:t>
            </a:r>
            <a:r>
              <a:rPr lang="en-US" sz="2000" dirty="0" smtClean="0">
                <a:latin typeface="Calibri" pitchFamily="34" charset="0"/>
              </a:rPr>
              <a:t> </a:t>
            </a:r>
            <a:r>
              <a:rPr lang="en-US" sz="2000" dirty="0" err="1" smtClean="0">
                <a:latin typeface="Calibri" pitchFamily="34" charset="0"/>
              </a:rPr>
              <a:t>kubofuturističke</a:t>
            </a:r>
            <a:r>
              <a:rPr lang="en-US" sz="2000" dirty="0" smtClean="0">
                <a:latin typeface="Calibri" pitchFamily="34" charset="0"/>
              </a:rPr>
              <a:t> faze pa </a:t>
            </a:r>
            <a:r>
              <a:rPr lang="en-US" sz="2000" dirty="0" err="1" smtClean="0">
                <a:latin typeface="Calibri" pitchFamily="34" charset="0"/>
              </a:rPr>
              <a:t>sve</a:t>
            </a:r>
            <a:r>
              <a:rPr lang="en-US" sz="2000" dirty="0" smtClean="0">
                <a:latin typeface="Calibri" pitchFamily="34" charset="0"/>
              </a:rPr>
              <a:t> do </a:t>
            </a:r>
            <a:r>
              <a:rPr lang="en-US" sz="2000" dirty="0" err="1" smtClean="0">
                <a:latin typeface="Calibri" pitchFamily="34" charset="0"/>
              </a:rPr>
              <a:t>postrevolucionarnog</a:t>
            </a:r>
            <a:r>
              <a:rPr lang="en-US" sz="2000" dirty="0" smtClean="0">
                <a:latin typeface="Calibri" pitchFamily="34" charset="0"/>
              </a:rPr>
              <a:t> </a:t>
            </a:r>
            <a:r>
              <a:rPr lang="en-US" sz="2000" dirty="0" err="1" smtClean="0">
                <a:latin typeface="Calibri" pitchFamily="34" charset="0"/>
              </a:rPr>
              <a:t>konstruktivizma</a:t>
            </a:r>
            <a:endParaRPr lang="sr-Latn-RS" sz="2000" dirty="0" smtClean="0">
              <a:latin typeface="Calibri" pitchFamily="34" charset="0"/>
            </a:endParaRPr>
          </a:p>
          <a:p>
            <a:r>
              <a:rPr lang="sr-Latn-RS" sz="2000" dirty="0" smtClean="0">
                <a:latin typeface="Calibri" pitchFamily="34" charset="0"/>
              </a:rPr>
              <a:t>javlja se </a:t>
            </a:r>
            <a:r>
              <a:rPr lang="en-US" sz="2000" dirty="0" err="1" smtClean="0">
                <a:latin typeface="Calibri" pitchFamily="34" charset="0"/>
              </a:rPr>
              <a:t>svest</a:t>
            </a:r>
            <a:r>
              <a:rPr lang="en-US" sz="2000" dirty="0" smtClean="0">
                <a:latin typeface="Calibri" pitchFamily="34" charset="0"/>
              </a:rPr>
              <a:t> </a:t>
            </a:r>
            <a:r>
              <a:rPr lang="en-US" sz="2000" dirty="0">
                <a:latin typeface="Calibri" pitchFamily="34" charset="0"/>
              </a:rPr>
              <a:t>o </a:t>
            </a:r>
            <a:r>
              <a:rPr lang="en-US" sz="2000" dirty="0" err="1">
                <a:latin typeface="Calibri" pitchFamily="34" charset="0"/>
              </a:rPr>
              <a:t>autonomnoj</a:t>
            </a:r>
            <a:r>
              <a:rPr lang="en-US" sz="2000" dirty="0">
                <a:latin typeface="Calibri" pitchFamily="34" charset="0"/>
              </a:rPr>
              <a:t> </a:t>
            </a:r>
            <a:r>
              <a:rPr lang="en-US" sz="2000" dirty="0" err="1">
                <a:latin typeface="Calibri" pitchFamily="34" charset="0"/>
              </a:rPr>
              <a:t>vrednosti</a:t>
            </a:r>
            <a:r>
              <a:rPr lang="en-US" sz="2000" dirty="0">
                <a:latin typeface="Calibri" pitchFamily="34" charset="0"/>
              </a:rPr>
              <a:t> </a:t>
            </a:r>
            <a:r>
              <a:rPr lang="en-US" sz="2000" dirty="0" err="1">
                <a:latin typeface="Calibri" pitchFamily="34" charset="0"/>
              </a:rPr>
              <a:t>i</a:t>
            </a:r>
            <a:r>
              <a:rPr lang="en-US" sz="2000" dirty="0">
                <a:latin typeface="Calibri" pitchFamily="34" charset="0"/>
              </a:rPr>
              <a:t> </a:t>
            </a:r>
            <a:r>
              <a:rPr lang="en-US" sz="2000" dirty="0" err="1">
                <a:latin typeface="Calibri" pitchFamily="34" charset="0"/>
              </a:rPr>
              <a:t>znače</a:t>
            </a:r>
            <a:r>
              <a:rPr lang="sr-Latn-CS" sz="2000" dirty="0">
                <a:latin typeface="Calibri" pitchFamily="34" charset="0"/>
              </a:rPr>
              <a:t>n</a:t>
            </a:r>
            <a:r>
              <a:rPr lang="en-US" sz="2000" dirty="0" err="1">
                <a:latin typeface="Calibri" pitchFamily="34" charset="0"/>
              </a:rPr>
              <a:t>ju</a:t>
            </a:r>
            <a:r>
              <a:rPr lang="en-US" sz="2000" dirty="0">
                <a:latin typeface="Calibri" pitchFamily="34" charset="0"/>
              </a:rPr>
              <a:t> </a:t>
            </a:r>
            <a:r>
              <a:rPr lang="en-US" sz="2000" dirty="0" err="1">
                <a:latin typeface="Calibri" pitchFamily="34" charset="0"/>
              </a:rPr>
              <a:t>fakture</a:t>
            </a:r>
            <a:r>
              <a:rPr lang="en-US" sz="2000" dirty="0">
                <a:latin typeface="Calibri" pitchFamily="34" charset="0"/>
              </a:rPr>
              <a:t> </a:t>
            </a:r>
            <a:r>
              <a:rPr lang="en-US" sz="2000" dirty="0" err="1">
                <a:latin typeface="Calibri" pitchFamily="34" charset="0"/>
              </a:rPr>
              <a:t>kao</a:t>
            </a:r>
            <a:r>
              <a:rPr lang="en-US" sz="2000" dirty="0">
                <a:latin typeface="Calibri" pitchFamily="34" charset="0"/>
              </a:rPr>
              <a:t> </a:t>
            </a:r>
            <a:r>
              <a:rPr lang="en-US" sz="2000" dirty="0" err="1" smtClean="0">
                <a:latin typeface="Calibri" pitchFamily="34" charset="0"/>
              </a:rPr>
              <a:t>takve</a:t>
            </a:r>
            <a:r>
              <a:rPr lang="sr-Latn-RS" sz="2000" dirty="0" smtClean="0">
                <a:latin typeface="Calibri" pitchFamily="34" charset="0"/>
              </a:rPr>
              <a:t> ona prestaje da bude</a:t>
            </a:r>
            <a:r>
              <a:rPr lang="en-US" sz="2000" dirty="0" smtClean="0">
                <a:latin typeface="Calibri" pitchFamily="34" charset="0"/>
              </a:rPr>
              <a:t> </a:t>
            </a:r>
            <a:r>
              <a:rPr lang="en-US" sz="2000" dirty="0" err="1" smtClean="0">
                <a:latin typeface="Calibri" pitchFamily="34" charset="0"/>
              </a:rPr>
              <a:t>puk</a:t>
            </a:r>
            <a:r>
              <a:rPr lang="sr-Latn-RS" sz="2000" dirty="0" smtClean="0">
                <a:latin typeface="Calibri" pitchFamily="34" charset="0"/>
              </a:rPr>
              <a:t>a</a:t>
            </a:r>
            <a:r>
              <a:rPr lang="en-US" sz="2000" dirty="0" smtClean="0">
                <a:latin typeface="Calibri" pitchFamily="34" charset="0"/>
              </a:rPr>
              <a:t> </a:t>
            </a:r>
            <a:r>
              <a:rPr lang="en-US" sz="2000" dirty="0" err="1" smtClean="0">
                <a:latin typeface="Calibri" pitchFamily="34" charset="0"/>
              </a:rPr>
              <a:t>posledic</a:t>
            </a:r>
            <a:r>
              <a:rPr lang="sr-Latn-RS" sz="2000" dirty="0" smtClean="0">
                <a:latin typeface="Calibri" pitchFamily="34" charset="0"/>
              </a:rPr>
              <a:t>a</a:t>
            </a:r>
            <a:r>
              <a:rPr lang="sr-Latn-CS" sz="2000" dirty="0" smtClean="0">
                <a:latin typeface="Calibri" pitchFamily="34" charset="0"/>
              </a:rPr>
              <a:t> </a:t>
            </a:r>
            <a:r>
              <a:rPr lang="sr-Latn-CS" sz="2000" dirty="0">
                <a:latin typeface="Calibri" pitchFamily="34" charset="0"/>
              </a:rPr>
              <a:t>slikarskog postupka</a:t>
            </a:r>
            <a:r>
              <a:rPr lang="en-US" sz="2000" dirty="0">
                <a:latin typeface="Calibri" pitchFamily="34" charset="0"/>
              </a:rPr>
              <a:t> </a:t>
            </a:r>
            <a:r>
              <a:rPr lang="en-US" sz="2000" dirty="0" err="1">
                <a:latin typeface="Calibri" pitchFamily="34" charset="0"/>
              </a:rPr>
              <a:t>ili</a:t>
            </a:r>
            <a:r>
              <a:rPr lang="sr-Latn-CS" sz="2000" dirty="0">
                <a:latin typeface="Calibri" pitchFamily="34" charset="0"/>
              </a:rPr>
              <a:t> slikarskog</a:t>
            </a:r>
            <a:r>
              <a:rPr lang="en-US" sz="2000" dirty="0">
                <a:latin typeface="Calibri" pitchFamily="34" charset="0"/>
              </a:rPr>
              <a:t> </a:t>
            </a:r>
            <a:r>
              <a:rPr lang="en-US" sz="2000" dirty="0" err="1">
                <a:latin typeface="Calibri" pitchFamily="34" charset="0"/>
              </a:rPr>
              <a:t>sredstva</a:t>
            </a:r>
            <a:r>
              <a:rPr lang="en-US" sz="2000" dirty="0">
                <a:latin typeface="Calibri" pitchFamily="34" charset="0"/>
              </a:rPr>
              <a:t> </a:t>
            </a:r>
            <a:r>
              <a:rPr lang="sr-Latn-RS" sz="2000" dirty="0" smtClean="0">
                <a:latin typeface="Calibri" pitchFamily="34" charset="0"/>
              </a:rPr>
              <a:t>i postaje</a:t>
            </a:r>
            <a:r>
              <a:rPr lang="en-US" sz="2000" dirty="0" smtClean="0">
                <a:latin typeface="Calibri" pitchFamily="34" charset="0"/>
              </a:rPr>
              <a:t> </a:t>
            </a:r>
            <a:r>
              <a:rPr lang="sr-Latn-RS" sz="2000" dirty="0" smtClean="0">
                <a:latin typeface="Calibri" pitchFamily="34" charset="0"/>
              </a:rPr>
              <a:t>cilj po sebi (“</a:t>
            </a:r>
            <a:r>
              <a:rPr lang="en-US" sz="2000" dirty="0" err="1" smtClean="0">
                <a:latin typeface="Calibri" pitchFamily="34" charset="0"/>
              </a:rPr>
              <a:t>samocilj</a:t>
            </a:r>
            <a:r>
              <a:rPr lang="sr-Latn-RS" sz="2000" dirty="0" smtClean="0">
                <a:latin typeface="Calibri" pitchFamily="34" charset="0"/>
              </a:rPr>
              <a:t>”)</a:t>
            </a:r>
            <a:endParaRPr lang="sr-Latn-CS" sz="2000" dirty="0">
              <a:latin typeface="Calibri" pitchFamily="34" charset="0"/>
            </a:endParaRPr>
          </a:p>
          <a:p>
            <a:r>
              <a:rPr lang="en-US" sz="2000" dirty="0" err="1" smtClean="0">
                <a:latin typeface="Calibri" pitchFamily="34" charset="0"/>
              </a:rPr>
              <a:t>Burljuk</a:t>
            </a:r>
            <a:r>
              <a:rPr lang="sr-Latn-RS" sz="2000" dirty="0" smtClean="0">
                <a:latin typeface="Calibri" pitchFamily="34" charset="0"/>
              </a:rPr>
              <a:t> </a:t>
            </a:r>
            <a:r>
              <a:rPr lang="en-US" sz="2000" dirty="0" err="1" smtClean="0">
                <a:latin typeface="Calibri" pitchFamily="34" charset="0"/>
              </a:rPr>
              <a:t>određuje</a:t>
            </a:r>
            <a:r>
              <a:rPr lang="en-US" sz="2000" dirty="0" smtClean="0">
                <a:latin typeface="Calibri" pitchFamily="34" charset="0"/>
              </a:rPr>
              <a:t> </a:t>
            </a:r>
            <a:r>
              <a:rPr lang="en-US" sz="2000" dirty="0" err="1">
                <a:latin typeface="Calibri" pitchFamily="34" charset="0"/>
              </a:rPr>
              <a:t>fakturu</a:t>
            </a:r>
            <a:r>
              <a:rPr lang="en-US" sz="2000" dirty="0">
                <a:latin typeface="Calibri" pitchFamily="34" charset="0"/>
              </a:rPr>
              <a:t> </a:t>
            </a:r>
            <a:r>
              <a:rPr lang="en-US" sz="2000" dirty="0" err="1">
                <a:latin typeface="Calibri" pitchFamily="34" charset="0"/>
              </a:rPr>
              <a:t>kao</a:t>
            </a:r>
            <a:r>
              <a:rPr lang="en-US" sz="2000" dirty="0">
                <a:latin typeface="Calibri" pitchFamily="34" charset="0"/>
              </a:rPr>
              <a:t> ‘</a:t>
            </a:r>
            <a:r>
              <a:rPr lang="en-US" sz="2000" b="1" dirty="0" err="1">
                <a:latin typeface="Calibri" pitchFamily="34" charset="0"/>
              </a:rPr>
              <a:t>karakt</a:t>
            </a:r>
            <a:r>
              <a:rPr lang="sr-Latn-CS" sz="2000" b="1" dirty="0">
                <a:latin typeface="Calibri" pitchFamily="34" charset="0"/>
              </a:rPr>
              <a:t>e</a:t>
            </a:r>
            <a:r>
              <a:rPr lang="en-US" sz="2000" b="1" dirty="0">
                <a:latin typeface="Calibri" pitchFamily="34" charset="0"/>
              </a:rPr>
              <a:t>r </a:t>
            </a:r>
            <a:r>
              <a:rPr lang="en-US" sz="2000" b="1" dirty="0" err="1">
                <a:latin typeface="Calibri" pitchFamily="34" charset="0"/>
              </a:rPr>
              <a:t>površine</a:t>
            </a:r>
            <a:r>
              <a:rPr lang="en-US" sz="2000" b="1" dirty="0">
                <a:latin typeface="Calibri" pitchFamily="34" charset="0"/>
              </a:rPr>
              <a:t> </a:t>
            </a:r>
            <a:r>
              <a:rPr lang="en-US" sz="2000" b="1" dirty="0" err="1">
                <a:latin typeface="Calibri" pitchFamily="34" charset="0"/>
              </a:rPr>
              <a:t>slike</a:t>
            </a:r>
            <a:r>
              <a:rPr lang="en-US" sz="2000" dirty="0" smtClean="0">
                <a:latin typeface="Calibri" pitchFamily="34" charset="0"/>
              </a:rPr>
              <a:t>’</a:t>
            </a:r>
            <a:r>
              <a:rPr lang="sr-Latn-CS" sz="2000" dirty="0" smtClean="0">
                <a:latin typeface="Calibri" pitchFamily="34" charset="0"/>
              </a:rPr>
              <a:t>; ona je zbir </a:t>
            </a:r>
            <a:r>
              <a:rPr lang="en-US" sz="2000" dirty="0" err="1" smtClean="0">
                <a:latin typeface="Calibri" pitchFamily="34" charset="0"/>
              </a:rPr>
              <a:t>vizuelnih</a:t>
            </a:r>
            <a:r>
              <a:rPr lang="en-US" sz="2000" dirty="0" smtClean="0">
                <a:latin typeface="Calibri" pitchFamily="34" charset="0"/>
              </a:rPr>
              <a:t> </a:t>
            </a:r>
            <a:r>
              <a:rPr lang="en-US" sz="2000" dirty="0" err="1" smtClean="0">
                <a:latin typeface="Calibri" pitchFamily="34" charset="0"/>
              </a:rPr>
              <a:t>i</a:t>
            </a:r>
            <a:r>
              <a:rPr lang="en-US" sz="2000" dirty="0" smtClean="0">
                <a:latin typeface="Calibri" pitchFamily="34" charset="0"/>
              </a:rPr>
              <a:t> </a:t>
            </a:r>
            <a:r>
              <a:rPr lang="en-US" sz="2000" dirty="0" err="1" smtClean="0">
                <a:latin typeface="Calibri" pitchFamily="34" charset="0"/>
              </a:rPr>
              <a:t>taktilnih</a:t>
            </a:r>
            <a:r>
              <a:rPr lang="en-US" sz="2000" dirty="0" smtClean="0">
                <a:latin typeface="Calibri" pitchFamily="34" charset="0"/>
              </a:rPr>
              <a:t> </a:t>
            </a:r>
            <a:r>
              <a:rPr lang="en-US" sz="2000" dirty="0" err="1" smtClean="0">
                <a:latin typeface="Calibri" pitchFamily="34" charset="0"/>
              </a:rPr>
              <a:t>svojstava</a:t>
            </a:r>
            <a:r>
              <a:rPr lang="sr-Latn-RS" sz="2000" dirty="0" smtClean="0">
                <a:latin typeface="Calibri" pitchFamily="34" charset="0"/>
              </a:rPr>
              <a:t> </a:t>
            </a:r>
            <a:r>
              <a:rPr lang="en-US" sz="2000" dirty="0" err="1" smtClean="0">
                <a:latin typeface="Calibri" pitchFamily="34" charset="0"/>
              </a:rPr>
              <a:t>koja</a:t>
            </a:r>
            <a:r>
              <a:rPr lang="en-US" sz="2000" dirty="0" smtClean="0">
                <a:latin typeface="Calibri" pitchFamily="34" charset="0"/>
              </a:rPr>
              <a:t> </a:t>
            </a:r>
            <a:r>
              <a:rPr lang="en-US" sz="2000" dirty="0">
                <a:latin typeface="Calibri" pitchFamily="34" charset="0"/>
              </a:rPr>
              <a:t>se </a:t>
            </a:r>
            <a:r>
              <a:rPr lang="en-US" sz="2000" dirty="0" err="1">
                <a:latin typeface="Calibri" pitchFamily="34" charset="0"/>
              </a:rPr>
              <a:t>na</a:t>
            </a:r>
            <a:r>
              <a:rPr lang="en-US" sz="2000" dirty="0">
                <a:latin typeface="Calibri" pitchFamily="34" charset="0"/>
              </a:rPr>
              <a:t> </a:t>
            </a:r>
            <a:r>
              <a:rPr lang="en-US" sz="2000" dirty="0" err="1">
                <a:latin typeface="Calibri" pitchFamily="34" charset="0"/>
              </a:rPr>
              <a:t>površini</a:t>
            </a:r>
            <a:r>
              <a:rPr lang="en-US" sz="2000" dirty="0">
                <a:latin typeface="Calibri" pitchFamily="34" charset="0"/>
              </a:rPr>
              <a:t> </a:t>
            </a:r>
            <a:r>
              <a:rPr lang="en-US" sz="2000" dirty="0" err="1">
                <a:latin typeface="Calibri" pitchFamily="34" charset="0"/>
              </a:rPr>
              <a:t>javljaju</a:t>
            </a:r>
            <a:r>
              <a:rPr lang="en-US" sz="2000" dirty="0">
                <a:latin typeface="Calibri" pitchFamily="34" charset="0"/>
              </a:rPr>
              <a:t> </a:t>
            </a:r>
            <a:r>
              <a:rPr lang="en-US" sz="2000" dirty="0" smtClean="0">
                <a:latin typeface="Calibri" pitchFamily="34" charset="0"/>
              </a:rPr>
              <a:t>n</a:t>
            </a:r>
            <a:r>
              <a:rPr lang="sr-Latn-CS" sz="2000" dirty="0">
                <a:latin typeface="Calibri" pitchFamily="34" charset="0"/>
              </a:rPr>
              <a:t>a</a:t>
            </a:r>
            <a:r>
              <a:rPr lang="en-US" sz="2000" dirty="0" err="1">
                <a:latin typeface="Calibri" pitchFamily="34" charset="0"/>
              </a:rPr>
              <a:t>čin</a:t>
            </a:r>
            <a:r>
              <a:rPr lang="en-US" sz="2000" dirty="0">
                <a:latin typeface="Calibri" pitchFamily="34" charset="0"/>
              </a:rPr>
              <a:t> </a:t>
            </a:r>
            <a:r>
              <a:rPr lang="en-US" sz="2000" dirty="0" err="1">
                <a:latin typeface="Calibri" pitchFamily="34" charset="0"/>
              </a:rPr>
              <a:t>građenja</a:t>
            </a:r>
            <a:r>
              <a:rPr lang="en-US" sz="2000" dirty="0">
                <a:latin typeface="Calibri" pitchFamily="34" charset="0"/>
              </a:rPr>
              <a:t> </a:t>
            </a:r>
            <a:r>
              <a:rPr lang="en-US" sz="2000" dirty="0" err="1">
                <a:latin typeface="Calibri" pitchFamily="34" charset="0"/>
              </a:rPr>
              <a:t>fizičkog</a:t>
            </a:r>
            <a:r>
              <a:rPr lang="en-US" sz="2000" dirty="0">
                <a:latin typeface="Calibri" pitchFamily="34" charset="0"/>
              </a:rPr>
              <a:t> </a:t>
            </a:r>
            <a:r>
              <a:rPr lang="en-US" sz="2000" dirty="0" err="1">
                <a:latin typeface="Calibri" pitchFamily="34" charset="0"/>
              </a:rPr>
              <a:t>tela</a:t>
            </a:r>
            <a:r>
              <a:rPr lang="en-US" sz="2000" dirty="0">
                <a:latin typeface="Calibri" pitchFamily="34" charset="0"/>
              </a:rPr>
              <a:t> </a:t>
            </a:r>
            <a:r>
              <a:rPr lang="en-US" sz="2000" dirty="0" err="1">
                <a:latin typeface="Calibri" pitchFamily="34" charset="0"/>
              </a:rPr>
              <a:t>slike</a:t>
            </a:r>
            <a:r>
              <a:rPr lang="en-US" sz="2000" dirty="0">
                <a:latin typeface="Calibri" pitchFamily="34" charset="0"/>
              </a:rPr>
              <a:t> </a:t>
            </a:r>
            <a:r>
              <a:rPr lang="en-US" sz="2000" dirty="0" err="1">
                <a:latin typeface="Calibri" pitchFamily="34" charset="0"/>
              </a:rPr>
              <a:t>pomoću</a:t>
            </a:r>
            <a:r>
              <a:rPr lang="en-US" sz="2000" dirty="0">
                <a:latin typeface="Calibri" pitchFamily="34" charset="0"/>
              </a:rPr>
              <a:t> </a:t>
            </a:r>
            <a:r>
              <a:rPr lang="en-US" sz="2000" dirty="0" err="1">
                <a:latin typeface="Calibri" pitchFamily="34" charset="0"/>
              </a:rPr>
              <a:t>materijalnih</a:t>
            </a:r>
            <a:r>
              <a:rPr lang="en-US" sz="2000" dirty="0">
                <a:latin typeface="Calibri" pitchFamily="34" charset="0"/>
              </a:rPr>
              <a:t> </a:t>
            </a:r>
            <a:r>
              <a:rPr lang="en-US" sz="2000" dirty="0" err="1">
                <a:latin typeface="Calibri" pitchFamily="34" charset="0"/>
              </a:rPr>
              <a:t>elemenata</a:t>
            </a:r>
            <a:r>
              <a:rPr lang="en-US" sz="2000" dirty="0">
                <a:latin typeface="Calibri" pitchFamily="34" charset="0"/>
              </a:rPr>
              <a:t>, </a:t>
            </a:r>
            <a:r>
              <a:rPr lang="sr-Latn-RS" sz="2000" dirty="0" smtClean="0">
                <a:latin typeface="Calibri" pitchFamily="34" charset="0"/>
              </a:rPr>
              <a:t>naravno, </a:t>
            </a:r>
            <a:r>
              <a:rPr lang="en-US" sz="2000" dirty="0" smtClean="0">
                <a:latin typeface="Calibri" pitchFamily="34" charset="0"/>
              </a:rPr>
              <a:t>pre </a:t>
            </a:r>
            <a:r>
              <a:rPr lang="en-US" sz="2000" dirty="0" err="1">
                <a:latin typeface="Calibri" pitchFamily="34" charset="0"/>
              </a:rPr>
              <a:t>svega</a:t>
            </a:r>
            <a:r>
              <a:rPr lang="en-US" sz="2000" dirty="0">
                <a:latin typeface="Calibri" pitchFamily="34" charset="0"/>
              </a:rPr>
              <a:t> </a:t>
            </a:r>
            <a:r>
              <a:rPr lang="en-US" sz="2000" dirty="0" err="1">
                <a:latin typeface="Calibri" pitchFamily="34" charset="0"/>
              </a:rPr>
              <a:t>boje</a:t>
            </a:r>
            <a:r>
              <a:rPr lang="en-US" sz="2000" dirty="0">
                <a:latin typeface="Calibri" pitchFamily="34" charset="0"/>
              </a:rPr>
              <a:t>, </a:t>
            </a:r>
            <a:r>
              <a:rPr lang="en-US" sz="2000" dirty="0" err="1">
                <a:latin typeface="Calibri" pitchFamily="34" charset="0"/>
              </a:rPr>
              <a:t>ali</a:t>
            </a:r>
            <a:r>
              <a:rPr lang="en-US" sz="2000" dirty="0">
                <a:latin typeface="Calibri" pitchFamily="34" charset="0"/>
              </a:rPr>
              <a:t> </a:t>
            </a:r>
            <a:r>
              <a:rPr lang="en-US" sz="2000" dirty="0" err="1">
                <a:latin typeface="Calibri" pitchFamily="34" charset="0"/>
              </a:rPr>
              <a:t>i</a:t>
            </a:r>
            <a:r>
              <a:rPr lang="en-US" sz="2000" dirty="0">
                <a:latin typeface="Calibri" pitchFamily="34" charset="0"/>
              </a:rPr>
              <a:t> </a:t>
            </a:r>
            <a:r>
              <a:rPr lang="en-US" sz="2000" dirty="0" err="1">
                <a:latin typeface="Calibri" pitchFamily="34" charset="0"/>
              </a:rPr>
              <a:t>drugih</a:t>
            </a:r>
            <a:r>
              <a:rPr lang="en-US" sz="2000" dirty="0">
                <a:latin typeface="Calibri" pitchFamily="34" charset="0"/>
              </a:rPr>
              <a:t>, </a:t>
            </a:r>
            <a:r>
              <a:rPr lang="en-US" sz="2000" dirty="0" err="1" smtClean="0">
                <a:latin typeface="Calibri" pitchFamily="34" charset="0"/>
              </a:rPr>
              <a:t>neslikarskih</a:t>
            </a:r>
            <a:r>
              <a:rPr lang="en-US" sz="2000" dirty="0" smtClean="0">
                <a:latin typeface="Calibri" pitchFamily="34" charset="0"/>
              </a:rPr>
              <a:t> </a:t>
            </a:r>
            <a:r>
              <a:rPr lang="en-US" sz="2000" dirty="0" err="1" smtClean="0">
                <a:latin typeface="Calibri" pitchFamily="34" charset="0"/>
              </a:rPr>
              <a:t>materijala</a:t>
            </a:r>
            <a:endParaRPr lang="sr-Latn-RS" sz="2000" dirty="0" smtClean="0">
              <a:latin typeface="Calibri" pitchFamily="34" charset="0"/>
            </a:endParaRPr>
          </a:p>
          <a:p>
            <a:r>
              <a:rPr lang="sr-Latn-CS" sz="2000" dirty="0" smtClean="0">
                <a:latin typeface="Calibri" pitchFamily="34" charset="0"/>
              </a:rPr>
              <a:t>“Razvoj </a:t>
            </a:r>
            <a:r>
              <a:rPr lang="sr-Latn-CS" sz="2000" dirty="0">
                <a:latin typeface="Calibri" pitchFamily="34" charset="0"/>
              </a:rPr>
              <a:t>Slobodnog Novog Slikarstva za sobom će nesumnjivo povući dalji razvoj Fakture, i možda nije daleko vreme kada će za mnoge slike samo Ona biti cilj</a:t>
            </a:r>
            <a:r>
              <a:rPr lang="sr-Latn-CS" sz="2000" dirty="0" smtClean="0">
                <a:latin typeface="Calibri" pitchFamily="34" charset="0"/>
              </a:rPr>
              <a:t>”</a:t>
            </a:r>
          </a:p>
          <a:p>
            <a:endParaRPr lang="sr-Latn-CS" sz="2400" b="1" dirty="0" smtClean="0"/>
          </a:p>
          <a:p>
            <a:pPr>
              <a:buFontTx/>
              <a:buNone/>
            </a:pPr>
            <a:endParaRPr lang="en-US" sz="2200" dirty="0"/>
          </a:p>
          <a:p>
            <a:pPr>
              <a:lnSpc>
                <a:spcPct val="80000"/>
              </a:lnSpc>
              <a:buFontTx/>
              <a:buNone/>
            </a:pPr>
            <a:endParaRPr lang="en-US" sz="2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r>
              <a:rPr lang="sr-Latn-CS" sz="3600" dirty="0">
                <a:latin typeface="Calibri" pitchFamily="34" charset="0"/>
              </a:rPr>
              <a:t>k</a:t>
            </a:r>
            <a:r>
              <a:rPr lang="en-US" sz="3600" dirty="0" err="1">
                <a:latin typeface="Calibri" pitchFamily="34" charset="0"/>
              </a:rPr>
              <a:t>oncept</a:t>
            </a:r>
            <a:r>
              <a:rPr lang="en-US" sz="3600" dirty="0">
                <a:latin typeface="Calibri" pitchFamily="34" charset="0"/>
              </a:rPr>
              <a:t> </a:t>
            </a:r>
            <a:r>
              <a:rPr lang="en-US" sz="3600" dirty="0" err="1">
                <a:latin typeface="Calibri" pitchFamily="34" charset="0"/>
              </a:rPr>
              <a:t>plošnosti</a:t>
            </a:r>
            <a:r>
              <a:rPr lang="en-US" sz="3600" dirty="0">
                <a:latin typeface="Calibri" pitchFamily="34" charset="0"/>
              </a:rPr>
              <a:t> (</a:t>
            </a:r>
            <a:r>
              <a:rPr lang="en-US" sz="3600" dirty="0" err="1">
                <a:latin typeface="Calibri" pitchFamily="34" charset="0"/>
              </a:rPr>
              <a:t>pominjanje</a:t>
            </a:r>
            <a:r>
              <a:rPr lang="en-US" sz="3600" dirty="0">
                <a:latin typeface="Calibri" pitchFamily="34" charset="0"/>
              </a:rPr>
              <a:t> </a:t>
            </a:r>
            <a:r>
              <a:rPr lang="en-US" sz="3600" dirty="0" err="1">
                <a:latin typeface="Calibri" pitchFamily="34" charset="0"/>
              </a:rPr>
              <a:t>slike</a:t>
            </a:r>
            <a:r>
              <a:rPr lang="en-US" sz="3600" dirty="0">
                <a:latin typeface="Calibri" pitchFamily="34" charset="0"/>
              </a:rPr>
              <a:t> </a:t>
            </a:r>
            <a:r>
              <a:rPr lang="en-US" sz="3600" dirty="0" err="1">
                <a:latin typeface="Calibri" pitchFamily="34" charset="0"/>
              </a:rPr>
              <a:t>kao</a:t>
            </a:r>
            <a:r>
              <a:rPr lang="en-US" sz="3600" dirty="0">
                <a:latin typeface="Calibri" pitchFamily="34" charset="0"/>
              </a:rPr>
              <a:t> </a:t>
            </a:r>
            <a:r>
              <a:rPr lang="en-US" sz="3600" dirty="0" err="1">
                <a:latin typeface="Calibri" pitchFamily="34" charset="0"/>
              </a:rPr>
              <a:t>plohe</a:t>
            </a:r>
            <a:r>
              <a:rPr lang="sr-Latn-CS" sz="3600" dirty="0">
                <a:latin typeface="Calibri" pitchFamily="34" charset="0"/>
              </a:rPr>
              <a:t>)</a:t>
            </a:r>
            <a:endParaRPr lang="en-US" sz="3600" dirty="0">
              <a:latin typeface="Calibri" pitchFamily="34" charset="0"/>
            </a:endParaRPr>
          </a:p>
        </p:txBody>
      </p:sp>
      <p:sp>
        <p:nvSpPr>
          <p:cNvPr id="3" name="Content Placeholder 2"/>
          <p:cNvSpPr>
            <a:spLocks noGrp="1"/>
          </p:cNvSpPr>
          <p:nvPr>
            <p:ph idx="4294967295"/>
          </p:nvPr>
        </p:nvSpPr>
        <p:spPr/>
        <p:txBody>
          <a:bodyPr>
            <a:normAutofit fontScale="92500"/>
          </a:bodyPr>
          <a:lstStyle/>
          <a:p>
            <a:r>
              <a:rPr lang="sr-Latn-RS" sz="2800" dirty="0" smtClean="0">
                <a:latin typeface="Calibri" pitchFamily="34" charset="0"/>
              </a:rPr>
              <a:t>površina ili p</a:t>
            </a:r>
            <a:r>
              <a:rPr lang="en-US" sz="2800" dirty="0" err="1" smtClean="0">
                <a:latin typeface="Calibri" pitchFamily="34" charset="0"/>
              </a:rPr>
              <a:t>loh</a:t>
            </a:r>
            <a:r>
              <a:rPr lang="sr-Latn-RS" sz="2800" dirty="0" smtClean="0">
                <a:latin typeface="Calibri" pitchFamily="34" charset="0"/>
              </a:rPr>
              <a:t>a (iako strogo govoreći Burljuk pravi nijansiranu razliku između ova dva pojma)</a:t>
            </a:r>
            <a:r>
              <a:rPr lang="en-US" sz="2800" dirty="0" smtClean="0">
                <a:latin typeface="Calibri" pitchFamily="34" charset="0"/>
              </a:rPr>
              <a:t> </a:t>
            </a:r>
            <a:r>
              <a:rPr lang="sr-Latn-RS" sz="2800" dirty="0" smtClean="0">
                <a:latin typeface="Calibri" pitchFamily="34" charset="0"/>
              </a:rPr>
              <a:t>predstavlja</a:t>
            </a:r>
            <a:r>
              <a:rPr lang="en-US" sz="2800" dirty="0" smtClean="0">
                <a:latin typeface="Calibri" pitchFamily="34" charset="0"/>
              </a:rPr>
              <a:t> </a:t>
            </a:r>
            <a:r>
              <a:rPr lang="en-US" sz="2800" dirty="0" err="1" smtClean="0">
                <a:latin typeface="Calibri" pitchFamily="34" charset="0"/>
              </a:rPr>
              <a:t>osnovn</a:t>
            </a:r>
            <a:r>
              <a:rPr lang="sr-Latn-RS" sz="2800" dirty="0" smtClean="0">
                <a:latin typeface="Calibri" pitchFamily="34" charset="0"/>
              </a:rPr>
              <a:t>u</a:t>
            </a:r>
            <a:r>
              <a:rPr lang="en-US" sz="2800" dirty="0" smtClean="0">
                <a:latin typeface="Calibri" pitchFamily="34" charset="0"/>
              </a:rPr>
              <a:t> </a:t>
            </a:r>
            <a:r>
              <a:rPr lang="en-US" sz="2800" dirty="0" err="1" smtClean="0">
                <a:latin typeface="Calibri" pitchFamily="34" charset="0"/>
              </a:rPr>
              <a:t>jedinic</a:t>
            </a:r>
            <a:r>
              <a:rPr lang="sr-Latn-RS" sz="2800" dirty="0" smtClean="0">
                <a:latin typeface="Calibri" pitchFamily="34" charset="0"/>
              </a:rPr>
              <a:t>u</a:t>
            </a:r>
            <a:r>
              <a:rPr lang="en-US" sz="2800" dirty="0" smtClean="0">
                <a:latin typeface="Calibri" pitchFamily="34" charset="0"/>
              </a:rPr>
              <a:t> </a:t>
            </a:r>
            <a:r>
              <a:rPr lang="sr-Latn-RS" sz="2800" dirty="0" smtClean="0">
                <a:latin typeface="Calibri" pitchFamily="34" charset="0"/>
              </a:rPr>
              <a:t>i</a:t>
            </a:r>
            <a:r>
              <a:rPr lang="en-US" sz="2800" dirty="0" smtClean="0">
                <a:latin typeface="Calibri" pitchFamily="34" charset="0"/>
              </a:rPr>
              <a:t> </a:t>
            </a:r>
            <a:r>
              <a:rPr lang="en-US" sz="2800" dirty="0" err="1">
                <a:latin typeface="Calibri" pitchFamily="34" charset="0"/>
              </a:rPr>
              <a:t>glavni</a:t>
            </a:r>
            <a:r>
              <a:rPr lang="en-US" sz="2800" dirty="0">
                <a:latin typeface="Calibri" pitchFamily="34" charset="0"/>
              </a:rPr>
              <a:t> </a:t>
            </a:r>
            <a:r>
              <a:rPr lang="en-US" sz="2800" dirty="0" err="1">
                <a:latin typeface="Calibri" pitchFamily="34" charset="0"/>
              </a:rPr>
              <a:t>strukturni</a:t>
            </a:r>
            <a:r>
              <a:rPr lang="en-US" sz="2800" dirty="0">
                <a:latin typeface="Calibri" pitchFamily="34" charset="0"/>
              </a:rPr>
              <a:t> </a:t>
            </a:r>
            <a:r>
              <a:rPr lang="en-US" sz="2800" dirty="0" err="1">
                <a:latin typeface="Calibri" pitchFamily="34" charset="0"/>
              </a:rPr>
              <a:t>elemenat</a:t>
            </a:r>
            <a:r>
              <a:rPr lang="sr-Latn-CS" sz="2800" dirty="0">
                <a:latin typeface="Calibri" pitchFamily="34" charset="0"/>
              </a:rPr>
              <a:t> </a:t>
            </a:r>
            <a:r>
              <a:rPr lang="en-US" sz="2800" dirty="0" err="1">
                <a:latin typeface="Calibri" pitchFamily="34" charset="0"/>
              </a:rPr>
              <a:t>slike</a:t>
            </a:r>
            <a:r>
              <a:rPr lang="en-US" sz="2800" dirty="0">
                <a:latin typeface="Calibri" pitchFamily="34" charset="0"/>
              </a:rPr>
              <a:t> </a:t>
            </a:r>
            <a:r>
              <a:rPr lang="en-US" sz="2800" dirty="0" err="1">
                <a:latin typeface="Calibri" pitchFamily="34" charset="0"/>
              </a:rPr>
              <a:t>sa</a:t>
            </a:r>
            <a:r>
              <a:rPr lang="en-US" sz="2800" dirty="0">
                <a:latin typeface="Calibri" pitchFamily="34" charset="0"/>
              </a:rPr>
              <a:t> </a:t>
            </a:r>
            <a:r>
              <a:rPr lang="en-US" sz="2800" dirty="0" err="1">
                <a:latin typeface="Calibri" pitchFamily="34" charset="0"/>
              </a:rPr>
              <a:t>sopstv</a:t>
            </a:r>
            <a:r>
              <a:rPr lang="sr-Latn-CS" sz="2800" dirty="0">
                <a:latin typeface="Calibri" pitchFamily="34" charset="0"/>
              </a:rPr>
              <a:t>e</a:t>
            </a:r>
            <a:r>
              <a:rPr lang="en-US" sz="2800" dirty="0" err="1">
                <a:latin typeface="Calibri" pitchFamily="34" charset="0"/>
              </a:rPr>
              <a:t>nim</a:t>
            </a:r>
            <a:r>
              <a:rPr lang="en-US" sz="2800" dirty="0">
                <a:latin typeface="Calibri" pitchFamily="34" charset="0"/>
              </a:rPr>
              <a:t>, </a:t>
            </a:r>
            <a:r>
              <a:rPr lang="en-US" sz="2800" dirty="0" err="1">
                <a:latin typeface="Calibri" pitchFamily="34" charset="0"/>
              </a:rPr>
              <a:t>samodovoljnim</a:t>
            </a:r>
            <a:r>
              <a:rPr lang="en-US" sz="2800" dirty="0">
                <a:latin typeface="Calibri" pitchFamily="34" charset="0"/>
              </a:rPr>
              <a:t> </a:t>
            </a:r>
            <a:r>
              <a:rPr lang="en-US" sz="2800" dirty="0" err="1" smtClean="0">
                <a:latin typeface="Calibri" pitchFamily="34" charset="0"/>
              </a:rPr>
              <a:t>značenjem</a:t>
            </a:r>
            <a:endParaRPr lang="sr-Latn-CS" sz="2800" b="1" dirty="0">
              <a:latin typeface="Calibri" pitchFamily="34" charset="0"/>
            </a:endParaRPr>
          </a:p>
          <a:p>
            <a:r>
              <a:rPr lang="sr-Latn-RS" sz="2800" dirty="0" err="1" smtClean="0">
                <a:latin typeface="Calibri" pitchFamily="34" charset="0"/>
              </a:rPr>
              <a:t>r</a:t>
            </a:r>
            <a:r>
              <a:rPr lang="en-US" sz="2800" dirty="0" err="1" smtClean="0">
                <a:latin typeface="Calibri" pitchFamily="34" charset="0"/>
              </a:rPr>
              <a:t>azličiti</a:t>
            </a:r>
            <a:r>
              <a:rPr lang="en-US" sz="2800" dirty="0" smtClean="0">
                <a:latin typeface="Calibri" pitchFamily="34" charset="0"/>
              </a:rPr>
              <a:t> </a:t>
            </a:r>
            <a:r>
              <a:rPr lang="en-US" sz="2800" dirty="0" err="1">
                <a:latin typeface="Calibri" pitchFamily="34" charset="0"/>
              </a:rPr>
              <a:t>položaji</a:t>
            </a:r>
            <a:r>
              <a:rPr lang="en-US" sz="2800" dirty="0">
                <a:latin typeface="Calibri" pitchFamily="34" charset="0"/>
              </a:rPr>
              <a:t> </a:t>
            </a:r>
            <a:r>
              <a:rPr lang="en-US" sz="2800" dirty="0" err="1">
                <a:latin typeface="Calibri" pitchFamily="34" charset="0"/>
              </a:rPr>
              <a:t>i</a:t>
            </a:r>
            <a:r>
              <a:rPr lang="en-US" sz="2800" dirty="0">
                <a:latin typeface="Calibri" pitchFamily="34" charset="0"/>
              </a:rPr>
              <a:t> </a:t>
            </a:r>
            <a:r>
              <a:rPr lang="en-US" sz="2800" dirty="0" err="1">
                <a:latin typeface="Calibri" pitchFamily="34" charset="0"/>
              </a:rPr>
              <a:t>međuodnosi</a:t>
            </a:r>
            <a:r>
              <a:rPr lang="en-US" sz="2800" dirty="0">
                <a:latin typeface="Calibri" pitchFamily="34" charset="0"/>
              </a:rPr>
              <a:t> </a:t>
            </a:r>
            <a:r>
              <a:rPr lang="sr-Latn-RS" sz="2800" dirty="0" smtClean="0">
                <a:latin typeface="Calibri" pitchFamily="34" charset="0"/>
              </a:rPr>
              <a:t>ovih </a:t>
            </a:r>
            <a:r>
              <a:rPr lang="en-US" sz="2800" dirty="0" err="1" smtClean="0">
                <a:latin typeface="Calibri" pitchFamily="34" charset="0"/>
              </a:rPr>
              <a:t>ploha</a:t>
            </a:r>
            <a:r>
              <a:rPr lang="en-US" sz="2800" dirty="0">
                <a:latin typeface="Calibri" pitchFamily="34" charset="0"/>
              </a:rPr>
              <a:t>, </a:t>
            </a:r>
            <a:r>
              <a:rPr lang="en-US" sz="2800" dirty="0" err="1">
                <a:latin typeface="Calibri" pitchFamily="34" charset="0"/>
              </a:rPr>
              <a:t>njihova</a:t>
            </a:r>
            <a:r>
              <a:rPr lang="en-US" sz="2800" dirty="0">
                <a:latin typeface="Calibri" pitchFamily="34" charset="0"/>
              </a:rPr>
              <a:t> </a:t>
            </a:r>
            <a:r>
              <a:rPr lang="sr-Latn-RS" sz="2800" dirty="0" smtClean="0">
                <a:latin typeface="Calibri" pitchFamily="34" charset="0"/>
              </a:rPr>
              <a:t>pomeranja, </a:t>
            </a:r>
            <a:r>
              <a:rPr lang="en-US" sz="2800" dirty="0" err="1" smtClean="0">
                <a:latin typeface="Calibri" pitchFamily="34" charset="0"/>
              </a:rPr>
              <a:t>kretanja</a:t>
            </a:r>
            <a:r>
              <a:rPr lang="en-US" sz="2800" dirty="0">
                <a:latin typeface="Calibri" pitchFamily="34" charset="0"/>
              </a:rPr>
              <a:t>, </a:t>
            </a:r>
            <a:r>
              <a:rPr lang="en-US" sz="2800" dirty="0" err="1" smtClean="0">
                <a:latin typeface="Calibri" pitchFamily="34" charset="0"/>
              </a:rPr>
              <a:t>preklapanja</a:t>
            </a:r>
            <a:r>
              <a:rPr lang="en-US" sz="2800" dirty="0">
                <a:latin typeface="Calibri" pitchFamily="34" charset="0"/>
              </a:rPr>
              <a:t>, </a:t>
            </a:r>
            <a:r>
              <a:rPr lang="en-US" sz="2800" dirty="0" err="1">
                <a:latin typeface="Calibri" pitchFamily="34" charset="0"/>
              </a:rPr>
              <a:t>presecanja</a:t>
            </a:r>
            <a:r>
              <a:rPr lang="en-US" sz="2800" dirty="0">
                <a:latin typeface="Calibri" pitchFamily="34" charset="0"/>
              </a:rPr>
              <a:t> </a:t>
            </a:r>
            <a:r>
              <a:rPr lang="en-US" sz="2800" dirty="0" err="1">
                <a:latin typeface="Calibri" pitchFamily="34" charset="0"/>
              </a:rPr>
              <a:t>itd</a:t>
            </a:r>
            <a:r>
              <a:rPr lang="en-US" sz="2800" dirty="0">
                <a:latin typeface="Calibri" pitchFamily="34" charset="0"/>
              </a:rPr>
              <a:t> </a:t>
            </a:r>
            <a:r>
              <a:rPr lang="en-US" sz="2800" dirty="0" err="1">
                <a:latin typeface="Calibri" pitchFamily="34" charset="0"/>
              </a:rPr>
              <a:t>ukazuju</a:t>
            </a:r>
            <a:r>
              <a:rPr lang="en-US" sz="2800" dirty="0">
                <a:latin typeface="Calibri" pitchFamily="34" charset="0"/>
              </a:rPr>
              <a:t> se </a:t>
            </a:r>
            <a:r>
              <a:rPr lang="en-US" sz="2800" dirty="0" err="1">
                <a:latin typeface="Calibri" pitchFamily="34" charset="0"/>
              </a:rPr>
              <a:t>kao</a:t>
            </a:r>
            <a:r>
              <a:rPr lang="en-US" sz="2800" dirty="0">
                <a:latin typeface="Calibri" pitchFamily="34" charset="0"/>
              </a:rPr>
              <a:t> </a:t>
            </a:r>
            <a:r>
              <a:rPr lang="en-US" sz="2800" dirty="0" err="1">
                <a:latin typeface="Calibri" pitchFamily="34" charset="0"/>
              </a:rPr>
              <a:t>elementi</a:t>
            </a:r>
            <a:r>
              <a:rPr lang="en-US" sz="2800" dirty="0">
                <a:latin typeface="Calibri" pitchFamily="34" charset="0"/>
              </a:rPr>
              <a:t> </a:t>
            </a:r>
            <a:r>
              <a:rPr lang="en-US" sz="2800" dirty="0" err="1" smtClean="0">
                <a:latin typeface="Calibri" pitchFamily="34" charset="0"/>
              </a:rPr>
              <a:t>svojevrsnog</a:t>
            </a:r>
            <a:r>
              <a:rPr lang="en-US" sz="2800" dirty="0" smtClean="0">
                <a:latin typeface="Calibri" pitchFamily="34" charset="0"/>
              </a:rPr>
              <a:t> </a:t>
            </a:r>
            <a:r>
              <a:rPr lang="en-US" sz="2800" dirty="0" err="1">
                <a:latin typeface="Calibri" pitchFamily="34" charset="0"/>
              </a:rPr>
              <a:t>plošnog</a:t>
            </a:r>
            <a:r>
              <a:rPr lang="en-US" sz="2800" dirty="0">
                <a:latin typeface="Calibri" pitchFamily="34" charset="0"/>
              </a:rPr>
              <a:t> </a:t>
            </a:r>
            <a:r>
              <a:rPr lang="en-US" sz="2800" dirty="0" err="1">
                <a:latin typeface="Calibri" pitchFamily="34" charset="0"/>
              </a:rPr>
              <a:t>slikarskog</a:t>
            </a:r>
            <a:r>
              <a:rPr lang="en-US" sz="2800" dirty="0">
                <a:latin typeface="Calibri" pitchFamily="34" charset="0"/>
              </a:rPr>
              <a:t> </a:t>
            </a:r>
            <a:r>
              <a:rPr lang="en-US" sz="2800" dirty="0" err="1">
                <a:latin typeface="Calibri" pitchFamily="34" charset="0"/>
              </a:rPr>
              <a:t>jezika</a:t>
            </a:r>
            <a:r>
              <a:rPr lang="en-US" sz="2800" dirty="0">
                <a:latin typeface="Calibri" pitchFamily="34" charset="0"/>
              </a:rPr>
              <a:t> </a:t>
            </a:r>
            <a:r>
              <a:rPr lang="en-US" sz="2800" dirty="0" err="1" smtClean="0">
                <a:latin typeface="Calibri" pitchFamily="34" charset="0"/>
              </a:rPr>
              <a:t>koji</a:t>
            </a:r>
            <a:r>
              <a:rPr lang="sr-Latn-RS" sz="2800" dirty="0" smtClean="0">
                <a:latin typeface="Calibri" pitchFamily="34" charset="0"/>
              </a:rPr>
              <a:t>m</a:t>
            </a:r>
            <a:r>
              <a:rPr lang="en-US" sz="2800" dirty="0" smtClean="0">
                <a:latin typeface="Calibri" pitchFamily="34" charset="0"/>
              </a:rPr>
              <a:t> </a:t>
            </a:r>
            <a:r>
              <a:rPr lang="en-US" sz="2800" dirty="0">
                <a:latin typeface="Calibri" pitchFamily="34" charset="0"/>
              </a:rPr>
              <a:t>se</a:t>
            </a:r>
            <a:r>
              <a:rPr lang="sr-Latn-CS" sz="2800" dirty="0">
                <a:latin typeface="Calibri" pitchFamily="34" charset="0"/>
              </a:rPr>
              <a:t> izražava</a:t>
            </a:r>
            <a:r>
              <a:rPr lang="en-US" sz="2800" dirty="0">
                <a:latin typeface="Calibri" pitchFamily="34" charset="0"/>
              </a:rPr>
              <a:t> </a:t>
            </a:r>
            <a:r>
              <a:rPr lang="en-US" sz="2800" dirty="0" err="1">
                <a:latin typeface="Calibri" pitchFamily="34" charset="0"/>
              </a:rPr>
              <a:t>celokupan</a:t>
            </a:r>
            <a:r>
              <a:rPr lang="en-US" sz="2800" dirty="0">
                <a:latin typeface="Calibri" pitchFamily="34" charset="0"/>
              </a:rPr>
              <a:t> </a:t>
            </a:r>
            <a:r>
              <a:rPr lang="en-US" sz="2800" dirty="0" err="1">
                <a:latin typeface="Calibri" pitchFamily="34" charset="0"/>
              </a:rPr>
              <a:t>svet</a:t>
            </a:r>
            <a:r>
              <a:rPr lang="en-US" sz="2800" dirty="0">
                <a:latin typeface="Calibri" pitchFamily="34" charset="0"/>
              </a:rPr>
              <a:t> </a:t>
            </a:r>
            <a:r>
              <a:rPr lang="en-US" sz="2800" dirty="0" err="1" smtClean="0">
                <a:latin typeface="Calibri" pitchFamily="34" charset="0"/>
              </a:rPr>
              <a:t>pojava</a:t>
            </a:r>
            <a:endParaRPr lang="sr-Latn-RS" sz="2800" dirty="0" smtClean="0">
              <a:latin typeface="Calibri" pitchFamily="34" charset="0"/>
            </a:endParaRPr>
          </a:p>
          <a:p>
            <a:r>
              <a:rPr lang="sr-Latn-RS" sz="2800" dirty="0" smtClean="0">
                <a:latin typeface="Calibri" pitchFamily="34" charset="0"/>
              </a:rPr>
              <a:t>karakter površine slike, njeni materijalni, fizički, taktilni kvaliteti određuju značenje pojma fakture</a:t>
            </a:r>
            <a:endParaRPr lang="en-US" sz="2800" dirty="0">
              <a:latin typeface="Calibri"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akg-images.com/Docs/AKG/Media/TR3_WATERMARKED/4/d/0/8/AKG5716930.jpg"/>
          <p:cNvPicPr>
            <a:picLocks noChangeAspect="1" noChangeArrowheads="1"/>
          </p:cNvPicPr>
          <p:nvPr/>
        </p:nvPicPr>
        <p:blipFill>
          <a:blip r:embed="rId2"/>
          <a:srcRect/>
          <a:stretch>
            <a:fillRect/>
          </a:stretch>
        </p:blipFill>
        <p:spPr bwMode="auto">
          <a:xfrm>
            <a:off x="228600" y="685800"/>
            <a:ext cx="5632938" cy="4267200"/>
          </a:xfrm>
          <a:prstGeom prst="rect">
            <a:avLst/>
          </a:prstGeom>
          <a:noFill/>
        </p:spPr>
      </p:pic>
      <p:pic>
        <p:nvPicPr>
          <p:cNvPr id="3" name="Picture 2" descr="http://monoskop.org/images/0/0f/Matyushin_Kruchenykh_Malevich_ca_1913.jpg"/>
          <p:cNvPicPr>
            <a:picLocks noChangeAspect="1" noChangeArrowheads="1"/>
          </p:cNvPicPr>
          <p:nvPr/>
        </p:nvPicPr>
        <p:blipFill>
          <a:blip r:embed="rId3"/>
          <a:srcRect/>
          <a:stretch>
            <a:fillRect/>
          </a:stretch>
        </p:blipFill>
        <p:spPr bwMode="auto">
          <a:xfrm>
            <a:off x="5943600" y="152400"/>
            <a:ext cx="3048000" cy="3616271"/>
          </a:xfrm>
          <a:prstGeom prst="rect">
            <a:avLst/>
          </a:prstGeom>
          <a:noFill/>
          <a:ln w="9525">
            <a:noFill/>
            <a:miter lim="800000"/>
            <a:headEnd/>
            <a:tailEnd/>
          </a:ln>
        </p:spPr>
      </p:pic>
      <p:sp>
        <p:nvSpPr>
          <p:cNvPr id="4" name="Rectangle 5"/>
          <p:cNvSpPr>
            <a:spLocks noChangeArrowheads="1"/>
          </p:cNvSpPr>
          <p:nvPr/>
        </p:nvSpPr>
        <p:spPr bwMode="auto">
          <a:xfrm>
            <a:off x="152400" y="0"/>
            <a:ext cx="5486400" cy="646331"/>
          </a:xfrm>
          <a:prstGeom prst="rect">
            <a:avLst/>
          </a:prstGeom>
          <a:noFill/>
          <a:ln w="9525">
            <a:noFill/>
            <a:miter lim="800000"/>
            <a:headEnd/>
            <a:tailEnd/>
          </a:ln>
        </p:spPr>
        <p:txBody>
          <a:bodyPr wrap="square">
            <a:spAutoFit/>
          </a:bodyPr>
          <a:lstStyle/>
          <a:p>
            <a:r>
              <a:rPr lang="en-US" dirty="0" smtClean="0">
                <a:latin typeface="Calibri" pitchFamily="34" charset="0"/>
              </a:rPr>
              <a:t>Mat</a:t>
            </a:r>
            <a:r>
              <a:rPr lang="sr-Latn-RS" dirty="0" smtClean="0">
                <a:latin typeface="Calibri" pitchFamily="34" charset="0"/>
              </a:rPr>
              <a:t>jušin</a:t>
            </a:r>
            <a:r>
              <a:rPr lang="en-US" dirty="0" smtClean="0">
                <a:latin typeface="Calibri" pitchFamily="34" charset="0"/>
              </a:rPr>
              <a:t>, </a:t>
            </a:r>
            <a:r>
              <a:rPr lang="en-US" dirty="0" err="1" smtClean="0">
                <a:latin typeface="Calibri" pitchFamily="34" charset="0"/>
              </a:rPr>
              <a:t>Kru</a:t>
            </a:r>
            <a:r>
              <a:rPr lang="sr-Latn-RS" dirty="0" smtClean="0">
                <a:latin typeface="Calibri" pitchFamily="34" charset="0"/>
              </a:rPr>
              <a:t>č</a:t>
            </a:r>
            <a:r>
              <a:rPr lang="sr-Latn-RS" dirty="0">
                <a:latin typeface="Calibri" pitchFamily="34" charset="0"/>
              </a:rPr>
              <a:t>o</a:t>
            </a:r>
            <a:r>
              <a:rPr lang="en-US" dirty="0" smtClean="0">
                <a:latin typeface="Calibri" pitchFamily="34" charset="0"/>
              </a:rPr>
              <a:t>n</a:t>
            </a:r>
            <a:r>
              <a:rPr lang="sr-Latn-RS" dirty="0" smtClean="0">
                <a:latin typeface="Calibri" pitchFamily="34" charset="0"/>
              </a:rPr>
              <a:t>i</a:t>
            </a:r>
            <a:r>
              <a:rPr lang="en-US" dirty="0" smtClean="0">
                <a:latin typeface="Calibri" pitchFamily="34" charset="0"/>
              </a:rPr>
              <a:t>h </a:t>
            </a:r>
            <a:r>
              <a:rPr lang="en-US" dirty="0">
                <a:latin typeface="Calibri" pitchFamily="34" charset="0"/>
              </a:rPr>
              <a:t>&amp; </a:t>
            </a:r>
            <a:r>
              <a:rPr lang="en-US" dirty="0" smtClean="0">
                <a:latin typeface="Calibri" pitchFamily="34" charset="0"/>
              </a:rPr>
              <a:t>Mal</a:t>
            </a:r>
            <a:r>
              <a:rPr lang="sr-Latn-RS" dirty="0" smtClean="0">
                <a:latin typeface="Calibri" pitchFamily="34" charset="0"/>
              </a:rPr>
              <a:t>j</a:t>
            </a:r>
            <a:r>
              <a:rPr lang="en-US" dirty="0" err="1" smtClean="0">
                <a:latin typeface="Calibri" pitchFamily="34" charset="0"/>
              </a:rPr>
              <a:t>evi</a:t>
            </a:r>
            <a:r>
              <a:rPr lang="sr-Latn-RS" dirty="0" smtClean="0">
                <a:latin typeface="Calibri" pitchFamily="34" charset="0"/>
              </a:rPr>
              <a:t>č</a:t>
            </a:r>
            <a:r>
              <a:rPr lang="en-US" dirty="0" smtClean="0">
                <a:latin typeface="Calibri" pitchFamily="34" charset="0"/>
              </a:rPr>
              <a:t> </a:t>
            </a:r>
            <a:r>
              <a:rPr lang="en-US" dirty="0">
                <a:latin typeface="Calibri" pitchFamily="34" charset="0"/>
              </a:rPr>
              <a:t>(</a:t>
            </a:r>
            <a:r>
              <a:rPr lang="sr-Latn-CS" dirty="0">
                <a:latin typeface="Calibri" pitchFamily="34" charset="0"/>
              </a:rPr>
              <a:t>s leva na desno</a:t>
            </a:r>
            <a:r>
              <a:rPr lang="en-US" dirty="0" smtClean="0">
                <a:latin typeface="Calibri" pitchFamily="34" charset="0"/>
              </a:rPr>
              <a:t>), </a:t>
            </a:r>
            <a:r>
              <a:rPr lang="en-US" dirty="0">
                <a:latin typeface="Calibri" pitchFamily="34" charset="0"/>
              </a:rPr>
              <a:t>ca. 1913.</a:t>
            </a:r>
          </a:p>
        </p:txBody>
      </p:sp>
      <p:sp>
        <p:nvSpPr>
          <p:cNvPr id="6" name="Rectangle 5"/>
          <p:cNvSpPr/>
          <p:nvPr/>
        </p:nvSpPr>
        <p:spPr>
          <a:xfrm>
            <a:off x="152400" y="5181600"/>
            <a:ext cx="8763000" cy="1477328"/>
          </a:xfrm>
          <a:prstGeom prst="rect">
            <a:avLst/>
          </a:prstGeom>
        </p:spPr>
        <p:txBody>
          <a:bodyPr wrap="square">
            <a:spAutoFit/>
          </a:bodyPr>
          <a:lstStyle/>
          <a:p>
            <a:r>
              <a:rPr lang="sr-Latn-CS" dirty="0" smtClean="0">
                <a:latin typeface="Calibri" pitchFamily="34" charset="0"/>
              </a:rPr>
              <a:t>pobeda nad suncem nosi značenje pobede nad prošlosti </a:t>
            </a:r>
            <a:r>
              <a:rPr lang="en-GB" dirty="0" smtClean="0">
                <a:latin typeface="Calibri" pitchFamily="34" charset="0"/>
              </a:rPr>
              <a:t>“</a:t>
            </a:r>
            <a:r>
              <a:rPr lang="sr-Latn-CS" dirty="0" smtClean="0">
                <a:latin typeface="Calibri" pitchFamily="34" charset="0"/>
              </a:rPr>
              <a:t>pobeda nad starim, duboko ukorenjenim konceptom da Sunce znači lepotu” (Matjušin)</a:t>
            </a:r>
          </a:p>
          <a:p>
            <a:endParaRPr lang="sr-Latn-CS" dirty="0" smtClean="0">
              <a:latin typeface="Calibri" pitchFamily="34" charset="0"/>
            </a:endParaRPr>
          </a:p>
          <a:p>
            <a:r>
              <a:rPr lang="sr-Latn-CS" dirty="0" smtClean="0">
                <a:latin typeface="Calibri" pitchFamily="34" charset="0"/>
              </a:rPr>
              <a:t>Kručonih</a:t>
            </a:r>
            <a:r>
              <a:rPr lang="en-GB" dirty="0" smtClean="0">
                <a:latin typeface="Calibri" pitchFamily="34" charset="0"/>
              </a:rPr>
              <a:t>, “</a:t>
            </a:r>
            <a:r>
              <a:rPr lang="sr-Latn-CS" dirty="0" smtClean="0">
                <a:latin typeface="Calibri" pitchFamily="34" charset="0"/>
              </a:rPr>
              <a:t>Osnovna tema opere je odbrana tehnologije, posebno avijacije, i pobeda tehnologije nad kosmičkim silama i biologizmom” (simbolizam)</a:t>
            </a:r>
            <a:endParaRPr lang="sr-Latn-CS" dirty="0">
              <a:latin typeface="Calibri"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6" name="Picture 2" descr="http://max.mmlc.northwestern.edu/~mdenner/Drama/plays/playimages/victory-55.jpg"/>
          <p:cNvPicPr>
            <a:picLocks noChangeAspect="1" noChangeArrowheads="1"/>
          </p:cNvPicPr>
          <p:nvPr/>
        </p:nvPicPr>
        <p:blipFill>
          <a:blip r:embed="rId2"/>
          <a:srcRect/>
          <a:stretch>
            <a:fillRect/>
          </a:stretch>
        </p:blipFill>
        <p:spPr bwMode="auto">
          <a:xfrm>
            <a:off x="5867400" y="0"/>
            <a:ext cx="3276600" cy="2533650"/>
          </a:xfrm>
          <a:prstGeom prst="rect">
            <a:avLst/>
          </a:prstGeom>
          <a:noFill/>
          <a:ln w="9525">
            <a:noFill/>
            <a:miter lim="800000"/>
            <a:headEnd/>
            <a:tailEnd/>
          </a:ln>
        </p:spPr>
      </p:pic>
      <p:sp>
        <p:nvSpPr>
          <p:cNvPr id="182277" name="Rectangle 5"/>
          <p:cNvSpPr>
            <a:spLocks noChangeArrowheads="1"/>
          </p:cNvSpPr>
          <p:nvPr/>
        </p:nvSpPr>
        <p:spPr bwMode="auto">
          <a:xfrm>
            <a:off x="76200" y="304800"/>
            <a:ext cx="4572000" cy="4524315"/>
          </a:xfrm>
          <a:prstGeom prst="rect">
            <a:avLst/>
          </a:prstGeom>
          <a:noFill/>
          <a:ln w="9525">
            <a:noFill/>
            <a:miter lim="800000"/>
            <a:headEnd/>
            <a:tailEnd/>
          </a:ln>
          <a:effectLst/>
        </p:spPr>
        <p:txBody>
          <a:bodyPr>
            <a:spAutoFit/>
          </a:bodyPr>
          <a:lstStyle/>
          <a:p>
            <a:r>
              <a:rPr lang="sr-Latn-CS" dirty="0"/>
              <a:t>Ideja za inicijalni rad nove ‘estetike’ kojoj je Maljevič dao ime Suprematizam </a:t>
            </a:r>
            <a:r>
              <a:rPr lang="sr-Latn-CS" dirty="0" smtClean="0"/>
              <a:t>izvesno proizlazi </a:t>
            </a:r>
            <a:r>
              <a:rPr lang="sr-Latn-CS" dirty="0"/>
              <a:t>iz</a:t>
            </a:r>
            <a:r>
              <a:rPr lang="en-US" dirty="0"/>
              <a:t> </a:t>
            </a:r>
            <a:r>
              <a:rPr lang="en-US" dirty="0" err="1"/>
              <a:t>nacrta</a:t>
            </a:r>
            <a:r>
              <a:rPr lang="en-US" dirty="0"/>
              <a:t> </a:t>
            </a:r>
            <a:r>
              <a:rPr lang="en-US" dirty="0" err="1"/>
              <a:t>za</a:t>
            </a:r>
            <a:r>
              <a:rPr lang="en-US" dirty="0"/>
              <a:t> </a:t>
            </a:r>
            <a:r>
              <a:rPr lang="en-US" dirty="0" err="1"/>
              <a:t>za</a:t>
            </a:r>
            <a:r>
              <a:rPr lang="en-US" dirty="0"/>
              <a:t> </a:t>
            </a:r>
            <a:r>
              <a:rPr lang="en-US" dirty="0" err="1"/>
              <a:t>pozornicu</a:t>
            </a:r>
            <a:r>
              <a:rPr lang="en-US" dirty="0"/>
              <a:t> </a:t>
            </a:r>
            <a:r>
              <a:rPr lang="en-US" dirty="0" err="1"/>
              <a:t>krajem</a:t>
            </a:r>
            <a:r>
              <a:rPr lang="en-US" dirty="0"/>
              <a:t> </a:t>
            </a:r>
            <a:r>
              <a:rPr lang="en-US" dirty="0" smtClean="0"/>
              <a:t>1913</a:t>
            </a:r>
            <a:r>
              <a:rPr lang="sr-Latn-RS" dirty="0" smtClean="0"/>
              <a:t> (</a:t>
            </a:r>
            <a:r>
              <a:rPr lang="en-US" dirty="0" err="1" smtClean="0"/>
              <a:t>pism</a:t>
            </a:r>
            <a:r>
              <a:rPr lang="sr-Latn-CS" dirty="0" smtClean="0"/>
              <a:t>o</a:t>
            </a:r>
            <a:r>
              <a:rPr lang="en-US" dirty="0" smtClean="0"/>
              <a:t> </a:t>
            </a:r>
            <a:r>
              <a:rPr lang="sr-Latn-CS" dirty="0" smtClean="0"/>
              <a:t>Matjušinu)</a:t>
            </a:r>
            <a:r>
              <a:rPr lang="en-US" dirty="0" smtClean="0"/>
              <a:t>, </a:t>
            </a:r>
            <a:r>
              <a:rPr lang="en-US" dirty="0" err="1"/>
              <a:t>sa</a:t>
            </a:r>
            <a:r>
              <a:rPr lang="en-US" dirty="0"/>
              <a:t> </a:t>
            </a:r>
            <a:r>
              <a:rPr lang="en-US" dirty="0" err="1"/>
              <a:t>konotacijama</a:t>
            </a:r>
            <a:r>
              <a:rPr lang="en-US" dirty="0"/>
              <a:t> </a:t>
            </a:r>
            <a:r>
              <a:rPr lang="en-US" dirty="0" err="1"/>
              <a:t>pobede</a:t>
            </a:r>
            <a:r>
              <a:rPr lang="en-US" dirty="0"/>
              <a:t> </a:t>
            </a:r>
            <a:r>
              <a:rPr lang="en-US" dirty="0" err="1" smtClean="0"/>
              <a:t>futurističkog</a:t>
            </a:r>
            <a:r>
              <a:rPr lang="en-US" dirty="0" smtClean="0"/>
              <a:t> </a:t>
            </a:r>
            <a:r>
              <a:rPr lang="en-US" dirty="0" err="1"/>
              <a:t>antinaturalizma</a:t>
            </a:r>
            <a:r>
              <a:rPr lang="en-US" dirty="0"/>
              <a:t> </a:t>
            </a:r>
            <a:r>
              <a:rPr lang="en-US" dirty="0" err="1"/>
              <a:t>i</a:t>
            </a:r>
            <a:r>
              <a:rPr lang="en-US" dirty="0"/>
              <a:t> anti</a:t>
            </a:r>
            <a:r>
              <a:rPr lang="sr-Latn-CS" dirty="0"/>
              <a:t>t</a:t>
            </a:r>
            <a:r>
              <a:rPr lang="en-US" dirty="0" err="1"/>
              <a:t>ra</a:t>
            </a:r>
            <a:r>
              <a:rPr lang="sr-Latn-CS" dirty="0"/>
              <a:t>di</a:t>
            </a:r>
            <a:r>
              <a:rPr lang="en-US" dirty="0" err="1"/>
              <a:t>cionalizma</a:t>
            </a:r>
            <a:r>
              <a:rPr lang="en-US" dirty="0"/>
              <a:t> </a:t>
            </a:r>
            <a:r>
              <a:rPr lang="sr-Latn-CS" dirty="0"/>
              <a:t>a </a:t>
            </a:r>
            <a:r>
              <a:rPr lang="sr-Latn-CS" dirty="0" smtClean="0"/>
              <a:t>samu ideju je najverovatnije počeo da razvija </a:t>
            </a:r>
            <a:r>
              <a:rPr lang="sr-Latn-CS" dirty="0"/>
              <a:t>nakon </a:t>
            </a:r>
            <a:r>
              <a:rPr lang="en-US" dirty="0" err="1"/>
              <a:t>otvaranja</a:t>
            </a:r>
            <a:r>
              <a:rPr lang="en-US" dirty="0"/>
              <a:t> </a:t>
            </a:r>
            <a:r>
              <a:rPr lang="sr-Latn-RS" dirty="0" smtClean="0"/>
              <a:t>izložbe </a:t>
            </a:r>
            <a:r>
              <a:rPr lang="en-US" i="1" dirty="0" err="1" smtClean="0"/>
              <a:t>Tramvaj</a:t>
            </a:r>
            <a:r>
              <a:rPr lang="en-US" i="1" dirty="0" smtClean="0"/>
              <a:t> V</a:t>
            </a:r>
            <a:r>
              <a:rPr lang="sr-Latn-CS" dirty="0" smtClean="0"/>
              <a:t>.</a:t>
            </a:r>
            <a:endParaRPr lang="sr-Latn-CS" dirty="0"/>
          </a:p>
          <a:p>
            <a:endParaRPr lang="sr-Latn-CS" dirty="0"/>
          </a:p>
          <a:p>
            <a:r>
              <a:rPr lang="sr-Latn-RS" dirty="0" smtClean="0"/>
              <a:t>U </a:t>
            </a:r>
            <a:r>
              <a:rPr lang="en-US" dirty="0" err="1" smtClean="0"/>
              <a:t>crn</a:t>
            </a:r>
            <a:r>
              <a:rPr lang="sr-Latn-RS" dirty="0" smtClean="0"/>
              <a:t>om</a:t>
            </a:r>
            <a:r>
              <a:rPr lang="en-US" dirty="0" smtClean="0"/>
              <a:t> </a:t>
            </a:r>
            <a:r>
              <a:rPr lang="en-US" dirty="0" err="1" smtClean="0"/>
              <a:t>kvadrat</a:t>
            </a:r>
            <a:r>
              <a:rPr lang="sr-Latn-RS" dirty="0" smtClean="0"/>
              <a:t>u</a:t>
            </a:r>
            <a:r>
              <a:rPr lang="en-US" dirty="0" smtClean="0"/>
              <a:t> </a:t>
            </a:r>
            <a:r>
              <a:rPr lang="sr-Latn-RS" dirty="0" smtClean="0"/>
              <a:t>j</a:t>
            </a:r>
            <a:r>
              <a:rPr lang="sr-Latn-CS" dirty="0" smtClean="0"/>
              <a:t>e u okolnostima veza ruskih umetnika sa kulturnim i umetničkim centrima u Evropi (Pariz i Minhen), Velikog rata i predstojeće revolucije,</a:t>
            </a:r>
            <a:r>
              <a:rPr lang="en-US" dirty="0" smtClean="0"/>
              <a:t> </a:t>
            </a:r>
            <a:r>
              <a:rPr lang="sr-Latn-RS" dirty="0" smtClean="0"/>
              <a:t>Maljevič izvesno prepoznao</a:t>
            </a:r>
            <a:r>
              <a:rPr lang="en-US" dirty="0" smtClean="0"/>
              <a:t> </a:t>
            </a:r>
            <a:r>
              <a:rPr lang="en-US" dirty="0" err="1" smtClean="0"/>
              <a:t>potencijalno</a:t>
            </a:r>
            <a:r>
              <a:rPr lang="en-US" dirty="0" smtClean="0"/>
              <a:t> </a:t>
            </a:r>
            <a:r>
              <a:rPr lang="en-US" dirty="0" err="1" smtClean="0"/>
              <a:t>moć</a:t>
            </a:r>
            <a:r>
              <a:rPr lang="sr-Latn-RS" dirty="0" smtClean="0"/>
              <a:t>a</a:t>
            </a:r>
            <a:r>
              <a:rPr lang="en-US" dirty="0" smtClean="0"/>
              <a:t>n </a:t>
            </a:r>
            <a:r>
              <a:rPr lang="sr-Latn-RS" dirty="0" smtClean="0"/>
              <a:t>znak</a:t>
            </a:r>
            <a:r>
              <a:rPr lang="sr-Latn-CS" dirty="0" smtClean="0"/>
              <a:t>, tačku</a:t>
            </a:r>
            <a:r>
              <a:rPr lang="en-US" dirty="0" smtClean="0"/>
              <a:t> </a:t>
            </a:r>
            <a:r>
              <a:rPr lang="en-US" dirty="0" err="1" smtClean="0"/>
              <a:t>apsolutnog</a:t>
            </a:r>
            <a:r>
              <a:rPr lang="en-US" dirty="0" smtClean="0"/>
              <a:t> </a:t>
            </a:r>
            <a:r>
              <a:rPr lang="en-US" dirty="0" err="1" smtClean="0"/>
              <a:t>početka</a:t>
            </a:r>
            <a:r>
              <a:rPr lang="sr-Latn-CS" dirty="0" smtClean="0"/>
              <a:t> nove estetike i nove kulture.</a:t>
            </a:r>
            <a:endParaRPr lang="sr-Latn-CS" dirty="0"/>
          </a:p>
        </p:txBody>
      </p:sp>
      <p:pic>
        <p:nvPicPr>
          <p:cNvPr id="182278" name="Picture 2" descr="Kazimir Malevich. Solar Eclipse with  Mona Lisa."/>
          <p:cNvPicPr>
            <a:picLocks noChangeAspect="1" noChangeArrowheads="1"/>
          </p:cNvPicPr>
          <p:nvPr/>
        </p:nvPicPr>
        <p:blipFill>
          <a:blip r:embed="rId3"/>
          <a:srcRect/>
          <a:stretch>
            <a:fillRect/>
          </a:stretch>
        </p:blipFill>
        <p:spPr bwMode="auto">
          <a:xfrm>
            <a:off x="4800600" y="2514600"/>
            <a:ext cx="3286125" cy="43148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tanais.info/malevich/malevich2.jpg"/>
          <p:cNvPicPr>
            <a:picLocks noChangeAspect="1" noChangeArrowheads="1"/>
          </p:cNvPicPr>
          <p:nvPr/>
        </p:nvPicPr>
        <p:blipFill>
          <a:blip r:embed="rId3"/>
          <a:srcRect/>
          <a:stretch>
            <a:fillRect/>
          </a:stretch>
        </p:blipFill>
        <p:spPr bwMode="auto">
          <a:xfrm>
            <a:off x="2971800" y="152400"/>
            <a:ext cx="5486400" cy="5499141"/>
          </a:xfrm>
          <a:prstGeom prst="rect">
            <a:avLst/>
          </a:prstGeom>
          <a:noFill/>
          <a:ln w="9525">
            <a:noFill/>
            <a:miter lim="800000"/>
            <a:headEnd/>
            <a:tailEnd/>
          </a:ln>
        </p:spPr>
      </p:pic>
      <p:sp>
        <p:nvSpPr>
          <p:cNvPr id="48131" name="pole tekstowe 2"/>
          <p:cNvSpPr txBox="1">
            <a:spLocks noChangeArrowheads="1"/>
          </p:cNvSpPr>
          <p:nvPr/>
        </p:nvSpPr>
        <p:spPr bwMode="auto">
          <a:xfrm>
            <a:off x="457200" y="152400"/>
            <a:ext cx="2268538" cy="1569660"/>
          </a:xfrm>
          <a:prstGeom prst="rect">
            <a:avLst/>
          </a:prstGeom>
          <a:noFill/>
          <a:ln w="9525">
            <a:noFill/>
            <a:miter lim="800000"/>
            <a:headEnd/>
            <a:tailEnd/>
          </a:ln>
        </p:spPr>
        <p:txBody>
          <a:bodyPr>
            <a:spAutoFit/>
          </a:bodyPr>
          <a:lstStyle/>
          <a:p>
            <a:pPr algn="r"/>
            <a:r>
              <a:rPr lang="pl-PL" sz="1600" dirty="0" smtClean="0">
                <a:latin typeface="Calibri" pitchFamily="34" charset="0"/>
              </a:rPr>
              <a:t>Maljevič, </a:t>
            </a:r>
            <a:r>
              <a:rPr lang="pl-PL" sz="1600" i="1" dirty="0" smtClean="0">
                <a:latin typeface="Calibri" pitchFamily="34" charset="0"/>
              </a:rPr>
              <a:t>Crni kvadrat</a:t>
            </a:r>
            <a:r>
              <a:rPr lang="pl-PL" sz="1600" dirty="0" smtClean="0">
                <a:latin typeface="Calibri" pitchFamily="34" charset="0"/>
              </a:rPr>
              <a:t>, </a:t>
            </a:r>
            <a:r>
              <a:rPr lang="pl-PL" sz="1600" dirty="0">
                <a:latin typeface="Calibri" pitchFamily="34" charset="0"/>
              </a:rPr>
              <a:t>1915</a:t>
            </a:r>
          </a:p>
          <a:p>
            <a:pPr algn="r"/>
            <a:r>
              <a:rPr lang="pl-PL" sz="1600" dirty="0" smtClean="0">
                <a:latin typeface="Calibri" pitchFamily="34" charset="0"/>
              </a:rPr>
              <a:t>Ulje na platnu</a:t>
            </a:r>
            <a:endParaRPr lang="pl-PL" sz="1600" dirty="0">
              <a:latin typeface="Calibri" pitchFamily="34" charset="0"/>
            </a:endParaRPr>
          </a:p>
          <a:p>
            <a:pPr algn="r"/>
            <a:r>
              <a:rPr lang="pl-PL" sz="1600" dirty="0">
                <a:latin typeface="Calibri" pitchFamily="34" charset="0"/>
              </a:rPr>
              <a:t>79.5 x 79.5 cm</a:t>
            </a:r>
          </a:p>
          <a:p>
            <a:pPr algn="r"/>
            <a:r>
              <a:rPr lang="en-US" sz="1600" dirty="0" err="1" smtClean="0"/>
              <a:t>Tretjakovska</a:t>
            </a:r>
            <a:r>
              <a:rPr lang="en-US" sz="1600" dirty="0" smtClean="0"/>
              <a:t> </a:t>
            </a:r>
            <a:r>
              <a:rPr lang="en-US" sz="1600" dirty="0" err="1" smtClean="0"/>
              <a:t>galerija</a:t>
            </a:r>
            <a:r>
              <a:rPr lang="sr-Latn-RS" sz="1600" dirty="0" smtClean="0"/>
              <a:t>, Moskva</a:t>
            </a:r>
            <a:endParaRPr lang="en-GB" sz="1600" dirty="0">
              <a:latin typeface="Calibri" pitchFamily="34" charset="0"/>
            </a:endParaRPr>
          </a:p>
        </p:txBody>
      </p:sp>
      <p:sp>
        <p:nvSpPr>
          <p:cNvPr id="48132" name="Rectangle 3"/>
          <p:cNvSpPr>
            <a:spLocks noChangeArrowheads="1"/>
          </p:cNvSpPr>
          <p:nvPr/>
        </p:nvSpPr>
        <p:spPr bwMode="auto">
          <a:xfrm>
            <a:off x="228600" y="2133600"/>
            <a:ext cx="2667000" cy="3785652"/>
          </a:xfrm>
          <a:prstGeom prst="rect">
            <a:avLst/>
          </a:prstGeom>
          <a:noFill/>
          <a:ln w="9525">
            <a:noFill/>
            <a:miter lim="800000"/>
            <a:headEnd/>
            <a:tailEnd/>
          </a:ln>
        </p:spPr>
        <p:txBody>
          <a:bodyPr wrap="square">
            <a:spAutoFit/>
          </a:bodyPr>
          <a:lstStyle/>
          <a:p>
            <a:r>
              <a:rPr lang="sr-Latn-CS" sz="1600" dirty="0" smtClean="0">
                <a:latin typeface="Calibri" pitchFamily="34" charset="0"/>
              </a:rPr>
              <a:t>Crni kvadrat kao i sve druge suprematističke slike izložene na 0,10 izložbi (i one kasnije) predstavlja radikalno </a:t>
            </a:r>
            <a:r>
              <a:rPr lang="sr-Latn-CS" sz="1600" dirty="0">
                <a:latin typeface="Calibri" pitchFamily="34" charset="0"/>
              </a:rPr>
              <a:t>nihilistički gest odbacivanja svih slikarskih konvencija</a:t>
            </a:r>
            <a:r>
              <a:rPr lang="sr-Latn-CS" sz="1600" dirty="0" smtClean="0">
                <a:latin typeface="Calibri" pitchFamily="34" charset="0"/>
              </a:rPr>
              <a:t>; on</a:t>
            </a:r>
          </a:p>
          <a:p>
            <a:r>
              <a:rPr lang="sr-Latn-CS" sz="1600" dirty="0" smtClean="0">
                <a:latin typeface="Calibri" pitchFamily="34" charset="0"/>
              </a:rPr>
              <a:t>ne </a:t>
            </a:r>
            <a:r>
              <a:rPr lang="sr-Latn-CS" sz="1600" dirty="0">
                <a:latin typeface="Calibri" pitchFamily="34" charset="0"/>
              </a:rPr>
              <a:t>pruža narativ, temu, kompoziciju, prostor –  </a:t>
            </a:r>
          </a:p>
          <a:p>
            <a:r>
              <a:rPr lang="sr-Latn-CS" sz="1600" dirty="0">
                <a:latin typeface="Calibri" pitchFamily="34" charset="0"/>
              </a:rPr>
              <a:t>nudi platno sa do tada neviđenom </a:t>
            </a:r>
            <a:r>
              <a:rPr lang="sr-Latn-CS" sz="1600" dirty="0" smtClean="0">
                <a:latin typeface="Calibri" pitchFamily="34" charset="0"/>
              </a:rPr>
              <a:t>prazninom te u tom smislu postaje i ultimativna realizacija i trijumf futurističkog </a:t>
            </a:r>
            <a:r>
              <a:rPr lang="sr-Latn-CS" sz="1600" dirty="0">
                <a:latin typeface="Calibri" pitchFamily="34" charset="0"/>
              </a:rPr>
              <a:t>antinaturalizma i antiracionalizma</a:t>
            </a:r>
            <a:endParaRPr lang="pl-PL" sz="1600" dirty="0">
              <a:latin typeface="Calibri"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From Cubism and Futurism to Suprematism (Ot kubizma i futurizma k suprematizmu)"/>
          <p:cNvPicPr>
            <a:picLocks noChangeAspect="1" noChangeArrowheads="1"/>
          </p:cNvPicPr>
          <p:nvPr/>
        </p:nvPicPr>
        <p:blipFill>
          <a:blip r:embed="rId2"/>
          <a:srcRect/>
          <a:stretch>
            <a:fillRect/>
          </a:stretch>
        </p:blipFill>
        <p:spPr bwMode="auto">
          <a:xfrm>
            <a:off x="6019800" y="1676400"/>
            <a:ext cx="2930525" cy="3886200"/>
          </a:xfrm>
          <a:prstGeom prst="rect">
            <a:avLst/>
          </a:prstGeom>
          <a:noFill/>
          <a:ln w="9525">
            <a:noFill/>
            <a:miter lim="800000"/>
            <a:headEnd/>
            <a:tailEnd/>
          </a:ln>
        </p:spPr>
      </p:pic>
      <p:sp>
        <p:nvSpPr>
          <p:cNvPr id="52228" name="Content Placeholder 2"/>
          <p:cNvSpPr>
            <a:spLocks/>
          </p:cNvSpPr>
          <p:nvPr/>
        </p:nvSpPr>
        <p:spPr bwMode="auto">
          <a:xfrm>
            <a:off x="152400" y="1219200"/>
            <a:ext cx="5638800" cy="5410200"/>
          </a:xfrm>
          <a:prstGeom prst="rect">
            <a:avLst/>
          </a:prstGeom>
          <a:noFill/>
          <a:ln w="9525">
            <a:noFill/>
            <a:miter lim="800000"/>
            <a:headEnd/>
            <a:tailEnd/>
          </a:ln>
          <a:effectLst/>
        </p:spPr>
        <p:txBody>
          <a:bodyPr/>
          <a:lstStyle/>
          <a:p>
            <a:pPr marL="342900" indent="-342900">
              <a:buFontTx/>
              <a:buChar char="•"/>
            </a:pPr>
            <a:r>
              <a:rPr lang="sr-Latn-CS" sz="2000" dirty="0" smtClean="0">
                <a:latin typeface="Calibri" pitchFamily="34" charset="0"/>
              </a:rPr>
              <a:t>Ovaj Maljevičev tekst je prvi </a:t>
            </a:r>
            <a:r>
              <a:rPr lang="sr-Latn-CS" sz="2000" dirty="0">
                <a:latin typeface="Calibri" pitchFamily="34" charset="0"/>
              </a:rPr>
              <a:t>pokušaj teorijskog </a:t>
            </a:r>
            <a:r>
              <a:rPr lang="sr-Latn-CS" sz="2000" dirty="0" smtClean="0">
                <a:latin typeface="Calibri" pitchFamily="34" charset="0"/>
              </a:rPr>
              <a:t>utemeljenja i obrazloženja suprematističkog </a:t>
            </a:r>
            <a:r>
              <a:rPr lang="sr-Latn-CS" sz="2000" dirty="0">
                <a:latin typeface="Calibri" pitchFamily="34" charset="0"/>
              </a:rPr>
              <a:t>slikarstva</a:t>
            </a:r>
          </a:p>
          <a:p>
            <a:pPr marL="342900" indent="-342900">
              <a:buFontTx/>
              <a:buChar char="•"/>
            </a:pPr>
            <a:r>
              <a:rPr lang="sr-Latn-CS" sz="2000" dirty="0">
                <a:latin typeface="Calibri" pitchFamily="34" charset="0"/>
              </a:rPr>
              <a:t>Definicija suprematizma kao NOVOG SLIKARSKOG REALIZMA</a:t>
            </a:r>
          </a:p>
          <a:p>
            <a:pPr marL="342900" indent="-342900">
              <a:buFontTx/>
              <a:buChar char="•"/>
            </a:pPr>
            <a:r>
              <a:rPr lang="sr-Latn-CS" sz="2000" dirty="0">
                <a:latin typeface="Calibri" pitchFamily="34" charset="0"/>
              </a:rPr>
              <a:t>Proklamovao je nefigurativnu umetnost kao vrhunsku formu kreativnih </a:t>
            </a:r>
            <a:r>
              <a:rPr lang="sr-Latn-CS" sz="2000" dirty="0" smtClean="0">
                <a:latin typeface="Calibri" pitchFamily="34" charset="0"/>
              </a:rPr>
              <a:t>napora; odsustvo </a:t>
            </a:r>
            <a:r>
              <a:rPr lang="sr-Latn-CS" sz="2000" dirty="0">
                <a:latin typeface="Calibri" pitchFamily="34" charset="0"/>
              </a:rPr>
              <a:t>predmetnog predstavljanja, smisla, značenja i sadržaja / Besciljnost / Neutilitarnost</a:t>
            </a:r>
            <a:endParaRPr lang="en-US" sz="2000" dirty="0">
              <a:latin typeface="Calibri" pitchFamily="34" charset="0"/>
            </a:endParaRPr>
          </a:p>
          <a:p>
            <a:pPr marL="342900" indent="-342900">
              <a:lnSpc>
                <a:spcPct val="80000"/>
              </a:lnSpc>
              <a:spcBef>
                <a:spcPct val="20000"/>
              </a:spcBef>
              <a:buFontTx/>
              <a:buChar char="•"/>
            </a:pPr>
            <a:r>
              <a:rPr lang="sr-Latn-CS" sz="2000" dirty="0">
                <a:latin typeface="Calibri" pitchFamily="34" charset="0"/>
              </a:rPr>
              <a:t>Bespredmetnost zasebna umetnička ideologija / Sva je umetnost u suštini bespredmetna – Nemoguće je na platnu predstaviti predmet / Bespredmetna površina slike</a:t>
            </a:r>
          </a:p>
          <a:p>
            <a:pPr marL="342900" indent="-342900">
              <a:lnSpc>
                <a:spcPct val="80000"/>
              </a:lnSpc>
              <a:spcBef>
                <a:spcPct val="20000"/>
              </a:spcBef>
              <a:buFontTx/>
              <a:buChar char="•"/>
            </a:pPr>
            <a:endParaRPr lang="sr-Latn-CS" sz="2000" dirty="0">
              <a:latin typeface="Calibri" pitchFamily="34" charset="0"/>
            </a:endParaRPr>
          </a:p>
          <a:p>
            <a:pPr marL="342900" indent="-342900">
              <a:lnSpc>
                <a:spcPct val="80000"/>
              </a:lnSpc>
              <a:spcBef>
                <a:spcPct val="20000"/>
              </a:spcBef>
              <a:buFontTx/>
              <a:buChar char="•"/>
            </a:pPr>
            <a:r>
              <a:rPr lang="sr-Latn-CS" sz="2000" dirty="0">
                <a:latin typeface="Calibri" pitchFamily="34" charset="0"/>
              </a:rPr>
              <a:t>Maljevič ne govori o razvoju </a:t>
            </a:r>
            <a:r>
              <a:rPr lang="sr-Latn-CS" sz="2000" b="1" dirty="0">
                <a:latin typeface="Calibri" pitchFamily="34" charset="0"/>
              </a:rPr>
              <a:t>do</a:t>
            </a:r>
            <a:r>
              <a:rPr lang="sr-Latn-CS" sz="2000" dirty="0">
                <a:latin typeface="Calibri" pitchFamily="34" charset="0"/>
              </a:rPr>
              <a:t> kvadrata, već o razvoju </a:t>
            </a:r>
            <a:r>
              <a:rPr lang="sr-Latn-CS" sz="2000" b="1" dirty="0">
                <a:latin typeface="Calibri" pitchFamily="34" charset="0"/>
              </a:rPr>
              <a:t>iz</a:t>
            </a:r>
            <a:r>
              <a:rPr lang="sr-Latn-CS" sz="2000" dirty="0">
                <a:latin typeface="Calibri" pitchFamily="34" charset="0"/>
              </a:rPr>
              <a:t> kvadrata, nazivajući ga </a:t>
            </a:r>
            <a:r>
              <a:rPr lang="sr-Latn-CS" sz="2000" b="1" dirty="0">
                <a:latin typeface="Calibri" pitchFamily="34" charset="0"/>
              </a:rPr>
              <a:t>začetkom</a:t>
            </a:r>
            <a:r>
              <a:rPr lang="sr-Latn-CS" sz="2000" dirty="0">
                <a:latin typeface="Calibri" pitchFamily="34" charset="0"/>
              </a:rPr>
              <a:t> a ne posledicom. Kvadrat nije plod (formalne evolucije), već sam iz sebe daje plodove (jedinice formalnog jezika) sopstvenim </a:t>
            </a:r>
            <a:r>
              <a:rPr lang="sr-Latn-CS" sz="2000" b="1" dirty="0">
                <a:latin typeface="Calibri" pitchFamily="34" charset="0"/>
              </a:rPr>
              <a:t>raspadanjem</a:t>
            </a:r>
            <a:endParaRPr lang="sr-Latn-CS" sz="2000" dirty="0">
              <a:latin typeface="Calibri" pitchFamily="34" charset="0"/>
            </a:endParaRPr>
          </a:p>
        </p:txBody>
      </p:sp>
      <p:sp>
        <p:nvSpPr>
          <p:cNvPr id="52229" name="Title 1"/>
          <p:cNvSpPr>
            <a:spLocks/>
          </p:cNvSpPr>
          <p:nvPr/>
        </p:nvSpPr>
        <p:spPr bwMode="auto">
          <a:xfrm>
            <a:off x="457200" y="152400"/>
            <a:ext cx="8229600" cy="792163"/>
          </a:xfrm>
          <a:prstGeom prst="rect">
            <a:avLst/>
          </a:prstGeom>
          <a:noFill/>
          <a:ln w="9525">
            <a:noFill/>
            <a:miter lim="800000"/>
            <a:headEnd/>
            <a:tailEnd/>
          </a:ln>
          <a:effectLst/>
        </p:spPr>
        <p:txBody>
          <a:bodyPr anchor="ctr"/>
          <a:lstStyle/>
          <a:p>
            <a:pPr algn="ctr"/>
            <a:r>
              <a:rPr lang="sr-Latn-CS" sz="2800" dirty="0" smtClean="0"/>
              <a:t>Maljevič, </a:t>
            </a:r>
            <a:r>
              <a:rPr lang="sr-Latn-CS" sz="2800" i="1" dirty="0" smtClean="0"/>
              <a:t>Od </a:t>
            </a:r>
            <a:r>
              <a:rPr lang="sr-Latn-CS" sz="2800" i="1" dirty="0"/>
              <a:t>kubizma do suprematizma: novi slikarski realizam</a:t>
            </a:r>
            <a:r>
              <a:rPr lang="sr-Latn-CS" sz="2800" dirty="0"/>
              <a:t>, Moskva, 1915</a:t>
            </a:r>
            <a:endParaRPr lang="en-US" sz="2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152400" y="228600"/>
            <a:ext cx="3048000" cy="6186309"/>
          </a:xfrm>
          <a:prstGeom prst="rect">
            <a:avLst/>
          </a:prstGeom>
          <a:noFill/>
          <a:ln w="9525">
            <a:noFill/>
            <a:miter lim="800000"/>
            <a:headEnd/>
            <a:tailEnd/>
          </a:ln>
        </p:spPr>
        <p:txBody>
          <a:bodyPr>
            <a:spAutoFit/>
          </a:bodyPr>
          <a:lstStyle/>
          <a:p>
            <a:r>
              <a:rPr lang="sr-Latn-CS" dirty="0">
                <a:latin typeface="Calibri" pitchFamily="34" charset="0"/>
              </a:rPr>
              <a:t>“Kvadrat nije podsvesna forma. To je stvaralaštvo intuitivnog razuma.</a:t>
            </a:r>
          </a:p>
          <a:p>
            <a:r>
              <a:rPr lang="sr-Latn-CS" dirty="0">
                <a:latin typeface="Calibri" pitchFamily="34" charset="0"/>
              </a:rPr>
              <a:t>Lice nove umetnosti!</a:t>
            </a:r>
          </a:p>
          <a:p>
            <a:r>
              <a:rPr lang="sr-Latn-CS" dirty="0">
                <a:latin typeface="Calibri" pitchFamily="34" charset="0"/>
              </a:rPr>
              <a:t>Kvadrat je živo, carsko čedo</a:t>
            </a:r>
            <a:r>
              <a:rPr lang="sr-Latn-CS" dirty="0" smtClean="0">
                <a:latin typeface="Calibri" pitchFamily="34" charset="0"/>
              </a:rPr>
              <a:t>! Prvi </a:t>
            </a:r>
            <a:r>
              <a:rPr lang="sr-Latn-CS" dirty="0">
                <a:latin typeface="Calibri" pitchFamily="34" charset="0"/>
              </a:rPr>
              <a:t>korak čistog stvaralaštva u umetnosti. Pre njega su postojale naivne deformacije i kopije prirode.”</a:t>
            </a:r>
          </a:p>
          <a:p>
            <a:r>
              <a:rPr lang="sr-Latn-CS" dirty="0">
                <a:latin typeface="Calibri" pitchFamily="34" charset="0"/>
              </a:rPr>
              <a:t>1915</a:t>
            </a:r>
            <a:r>
              <a:rPr lang="sr-Latn-CS" dirty="0" smtClean="0">
                <a:latin typeface="Calibri" pitchFamily="34" charset="0"/>
              </a:rPr>
              <a:t>.</a:t>
            </a:r>
          </a:p>
          <a:p>
            <a:endParaRPr lang="sr-Latn-CS" dirty="0" smtClean="0">
              <a:latin typeface="Calibri" pitchFamily="34" charset="0"/>
            </a:endParaRPr>
          </a:p>
          <a:p>
            <a:r>
              <a:rPr lang="sr-Latn-CS" dirty="0" smtClean="0">
                <a:latin typeface="Calibri" pitchFamily="34" charset="0"/>
              </a:rPr>
              <a:t>slika ne sadrži ništa osim jasnih geometrijskih oblika i boja koji zajedno ne ukazuju ni na kakvu drugu stvarnost osim na sopstvenu (realnost oblika i boje); prevlast (sumpremacija) čistog osećaja koji nalazi svoj pikturalni ekvivalent u čistoj formi, oslobođenoj svakog racionalnog ili simboličkog značenja</a:t>
            </a:r>
          </a:p>
        </p:txBody>
      </p:sp>
      <p:pic>
        <p:nvPicPr>
          <p:cNvPr id="53251" name="Picture 2" descr="File:Kazimir Malevich, 1915, Black Suprematic Square, oil on linen canvas, 79.5 x 79.5 cm, Tretyakov Gallery, Moscow.jpg"/>
          <p:cNvPicPr>
            <a:picLocks noChangeAspect="1" noChangeArrowheads="1"/>
          </p:cNvPicPr>
          <p:nvPr/>
        </p:nvPicPr>
        <p:blipFill>
          <a:blip r:embed="rId3"/>
          <a:srcRect/>
          <a:stretch>
            <a:fillRect/>
          </a:stretch>
        </p:blipFill>
        <p:spPr bwMode="auto">
          <a:xfrm>
            <a:off x="3457575" y="0"/>
            <a:ext cx="5686425" cy="5705475"/>
          </a:xfrm>
          <a:prstGeom prst="rect">
            <a:avLst/>
          </a:prstGeom>
          <a:noFill/>
          <a:ln w="9525">
            <a:noFill/>
            <a:miter lim="800000"/>
            <a:headEnd/>
            <a:tailEnd/>
          </a:ln>
        </p:spPr>
      </p:pic>
      <p:sp>
        <p:nvSpPr>
          <p:cNvPr id="53252" name="Rectangle 6"/>
          <p:cNvSpPr>
            <a:spLocks noChangeArrowheads="1"/>
          </p:cNvSpPr>
          <p:nvPr/>
        </p:nvSpPr>
        <p:spPr bwMode="auto">
          <a:xfrm>
            <a:off x="4343400" y="5791200"/>
            <a:ext cx="4572000" cy="923330"/>
          </a:xfrm>
          <a:prstGeom prst="rect">
            <a:avLst/>
          </a:prstGeom>
          <a:noFill/>
          <a:ln w="9525">
            <a:noFill/>
            <a:miter lim="800000"/>
            <a:headEnd/>
            <a:tailEnd/>
          </a:ln>
        </p:spPr>
        <p:txBody>
          <a:bodyPr>
            <a:spAutoFit/>
          </a:bodyPr>
          <a:lstStyle/>
          <a:p>
            <a:pPr algn="r"/>
            <a:r>
              <a:rPr lang="pl-PL" i="1" dirty="0" smtClean="0">
                <a:latin typeface="Calibri" pitchFamily="34" charset="0"/>
              </a:rPr>
              <a:t>Crni kvadrat</a:t>
            </a:r>
            <a:r>
              <a:rPr lang="pl-PL" dirty="0" smtClean="0">
                <a:latin typeface="Calibri" pitchFamily="34" charset="0"/>
              </a:rPr>
              <a:t>, 1915, Ulje na platnu</a:t>
            </a:r>
          </a:p>
          <a:p>
            <a:pPr algn="r"/>
            <a:r>
              <a:rPr lang="pl-PL" dirty="0" smtClean="0">
                <a:latin typeface="Calibri" pitchFamily="34" charset="0"/>
              </a:rPr>
              <a:t>79.5 x 79.5 cm</a:t>
            </a:r>
          </a:p>
          <a:p>
            <a:pPr algn="r"/>
            <a:r>
              <a:rPr lang="en-US" dirty="0" err="1" smtClean="0"/>
              <a:t>Tretjakovska</a:t>
            </a:r>
            <a:r>
              <a:rPr lang="en-US" dirty="0" smtClean="0"/>
              <a:t> </a:t>
            </a:r>
            <a:r>
              <a:rPr lang="en-US" dirty="0" err="1" smtClean="0"/>
              <a:t>galerija</a:t>
            </a:r>
            <a:r>
              <a:rPr lang="sr-Latn-RS" dirty="0" smtClean="0"/>
              <a:t>, Moskva</a:t>
            </a:r>
            <a:endParaRPr lang="en-GB" dirty="0">
              <a:latin typeface="Calibri"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ibiblio.org/wm/paint/auth/malevich/sup/malevich.black-square.jpg"/>
          <p:cNvPicPr>
            <a:picLocks noChangeAspect="1" noChangeArrowheads="1"/>
          </p:cNvPicPr>
          <p:nvPr/>
        </p:nvPicPr>
        <p:blipFill>
          <a:blip r:embed="rId2"/>
          <a:srcRect/>
          <a:stretch>
            <a:fillRect/>
          </a:stretch>
        </p:blipFill>
        <p:spPr bwMode="auto">
          <a:xfrm>
            <a:off x="3733800" y="1143000"/>
            <a:ext cx="5410200" cy="5356225"/>
          </a:xfrm>
          <a:prstGeom prst="rect">
            <a:avLst/>
          </a:prstGeom>
          <a:noFill/>
          <a:ln w="9525">
            <a:noFill/>
            <a:miter lim="800000"/>
            <a:headEnd/>
            <a:tailEnd/>
          </a:ln>
        </p:spPr>
      </p:pic>
      <p:sp>
        <p:nvSpPr>
          <p:cNvPr id="55300" name="Rectangle 4"/>
          <p:cNvSpPr>
            <a:spLocks noChangeArrowheads="1"/>
          </p:cNvSpPr>
          <p:nvPr/>
        </p:nvSpPr>
        <p:spPr bwMode="auto">
          <a:xfrm>
            <a:off x="3886200" y="152400"/>
            <a:ext cx="4953000" cy="923330"/>
          </a:xfrm>
          <a:prstGeom prst="rect">
            <a:avLst/>
          </a:prstGeom>
          <a:noFill/>
          <a:ln w="9525">
            <a:noFill/>
            <a:miter lim="800000"/>
            <a:headEnd/>
            <a:tailEnd/>
          </a:ln>
        </p:spPr>
        <p:txBody>
          <a:bodyPr>
            <a:spAutoFit/>
          </a:bodyPr>
          <a:lstStyle/>
          <a:p>
            <a:pPr algn="ctr"/>
            <a:r>
              <a:rPr lang="sr-Latn-RS" dirty="0" smtClean="0">
                <a:latin typeface="Calibri" pitchFamily="34" charset="0"/>
              </a:rPr>
              <a:t>Maljevič, </a:t>
            </a:r>
            <a:r>
              <a:rPr lang="sr-Latn-RS" i="1" dirty="0" smtClean="0">
                <a:latin typeface="Calibri" pitchFamily="34" charset="0"/>
              </a:rPr>
              <a:t>Crni kvadrat</a:t>
            </a:r>
            <a:r>
              <a:rPr lang="sr-Latn-CS" dirty="0" smtClean="0">
                <a:latin typeface="Calibri" pitchFamily="34" charset="0"/>
              </a:rPr>
              <a:t>, </a:t>
            </a:r>
            <a:r>
              <a:rPr lang="en-US" dirty="0">
                <a:latin typeface="Calibri" pitchFamily="34" charset="0"/>
              </a:rPr>
              <a:t>[1913] 1923-29</a:t>
            </a:r>
            <a:r>
              <a:rPr lang="sr-Latn-CS" dirty="0">
                <a:latin typeface="Calibri" pitchFamily="34" charset="0"/>
              </a:rPr>
              <a:t>, </a:t>
            </a:r>
            <a:r>
              <a:rPr lang="sr-Latn-CS" dirty="0" smtClean="0">
                <a:latin typeface="Calibri" pitchFamily="34" charset="0"/>
              </a:rPr>
              <a:t>ulje na platnu, </a:t>
            </a:r>
            <a:r>
              <a:rPr lang="en-US" dirty="0">
                <a:latin typeface="Calibri" pitchFamily="34" charset="0"/>
              </a:rPr>
              <a:t>106.2 x 106.5 cm</a:t>
            </a:r>
            <a:r>
              <a:rPr lang="sr-Latn-CS" dirty="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
        <p:nvSpPr>
          <p:cNvPr id="55301" name="Rectangle 5"/>
          <p:cNvSpPr>
            <a:spLocks noChangeArrowheads="1"/>
          </p:cNvSpPr>
          <p:nvPr/>
        </p:nvSpPr>
        <p:spPr bwMode="auto">
          <a:xfrm>
            <a:off x="76200" y="22225"/>
            <a:ext cx="3505200" cy="6683375"/>
          </a:xfrm>
          <a:prstGeom prst="rect">
            <a:avLst/>
          </a:prstGeom>
          <a:noFill/>
          <a:ln w="9525">
            <a:noFill/>
            <a:miter lim="800000"/>
            <a:headEnd/>
            <a:tailEnd/>
          </a:ln>
          <a:effectLst/>
        </p:spPr>
        <p:txBody>
          <a:bodyPr>
            <a:spAutoFit/>
          </a:bodyPr>
          <a:lstStyle/>
          <a:p>
            <a:r>
              <a:rPr lang="sr-Latn-CS" dirty="0">
                <a:latin typeface="Calibri" pitchFamily="34" charset="0"/>
              </a:rPr>
              <a:t>“Da su majstori renesanse otkrili </a:t>
            </a:r>
            <a:r>
              <a:rPr lang="sr-Latn-CS" u="sng" dirty="0">
                <a:latin typeface="Calibri" pitchFamily="34" charset="0"/>
              </a:rPr>
              <a:t>slikarsku plohu</a:t>
            </a:r>
            <a:r>
              <a:rPr lang="sr-Latn-CS" dirty="0">
                <a:latin typeface="Calibri" pitchFamily="34" charset="0"/>
              </a:rPr>
              <a:t>, ona bi bila mnogo vrednija i značajnija od bilo koje madone i Đokonde”</a:t>
            </a:r>
          </a:p>
          <a:p>
            <a:r>
              <a:rPr lang="sr-Latn-CS" dirty="0">
                <a:latin typeface="Calibri" pitchFamily="34" charset="0"/>
              </a:rPr>
              <a:t>“Takve forme neće biti ponavljanje stvari koje žive u životu, već će same biti živa stvar. Obojena ploha jeste živa realna forma”</a:t>
            </a:r>
          </a:p>
          <a:p>
            <a:r>
              <a:rPr lang="sr-Latn-CS" dirty="0">
                <a:latin typeface="Calibri" pitchFamily="34" charset="0"/>
              </a:rPr>
              <a:t>“Forme suprematizma, novog slikarskog realizma, već jesu dokaz građenja formi iz ničega, formi koje je otkrio Intutivni Razum” (osvešćeni ‘intuitivni osećaj’; osećaj koji je obitavao u svesti samo umetnik nije mogao da razume njegove zahteve)</a:t>
            </a:r>
          </a:p>
          <a:p>
            <a:r>
              <a:rPr lang="sr-Latn-CS" dirty="0">
                <a:latin typeface="Calibri" pitchFamily="34" charset="0"/>
              </a:rPr>
              <a:t>“I suprematizam je čisto slikarska umetnost boja čija SAMOSTALNOST ne može biti svedena na jednu boju.”</a:t>
            </a:r>
          </a:p>
          <a:p>
            <a:r>
              <a:rPr lang="sr-Latn-CS" dirty="0">
                <a:latin typeface="Calibri" pitchFamily="34" charset="0"/>
              </a:rPr>
              <a:t>“Konjski trk se može preneti jednobojnom olovkom”</a:t>
            </a:r>
          </a:p>
          <a:p>
            <a:r>
              <a:rPr lang="sr-Latn-CS" dirty="0">
                <a:latin typeface="Calibri" pitchFamily="34" charset="0"/>
              </a:rPr>
              <a:t>“Slikari moraju da odbace siže i stvari ako žele da budu čisti slikari”</a:t>
            </a:r>
            <a:endParaRPr lang="en-US" dirty="0">
              <a:latin typeface="Calibri"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www.ibiblio.org/wm/paint/auth/malevich/sup/malevich.black-circle.jpg"/>
          <p:cNvPicPr>
            <a:picLocks noChangeAspect="1" noChangeArrowheads="1"/>
          </p:cNvPicPr>
          <p:nvPr/>
        </p:nvPicPr>
        <p:blipFill>
          <a:blip r:embed="rId3"/>
          <a:srcRect/>
          <a:stretch>
            <a:fillRect/>
          </a:stretch>
        </p:blipFill>
        <p:spPr bwMode="auto">
          <a:xfrm>
            <a:off x="3581400" y="0"/>
            <a:ext cx="5562600" cy="5562600"/>
          </a:xfrm>
          <a:prstGeom prst="rect">
            <a:avLst/>
          </a:prstGeom>
          <a:noFill/>
          <a:ln w="9525">
            <a:noFill/>
            <a:miter lim="800000"/>
            <a:headEnd/>
            <a:tailEnd/>
          </a:ln>
        </p:spPr>
      </p:pic>
      <p:sp>
        <p:nvSpPr>
          <p:cNvPr id="56323" name="Rectangle 4"/>
          <p:cNvSpPr>
            <a:spLocks noChangeArrowheads="1"/>
          </p:cNvSpPr>
          <p:nvPr/>
        </p:nvSpPr>
        <p:spPr bwMode="auto">
          <a:xfrm>
            <a:off x="3429000" y="6019800"/>
            <a:ext cx="5562600" cy="646113"/>
          </a:xfrm>
          <a:prstGeom prst="rect">
            <a:avLst/>
          </a:prstGeom>
          <a:noFill/>
          <a:ln w="9525">
            <a:noFill/>
            <a:miter lim="800000"/>
            <a:headEnd/>
            <a:tailEnd/>
          </a:ln>
        </p:spPr>
        <p:txBody>
          <a:bodyPr>
            <a:spAutoFit/>
          </a:bodyPr>
          <a:lstStyle/>
          <a:p>
            <a:pPr algn="ctr"/>
            <a:r>
              <a:rPr lang="sr-Latn-RS" dirty="0" smtClean="0">
                <a:latin typeface="Calibri" pitchFamily="34" charset="0"/>
              </a:rPr>
              <a:t>Maljevič, </a:t>
            </a:r>
            <a:r>
              <a:rPr lang="sr-Latn-RS" i="1" dirty="0" smtClean="0">
                <a:latin typeface="Calibri" pitchFamily="34" charset="0"/>
              </a:rPr>
              <a:t>Crni krug</a:t>
            </a:r>
            <a:r>
              <a:rPr lang="sr-Latn-CS" i="1" dirty="0" smtClean="0">
                <a:latin typeface="Calibri" pitchFamily="34" charset="0"/>
              </a:rPr>
              <a:t> </a:t>
            </a:r>
            <a:r>
              <a:rPr lang="en-US" dirty="0">
                <a:latin typeface="Calibri" pitchFamily="34" charset="0"/>
              </a:rPr>
              <a:t>[1913] 1923-29</a:t>
            </a:r>
            <a:r>
              <a:rPr lang="sr-Latn-CS" dirty="0">
                <a:latin typeface="Calibri" pitchFamily="34" charset="0"/>
              </a:rPr>
              <a:t>, </a:t>
            </a:r>
            <a:r>
              <a:rPr lang="sr-Latn-RS" dirty="0" smtClean="0">
                <a:latin typeface="Calibri" pitchFamily="34" charset="0"/>
              </a:rPr>
              <a:t>ulje na platnu</a:t>
            </a:r>
            <a:r>
              <a:rPr lang="en-US" dirty="0">
                <a:latin typeface="Calibri" pitchFamily="34" charset="0"/>
              </a:rPr>
              <a:t/>
            </a:r>
            <a:br>
              <a:rPr lang="en-US" dirty="0">
                <a:latin typeface="Calibri" pitchFamily="34" charset="0"/>
              </a:rPr>
            </a:br>
            <a:r>
              <a:rPr lang="en-US" dirty="0">
                <a:latin typeface="Calibri" pitchFamily="34" charset="0"/>
              </a:rPr>
              <a:t>105.5 x 105.5 cm</a:t>
            </a:r>
            <a:r>
              <a:rPr lang="sr-Latn-CS" dirty="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
        <p:nvSpPr>
          <p:cNvPr id="56324" name="Rectangle 3"/>
          <p:cNvSpPr>
            <a:spLocks noChangeArrowheads="1"/>
          </p:cNvSpPr>
          <p:nvPr/>
        </p:nvSpPr>
        <p:spPr bwMode="auto">
          <a:xfrm>
            <a:off x="0" y="117475"/>
            <a:ext cx="3505200" cy="6464300"/>
          </a:xfrm>
          <a:prstGeom prst="rect">
            <a:avLst/>
          </a:prstGeom>
          <a:noFill/>
          <a:ln w="9525">
            <a:noFill/>
            <a:miter lim="800000"/>
            <a:headEnd/>
            <a:tailEnd/>
          </a:ln>
        </p:spPr>
        <p:txBody>
          <a:bodyPr>
            <a:spAutoFit/>
          </a:bodyPr>
          <a:lstStyle/>
          <a:p>
            <a:r>
              <a:rPr lang="sr-Latn-CS" dirty="0">
                <a:latin typeface="Calibri" pitchFamily="34" charset="0"/>
              </a:rPr>
              <a:t>“Novi slikarski realizam zaista je slikarski, jer u njemu nema realizma planina, neba, vode...</a:t>
            </a:r>
          </a:p>
          <a:p>
            <a:r>
              <a:rPr lang="sr-Latn-CS" b="1" dirty="0">
                <a:latin typeface="Calibri" pitchFamily="34" charset="0"/>
              </a:rPr>
              <a:t>Do sada je postojao realizam stvari, ali ne i realizam slikarskih, obojenih jedinica</a:t>
            </a:r>
            <a:r>
              <a:rPr lang="sr-Latn-CS" dirty="0">
                <a:latin typeface="Calibri" pitchFamily="34" charset="0"/>
              </a:rPr>
              <a:t>, koje se grade tako da se zavise ni od forme, ni od boje, ni od svog međusobnog položaja.</a:t>
            </a:r>
          </a:p>
          <a:p>
            <a:r>
              <a:rPr lang="sr-Latn-CS" dirty="0">
                <a:latin typeface="Calibri" pitchFamily="34" charset="0"/>
              </a:rPr>
              <a:t>Svaka forma je slobodna i individualna.</a:t>
            </a:r>
          </a:p>
          <a:p>
            <a:r>
              <a:rPr lang="sr-Latn-CS" dirty="0">
                <a:latin typeface="Calibri" pitchFamily="34" charset="0"/>
              </a:rPr>
              <a:t>Svaka forma je svet</a:t>
            </a:r>
          </a:p>
          <a:p>
            <a:r>
              <a:rPr lang="sr-Latn-CS" dirty="0">
                <a:latin typeface="Calibri" pitchFamily="34" charset="0"/>
              </a:rPr>
              <a:t>Svaka slikarska ploha je življa o svakog lica na kojem štrči par očiju i osmeh.</a:t>
            </a:r>
          </a:p>
          <a:p>
            <a:r>
              <a:rPr lang="sr-Latn-CS" dirty="0">
                <a:latin typeface="Calibri" pitchFamily="34" charset="0"/>
              </a:rPr>
              <a:t>Lice naslikano na slici pruža žalosnu parodiju života, i taj nagoveštaj je  - samo podsećanje na živo.</a:t>
            </a:r>
          </a:p>
          <a:p>
            <a:r>
              <a:rPr lang="sr-Latn-CS" dirty="0">
                <a:latin typeface="Calibri" pitchFamily="34" charset="0"/>
              </a:rPr>
              <a:t>PLOHA JE PAK ŽIVA, ona se rodila. ... Živo lice, pejzaž u prirodi – podsećaju nas na sliku, tj. na mrtvo.”</a:t>
            </a:r>
          </a:p>
          <a:p>
            <a:r>
              <a:rPr lang="sr-Latn-CS" dirty="0">
                <a:latin typeface="Calibri" pitchFamily="34" charset="0"/>
              </a:rPr>
              <a:t>1915.</a:t>
            </a:r>
            <a:endParaRPr lang="en-US" dirty="0">
              <a:latin typeface="Calibri"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ibiblio.org/wm/paint/auth/malevich/sup/malevich.peasant-woman.jpg"/>
          <p:cNvPicPr>
            <a:picLocks noChangeAspect="1" noChangeArrowheads="1"/>
          </p:cNvPicPr>
          <p:nvPr/>
        </p:nvPicPr>
        <p:blipFill>
          <a:blip r:embed="rId2"/>
          <a:srcRect/>
          <a:stretch>
            <a:fillRect/>
          </a:stretch>
        </p:blipFill>
        <p:spPr bwMode="auto">
          <a:xfrm>
            <a:off x="2293938" y="0"/>
            <a:ext cx="6850062" cy="6858000"/>
          </a:xfrm>
          <a:prstGeom prst="rect">
            <a:avLst/>
          </a:prstGeom>
          <a:noFill/>
          <a:ln w="9525">
            <a:noFill/>
            <a:miter lim="800000"/>
            <a:headEnd/>
            <a:tailEnd/>
          </a:ln>
        </p:spPr>
      </p:pic>
      <p:sp>
        <p:nvSpPr>
          <p:cNvPr id="57347" name="Rectangle 2"/>
          <p:cNvSpPr>
            <a:spLocks noChangeArrowheads="1"/>
          </p:cNvSpPr>
          <p:nvPr/>
        </p:nvSpPr>
        <p:spPr bwMode="auto">
          <a:xfrm>
            <a:off x="152400" y="152400"/>
            <a:ext cx="2057400" cy="2308324"/>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sr-Latn-RS" i="1" dirty="0" smtClean="0">
                <a:latin typeface="Calibri" pitchFamily="34" charset="0"/>
              </a:rPr>
              <a:t>Crveni kvadrat: slikarski realizam seljanke u dve dimenzije</a:t>
            </a:r>
            <a:r>
              <a:rPr lang="sr-Latn-RS" dirty="0" smtClean="0">
                <a:latin typeface="Calibri" pitchFamily="34" charset="0"/>
              </a:rPr>
              <a:t>, </a:t>
            </a:r>
            <a:r>
              <a:rPr lang="en-US" dirty="0" smtClean="0">
                <a:latin typeface="Calibri" pitchFamily="34" charset="0"/>
              </a:rPr>
              <a:t>1915</a:t>
            </a:r>
            <a:r>
              <a:rPr lang="en-US" dirty="0">
                <a:latin typeface="Calibri" pitchFamily="34" charset="0"/>
              </a:rPr>
              <a:t/>
            </a:r>
            <a:br>
              <a:rPr lang="en-US" dirty="0">
                <a:latin typeface="Calibri" pitchFamily="34" charset="0"/>
              </a:rPr>
            </a:br>
            <a:r>
              <a:rPr lang="sr-Latn-RS" dirty="0" smtClean="0">
                <a:latin typeface="Calibri" pitchFamily="34" charset="0"/>
              </a:rPr>
              <a:t>ulje na platnu</a:t>
            </a:r>
            <a:r>
              <a:rPr lang="en-US" dirty="0">
                <a:latin typeface="Calibri" pitchFamily="34" charset="0"/>
              </a:rPr>
              <a:t/>
            </a:r>
            <a:br>
              <a:rPr lang="en-US" dirty="0">
                <a:latin typeface="Calibri" pitchFamily="34" charset="0"/>
              </a:rPr>
            </a:br>
            <a:r>
              <a:rPr lang="en-US" dirty="0">
                <a:latin typeface="Calibri" pitchFamily="34" charset="0"/>
              </a:rPr>
              <a:t>53 x 53 </a:t>
            </a:r>
            <a:r>
              <a:rPr lang="en-US" dirty="0" smtClean="0">
                <a:latin typeface="Calibri" pitchFamily="34" charset="0"/>
              </a:rPr>
              <a:t>cm</a:t>
            </a:r>
            <a:r>
              <a:rPr lang="sr-Latn-RS" dirty="0" smtClean="0">
                <a:latin typeface="Calibri" pitchFamily="34" charset="0"/>
              </a:rPr>
              <a:t>, 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idx="4294967295"/>
          </p:nvPr>
        </p:nvSpPr>
        <p:spPr/>
        <p:txBody>
          <a:bodyPr/>
          <a:lstStyle/>
          <a:p>
            <a:endParaRPr lang="en-US"/>
          </a:p>
        </p:txBody>
      </p:sp>
      <p:sp>
        <p:nvSpPr>
          <p:cNvPr id="3" name="Content Placeholder 2"/>
          <p:cNvSpPr>
            <a:spLocks noGrp="1"/>
          </p:cNvSpPr>
          <p:nvPr>
            <p:ph idx="4294967295"/>
          </p:nvPr>
        </p:nvSpPr>
        <p:spPr/>
        <p:txBody>
          <a:bodyPr>
            <a:normAutofit/>
          </a:bodyPr>
          <a:lstStyle/>
          <a:p>
            <a:r>
              <a:rPr lang="sr-Latn-CS" sz="2700" dirty="0"/>
              <a:t>Kao umetnička teorija i kao slikarska praksa suprematizam nije zatvoreni i nepromenljivi sistem</a:t>
            </a:r>
          </a:p>
          <a:p>
            <a:r>
              <a:rPr lang="sr-Latn-CS" sz="2700" dirty="0"/>
              <a:t>sam Maljevič govori o momentima razvoja suprematizma:</a:t>
            </a:r>
          </a:p>
          <a:p>
            <a:pPr>
              <a:buFontTx/>
              <a:buNone/>
            </a:pPr>
            <a:r>
              <a:rPr lang="sr-Latn-CS" sz="2700" dirty="0"/>
              <a:t>prvu suprematističku formu čini KVADRAT (</a:t>
            </a:r>
            <a:r>
              <a:rPr lang="sr-Latn-CS" sz="2700" dirty="0" smtClean="0"/>
              <a:t>crni, </a:t>
            </a:r>
            <a:r>
              <a:rPr lang="sr-Latn-CS" sz="2700" dirty="0"/>
              <a:t>crveni, beli) iz kojeg će proizići sve ostale forme: KRUG, KRST, i konstelacije sastavljene od više različitih  pojedinačnih elemenata</a:t>
            </a:r>
          </a:p>
          <a:p>
            <a:pPr>
              <a:buFontTx/>
              <a:buNone/>
            </a:pPr>
            <a:r>
              <a:rPr lang="sr-Latn-CS" sz="2700" dirty="0"/>
              <a:t>tri osnovna suprematistička elementa su crni kvadrat, krug i krst</a:t>
            </a:r>
            <a:endParaRPr lang="en-US" sz="27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moma.org/collection_images/resized/895/w500h420/CRI_67895.jpg"/>
          <p:cNvPicPr>
            <a:picLocks noChangeAspect="1" noChangeArrowheads="1"/>
          </p:cNvPicPr>
          <p:nvPr/>
        </p:nvPicPr>
        <p:blipFill>
          <a:blip r:embed="rId2"/>
          <a:srcRect/>
          <a:stretch>
            <a:fillRect/>
          </a:stretch>
        </p:blipFill>
        <p:spPr bwMode="auto">
          <a:xfrm>
            <a:off x="3354524" y="990600"/>
            <a:ext cx="2770051" cy="3352800"/>
          </a:xfrm>
          <a:prstGeom prst="rect">
            <a:avLst/>
          </a:prstGeom>
          <a:noFill/>
          <a:ln w="9525">
            <a:noFill/>
            <a:miter lim="800000"/>
            <a:headEnd/>
            <a:tailEnd/>
          </a:ln>
        </p:spPr>
      </p:pic>
      <p:sp>
        <p:nvSpPr>
          <p:cNvPr id="60419" name="Rectangle 4"/>
          <p:cNvSpPr>
            <a:spLocks noChangeArrowheads="1"/>
          </p:cNvSpPr>
          <p:nvPr/>
        </p:nvSpPr>
        <p:spPr bwMode="auto">
          <a:xfrm>
            <a:off x="381000" y="152400"/>
            <a:ext cx="8001000" cy="646331"/>
          </a:xfrm>
          <a:prstGeom prst="rect">
            <a:avLst/>
          </a:prstGeom>
          <a:noFill/>
          <a:ln w="9525">
            <a:noFill/>
            <a:miter lim="800000"/>
            <a:headEnd/>
            <a:tailEnd/>
          </a:ln>
        </p:spPr>
        <p:txBody>
          <a:bodyPr>
            <a:spAutoFit/>
          </a:bodyPr>
          <a:lstStyle/>
          <a:p>
            <a:r>
              <a:rPr lang="en-US" i="1" dirty="0" err="1">
                <a:latin typeface="Calibri" pitchFamily="34" charset="0"/>
              </a:rPr>
              <a:t>Suprematizm</a:t>
            </a:r>
            <a:r>
              <a:rPr lang="en-US" i="1" dirty="0">
                <a:latin typeface="Calibri" pitchFamily="34" charset="0"/>
              </a:rPr>
              <a:t>. 34 </a:t>
            </a:r>
            <a:r>
              <a:rPr lang="en-US" i="1" dirty="0" err="1">
                <a:latin typeface="Calibri" pitchFamily="34" charset="0"/>
              </a:rPr>
              <a:t>risunka</a:t>
            </a:r>
            <a:r>
              <a:rPr lang="en-US" i="1" dirty="0">
                <a:latin typeface="Calibri" pitchFamily="34" charset="0"/>
              </a:rPr>
              <a:t> </a:t>
            </a:r>
            <a:r>
              <a:rPr lang="en-US" dirty="0">
                <a:latin typeface="Calibri" pitchFamily="34" charset="0"/>
              </a:rPr>
              <a:t>(</a:t>
            </a:r>
            <a:r>
              <a:rPr lang="en-US" i="1" dirty="0" err="1">
                <a:latin typeface="Calibri" pitchFamily="34" charset="0"/>
              </a:rPr>
              <a:t>Suprematism</a:t>
            </a:r>
            <a:r>
              <a:rPr lang="en-US" i="1" dirty="0">
                <a:latin typeface="Calibri" pitchFamily="34" charset="0"/>
              </a:rPr>
              <a:t>: </a:t>
            </a:r>
            <a:r>
              <a:rPr lang="sr-Latn-RS" i="1" dirty="0" smtClean="0">
                <a:latin typeface="Calibri" pitchFamily="34" charset="0"/>
              </a:rPr>
              <a:t>34 crteža</a:t>
            </a:r>
            <a:r>
              <a:rPr lang="en-US" dirty="0" smtClean="0">
                <a:latin typeface="Calibri" pitchFamily="34" charset="0"/>
              </a:rPr>
              <a:t>)</a:t>
            </a:r>
            <a:r>
              <a:rPr lang="sr-Latn-CS" dirty="0">
                <a:latin typeface="Calibri" pitchFamily="34" charset="0"/>
              </a:rPr>
              <a:t>, </a:t>
            </a:r>
            <a:r>
              <a:rPr lang="sr-Latn-CS" dirty="0" smtClean="0">
                <a:latin typeface="Calibri" pitchFamily="34" charset="0"/>
              </a:rPr>
              <a:t>knjiga umetnika sa 35 litografija </a:t>
            </a:r>
            <a:r>
              <a:rPr lang="sr-Latn-CS" dirty="0">
                <a:latin typeface="Calibri" pitchFamily="34" charset="0"/>
              </a:rPr>
              <a:t>,</a:t>
            </a:r>
            <a:r>
              <a:rPr lang="en-US" dirty="0">
                <a:latin typeface="Calibri" pitchFamily="34" charset="0"/>
              </a:rPr>
              <a:t> UNOVIS, Vitebsk </a:t>
            </a:r>
            <a:r>
              <a:rPr lang="sr-Latn-CS" dirty="0">
                <a:latin typeface="Calibri" pitchFamily="34" charset="0"/>
              </a:rPr>
              <a:t>1920, </a:t>
            </a:r>
            <a:r>
              <a:rPr lang="en-US" dirty="0">
                <a:latin typeface="Calibri" pitchFamily="34" charset="0"/>
              </a:rPr>
              <a:t>21.8 x 18 cm</a:t>
            </a:r>
            <a:r>
              <a:rPr lang="sr-Latn-CS" dirty="0">
                <a:latin typeface="Calibri" pitchFamily="34" charset="0"/>
              </a:rPr>
              <a:t>, tiraž oko </a:t>
            </a:r>
            <a:r>
              <a:rPr lang="en-US" dirty="0">
                <a:latin typeface="Calibri" pitchFamily="34" charset="0"/>
              </a:rPr>
              <a:t>100</a:t>
            </a:r>
            <a:r>
              <a:rPr lang="sr-Latn-CS" dirty="0">
                <a:latin typeface="Calibri" pitchFamily="34" charset="0"/>
              </a:rPr>
              <a:t> (MoMA)</a:t>
            </a:r>
            <a:endParaRPr lang="en-US" dirty="0">
              <a:latin typeface="Calibri" pitchFamily="34" charset="0"/>
            </a:endParaRPr>
          </a:p>
        </p:txBody>
      </p:sp>
      <p:pic>
        <p:nvPicPr>
          <p:cNvPr id="60420" name="Picture 4" descr="Kazimir Malevich. Suprematizm. 34 risunka (Suprematism: 34 Drawings). 1920"/>
          <p:cNvPicPr>
            <a:picLocks noChangeAspect="1" noChangeArrowheads="1"/>
          </p:cNvPicPr>
          <p:nvPr/>
        </p:nvPicPr>
        <p:blipFill>
          <a:blip r:embed="rId3"/>
          <a:srcRect/>
          <a:stretch>
            <a:fillRect/>
          </a:stretch>
        </p:blipFill>
        <p:spPr bwMode="auto">
          <a:xfrm>
            <a:off x="380999" y="990600"/>
            <a:ext cx="2786017" cy="3352800"/>
          </a:xfrm>
          <a:prstGeom prst="rect">
            <a:avLst/>
          </a:prstGeom>
          <a:noFill/>
          <a:ln w="9525">
            <a:noFill/>
            <a:miter lim="800000"/>
            <a:headEnd/>
            <a:tailEnd/>
          </a:ln>
        </p:spPr>
      </p:pic>
      <p:sp>
        <p:nvSpPr>
          <p:cNvPr id="5" name="Rectangle 4"/>
          <p:cNvSpPr/>
          <p:nvPr/>
        </p:nvSpPr>
        <p:spPr>
          <a:xfrm>
            <a:off x="6400800" y="990600"/>
            <a:ext cx="2590800" cy="2542363"/>
          </a:xfrm>
          <a:prstGeom prst="rect">
            <a:avLst/>
          </a:prstGeom>
        </p:spPr>
        <p:txBody>
          <a:bodyPr wrap="square">
            <a:spAutoFit/>
          </a:bodyPr>
          <a:lstStyle/>
          <a:p>
            <a:pPr>
              <a:lnSpc>
                <a:spcPct val="150000"/>
              </a:lnSpc>
            </a:pPr>
            <a:r>
              <a:rPr lang="sr-Latn-CS" dirty="0" smtClean="0"/>
              <a:t>Po </a:t>
            </a:r>
            <a:r>
              <a:rPr lang="sr-Latn-CS" b="1" dirty="0" smtClean="0"/>
              <a:t>formalnom sklopu</a:t>
            </a:r>
            <a:r>
              <a:rPr lang="sr-Latn-CS" dirty="0" smtClean="0"/>
              <a:t>, Maljević razlikuje tri etape suprematizma:</a:t>
            </a:r>
          </a:p>
          <a:p>
            <a:pPr>
              <a:lnSpc>
                <a:spcPct val="150000"/>
              </a:lnSpc>
              <a:buFontTx/>
              <a:buAutoNum type="arabicPeriod"/>
            </a:pPr>
            <a:r>
              <a:rPr lang="sr-Latn-CS" dirty="0" smtClean="0"/>
              <a:t>crni</a:t>
            </a:r>
          </a:p>
          <a:p>
            <a:pPr>
              <a:lnSpc>
                <a:spcPct val="150000"/>
              </a:lnSpc>
              <a:buFontTx/>
              <a:buAutoNum type="arabicPeriod"/>
            </a:pPr>
            <a:r>
              <a:rPr lang="sr-Latn-CS" dirty="0" smtClean="0"/>
              <a:t>obojeni i</a:t>
            </a:r>
          </a:p>
          <a:p>
            <a:pPr>
              <a:lnSpc>
                <a:spcPct val="150000"/>
              </a:lnSpc>
              <a:buFontTx/>
              <a:buAutoNum type="arabicPeriod"/>
            </a:pPr>
            <a:r>
              <a:rPr lang="sr-Latn-CS" dirty="0" smtClean="0"/>
              <a:t>beli;</a:t>
            </a:r>
            <a:endParaRPr lang="sr-Latn-CS" dirty="0"/>
          </a:p>
        </p:txBody>
      </p:sp>
      <p:sp>
        <p:nvSpPr>
          <p:cNvPr id="6" name="Rectangle 5"/>
          <p:cNvSpPr/>
          <p:nvPr/>
        </p:nvSpPr>
        <p:spPr>
          <a:xfrm>
            <a:off x="152400" y="4572000"/>
            <a:ext cx="8534400" cy="2031325"/>
          </a:xfrm>
          <a:prstGeom prst="rect">
            <a:avLst/>
          </a:prstGeom>
        </p:spPr>
        <p:txBody>
          <a:bodyPr wrap="square">
            <a:spAutoFit/>
          </a:bodyPr>
          <a:lstStyle/>
          <a:p>
            <a:r>
              <a:rPr lang="sr-Latn-CS" dirty="0" smtClean="0"/>
              <a:t>“Suprematizam se deli na tri stadijuma prema broju kvadrata – crnog, crvenog i belog – na crni period, bojeni i beli. U poslednjem su naslikane bele forme na belom. Sva tri perioda razvoja trajala su od 1913. do 1918. godine. Periodi su bili izgrađeni u čisto plošnom razvoju. Osnova njihove izgradnje bilo je glavno ekonomsko načelo  - preneti silu statike ili vidljivog dinamičkog mira pomoću jedne plohe. ... Suprematizam je u svom istorijskom razvoju imao tri stupnja – crni, obojeni i beli.”</a:t>
            </a:r>
          </a:p>
          <a:p>
            <a:r>
              <a:rPr lang="sr-Latn-CS" dirty="0" smtClean="0"/>
              <a:t>Maljevič, Suprematizam. 34 crteža, Vitebsk, 15. decembar 1920 (knjiga umetnika)</a:t>
            </a:r>
            <a:endParaRPr lang="sr-Latn-C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upload.wikimedia.org/wikipedia/commons/6/6d/Malevich-Suprematism..jpg"/>
          <p:cNvPicPr>
            <a:picLocks noChangeAspect="1" noChangeArrowheads="1"/>
          </p:cNvPicPr>
          <p:nvPr/>
        </p:nvPicPr>
        <p:blipFill>
          <a:blip r:embed="rId2"/>
          <a:srcRect/>
          <a:stretch>
            <a:fillRect/>
          </a:stretch>
        </p:blipFill>
        <p:spPr bwMode="auto">
          <a:xfrm>
            <a:off x="3382963" y="0"/>
            <a:ext cx="5761037" cy="6858000"/>
          </a:xfrm>
          <a:prstGeom prst="rect">
            <a:avLst/>
          </a:prstGeom>
          <a:noFill/>
          <a:ln w="9525">
            <a:noFill/>
            <a:miter lim="800000"/>
            <a:headEnd/>
            <a:tailEnd/>
          </a:ln>
        </p:spPr>
      </p:pic>
      <p:sp>
        <p:nvSpPr>
          <p:cNvPr id="64515" name="Rectangle 2"/>
          <p:cNvSpPr>
            <a:spLocks noChangeArrowheads="1"/>
          </p:cNvSpPr>
          <p:nvPr/>
        </p:nvSpPr>
        <p:spPr bwMode="auto">
          <a:xfrm>
            <a:off x="152400" y="150812"/>
            <a:ext cx="3048000" cy="1754326"/>
          </a:xfrm>
          <a:prstGeom prst="rect">
            <a:avLst/>
          </a:prstGeom>
          <a:noFill/>
          <a:ln w="9525">
            <a:noFill/>
            <a:miter lim="800000"/>
            <a:headEnd/>
            <a:tailEnd/>
          </a:ln>
        </p:spPr>
        <p:txBody>
          <a:bodyPr wrap="square">
            <a:spAutoFit/>
          </a:bodyPr>
          <a:lstStyle/>
          <a:p>
            <a:pPr algn="r"/>
            <a:r>
              <a:rPr lang="sr-Latn-RS" dirty="0" smtClean="0">
                <a:latin typeface="Calibri" pitchFamily="34" charset="0"/>
              </a:rPr>
              <a:t>Maljevič, </a:t>
            </a:r>
            <a:r>
              <a:rPr lang="sr-Latn-RS" i="1" dirty="0" smtClean="0">
                <a:latin typeface="Calibri" pitchFamily="34" charset="0"/>
              </a:rPr>
              <a:t>Suprematistička slika: Osam crvenih pravougaonika</a:t>
            </a:r>
            <a:r>
              <a:rPr lang="sr-Latn-CS" i="1" dirty="0" smtClean="0">
                <a:latin typeface="Calibri" pitchFamily="34" charset="0"/>
              </a:rPr>
              <a:t>,</a:t>
            </a:r>
            <a:r>
              <a:rPr lang="sr-Latn-CS" i="1" dirty="0">
                <a:latin typeface="Calibri" pitchFamily="34" charset="0"/>
              </a:rPr>
              <a:t/>
            </a:r>
            <a:br>
              <a:rPr lang="sr-Latn-CS" i="1" dirty="0">
                <a:latin typeface="Calibri" pitchFamily="34" charset="0"/>
              </a:rPr>
            </a:br>
            <a:r>
              <a:rPr lang="en-US" dirty="0" smtClean="0">
                <a:latin typeface="Calibri" pitchFamily="34" charset="0"/>
              </a:rPr>
              <a:t>1915</a:t>
            </a:r>
            <a:r>
              <a:rPr lang="sr-Latn-RS" dirty="0" smtClean="0">
                <a:latin typeface="Calibri" pitchFamily="34" charset="0"/>
              </a:rPr>
              <a:t>, ulje na platnu,</a:t>
            </a:r>
            <a:endParaRPr lang="sr-Latn-CS" dirty="0">
              <a:latin typeface="Calibri" pitchFamily="34" charset="0"/>
            </a:endParaRPr>
          </a:p>
          <a:p>
            <a:pPr algn="r"/>
            <a:r>
              <a:rPr lang="en-US" dirty="0">
                <a:latin typeface="Calibri" pitchFamily="34" charset="0"/>
              </a:rPr>
              <a:t>80 × 62 cm</a:t>
            </a:r>
            <a:endParaRPr lang="sr-Latn-CS" dirty="0">
              <a:latin typeface="Calibri" pitchFamily="34" charset="0"/>
            </a:endParaRPr>
          </a:p>
          <a:p>
            <a:pPr algn="r"/>
            <a:r>
              <a:rPr lang="sr-Latn-CS" dirty="0">
                <a:latin typeface="Calibri" pitchFamily="34" charset="0"/>
              </a:rPr>
              <a:t>Stedelijk Museum</a:t>
            </a:r>
            <a:endParaRPr lang="en-US" dirty="0">
              <a:latin typeface="Calibri" pitchFamily="34" charset="0"/>
            </a:endParaRPr>
          </a:p>
        </p:txBody>
      </p:sp>
      <p:sp>
        <p:nvSpPr>
          <p:cNvPr id="4" name="Rectangle 3"/>
          <p:cNvSpPr/>
          <p:nvPr/>
        </p:nvSpPr>
        <p:spPr>
          <a:xfrm>
            <a:off x="228600" y="2133600"/>
            <a:ext cx="3048000" cy="4579715"/>
          </a:xfrm>
          <a:prstGeom prst="rect">
            <a:avLst/>
          </a:prstGeom>
        </p:spPr>
        <p:txBody>
          <a:bodyPr wrap="square">
            <a:spAutoFit/>
          </a:bodyPr>
          <a:lstStyle/>
          <a:p>
            <a:pPr marL="514350" indent="-514350">
              <a:lnSpc>
                <a:spcPct val="90000"/>
              </a:lnSpc>
            </a:pPr>
            <a:r>
              <a:rPr lang="sr-Latn-CS" dirty="0" smtClean="0"/>
              <a:t>Po </a:t>
            </a:r>
            <a:r>
              <a:rPr lang="sr-Latn-CS" b="1" dirty="0" smtClean="0"/>
              <a:t>značenju, ‘osećanju’, </a:t>
            </a:r>
            <a:r>
              <a:rPr lang="sr-Latn-CS" dirty="0" smtClean="0"/>
              <a:t>Maljević razlikuje:</a:t>
            </a:r>
          </a:p>
          <a:p>
            <a:pPr marL="514350" indent="-514350">
              <a:lnSpc>
                <a:spcPct val="90000"/>
              </a:lnSpc>
              <a:buFontTx/>
              <a:buAutoNum type="arabicPeriod"/>
            </a:pPr>
            <a:r>
              <a:rPr lang="sr-Latn-CS" dirty="0" smtClean="0"/>
              <a:t>statički</a:t>
            </a:r>
          </a:p>
          <a:p>
            <a:pPr marL="514350" indent="-514350">
              <a:lnSpc>
                <a:spcPct val="90000"/>
              </a:lnSpc>
              <a:buFontTx/>
              <a:buAutoNum type="arabicPeriod"/>
            </a:pPr>
            <a:r>
              <a:rPr lang="sr-Latn-CS" dirty="0" smtClean="0"/>
              <a:t>dinamički (dinamičke kompozicije sa konotacijom osećanja, pokreta i zvuka; iz ovog proizlazi problem prelaska iz plošne forme u volumenski oblik, a to je dalje vodilo ka uključenju suprematističkog iskustva u područje ‘arhitekture’ – arhitektoni, planiti) i</a:t>
            </a:r>
          </a:p>
          <a:p>
            <a:pPr marL="514350" indent="-514350">
              <a:lnSpc>
                <a:spcPct val="90000"/>
              </a:lnSpc>
              <a:buFontTx/>
              <a:buAutoNum type="arabicPeriod"/>
            </a:pPr>
            <a:r>
              <a:rPr lang="sr-Latn-CS" dirty="0" smtClean="0"/>
              <a:t>mistički suprematizam (‘beli’ suprematizam)</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4" descr="File:Kruchenykh Alexei Victory Over the Sun.jpg"/>
          <p:cNvPicPr>
            <a:picLocks noChangeAspect="1" noChangeArrowheads="1"/>
          </p:cNvPicPr>
          <p:nvPr/>
        </p:nvPicPr>
        <p:blipFill>
          <a:blip r:embed="rId2"/>
          <a:srcRect/>
          <a:stretch>
            <a:fillRect/>
          </a:stretch>
        </p:blipFill>
        <p:spPr bwMode="auto">
          <a:xfrm>
            <a:off x="381000" y="609600"/>
            <a:ext cx="3968750" cy="5476875"/>
          </a:xfrm>
          <a:prstGeom prst="rect">
            <a:avLst/>
          </a:prstGeom>
          <a:noFill/>
          <a:ln w="9525">
            <a:noFill/>
            <a:miter lim="800000"/>
            <a:headEnd/>
            <a:tailEnd/>
          </a:ln>
        </p:spPr>
      </p:pic>
      <p:sp>
        <p:nvSpPr>
          <p:cNvPr id="6148" name="Rectangle 2"/>
          <p:cNvSpPr>
            <a:spLocks noChangeArrowheads="1"/>
          </p:cNvSpPr>
          <p:nvPr/>
        </p:nvSpPr>
        <p:spPr bwMode="auto">
          <a:xfrm>
            <a:off x="4495800" y="152400"/>
            <a:ext cx="4495800" cy="6986528"/>
          </a:xfrm>
          <a:prstGeom prst="rect">
            <a:avLst/>
          </a:prstGeom>
          <a:noFill/>
          <a:ln w="9525">
            <a:noFill/>
            <a:miter lim="800000"/>
            <a:headEnd/>
            <a:tailEnd/>
          </a:ln>
        </p:spPr>
        <p:txBody>
          <a:bodyPr>
            <a:spAutoFit/>
          </a:bodyPr>
          <a:lstStyle/>
          <a:p>
            <a:pPr fontAlgn="auto">
              <a:spcAft>
                <a:spcPts val="0"/>
              </a:spcAft>
              <a:defRPr/>
            </a:pPr>
            <a:r>
              <a:rPr lang="sr-Latn-CS" dirty="0" smtClean="0">
                <a:latin typeface="Calibri" pitchFamily="34" charset="0"/>
              </a:rPr>
              <a:t>Opera ima 2 čina u 6 scena:</a:t>
            </a:r>
          </a:p>
          <a:p>
            <a:pPr marL="342900" indent="-342900" fontAlgn="auto">
              <a:spcAft>
                <a:spcPts val="0"/>
              </a:spcAft>
              <a:buFontTx/>
              <a:buAutoNum type="arabicPeriod"/>
              <a:defRPr/>
            </a:pPr>
            <a:r>
              <a:rPr lang="sr-Latn-CS" dirty="0" smtClean="0">
                <a:latin typeface="Calibri" pitchFamily="34" charset="0"/>
              </a:rPr>
              <a:t>čin je svrgavanje Sunca</a:t>
            </a:r>
          </a:p>
          <a:p>
            <a:pPr marL="342900" indent="-342900" fontAlgn="auto">
              <a:spcAft>
                <a:spcPts val="0"/>
              </a:spcAft>
              <a:buFontTx/>
              <a:buAutoNum type="arabicPeriod"/>
              <a:defRPr/>
            </a:pPr>
            <a:r>
              <a:rPr lang="sr-Latn-CS" dirty="0" smtClean="0">
                <a:latin typeface="Calibri" pitchFamily="34" charset="0"/>
              </a:rPr>
              <a:t>čin je o životu u ‘desetoj zemlji budućnosti’ pošto je Sunce uklonjeno i uključuje pesmu </a:t>
            </a:r>
            <a:r>
              <a:rPr lang="en-GB" i="1" dirty="0" smtClean="0">
                <a:latin typeface="Calibri" pitchFamily="34" charset="0"/>
              </a:rPr>
              <a:t>Petite Bourgeoisie</a:t>
            </a:r>
            <a:r>
              <a:rPr lang="en-GB" dirty="0" smtClean="0">
                <a:latin typeface="Calibri" pitchFamily="34" charset="0"/>
              </a:rPr>
              <a:t> </a:t>
            </a:r>
            <a:r>
              <a:rPr lang="sr-Latn-CS" dirty="0" smtClean="0">
                <a:latin typeface="Calibri" pitchFamily="34" charset="0"/>
              </a:rPr>
              <a:t> (manifest protiv malograđanštine u umetnosti); čin se završava pobedonosnom </a:t>
            </a:r>
            <a:r>
              <a:rPr lang="sr-Latn-CS" i="1" dirty="0" smtClean="0">
                <a:latin typeface="Calibri" pitchFamily="34" charset="0"/>
              </a:rPr>
              <a:t>Ratničkom pesmom</a:t>
            </a:r>
            <a:r>
              <a:rPr lang="sr-Latn-CS" dirty="0" smtClean="0">
                <a:latin typeface="Calibri" pitchFamily="34" charset="0"/>
              </a:rPr>
              <a:t> koju peva Avijatičar na zaumu koristeći samo konsonante.</a:t>
            </a:r>
          </a:p>
          <a:p>
            <a:endParaRPr lang="sr-Latn-CS" dirty="0" smtClean="0">
              <a:latin typeface="Calibri" pitchFamily="34" charset="0"/>
            </a:endParaRPr>
          </a:p>
          <a:p>
            <a:r>
              <a:rPr lang="sr-Latn-CS" dirty="0" smtClean="0">
                <a:latin typeface="Calibri" pitchFamily="34" charset="0"/>
              </a:rPr>
              <a:t>Većina </a:t>
            </a:r>
            <a:r>
              <a:rPr lang="sr-Latn-CS" dirty="0">
                <a:latin typeface="Calibri" pitchFamily="34" charset="0"/>
              </a:rPr>
              <a:t>dijaloga je nerazumljiva</a:t>
            </a:r>
            <a:r>
              <a:rPr lang="en-GB" dirty="0">
                <a:latin typeface="Calibri" pitchFamily="34" charset="0"/>
              </a:rPr>
              <a:t>. </a:t>
            </a:r>
            <a:r>
              <a:rPr lang="sr-Latn-CS" dirty="0">
                <a:latin typeface="Calibri" pitchFamily="34" charset="0"/>
              </a:rPr>
              <a:t>Kručonih</a:t>
            </a:r>
            <a:r>
              <a:rPr lang="en-GB" dirty="0">
                <a:latin typeface="Calibri" pitchFamily="34" charset="0"/>
              </a:rPr>
              <a:t> </a:t>
            </a:r>
            <a:r>
              <a:rPr lang="sr-Latn-CS" dirty="0">
                <a:latin typeface="Calibri" pitchFamily="34" charset="0"/>
              </a:rPr>
              <a:t>je većinu libreta pisao na </a:t>
            </a:r>
            <a:r>
              <a:rPr lang="sr-Latn-CS" i="1" dirty="0">
                <a:latin typeface="Calibri" pitchFamily="34" charset="0"/>
              </a:rPr>
              <a:t>zaumu </a:t>
            </a:r>
            <a:r>
              <a:rPr lang="sr-Latn-CS" dirty="0" smtClean="0">
                <a:latin typeface="Calibri" pitchFamily="34" charset="0"/>
              </a:rPr>
              <a:t>ili na pokidanom ruskom </a:t>
            </a:r>
            <a:r>
              <a:rPr lang="sr-Latn-CS" dirty="0">
                <a:latin typeface="Calibri" pitchFamily="34" charset="0"/>
              </a:rPr>
              <a:t>jeziku </a:t>
            </a:r>
            <a:r>
              <a:rPr lang="sr-Latn-CS" dirty="0" smtClean="0">
                <a:latin typeface="Calibri" pitchFamily="34" charset="0"/>
              </a:rPr>
              <a:t>na osnovne </a:t>
            </a:r>
            <a:r>
              <a:rPr lang="sr-Latn-CS" dirty="0">
                <a:latin typeface="Calibri" pitchFamily="34" charset="0"/>
              </a:rPr>
              <a:t>zvukove (primitivizam</a:t>
            </a:r>
            <a:r>
              <a:rPr lang="sr-Latn-CS" dirty="0" smtClean="0">
                <a:latin typeface="Calibri" pitchFamily="34" charset="0"/>
              </a:rPr>
              <a:t>);</a:t>
            </a:r>
          </a:p>
          <a:p>
            <a:endParaRPr lang="sr-Latn-CS" dirty="0" smtClean="0">
              <a:latin typeface="Calibri" pitchFamily="34" charset="0"/>
            </a:endParaRPr>
          </a:p>
          <a:p>
            <a:r>
              <a:rPr lang="sr-Latn-CS" dirty="0" smtClean="0">
                <a:latin typeface="Calibri" pitchFamily="34" charset="0"/>
              </a:rPr>
              <a:t>Matjušin je kompoziciju pisao po uzoru na narodne pesme s tim da je težio da razbije tonalnost i da uvede harmonijske disonance i četvrt-tonove (neoprimitivizam, zaum)</a:t>
            </a:r>
          </a:p>
          <a:p>
            <a:endParaRPr lang="sr-Latn-CS" dirty="0">
              <a:latin typeface="Calibri" pitchFamily="34" charset="0"/>
            </a:endParaRPr>
          </a:p>
          <a:p>
            <a:r>
              <a:rPr lang="sr-Latn-CS" dirty="0" smtClean="0">
                <a:latin typeface="Calibri" pitchFamily="34" charset="0"/>
              </a:rPr>
              <a:t>Delovi muzike i libreta mogu se čuti na: </a:t>
            </a:r>
            <a:r>
              <a:rPr lang="en-US" dirty="0" smtClean="0">
                <a:hlinkClick r:id="rId3"/>
              </a:rPr>
              <a:t>https://www.youtube.com/watch?v=gE6UvQ7nMJ4</a:t>
            </a:r>
            <a:endParaRPr lang="sr-Latn-CS" dirty="0">
              <a:latin typeface="Calibri" pitchFamily="34" charset="0"/>
            </a:endParaRPr>
          </a:p>
          <a:p>
            <a:endParaRPr lang="sr-Latn-CS" sz="1600" dirty="0">
              <a:latin typeface="Calibri"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Kazimir Malevich. Suprematism."/>
          <p:cNvPicPr>
            <a:picLocks noChangeAspect="1" noChangeArrowheads="1"/>
          </p:cNvPicPr>
          <p:nvPr/>
        </p:nvPicPr>
        <p:blipFill>
          <a:blip r:embed="rId2"/>
          <a:srcRect/>
          <a:stretch>
            <a:fillRect/>
          </a:stretch>
        </p:blipFill>
        <p:spPr bwMode="auto">
          <a:xfrm>
            <a:off x="5124450" y="0"/>
            <a:ext cx="4019550" cy="6886575"/>
          </a:xfrm>
          <a:prstGeom prst="rect">
            <a:avLst/>
          </a:prstGeom>
          <a:noFill/>
          <a:ln w="9525">
            <a:noFill/>
            <a:miter lim="800000"/>
            <a:headEnd/>
            <a:tailEnd/>
          </a:ln>
        </p:spPr>
      </p:pic>
      <p:sp>
        <p:nvSpPr>
          <p:cNvPr id="66563" name="Rectangle 2"/>
          <p:cNvSpPr>
            <a:spLocks noChangeArrowheads="1"/>
          </p:cNvSpPr>
          <p:nvPr/>
        </p:nvSpPr>
        <p:spPr bwMode="auto">
          <a:xfrm>
            <a:off x="1219200" y="152400"/>
            <a:ext cx="3581400" cy="923330"/>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en-US" i="1" dirty="0" err="1" smtClean="0">
                <a:latin typeface="Calibri" pitchFamily="34" charset="0"/>
              </a:rPr>
              <a:t>Supremati</a:t>
            </a:r>
            <a:r>
              <a:rPr lang="sr-Latn-RS" i="1" dirty="0" smtClean="0">
                <a:latin typeface="Calibri" pitchFamily="34" charset="0"/>
              </a:rPr>
              <a:t>za</a:t>
            </a:r>
            <a:r>
              <a:rPr lang="en-US" i="1" dirty="0" smtClean="0">
                <a:latin typeface="Calibri" pitchFamily="34" charset="0"/>
              </a:rPr>
              <a:t>m</a:t>
            </a:r>
            <a:r>
              <a:rPr lang="sr-Latn-RS" dirty="0" smtClean="0">
                <a:latin typeface="Calibri" pitchFamily="34" charset="0"/>
              </a:rPr>
              <a:t>,</a:t>
            </a:r>
            <a:r>
              <a:rPr lang="en-US" dirty="0">
                <a:latin typeface="Calibri" pitchFamily="34" charset="0"/>
              </a:rPr>
              <a:t> 1915.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101.5 x 62 cm. </a:t>
            </a:r>
            <a:r>
              <a:rPr lang="en-US" dirty="0" err="1">
                <a:latin typeface="Calibri" pitchFamily="34" charset="0"/>
              </a:rPr>
              <a:t>Stedelijk</a:t>
            </a:r>
            <a:r>
              <a:rPr lang="en-US" dirty="0">
                <a:latin typeface="Calibri" pitchFamily="34" charset="0"/>
              </a:rPr>
              <a:t> Museum, Amsterdam</a:t>
            </a:r>
          </a:p>
        </p:txBody>
      </p:sp>
      <p:sp>
        <p:nvSpPr>
          <p:cNvPr id="66564" name="Rectangle 3"/>
          <p:cNvSpPr>
            <a:spLocks noChangeArrowheads="1"/>
          </p:cNvSpPr>
          <p:nvPr/>
        </p:nvSpPr>
        <p:spPr bwMode="auto">
          <a:xfrm>
            <a:off x="228600" y="3200400"/>
            <a:ext cx="4572000" cy="3477875"/>
          </a:xfrm>
          <a:prstGeom prst="rect">
            <a:avLst/>
          </a:prstGeom>
          <a:noFill/>
          <a:ln w="9525">
            <a:noFill/>
            <a:miter lim="800000"/>
            <a:headEnd/>
            <a:tailEnd/>
          </a:ln>
        </p:spPr>
        <p:txBody>
          <a:bodyPr>
            <a:spAutoFit/>
          </a:bodyPr>
          <a:lstStyle/>
          <a:p>
            <a:pPr algn="r"/>
            <a:r>
              <a:rPr lang="sr-Latn-CS" sz="2000" dirty="0">
                <a:latin typeface="Calibri" pitchFamily="34" charset="0"/>
              </a:rPr>
              <a:t>Maljevič </a:t>
            </a:r>
            <a:r>
              <a:rPr lang="sr-Latn-CS" sz="2000" dirty="0" smtClean="0">
                <a:latin typeface="Calibri" pitchFamily="34" charset="0"/>
              </a:rPr>
              <a:t>prevazilazi futurizam jer govori </a:t>
            </a:r>
            <a:r>
              <a:rPr lang="sr-Latn-CS" sz="2000" dirty="0">
                <a:latin typeface="Calibri" pitchFamily="34" charset="0"/>
              </a:rPr>
              <a:t>o kretanju </a:t>
            </a:r>
            <a:r>
              <a:rPr lang="sr-Latn-CS" sz="2000" u="sng" dirty="0">
                <a:latin typeface="Calibri" pitchFamily="34" charset="0"/>
              </a:rPr>
              <a:t>autonomnih slikarskih jedinica</a:t>
            </a:r>
            <a:r>
              <a:rPr lang="sr-Latn-CS" sz="2000" dirty="0">
                <a:latin typeface="Calibri" pitchFamily="34" charset="0"/>
              </a:rPr>
              <a:t>, boja, ploha i bespredmetnih formi, energija i sila, bez naznaka o manifestaciji, konkretizaciji tog kretanja u predmetnom </a:t>
            </a:r>
            <a:r>
              <a:rPr lang="sr-Latn-CS" sz="2000" dirty="0" smtClean="0">
                <a:latin typeface="Calibri" pitchFamily="34" charset="0"/>
              </a:rPr>
              <a:t>obliku;</a:t>
            </a:r>
          </a:p>
          <a:p>
            <a:pPr algn="r"/>
            <a:r>
              <a:rPr lang="sr-Latn-CS" sz="2000" dirty="0" smtClean="0">
                <a:latin typeface="Calibri" pitchFamily="34" charset="0"/>
              </a:rPr>
              <a:t>Maljevič antagonizuje, kontarstira «umetnost ponavljanja» i «umetnost stvaranja»: o stvaranju se može govoriti samo ako umetnik «proizvede» novu pojavu/formu </a:t>
            </a:r>
            <a:endParaRPr lang="en-US" sz="2000" dirty="0">
              <a:latin typeface="Calibri"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http://www.ibiblio.org/wm/paint/auth/malevich/sup/malevich.self-2d.jpg"/>
          <p:cNvPicPr>
            <a:picLocks noChangeAspect="1" noChangeArrowheads="1"/>
          </p:cNvPicPr>
          <p:nvPr/>
        </p:nvPicPr>
        <p:blipFill>
          <a:blip r:embed="rId2"/>
          <a:srcRect/>
          <a:stretch>
            <a:fillRect/>
          </a:stretch>
        </p:blipFill>
        <p:spPr bwMode="auto">
          <a:xfrm>
            <a:off x="3835400" y="0"/>
            <a:ext cx="5308600" cy="6867525"/>
          </a:xfrm>
          <a:prstGeom prst="rect">
            <a:avLst/>
          </a:prstGeom>
          <a:noFill/>
          <a:ln w="9525">
            <a:noFill/>
            <a:miter lim="800000"/>
            <a:headEnd/>
            <a:tailEnd/>
          </a:ln>
        </p:spPr>
      </p:pic>
      <p:sp>
        <p:nvSpPr>
          <p:cNvPr id="193539" name="Rectangle 2"/>
          <p:cNvSpPr>
            <a:spLocks noChangeArrowheads="1"/>
          </p:cNvSpPr>
          <p:nvPr/>
        </p:nvSpPr>
        <p:spPr bwMode="auto">
          <a:xfrm>
            <a:off x="381000" y="152400"/>
            <a:ext cx="3276600" cy="1200329"/>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en-US" i="1" dirty="0" err="1" smtClean="0">
                <a:latin typeface="Calibri" pitchFamily="34" charset="0"/>
              </a:rPr>
              <a:t>Supremati</a:t>
            </a:r>
            <a:r>
              <a:rPr lang="sr-Latn-RS" i="1" dirty="0" smtClean="0">
                <a:latin typeface="Calibri" pitchFamily="34" charset="0"/>
              </a:rPr>
              <a:t>za</a:t>
            </a:r>
            <a:r>
              <a:rPr lang="en-US" i="1" dirty="0" smtClean="0">
                <a:latin typeface="Calibri" pitchFamily="34" charset="0"/>
              </a:rPr>
              <a:t>m</a:t>
            </a:r>
            <a:r>
              <a:rPr lang="en-US" i="1" dirty="0">
                <a:latin typeface="Calibri" pitchFamily="34" charset="0"/>
              </a:rPr>
              <a:t>: </a:t>
            </a:r>
            <a:r>
              <a:rPr lang="sr-Latn-RS" i="1" dirty="0" smtClean="0">
                <a:latin typeface="Calibri" pitchFamily="34" charset="0"/>
              </a:rPr>
              <a:t>Autoportret u dve dimenzije</a:t>
            </a:r>
            <a:r>
              <a:rPr lang="sr-Latn-CS" dirty="0" smtClean="0">
                <a:latin typeface="Calibri" pitchFamily="34" charset="0"/>
              </a:rPr>
              <a:t>, </a:t>
            </a:r>
            <a:r>
              <a:rPr lang="en-US" dirty="0">
                <a:latin typeface="Calibri" pitchFamily="34" charset="0"/>
              </a:rPr>
              <a:t>1915</a:t>
            </a:r>
            <a:r>
              <a:rPr lang="sr-Latn-CS" dirty="0">
                <a:latin typeface="Calibri" pitchFamily="34" charset="0"/>
              </a:rPr>
              <a:t>, </a:t>
            </a:r>
            <a:r>
              <a:rPr lang="sr-Latn-CS" dirty="0" smtClean="0">
                <a:latin typeface="Calibri" pitchFamily="34" charset="0"/>
              </a:rPr>
              <a:t>ulje na platnu, </a:t>
            </a:r>
            <a:r>
              <a:rPr lang="en-US" dirty="0">
                <a:latin typeface="Calibri" pitchFamily="34" charset="0"/>
              </a:rPr>
              <a:t>80 x 62 cm</a:t>
            </a:r>
            <a:r>
              <a:rPr lang="sr-Latn-CS" dirty="0">
                <a:latin typeface="Calibri" pitchFamily="34" charset="0"/>
              </a:rPr>
              <a:t>, </a:t>
            </a:r>
            <a:r>
              <a:rPr lang="en-US" dirty="0" err="1">
                <a:latin typeface="Calibri" pitchFamily="34" charset="0"/>
              </a:rPr>
              <a:t>Stedelijk</a:t>
            </a:r>
            <a:r>
              <a:rPr lang="en-US" dirty="0">
                <a:latin typeface="Calibri" pitchFamily="34" charset="0"/>
              </a:rPr>
              <a:t> Museum, Amsterdam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ibiblio.org/wm/paint/auth/malevich/sup/malevich.aeroplane-flying.jpg"/>
          <p:cNvPicPr>
            <a:picLocks noChangeAspect="1" noChangeArrowheads="1"/>
          </p:cNvPicPr>
          <p:nvPr/>
        </p:nvPicPr>
        <p:blipFill>
          <a:blip r:embed="rId2"/>
          <a:srcRect/>
          <a:stretch>
            <a:fillRect/>
          </a:stretch>
        </p:blipFill>
        <p:spPr bwMode="auto">
          <a:xfrm>
            <a:off x="3408363" y="0"/>
            <a:ext cx="5735637" cy="6858000"/>
          </a:xfrm>
          <a:prstGeom prst="rect">
            <a:avLst/>
          </a:prstGeom>
          <a:noFill/>
          <a:ln w="9525">
            <a:noFill/>
            <a:miter lim="800000"/>
            <a:headEnd/>
            <a:tailEnd/>
          </a:ln>
        </p:spPr>
      </p:pic>
      <p:sp>
        <p:nvSpPr>
          <p:cNvPr id="73731" name="Rectangle 2"/>
          <p:cNvSpPr>
            <a:spLocks noChangeArrowheads="1"/>
          </p:cNvSpPr>
          <p:nvPr/>
        </p:nvSpPr>
        <p:spPr bwMode="auto">
          <a:xfrm>
            <a:off x="152400" y="228600"/>
            <a:ext cx="3124200" cy="2585323"/>
          </a:xfrm>
          <a:prstGeom prst="rect">
            <a:avLst/>
          </a:prstGeom>
          <a:noFill/>
          <a:ln w="9525">
            <a:noFill/>
            <a:miter lim="800000"/>
            <a:headEnd/>
            <a:tailEnd/>
          </a:ln>
        </p:spPr>
        <p:txBody>
          <a:bodyPr>
            <a:spAutoFit/>
          </a:bodyPr>
          <a:lstStyle/>
          <a:p>
            <a:pPr algn="r"/>
            <a:r>
              <a:rPr lang="sr-Latn-RS" dirty="0" smtClean="0">
                <a:latin typeface="Calibri" pitchFamily="34" charset="0"/>
              </a:rPr>
              <a:t>Maljevič,</a:t>
            </a:r>
            <a:r>
              <a:rPr lang="sr-Latn-RS" i="1" dirty="0" smtClean="0">
                <a:latin typeface="Calibri" pitchFamily="34" charset="0"/>
              </a:rPr>
              <a:t> </a:t>
            </a:r>
            <a:r>
              <a:rPr lang="en-US" i="1" dirty="0" err="1" smtClean="0">
                <a:latin typeface="Calibri" pitchFamily="34" charset="0"/>
              </a:rPr>
              <a:t>Suprematist</a:t>
            </a:r>
            <a:r>
              <a:rPr lang="sr-Latn-RS" i="1" dirty="0" smtClean="0">
                <a:latin typeface="Calibri" pitchFamily="34" charset="0"/>
              </a:rPr>
              <a:t>ička slika: let aviona</a:t>
            </a:r>
            <a:r>
              <a:rPr lang="sr-Latn-RS" dirty="0" smtClean="0">
                <a:latin typeface="Calibri" pitchFamily="34" charset="0"/>
              </a:rPr>
              <a:t>, </a:t>
            </a:r>
            <a:r>
              <a:rPr lang="en-US" dirty="0" smtClean="0">
                <a:latin typeface="Calibri" pitchFamily="34" charset="0"/>
              </a:rPr>
              <a:t>1915</a:t>
            </a:r>
            <a:r>
              <a:rPr lang="sr-Latn-RS" dirty="0" smtClean="0">
                <a:latin typeface="Calibri" pitchFamily="34" charset="0"/>
              </a:rPr>
              <a:t>, ulje na platnu, </a:t>
            </a:r>
            <a:r>
              <a:rPr lang="en-US" dirty="0" smtClean="0">
                <a:latin typeface="Calibri" pitchFamily="34" charset="0"/>
              </a:rPr>
              <a:t>57.3 </a:t>
            </a:r>
            <a:r>
              <a:rPr lang="en-US" dirty="0">
                <a:latin typeface="Calibri" pitchFamily="34" charset="0"/>
              </a:rPr>
              <a:t>x 48.3 cm</a:t>
            </a:r>
            <a:br>
              <a:rPr lang="en-US" dirty="0">
                <a:latin typeface="Calibri" pitchFamily="34" charset="0"/>
              </a:rPr>
            </a:br>
            <a:r>
              <a:rPr lang="en-US" dirty="0">
                <a:latin typeface="Calibri" pitchFamily="34" charset="0"/>
              </a:rPr>
              <a:t>The Museum of Modern Art, New </a:t>
            </a:r>
            <a:r>
              <a:rPr lang="en-US" dirty="0" smtClean="0">
                <a:latin typeface="Calibri" pitchFamily="34" charset="0"/>
              </a:rPr>
              <a:t>York</a:t>
            </a:r>
            <a:endParaRPr lang="sr-Latn-RS" dirty="0" smtClean="0">
              <a:latin typeface="Calibri" pitchFamily="34" charset="0"/>
            </a:endParaRPr>
          </a:p>
          <a:p>
            <a:pPr algn="r"/>
            <a:r>
              <a:rPr lang="en-US" dirty="0" smtClean="0">
                <a:latin typeface="Calibri" pitchFamily="34" charset="0"/>
              </a:rPr>
              <a:t>V</a:t>
            </a:r>
            <a:r>
              <a:rPr lang="sr-Latn-RS" dirty="0" smtClean="0">
                <a:latin typeface="Calibri" pitchFamily="34" charset="0"/>
              </a:rPr>
              <a:t>ideti na: </a:t>
            </a:r>
            <a:r>
              <a:rPr lang="en-US" dirty="0" smtClean="0">
                <a:hlinkClick r:id="rId3"/>
              </a:rPr>
              <a:t>https://www.moma.org/interactives/exhibitions/2012/inventingabstraction/?work=140</a:t>
            </a:r>
            <a:endParaRPr lang="en-US" dirty="0">
              <a:latin typeface="Calibri"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685800" y="152400"/>
            <a:ext cx="3200400" cy="1200329"/>
          </a:xfrm>
          <a:prstGeom prst="rect">
            <a:avLst/>
          </a:prstGeom>
          <a:noFill/>
          <a:ln w="9525">
            <a:noFill/>
            <a:miter lim="800000"/>
            <a:headEnd/>
            <a:tailEnd/>
          </a:ln>
        </p:spPr>
        <p:txBody>
          <a:bodyPr>
            <a:spAutoFit/>
          </a:bodyPr>
          <a:lstStyle/>
          <a:p>
            <a:pPr algn="r"/>
            <a:r>
              <a:rPr lang="sr-Latn-RS" dirty="0" smtClean="0">
                <a:latin typeface="Calibri" pitchFamily="34" charset="0"/>
              </a:rPr>
              <a:t>Maljevič,</a:t>
            </a:r>
            <a:r>
              <a:rPr lang="sr-Latn-RS" i="1" dirty="0" smtClean="0">
                <a:latin typeface="Calibri" pitchFamily="34" charset="0"/>
              </a:rPr>
              <a:t> Arhitekton. Suprematistički arhitektonski model</a:t>
            </a:r>
            <a:r>
              <a:rPr lang="en-US" i="1" dirty="0" smtClean="0">
                <a:latin typeface="Calibri" pitchFamily="34" charset="0"/>
              </a:rPr>
              <a:t> </a:t>
            </a:r>
            <a:r>
              <a:rPr lang="sr-Latn-RS" dirty="0" smtClean="0">
                <a:latin typeface="Calibri" pitchFamily="34" charset="0"/>
              </a:rPr>
              <a:t>, </a:t>
            </a:r>
            <a:r>
              <a:rPr lang="en-US" dirty="0" smtClean="0">
                <a:latin typeface="Calibri" pitchFamily="34" charset="0"/>
              </a:rPr>
              <a:t>192</a:t>
            </a:r>
            <a:r>
              <a:rPr lang="sr-Latn-CS" dirty="0">
                <a:latin typeface="Calibri" pitchFamily="34" charset="0"/>
              </a:rPr>
              <a:t>3-1927, 85x48x58 </a:t>
            </a:r>
            <a:r>
              <a:rPr lang="sr-Latn-CS" dirty="0" smtClean="0">
                <a:latin typeface="Calibri" pitchFamily="34" charset="0"/>
              </a:rPr>
              <a:t>cm, gips, </a:t>
            </a:r>
            <a:r>
              <a:rPr lang="sr-Latn-CS" dirty="0">
                <a:latin typeface="Calibri" pitchFamily="34" charset="0"/>
              </a:rPr>
              <a:t>Centre </a:t>
            </a:r>
            <a:r>
              <a:rPr lang="sr-Latn-CS" dirty="0" smtClean="0">
                <a:latin typeface="Calibri" pitchFamily="34" charset="0"/>
              </a:rPr>
              <a:t>Pompidou</a:t>
            </a:r>
          </a:p>
        </p:txBody>
      </p:sp>
      <p:pic>
        <p:nvPicPr>
          <p:cNvPr id="184323" name="Picture 2" descr="The Missive: Arkhitekton Gota by Kazimir Malevich, 1923&#10;&#10;In 1919, just after making the White on White canvases that he believed had brought painting to its endpoint, Malevich declared that the ultimate form of Suprematism was “architectural Suprematism”—“the only possible system in an era of new architecture.” In 1923 he began to produce “architectons,” plaster blocks arranged in visually austere but compositionally complex combinations. Gota is among the earliest of these works; comprising 243 elements, it is also one of the most monumental, and it is one of the few to carry a painted circle, a foundational form of the Suprematist system along with the square and the cross.&#10;"/>
          <p:cNvPicPr>
            <a:picLocks noChangeAspect="1" noChangeArrowheads="1"/>
          </p:cNvPicPr>
          <p:nvPr/>
        </p:nvPicPr>
        <p:blipFill>
          <a:blip r:embed="rId2"/>
          <a:srcRect/>
          <a:stretch>
            <a:fillRect/>
          </a:stretch>
        </p:blipFill>
        <p:spPr bwMode="auto">
          <a:xfrm>
            <a:off x="4000500" y="0"/>
            <a:ext cx="5143500" cy="6858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Kazimir Malevich. Suprematism with&#10; Blue Triangle and Black Square."/>
          <p:cNvPicPr>
            <a:picLocks noChangeAspect="1" noChangeArrowheads="1"/>
          </p:cNvPicPr>
          <p:nvPr/>
        </p:nvPicPr>
        <p:blipFill>
          <a:blip r:embed="rId2"/>
          <a:srcRect/>
          <a:stretch>
            <a:fillRect/>
          </a:stretch>
        </p:blipFill>
        <p:spPr bwMode="auto">
          <a:xfrm>
            <a:off x="3698875" y="0"/>
            <a:ext cx="5445125" cy="6858000"/>
          </a:xfrm>
          <a:prstGeom prst="rect">
            <a:avLst/>
          </a:prstGeom>
          <a:noFill/>
          <a:ln w="9525">
            <a:noFill/>
            <a:miter lim="800000"/>
            <a:headEnd/>
            <a:tailEnd/>
          </a:ln>
        </p:spPr>
      </p:pic>
      <p:sp>
        <p:nvSpPr>
          <p:cNvPr id="65539" name="Rectangle 2"/>
          <p:cNvSpPr>
            <a:spLocks noChangeArrowheads="1"/>
          </p:cNvSpPr>
          <p:nvPr/>
        </p:nvSpPr>
        <p:spPr bwMode="auto">
          <a:xfrm>
            <a:off x="152400" y="152400"/>
            <a:ext cx="3352800" cy="1477328"/>
          </a:xfrm>
          <a:prstGeom prst="rect">
            <a:avLst/>
          </a:prstGeom>
          <a:noFill/>
          <a:ln w="9525">
            <a:noFill/>
            <a:miter lim="800000"/>
            <a:headEnd/>
            <a:tailEnd/>
          </a:ln>
        </p:spPr>
        <p:txBody>
          <a:bodyPr>
            <a:spAutoFit/>
          </a:bodyPr>
          <a:lstStyle/>
          <a:p>
            <a:pPr algn="r"/>
            <a:r>
              <a:rPr lang="en-US" dirty="0" smtClean="0">
                <a:latin typeface="Calibri" pitchFamily="34" charset="0"/>
              </a:rPr>
              <a:t>M</a:t>
            </a:r>
            <a:r>
              <a:rPr lang="sr-Latn-RS" dirty="0" smtClean="0">
                <a:latin typeface="Calibri" pitchFamily="34" charset="0"/>
              </a:rPr>
              <a:t>aljevič, </a:t>
            </a:r>
            <a:r>
              <a:rPr lang="sr-Latn-RS" i="1" dirty="0" smtClean="0">
                <a:latin typeface="Calibri" pitchFamily="34" charset="0"/>
              </a:rPr>
              <a:t>Suprematizam sa plavim trouglom i crnim kvadratom</a:t>
            </a:r>
            <a:r>
              <a:rPr lang="sr-Latn-RS" dirty="0" smtClean="0">
                <a:latin typeface="Calibri" pitchFamily="34" charset="0"/>
              </a:rPr>
              <a:t>,</a:t>
            </a:r>
            <a:r>
              <a:rPr lang="en-US" dirty="0">
                <a:latin typeface="Calibri" pitchFamily="34" charset="0"/>
              </a:rPr>
              <a:t> </a:t>
            </a:r>
            <a:r>
              <a:rPr lang="en-US" dirty="0" smtClean="0">
                <a:latin typeface="Calibri" pitchFamily="34" charset="0"/>
              </a:rPr>
              <a:t>1915</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66.5 x 57 cm. </a:t>
            </a:r>
            <a:r>
              <a:rPr lang="en-US" dirty="0" err="1">
                <a:latin typeface="Calibri" pitchFamily="34" charset="0"/>
              </a:rPr>
              <a:t>Stedelijk</a:t>
            </a:r>
            <a:r>
              <a:rPr lang="en-US" dirty="0">
                <a:latin typeface="Calibri" pitchFamily="34" charset="0"/>
              </a:rPr>
              <a:t> Museum, </a:t>
            </a:r>
            <a:r>
              <a:rPr lang="en-US" dirty="0" smtClean="0">
                <a:latin typeface="Calibri" pitchFamily="34" charset="0"/>
              </a:rPr>
              <a:t>Amsterdam</a:t>
            </a:r>
            <a:endParaRPr lang="en-US" dirty="0">
              <a:latin typeface="Calibri"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ww.ibiblio.org/wm/paint/auth/malevich/sup/malevich.black-red-square.jpg"/>
          <p:cNvPicPr>
            <a:picLocks noChangeAspect="1" noChangeArrowheads="1"/>
          </p:cNvPicPr>
          <p:nvPr/>
        </p:nvPicPr>
        <p:blipFill>
          <a:blip r:embed="rId2"/>
          <a:srcRect/>
          <a:stretch>
            <a:fillRect/>
          </a:stretch>
        </p:blipFill>
        <p:spPr bwMode="auto">
          <a:xfrm>
            <a:off x="4833938" y="0"/>
            <a:ext cx="4310062" cy="6858000"/>
          </a:xfrm>
          <a:prstGeom prst="rect">
            <a:avLst/>
          </a:prstGeom>
          <a:noFill/>
          <a:ln w="9525">
            <a:noFill/>
            <a:miter lim="800000"/>
            <a:headEnd/>
            <a:tailEnd/>
          </a:ln>
        </p:spPr>
      </p:pic>
      <p:sp>
        <p:nvSpPr>
          <p:cNvPr id="63491" name="Rectangle 2"/>
          <p:cNvSpPr>
            <a:spLocks noChangeArrowheads="1"/>
          </p:cNvSpPr>
          <p:nvPr/>
        </p:nvSpPr>
        <p:spPr bwMode="auto">
          <a:xfrm>
            <a:off x="228600" y="228600"/>
            <a:ext cx="4572000" cy="1477328"/>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sr-Latn-RS" i="1" dirty="0" smtClean="0">
                <a:latin typeface="Calibri" pitchFamily="34" charset="0"/>
              </a:rPr>
              <a:t>Crni kvadrat i crveni kvadrat (Slikarski realizam dečaka sa rancem – mase boje u četvrtoj dimenziji)</a:t>
            </a:r>
            <a:r>
              <a:rPr lang="sr-Latn-RS" dirty="0" smtClean="0">
                <a:latin typeface="Calibri" pitchFamily="34" charset="0"/>
              </a:rPr>
              <a:t>, </a:t>
            </a:r>
            <a:r>
              <a:rPr lang="en-US" dirty="0" smtClean="0">
                <a:latin typeface="Calibri" pitchFamily="34" charset="0"/>
              </a:rPr>
              <a:t>1915</a:t>
            </a:r>
            <a:r>
              <a:rPr lang="sr-Latn-RS" dirty="0" smtClean="0">
                <a:latin typeface="Calibri" pitchFamily="34" charset="0"/>
              </a:rPr>
              <a:t>, uje na platnu,</a:t>
            </a:r>
            <a:r>
              <a:rPr lang="en-US" dirty="0" smtClean="0"/>
              <a:t> </a:t>
            </a:r>
            <a:r>
              <a:rPr lang="en-US" dirty="0"/>
              <a:t>71.1 x 44.5 </a:t>
            </a:r>
            <a:r>
              <a:rPr lang="en-US" dirty="0" smtClean="0"/>
              <a:t>cm</a:t>
            </a:r>
            <a:r>
              <a:rPr lang="sr-Latn-RS" dirty="0" smtClean="0"/>
              <a:t>, </a:t>
            </a:r>
            <a:r>
              <a:rPr lang="en-US" dirty="0" smtClean="0">
                <a:latin typeface="Calibri" pitchFamily="34" charset="0"/>
              </a:rPr>
              <a:t>The </a:t>
            </a:r>
            <a:r>
              <a:rPr lang="en-US" dirty="0">
                <a:latin typeface="Calibri" pitchFamily="34" charset="0"/>
              </a:rPr>
              <a:t>Museum of Modern Art, New York</a:t>
            </a:r>
          </a:p>
        </p:txBody>
      </p:sp>
      <p:sp>
        <p:nvSpPr>
          <p:cNvPr id="63492" name="Rectangle 3"/>
          <p:cNvSpPr>
            <a:spLocks noChangeArrowheads="1"/>
          </p:cNvSpPr>
          <p:nvPr/>
        </p:nvSpPr>
        <p:spPr bwMode="auto">
          <a:xfrm>
            <a:off x="228600" y="3657600"/>
            <a:ext cx="4419600" cy="2554288"/>
          </a:xfrm>
          <a:prstGeom prst="rect">
            <a:avLst/>
          </a:prstGeom>
          <a:noFill/>
          <a:ln w="9525">
            <a:noFill/>
            <a:miter lim="800000"/>
            <a:headEnd/>
            <a:tailEnd/>
          </a:ln>
        </p:spPr>
        <p:txBody>
          <a:bodyPr>
            <a:spAutoFit/>
          </a:bodyPr>
          <a:lstStyle/>
          <a:p>
            <a:pPr marL="514350" indent="-514350"/>
            <a:r>
              <a:rPr lang="sr-Latn-CS" sz="2000">
                <a:latin typeface="Calibri" pitchFamily="34" charset="0"/>
              </a:rPr>
              <a:t>“Ploha koja je obrazovala kvadrat bila je rodonačelnik suprematizma, novog bojenog realizma kao bespredmetnog stvaralaštva. ...</a:t>
            </a:r>
          </a:p>
          <a:p>
            <a:pPr marL="514350" indent="-514350"/>
            <a:r>
              <a:rPr lang="sr-Latn-CS" sz="2000">
                <a:latin typeface="Calibri" pitchFamily="34" charset="0"/>
              </a:rPr>
              <a:t>Suprematizam je određeni sistem po kome se odvijalo kretanje boje na dugom putu njene kulture”</a:t>
            </a:r>
          </a:p>
          <a:p>
            <a:pPr marL="514350" indent="-514350"/>
            <a:r>
              <a:rPr lang="sr-Latn-CS" sz="2000">
                <a:latin typeface="Calibri" pitchFamily="34" charset="0"/>
              </a:rPr>
              <a:t>SUPREMATIZAM 1919</a:t>
            </a:r>
            <a:endParaRPr lang="en-US" sz="2000">
              <a:latin typeface="Calibri"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File:Казимир Малевич, Супрематическая композиция, 1915.jpg"/>
          <p:cNvPicPr>
            <a:picLocks noChangeAspect="1" noChangeArrowheads="1"/>
          </p:cNvPicPr>
          <p:nvPr/>
        </p:nvPicPr>
        <p:blipFill>
          <a:blip r:embed="rId2"/>
          <a:srcRect/>
          <a:stretch>
            <a:fillRect/>
          </a:stretch>
        </p:blipFill>
        <p:spPr bwMode="auto">
          <a:xfrm>
            <a:off x="2228850" y="0"/>
            <a:ext cx="6915150" cy="6858000"/>
          </a:xfrm>
          <a:prstGeom prst="rect">
            <a:avLst/>
          </a:prstGeom>
          <a:noFill/>
          <a:ln w="9525">
            <a:noFill/>
            <a:miter lim="800000"/>
            <a:headEnd/>
            <a:tailEnd/>
          </a:ln>
        </p:spPr>
      </p:pic>
      <p:sp>
        <p:nvSpPr>
          <p:cNvPr id="62467" name="Rectangle 2"/>
          <p:cNvSpPr>
            <a:spLocks noChangeArrowheads="1"/>
          </p:cNvSpPr>
          <p:nvPr/>
        </p:nvSpPr>
        <p:spPr bwMode="auto">
          <a:xfrm>
            <a:off x="152400" y="152400"/>
            <a:ext cx="1981200" cy="2031325"/>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sr-Latn-RS" i="1" dirty="0" smtClean="0">
                <a:latin typeface="Calibri" pitchFamily="34" charset="0"/>
              </a:rPr>
              <a:t>Suprematistička kompozicija</a:t>
            </a:r>
            <a:r>
              <a:rPr lang="sr-Latn-RS" dirty="0" smtClean="0">
                <a:latin typeface="Calibri" pitchFamily="34" charset="0"/>
              </a:rPr>
              <a:t>, </a:t>
            </a:r>
            <a:r>
              <a:rPr lang="en-US" dirty="0" smtClean="0">
                <a:latin typeface="Calibri" pitchFamily="34" charset="0"/>
              </a:rPr>
              <a:t>1915</a:t>
            </a:r>
            <a:r>
              <a:rPr lang="sr-Latn-RS" dirty="0" smtClean="0">
                <a:latin typeface="Calibri" pitchFamily="34" charset="0"/>
              </a:rPr>
              <a:t>, ulje na platnu</a:t>
            </a:r>
            <a:r>
              <a:rPr lang="en-US" dirty="0" smtClean="0">
                <a:latin typeface="Calibri" pitchFamily="34" charset="0"/>
              </a:rPr>
              <a:t>, </a:t>
            </a:r>
            <a:r>
              <a:rPr lang="en-US" dirty="0">
                <a:latin typeface="Calibri" pitchFamily="34" charset="0"/>
              </a:rPr>
              <a:t>80,4×80,6 cm</a:t>
            </a:r>
            <a:br>
              <a:rPr lang="en-US" dirty="0">
                <a:latin typeface="Calibri" pitchFamily="34" charset="0"/>
              </a:rPr>
            </a:br>
            <a:r>
              <a:rPr lang="en-US" dirty="0" err="1" smtClean="0">
                <a:latin typeface="Calibri" pitchFamily="34" charset="0"/>
              </a:rPr>
              <a:t>Fondation</a:t>
            </a:r>
            <a:r>
              <a:rPr lang="en-US" dirty="0" smtClean="0">
                <a:latin typeface="Calibri" pitchFamily="34" charset="0"/>
              </a:rPr>
              <a:t> </a:t>
            </a:r>
            <a:r>
              <a:rPr lang="en-US" dirty="0" err="1">
                <a:latin typeface="Calibri" pitchFamily="34" charset="0"/>
              </a:rPr>
              <a:t>Beyeler</a:t>
            </a:r>
            <a:r>
              <a:rPr lang="en-US" dirty="0">
                <a:latin typeface="Calibri" pitchFamily="34" charset="0"/>
              </a:rPr>
              <a:t>, </a:t>
            </a:r>
            <a:r>
              <a:rPr lang="en-US" dirty="0" err="1">
                <a:latin typeface="Calibri" pitchFamily="34" charset="0"/>
              </a:rPr>
              <a:t>Riehen</a:t>
            </a:r>
            <a:r>
              <a:rPr lang="en-US" dirty="0">
                <a:latin typeface="Calibri" pitchFamily="34" charset="0"/>
              </a:rPr>
              <a:t>, </a:t>
            </a:r>
            <a:r>
              <a:rPr lang="en-US" dirty="0" smtClean="0">
                <a:latin typeface="Calibri" pitchFamily="34" charset="0"/>
              </a:rPr>
              <a:t>Basel</a:t>
            </a:r>
            <a:endParaRPr lang="en-US" dirty="0">
              <a:latin typeface="Calibri"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http://www.ibiblio.org/wm/paint/auth/malevich/sup/malevich.new-york.jpg"/>
          <p:cNvPicPr>
            <a:picLocks noChangeAspect="1" noChangeArrowheads="1"/>
          </p:cNvPicPr>
          <p:nvPr/>
        </p:nvPicPr>
        <p:blipFill>
          <a:blip r:embed="rId2"/>
          <a:srcRect/>
          <a:stretch>
            <a:fillRect/>
          </a:stretch>
        </p:blipFill>
        <p:spPr bwMode="auto">
          <a:xfrm>
            <a:off x="4572000" y="0"/>
            <a:ext cx="4572000" cy="6881813"/>
          </a:xfrm>
          <a:prstGeom prst="rect">
            <a:avLst/>
          </a:prstGeom>
          <a:noFill/>
          <a:ln w="9525">
            <a:noFill/>
            <a:miter lim="800000"/>
            <a:headEnd/>
            <a:tailEnd/>
          </a:ln>
        </p:spPr>
      </p:pic>
      <p:sp>
        <p:nvSpPr>
          <p:cNvPr id="188419" name="Rectangle 3"/>
          <p:cNvSpPr>
            <a:spLocks noChangeArrowheads="1"/>
          </p:cNvSpPr>
          <p:nvPr/>
        </p:nvSpPr>
        <p:spPr bwMode="auto">
          <a:xfrm>
            <a:off x="228600" y="152400"/>
            <a:ext cx="4114800" cy="923330"/>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sr-Latn-RS" i="1" dirty="0" smtClean="0">
                <a:latin typeface="Calibri" pitchFamily="34" charset="0"/>
              </a:rPr>
              <a:t>Suprematistička slika</a:t>
            </a:r>
            <a:r>
              <a:rPr lang="sr-Latn-RS" dirty="0" smtClean="0">
                <a:latin typeface="Calibri" pitchFamily="34" charset="0"/>
              </a:rPr>
              <a:t>, </a:t>
            </a:r>
            <a:r>
              <a:rPr lang="en-US" dirty="0" smtClean="0">
                <a:latin typeface="Calibri" pitchFamily="34" charset="0"/>
              </a:rPr>
              <a:t>1917</a:t>
            </a:r>
            <a:r>
              <a:rPr lang="sr-Latn-RS" dirty="0" smtClean="0">
                <a:latin typeface="Calibri" pitchFamily="34" charset="0"/>
              </a:rPr>
              <a:t>, ulje na platnu, </a:t>
            </a:r>
            <a:r>
              <a:rPr lang="en-US" dirty="0" smtClean="0">
                <a:latin typeface="Calibri" pitchFamily="34" charset="0"/>
              </a:rPr>
              <a:t>96.5 </a:t>
            </a:r>
            <a:r>
              <a:rPr lang="en-US" dirty="0">
                <a:latin typeface="Calibri" pitchFamily="34" charset="0"/>
              </a:rPr>
              <a:t>x 65.4 cm</a:t>
            </a:r>
            <a:br>
              <a:rPr lang="en-US" dirty="0">
                <a:latin typeface="Calibri" pitchFamily="34" charset="0"/>
              </a:rPr>
            </a:br>
            <a:r>
              <a:rPr lang="en-US" dirty="0">
                <a:latin typeface="Calibri" pitchFamily="34" charset="0"/>
              </a:rPr>
              <a:t>The Museum of Modern Art, New York</a:t>
            </a:r>
          </a:p>
        </p:txBody>
      </p:sp>
      <p:sp>
        <p:nvSpPr>
          <p:cNvPr id="5" name="Rectangle 4"/>
          <p:cNvSpPr/>
          <p:nvPr/>
        </p:nvSpPr>
        <p:spPr>
          <a:xfrm>
            <a:off x="304800" y="4038600"/>
            <a:ext cx="3810000" cy="2585323"/>
          </a:xfrm>
          <a:prstGeom prst="rect">
            <a:avLst/>
          </a:prstGeom>
        </p:spPr>
        <p:txBody>
          <a:bodyPr>
            <a:spAutoFit/>
          </a:bodyPr>
          <a:lstStyle/>
          <a:p>
            <a:r>
              <a:rPr lang="sr-Latn-CS" dirty="0">
                <a:latin typeface="Calibri" pitchFamily="34" charset="0"/>
              </a:rPr>
              <a:t>Bespredmetna priroda slikarskog suprematizma podrazumeva:</a:t>
            </a:r>
          </a:p>
          <a:p>
            <a:endParaRPr lang="sr-Latn-CS" dirty="0">
              <a:latin typeface="Calibri" pitchFamily="34" charset="0"/>
            </a:endParaRPr>
          </a:p>
          <a:p>
            <a:pPr>
              <a:buFontTx/>
              <a:buAutoNum type="arabicPeriod"/>
            </a:pPr>
            <a:r>
              <a:rPr lang="sr-Latn-CS" dirty="0" smtClean="0">
                <a:latin typeface="Calibri" pitchFamily="34" charset="0"/>
              </a:rPr>
              <a:t> odsustvo </a:t>
            </a:r>
            <a:r>
              <a:rPr lang="sr-Latn-CS" dirty="0">
                <a:latin typeface="Calibri" pitchFamily="34" charset="0"/>
              </a:rPr>
              <a:t>predmetnog predstavljanja</a:t>
            </a:r>
          </a:p>
          <a:p>
            <a:pPr>
              <a:buFontTx/>
              <a:buAutoNum type="arabicPeriod"/>
            </a:pPr>
            <a:r>
              <a:rPr lang="sr-Latn-CS" dirty="0" smtClean="0">
                <a:latin typeface="Calibri" pitchFamily="34" charset="0"/>
              </a:rPr>
              <a:t> neutilitarnost</a:t>
            </a:r>
            <a:r>
              <a:rPr lang="sr-Latn-CS" dirty="0">
                <a:latin typeface="Calibri" pitchFamily="34" charset="0"/>
              </a:rPr>
              <a:t>, besciljnost</a:t>
            </a:r>
          </a:p>
          <a:p>
            <a:pPr>
              <a:buFontTx/>
              <a:buAutoNum type="arabicPeriod"/>
            </a:pPr>
            <a:r>
              <a:rPr lang="sr-Latn-CS" dirty="0" smtClean="0">
                <a:latin typeface="Calibri" pitchFamily="34" charset="0"/>
              </a:rPr>
              <a:t> izostajanje </a:t>
            </a:r>
            <a:r>
              <a:rPr lang="sr-Latn-CS" dirty="0">
                <a:latin typeface="Calibri" pitchFamily="34" charset="0"/>
              </a:rPr>
              <a:t>smisla, značenja i sadržaja na način </a:t>
            </a:r>
            <a:r>
              <a:rPr lang="sr-Latn-CS" dirty="0" smtClean="0">
                <a:latin typeface="Calibri" pitchFamily="34" charset="0"/>
              </a:rPr>
              <a:t>oni bili prisutni ili shvatani </a:t>
            </a:r>
            <a:r>
              <a:rPr lang="sr-Latn-CS" dirty="0">
                <a:latin typeface="Calibri" pitchFamily="34" charset="0"/>
              </a:rPr>
              <a:t>u tradiciji predmetnog slikarstva</a:t>
            </a:r>
            <a:endParaRPr lang="en-US" dirty="0">
              <a:latin typeface="Calibri"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2"/>
          <p:cNvSpPr>
            <a:spLocks noChangeArrowheads="1"/>
          </p:cNvSpPr>
          <p:nvPr/>
        </p:nvSpPr>
        <p:spPr bwMode="auto">
          <a:xfrm>
            <a:off x="5105400" y="5791200"/>
            <a:ext cx="3886200" cy="923330"/>
          </a:xfrm>
          <a:prstGeom prst="rect">
            <a:avLst/>
          </a:prstGeom>
          <a:noFill/>
          <a:ln w="9525">
            <a:noFill/>
            <a:miter lim="800000"/>
            <a:headEnd/>
            <a:tailEnd/>
          </a:ln>
        </p:spPr>
        <p:txBody>
          <a:bodyPr>
            <a:spAutoFit/>
          </a:bodyPr>
          <a:lstStyle/>
          <a:p>
            <a:pPr algn="r"/>
            <a:r>
              <a:rPr lang="sr-Latn-RS" dirty="0" smtClean="0">
                <a:latin typeface="Calibri" pitchFamily="34" charset="0"/>
              </a:rPr>
              <a:t>Maljevič,</a:t>
            </a:r>
            <a:r>
              <a:rPr lang="sr-Latn-RS" i="1" dirty="0" smtClean="0">
                <a:latin typeface="Calibri" pitchFamily="34" charset="0"/>
              </a:rPr>
              <a:t> Suprematizam </a:t>
            </a:r>
            <a:r>
              <a:rPr lang="en-US" i="1" dirty="0" smtClean="0">
                <a:latin typeface="Calibri" pitchFamily="34" charset="0"/>
              </a:rPr>
              <a:t>(</a:t>
            </a:r>
            <a:r>
              <a:rPr lang="en-US" i="1" dirty="0" err="1">
                <a:latin typeface="Calibri" pitchFamily="34" charset="0"/>
              </a:rPr>
              <a:t>Supremus</a:t>
            </a:r>
            <a:r>
              <a:rPr lang="en-US" i="1" dirty="0">
                <a:latin typeface="Calibri" pitchFamily="34" charset="0"/>
              </a:rPr>
              <a:t> #50</a:t>
            </a:r>
            <a:r>
              <a:rPr lang="en-US" i="1" dirty="0" smtClean="0">
                <a:latin typeface="Calibri" pitchFamily="34" charset="0"/>
              </a:rPr>
              <a:t>)</a:t>
            </a:r>
            <a:r>
              <a:rPr lang="sr-Latn-RS" dirty="0" smtClean="0">
                <a:latin typeface="Calibri" pitchFamily="34" charset="0"/>
              </a:rPr>
              <a:t>,</a:t>
            </a:r>
            <a:r>
              <a:rPr lang="en-US" dirty="0">
                <a:latin typeface="Calibri" pitchFamily="34" charset="0"/>
              </a:rPr>
              <a:t> 1915.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97 x 66 cm. </a:t>
            </a:r>
            <a:r>
              <a:rPr lang="en-US" dirty="0" err="1">
                <a:latin typeface="Calibri" pitchFamily="34" charset="0"/>
              </a:rPr>
              <a:t>Stedelijk</a:t>
            </a:r>
            <a:r>
              <a:rPr lang="en-US" dirty="0">
                <a:latin typeface="Calibri" pitchFamily="34" charset="0"/>
              </a:rPr>
              <a:t> Museum, Amsterdam,</a:t>
            </a:r>
          </a:p>
        </p:txBody>
      </p:sp>
      <p:sp>
        <p:nvSpPr>
          <p:cNvPr id="186372" name="Rectangle 4"/>
          <p:cNvSpPr>
            <a:spLocks noChangeArrowheads="1"/>
          </p:cNvSpPr>
          <p:nvPr/>
        </p:nvSpPr>
        <p:spPr bwMode="auto">
          <a:xfrm>
            <a:off x="228600" y="212725"/>
            <a:ext cx="4572000" cy="6555641"/>
          </a:xfrm>
          <a:prstGeom prst="rect">
            <a:avLst/>
          </a:prstGeom>
          <a:noFill/>
          <a:ln w="9525">
            <a:noFill/>
            <a:miter lim="800000"/>
            <a:headEnd/>
            <a:tailEnd/>
          </a:ln>
          <a:effectLst/>
        </p:spPr>
        <p:txBody>
          <a:bodyPr>
            <a:spAutoFit/>
          </a:bodyPr>
          <a:lstStyle/>
          <a:p>
            <a:r>
              <a:rPr lang="sr-Latn-CS" sz="2000" u="sng" dirty="0">
                <a:solidFill>
                  <a:schemeClr val="tx2"/>
                </a:solidFill>
                <a:latin typeface="Calibri" pitchFamily="34" charset="0"/>
              </a:rPr>
              <a:t>koncept bespredmetnosti</a:t>
            </a:r>
            <a:r>
              <a:rPr lang="sr-Latn-CS" sz="2000" dirty="0">
                <a:solidFill>
                  <a:schemeClr val="tx2"/>
                </a:solidFill>
                <a:latin typeface="Calibri" pitchFamily="34" charset="0"/>
              </a:rPr>
              <a:t> </a:t>
            </a:r>
            <a:r>
              <a:rPr lang="sr-Latn-CS" sz="2000" dirty="0" smtClean="0">
                <a:latin typeface="Calibri" pitchFamily="34" charset="0"/>
              </a:rPr>
              <a:t>je osnovna </a:t>
            </a:r>
            <a:r>
              <a:rPr lang="sr-Latn-CS" sz="2000" dirty="0">
                <a:latin typeface="Calibri" pitchFamily="34" charset="0"/>
              </a:rPr>
              <a:t>kategorija Maljevičevih filozofskih </a:t>
            </a:r>
            <a:r>
              <a:rPr lang="sr-Latn-CS" sz="2000" dirty="0" smtClean="0">
                <a:latin typeface="Calibri" pitchFamily="34" charset="0"/>
              </a:rPr>
              <a:t>reflekcija i </a:t>
            </a:r>
            <a:r>
              <a:rPr lang="sr-Latn-CS" sz="2000" dirty="0">
                <a:latin typeface="Calibri" pitchFamily="34" charset="0"/>
              </a:rPr>
              <a:t>središnji koncept Maljevičeve slikarske/umetničke teorije, </a:t>
            </a:r>
            <a:r>
              <a:rPr lang="sr-Latn-CS" sz="2000" dirty="0" smtClean="0">
                <a:latin typeface="Calibri" pitchFamily="34" charset="0"/>
              </a:rPr>
              <a:t>univerzalni (istovremeno umetnički i filozofski) koncept /termin kojim se označava BIĆE umetnosti i BIĆE sveta i stoga </a:t>
            </a:r>
          </a:p>
          <a:p>
            <a:r>
              <a:rPr lang="sr-Latn-CS" sz="2000" dirty="0" smtClean="0">
                <a:latin typeface="Calibri" pitchFamily="34" charset="0"/>
              </a:rPr>
              <a:t>ključ Maljevičevog razumevanja </a:t>
            </a:r>
            <a:r>
              <a:rPr lang="sr-Latn-CS" sz="2000" dirty="0">
                <a:latin typeface="Calibri" pitchFamily="34" charset="0"/>
              </a:rPr>
              <a:t>i tumačenja suprematizma i prirode umetnosti uopšte</a:t>
            </a:r>
          </a:p>
          <a:p>
            <a:endParaRPr lang="sr-Latn-CS" sz="2000" dirty="0">
              <a:latin typeface="Calibri" pitchFamily="34" charset="0"/>
            </a:endParaRPr>
          </a:p>
          <a:p>
            <a:r>
              <a:rPr lang="sr-Latn-CS" sz="2000" dirty="0" smtClean="0">
                <a:latin typeface="Calibri" pitchFamily="34" charset="0"/>
              </a:rPr>
              <a:t>Maljevičeva </a:t>
            </a:r>
            <a:r>
              <a:rPr lang="sr-Latn-CS" sz="2000" dirty="0">
                <a:latin typeface="Calibri" pitchFamily="34" charset="0"/>
              </a:rPr>
              <a:t>umetnička praksa </a:t>
            </a:r>
            <a:r>
              <a:rPr lang="sr-Latn-CS" sz="2000" dirty="0" smtClean="0">
                <a:latin typeface="Calibri" pitchFamily="34" charset="0"/>
              </a:rPr>
              <a:t>bila je utemeljena </a:t>
            </a:r>
            <a:r>
              <a:rPr lang="sr-Latn-CS" sz="2000" dirty="0">
                <a:latin typeface="Calibri" pitchFamily="34" charset="0"/>
              </a:rPr>
              <a:t>na </a:t>
            </a:r>
            <a:r>
              <a:rPr lang="sr-Latn-CS" sz="2000" dirty="0" smtClean="0">
                <a:latin typeface="Calibri" pitchFamily="34" charset="0"/>
              </a:rPr>
              <a:t>radikalnoj problematizaciji koncepta </a:t>
            </a:r>
            <a:r>
              <a:rPr lang="sr-Latn-CS" sz="2000" dirty="0">
                <a:latin typeface="Calibri" pitchFamily="34" charset="0"/>
              </a:rPr>
              <a:t>predstavljanja (predmeta) </a:t>
            </a:r>
            <a:r>
              <a:rPr lang="sr-Latn-CS" sz="2000" dirty="0" smtClean="0">
                <a:latin typeface="Calibri" pitchFamily="34" charset="0"/>
              </a:rPr>
              <a:t>čime je Maljevič uspostavio strogu demarkacionu </a:t>
            </a:r>
            <a:r>
              <a:rPr lang="sr-Latn-CS" sz="2000" dirty="0">
                <a:latin typeface="Calibri" pitchFamily="34" charset="0"/>
              </a:rPr>
              <a:t>linija između stare i Nove Umetnosti: nestajanjem predmeta iz likovnog polja umetnost dospeva do svog konačnog osamostaljenja, do pozicije iz koje može najzad da otkrije i definiše svoje istinsko biće</a:t>
            </a:r>
            <a:endParaRPr lang="en-US" sz="2000" dirty="0">
              <a:latin typeface="Calibri" pitchFamily="34" charset="0"/>
            </a:endParaRPr>
          </a:p>
        </p:txBody>
      </p:sp>
      <p:pic>
        <p:nvPicPr>
          <p:cNvPr id="89092" name="Picture 4" descr="Supremus No.50 by Kazimir Malevich | Obelisk Art History"/>
          <p:cNvPicPr>
            <a:picLocks noChangeAspect="1" noChangeArrowheads="1"/>
          </p:cNvPicPr>
          <p:nvPr/>
        </p:nvPicPr>
        <p:blipFill>
          <a:blip r:embed="rId2" cstate="print"/>
          <a:srcRect/>
          <a:stretch>
            <a:fillRect/>
          </a:stretch>
        </p:blipFill>
        <p:spPr bwMode="auto">
          <a:xfrm>
            <a:off x="5181600" y="152400"/>
            <a:ext cx="3741725" cy="54864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5105400" y="228600"/>
            <a:ext cx="3352800" cy="923330"/>
          </a:xfrm>
          <a:prstGeom prst="rect">
            <a:avLst/>
          </a:prstGeom>
          <a:noFill/>
          <a:ln w="9525">
            <a:noFill/>
            <a:miter lim="800000"/>
            <a:headEnd/>
            <a:tailEnd/>
          </a:ln>
        </p:spPr>
        <p:txBody>
          <a:bodyPr>
            <a:spAutoFit/>
          </a:bodyPr>
          <a:lstStyle/>
          <a:p>
            <a:pPr algn="ctr"/>
            <a:r>
              <a:rPr lang="sr-Latn-RS" dirty="0" smtClean="0">
                <a:latin typeface="Calibri" pitchFamily="34" charset="0"/>
              </a:rPr>
              <a:t>Maljevič, </a:t>
            </a:r>
            <a:r>
              <a:rPr lang="sr-Latn-RS" i="1" dirty="0" smtClean="0">
                <a:latin typeface="Calibri" pitchFamily="34" charset="0"/>
              </a:rPr>
              <a:t>Suprematistička slika</a:t>
            </a:r>
            <a:r>
              <a:rPr lang="sr-Latn-RS" dirty="0" smtClean="0">
                <a:latin typeface="Calibri" pitchFamily="34" charset="0"/>
              </a:rPr>
              <a:t>,</a:t>
            </a:r>
            <a:r>
              <a:rPr lang="sr-Latn-CS" dirty="0" smtClean="0">
                <a:latin typeface="Calibri" pitchFamily="34" charset="0"/>
              </a:rPr>
              <a:t> </a:t>
            </a:r>
            <a:r>
              <a:rPr lang="sr-Latn-CS" dirty="0">
                <a:latin typeface="Calibri" pitchFamily="34" charset="0"/>
              </a:rPr>
              <a:t>1</a:t>
            </a:r>
            <a:r>
              <a:rPr lang="en-US" dirty="0">
                <a:latin typeface="Calibri" pitchFamily="34" charset="0"/>
              </a:rPr>
              <a:t>916</a:t>
            </a:r>
            <a:r>
              <a:rPr lang="sr-Latn-CS" dirty="0">
                <a:latin typeface="Calibri" pitchFamily="34" charset="0"/>
              </a:rPr>
              <a:t>, </a:t>
            </a:r>
            <a:r>
              <a:rPr lang="sr-Latn-CS" dirty="0" smtClean="0">
                <a:latin typeface="Calibri" pitchFamily="34" charset="0"/>
              </a:rPr>
              <a:t>ulje na platnu, </a:t>
            </a:r>
            <a:r>
              <a:rPr lang="en-US" dirty="0">
                <a:latin typeface="Calibri" pitchFamily="34" charset="0"/>
              </a:rPr>
              <a:t>88 x 70 cm</a:t>
            </a:r>
            <a:r>
              <a:rPr lang="sr-Latn-CS" dirty="0">
                <a:latin typeface="Calibri" pitchFamily="34" charset="0"/>
              </a:rPr>
              <a:t>, </a:t>
            </a:r>
            <a:r>
              <a:rPr lang="en-US" dirty="0" err="1">
                <a:latin typeface="Calibri" pitchFamily="34" charset="0"/>
              </a:rPr>
              <a:t>Stedelijk</a:t>
            </a:r>
            <a:r>
              <a:rPr lang="en-US" dirty="0">
                <a:latin typeface="Calibri" pitchFamily="34" charset="0"/>
              </a:rPr>
              <a:t> Museum, Amsterdam</a:t>
            </a:r>
          </a:p>
        </p:txBody>
      </p:sp>
      <p:pic>
        <p:nvPicPr>
          <p:cNvPr id="77827" name="Picture 4" descr="http://upload.wikimedia.org/wikipedia/commons/1/13/Suprematist_Composition_-_Kazimir_Malevich.jpg"/>
          <p:cNvPicPr>
            <a:picLocks noChangeAspect="1" noChangeArrowheads="1"/>
          </p:cNvPicPr>
          <p:nvPr/>
        </p:nvPicPr>
        <p:blipFill>
          <a:blip r:embed="rId2" cstate="print"/>
          <a:srcRect/>
          <a:stretch>
            <a:fillRect/>
          </a:stretch>
        </p:blipFill>
        <p:spPr bwMode="auto">
          <a:xfrm>
            <a:off x="4495800" y="1295400"/>
            <a:ext cx="4329113" cy="5410200"/>
          </a:xfrm>
          <a:prstGeom prst="rect">
            <a:avLst/>
          </a:prstGeom>
          <a:noFill/>
          <a:ln w="9525">
            <a:noFill/>
            <a:miter lim="800000"/>
            <a:headEnd/>
            <a:tailEnd/>
          </a:ln>
        </p:spPr>
      </p:pic>
      <p:sp>
        <p:nvSpPr>
          <p:cNvPr id="77828" name="Rectangle 3"/>
          <p:cNvSpPr>
            <a:spLocks noChangeArrowheads="1"/>
          </p:cNvSpPr>
          <p:nvPr/>
        </p:nvSpPr>
        <p:spPr bwMode="auto">
          <a:xfrm>
            <a:off x="152400" y="695325"/>
            <a:ext cx="4038600" cy="5262979"/>
          </a:xfrm>
          <a:prstGeom prst="rect">
            <a:avLst/>
          </a:prstGeom>
          <a:noFill/>
          <a:ln w="9525">
            <a:noFill/>
            <a:miter lim="800000"/>
            <a:headEnd/>
            <a:tailEnd/>
          </a:ln>
        </p:spPr>
        <p:txBody>
          <a:bodyPr>
            <a:spAutoFit/>
          </a:bodyPr>
          <a:lstStyle/>
          <a:p>
            <a:pPr>
              <a:lnSpc>
                <a:spcPct val="120000"/>
              </a:lnSpc>
            </a:pPr>
            <a:r>
              <a:rPr lang="sr-Latn-CS" sz="2000" dirty="0">
                <a:latin typeface="Calibri" pitchFamily="34" charset="0"/>
              </a:rPr>
              <a:t>Pošavši od </a:t>
            </a:r>
            <a:r>
              <a:rPr lang="sr-Latn-CS" sz="2000" u="sng" dirty="0">
                <a:latin typeface="Calibri" pitchFamily="34" charset="0"/>
              </a:rPr>
              <a:t>bespredmetne prirode slikarskog suprematizma</a:t>
            </a:r>
            <a:r>
              <a:rPr lang="sr-Latn-CS" sz="2000" dirty="0">
                <a:latin typeface="Calibri" pitchFamily="34" charset="0"/>
              </a:rPr>
              <a:t>, Maljevič </a:t>
            </a:r>
            <a:r>
              <a:rPr lang="sr-Latn-CS" sz="2000" dirty="0" smtClean="0">
                <a:latin typeface="Calibri" pitchFamily="34" charset="0"/>
              </a:rPr>
              <a:t>se potom </a:t>
            </a:r>
            <a:r>
              <a:rPr lang="sr-Latn-CS" sz="2000" dirty="0">
                <a:latin typeface="Calibri" pitchFamily="34" charset="0"/>
              </a:rPr>
              <a:t>upušta u opširne </a:t>
            </a:r>
            <a:r>
              <a:rPr lang="sr-Latn-CS" sz="2000" dirty="0" smtClean="0">
                <a:latin typeface="Calibri" pitchFamily="34" charset="0"/>
              </a:rPr>
              <a:t>razrade BESPREDMETNOSTI </a:t>
            </a:r>
            <a:r>
              <a:rPr lang="sr-Latn-CS" sz="2000" dirty="0">
                <a:latin typeface="Calibri" pitchFamily="34" charset="0"/>
              </a:rPr>
              <a:t>SVETA nastojeći da pokaže kako suprematizam u sebi otelovljuje temeljne principe, samu suštinu prirode i celokupnog </a:t>
            </a:r>
            <a:r>
              <a:rPr lang="sr-Latn-CS" sz="2000" dirty="0" smtClean="0">
                <a:latin typeface="Calibri" pitchFamily="34" charset="0"/>
              </a:rPr>
              <a:t>univerzuma: celokupna </a:t>
            </a:r>
            <a:r>
              <a:rPr lang="sr-Latn-CS" sz="2000" dirty="0">
                <a:latin typeface="Calibri" pitchFamily="34" charset="0"/>
              </a:rPr>
              <a:t>priroda, svet i svemir čine nedeljivo, apsolutno jedinstvo </a:t>
            </a:r>
            <a:r>
              <a:rPr lang="sr-Latn-CS" sz="2000" dirty="0" smtClean="0">
                <a:latin typeface="Calibri" pitchFamily="34" charset="0"/>
              </a:rPr>
              <a:t>u okviru kojeg postoji </a:t>
            </a:r>
            <a:r>
              <a:rPr lang="sr-Latn-CS" sz="2000" dirty="0">
                <a:latin typeface="Calibri" pitchFamily="34" charset="0"/>
              </a:rPr>
              <a:t>“beskrajno mnoštvo polja sila” u večnom kretanju u čijem se središtu nalazi uzbuđenje kao najviša sila, izvor svega </a:t>
            </a:r>
            <a:r>
              <a:rPr lang="sr-Latn-CS" sz="2000" dirty="0" smtClean="0">
                <a:latin typeface="Calibri" pitchFamily="34" charset="0"/>
              </a:rPr>
              <a:t>postojećeg</a:t>
            </a:r>
            <a:endParaRPr lang="sr-Latn-CS" sz="2000" dirty="0">
              <a:latin typeface="Calibri"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152400"/>
            <a:ext cx="3352800" cy="6001643"/>
          </a:xfrm>
          <a:prstGeom prst="rect">
            <a:avLst/>
          </a:prstGeom>
        </p:spPr>
        <p:txBody>
          <a:bodyPr wrap="square">
            <a:spAutoFit/>
          </a:bodyPr>
          <a:lstStyle/>
          <a:p>
            <a:pPr algn="r" fontAlgn="auto">
              <a:spcBef>
                <a:spcPts val="0"/>
              </a:spcBef>
              <a:spcAft>
                <a:spcPts val="0"/>
              </a:spcAft>
              <a:defRPr/>
            </a:pPr>
            <a:r>
              <a:rPr lang="sr-Latn-CS" sz="1600" dirty="0">
                <a:latin typeface="Calibri" pitchFamily="34" charset="0"/>
              </a:rPr>
              <a:t>Novinski izveštaj o kubofuturističkoj operi</a:t>
            </a:r>
            <a:r>
              <a:rPr lang="en-US" sz="1600" dirty="0">
                <a:latin typeface="Calibri" pitchFamily="34" charset="0"/>
              </a:rPr>
              <a:t> opera </a:t>
            </a:r>
            <a:r>
              <a:rPr lang="sr-Latn-CS" sz="1600" i="1" dirty="0">
                <a:latin typeface="Calibri" pitchFamily="34" charset="0"/>
              </a:rPr>
              <a:t>Pobeda nad </a:t>
            </a:r>
            <a:r>
              <a:rPr lang="sr-Latn-CS" sz="1600" i="1" dirty="0" smtClean="0">
                <a:latin typeface="Calibri" pitchFamily="34" charset="0"/>
              </a:rPr>
              <a:t>Suncem </a:t>
            </a:r>
            <a:r>
              <a:rPr lang="sr-Latn-CS" sz="1600" dirty="0" smtClean="0">
                <a:latin typeface="Calibri" pitchFamily="34" charset="0"/>
              </a:rPr>
              <a:t>izvedenoj 3. i 5. decembra 1913. godine u Teatru Luna park u Sankt Peterburgu</a:t>
            </a:r>
            <a:endParaRPr lang="sr-Latn-CS" sz="1600" dirty="0">
              <a:latin typeface="Calibri" pitchFamily="34" charset="0"/>
            </a:endParaRPr>
          </a:p>
          <a:p>
            <a:pPr marL="342900" indent="-342900" algn="r" fontAlgn="auto">
              <a:spcAft>
                <a:spcPts val="0"/>
              </a:spcAft>
              <a:defRPr/>
            </a:pPr>
            <a:r>
              <a:rPr lang="sr-Latn-CS" sz="1600" dirty="0" smtClean="0">
                <a:latin typeface="Calibri" pitchFamily="34" charset="0"/>
              </a:rPr>
              <a:t>Prema </a:t>
            </a:r>
            <a:r>
              <a:rPr lang="sr-Latn-CS" sz="1600" dirty="0">
                <a:latin typeface="Calibri" pitchFamily="34" charset="0"/>
              </a:rPr>
              <a:t>svedočenju prisutnih tokom premijere izbio je skandal, pola gledališta je vikalo dole sa futuristima, a druga polovina je vikala na ove </a:t>
            </a:r>
            <a:r>
              <a:rPr lang="sr-Latn-CS" sz="1600" dirty="0" smtClean="0">
                <a:latin typeface="Calibri" pitchFamily="34" charset="0"/>
              </a:rPr>
              <a:t>prve</a:t>
            </a:r>
          </a:p>
          <a:p>
            <a:pPr algn="r"/>
            <a:r>
              <a:rPr lang="sr-Latn-CS" sz="1600" dirty="0" smtClean="0">
                <a:latin typeface="Calibri" pitchFamily="34" charset="0"/>
              </a:rPr>
              <a:t>(</a:t>
            </a:r>
            <a:r>
              <a:rPr lang="sr-Latn-CS" sz="1600" i="1" dirty="0" smtClean="0">
                <a:latin typeface="Calibri" pitchFamily="34" charset="0"/>
              </a:rPr>
              <a:t>Savez mladih </a:t>
            </a:r>
            <a:r>
              <a:rPr lang="sr-Latn-CS" sz="1600" dirty="0" smtClean="0">
                <a:latin typeface="Calibri" pitchFamily="34" charset="0"/>
              </a:rPr>
              <a:t>je finansijski stao iza izvođenja opere </a:t>
            </a:r>
            <a:r>
              <a:rPr lang="sr-Latn-CS" sz="1600" i="1" dirty="0" smtClean="0">
                <a:latin typeface="Calibri" pitchFamily="34" charset="0"/>
              </a:rPr>
              <a:t>Pobeda nad Suncem</a:t>
            </a:r>
            <a:r>
              <a:rPr lang="sr-Latn-CS" sz="1600" dirty="0" smtClean="0">
                <a:latin typeface="Calibri" pitchFamily="34" charset="0"/>
              </a:rPr>
              <a:t>, ali, kako su zakup sale i produkcija mnogo koštali, na kraju nije bilo novca za orkestar):</a:t>
            </a:r>
          </a:p>
          <a:p>
            <a:pPr algn="r"/>
            <a:r>
              <a:rPr lang="sr-Latn-CS" sz="1600" dirty="0" smtClean="0">
                <a:latin typeface="Calibri" pitchFamily="34" charset="0"/>
              </a:rPr>
              <a:t>Matjušin</a:t>
            </a:r>
            <a:r>
              <a:rPr lang="en-GB" sz="1600" dirty="0" smtClean="0">
                <a:latin typeface="Calibri" pitchFamily="34" charset="0"/>
              </a:rPr>
              <a:t>, </a:t>
            </a:r>
            <a:r>
              <a:rPr lang="sr-Latn-CS" sz="1600" dirty="0" smtClean="0">
                <a:latin typeface="Calibri" pitchFamily="34" charset="0"/>
              </a:rPr>
              <a:t>klavir</a:t>
            </a:r>
            <a:r>
              <a:rPr lang="en-GB" sz="1600" dirty="0" smtClean="0">
                <a:latin typeface="Calibri" pitchFamily="34" charset="0"/>
              </a:rPr>
              <a:t> – </a:t>
            </a:r>
            <a:r>
              <a:rPr lang="sr-Latn-CS" sz="1600" dirty="0" smtClean="0">
                <a:latin typeface="Calibri" pitchFamily="34" charset="0"/>
              </a:rPr>
              <a:t>iznajmljen samo za dan izvođenja</a:t>
            </a:r>
            <a:r>
              <a:rPr lang="en-GB" sz="1600" dirty="0" smtClean="0">
                <a:latin typeface="Calibri" pitchFamily="34" charset="0"/>
              </a:rPr>
              <a:t> – </a:t>
            </a:r>
            <a:r>
              <a:rPr lang="sr-Latn-CS" sz="1600" dirty="0" smtClean="0">
                <a:latin typeface="Calibri" pitchFamily="34" charset="0"/>
              </a:rPr>
              <a:t>i hor od sedam ljudi od kojih je samo njih troje stvarno pevalo; dodati su zvukovi poput pucnja iz puške, zvuk propelera, mašinski zvukovi i zvuk pada aviona.</a:t>
            </a:r>
          </a:p>
          <a:p>
            <a:pPr algn="r"/>
            <a:endParaRPr lang="sr-Latn-CS" sz="1600" dirty="0" smtClean="0">
              <a:latin typeface="Calibri" pitchFamily="34" charset="0"/>
            </a:endParaRPr>
          </a:p>
          <a:p>
            <a:pPr algn="r"/>
            <a:r>
              <a:rPr lang="sr-Latn-CS" sz="1600" dirty="0" smtClean="0">
                <a:latin typeface="Calibri" pitchFamily="34" charset="0"/>
              </a:rPr>
              <a:t>Ceo projekat je bio agresivno moderan, odlučno anti-naturalistički;</a:t>
            </a:r>
            <a:endParaRPr lang="en-US" sz="1600" dirty="0">
              <a:latin typeface="Calibri" pitchFamily="34" charset="0"/>
            </a:endParaRPr>
          </a:p>
        </p:txBody>
      </p:sp>
      <p:pic>
        <p:nvPicPr>
          <p:cNvPr id="136194" name="Picture 2" descr="Welcome to GoLive CyberStudio 3"/>
          <p:cNvPicPr>
            <a:picLocks noChangeAspect="1" noChangeArrowheads="1"/>
          </p:cNvPicPr>
          <p:nvPr/>
        </p:nvPicPr>
        <p:blipFill>
          <a:blip r:embed="rId2"/>
          <a:srcRect/>
          <a:stretch>
            <a:fillRect/>
          </a:stretch>
        </p:blipFill>
        <p:spPr bwMode="auto">
          <a:xfrm>
            <a:off x="3570587" y="228600"/>
            <a:ext cx="5497213" cy="571500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http://www.ibiblio.org/wm/paint/auth/malevich/sup/malevich.petersburg.jpg"/>
          <p:cNvPicPr>
            <a:picLocks noChangeAspect="1" noChangeArrowheads="1"/>
          </p:cNvPicPr>
          <p:nvPr/>
        </p:nvPicPr>
        <p:blipFill>
          <a:blip r:embed="rId2"/>
          <a:srcRect/>
          <a:stretch>
            <a:fillRect/>
          </a:stretch>
        </p:blipFill>
        <p:spPr bwMode="auto">
          <a:xfrm>
            <a:off x="4305300" y="0"/>
            <a:ext cx="4838700" cy="6858000"/>
          </a:xfrm>
          <a:prstGeom prst="rect">
            <a:avLst/>
          </a:prstGeom>
          <a:noFill/>
          <a:ln w="9525">
            <a:noFill/>
            <a:miter lim="800000"/>
            <a:headEnd/>
            <a:tailEnd/>
          </a:ln>
        </p:spPr>
      </p:pic>
      <p:sp>
        <p:nvSpPr>
          <p:cNvPr id="189443" name="Rectangle 2"/>
          <p:cNvSpPr>
            <a:spLocks noChangeArrowheads="1"/>
          </p:cNvSpPr>
          <p:nvPr/>
        </p:nvSpPr>
        <p:spPr bwMode="auto">
          <a:xfrm>
            <a:off x="685800" y="152400"/>
            <a:ext cx="3429000" cy="923330"/>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en-US" i="1" dirty="0" err="1" smtClean="0">
                <a:latin typeface="Calibri" pitchFamily="34" charset="0"/>
              </a:rPr>
              <a:t>Supremati</a:t>
            </a:r>
            <a:r>
              <a:rPr lang="sr-Latn-RS" i="1" dirty="0" smtClean="0">
                <a:latin typeface="Calibri" pitchFamily="34" charset="0"/>
              </a:rPr>
              <a:t>za</a:t>
            </a:r>
            <a:r>
              <a:rPr lang="en-US" i="1" dirty="0" smtClean="0">
                <a:latin typeface="Calibri" pitchFamily="34" charset="0"/>
              </a:rPr>
              <a:t>m</a:t>
            </a:r>
            <a:r>
              <a:rPr lang="sr-Latn-CS" dirty="0">
                <a:latin typeface="Calibri" pitchFamily="34" charset="0"/>
              </a:rPr>
              <a:t>, 1</a:t>
            </a:r>
            <a:r>
              <a:rPr lang="en-US" dirty="0">
                <a:latin typeface="Calibri" pitchFamily="34" charset="0"/>
              </a:rPr>
              <a:t>915</a:t>
            </a:r>
            <a:r>
              <a:rPr lang="sr-Latn-CS" dirty="0">
                <a:latin typeface="Calibri" pitchFamily="34" charset="0"/>
              </a:rPr>
              <a:t>, </a:t>
            </a:r>
            <a:r>
              <a:rPr lang="sr-Latn-CS" dirty="0" smtClean="0">
                <a:latin typeface="Calibri" pitchFamily="34" charset="0"/>
              </a:rPr>
              <a:t>ulje na platnu, </a:t>
            </a:r>
            <a:r>
              <a:rPr lang="en-US" dirty="0">
                <a:latin typeface="Calibri" pitchFamily="34" charset="0"/>
              </a:rPr>
              <a:t>75 x 72 cm</a:t>
            </a:r>
            <a:r>
              <a:rPr lang="sr-Latn-CS" dirty="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
        <p:nvSpPr>
          <p:cNvPr id="189444" name="Rectangle 4"/>
          <p:cNvSpPr>
            <a:spLocks noChangeArrowheads="1"/>
          </p:cNvSpPr>
          <p:nvPr/>
        </p:nvSpPr>
        <p:spPr bwMode="auto">
          <a:xfrm>
            <a:off x="381000" y="3184525"/>
            <a:ext cx="3581400" cy="3444875"/>
          </a:xfrm>
          <a:prstGeom prst="rect">
            <a:avLst/>
          </a:prstGeom>
          <a:noFill/>
          <a:ln w="9525">
            <a:noFill/>
            <a:miter lim="800000"/>
            <a:headEnd/>
            <a:tailEnd/>
          </a:ln>
          <a:effectLst/>
        </p:spPr>
        <p:txBody>
          <a:bodyPr>
            <a:spAutoFit/>
          </a:bodyPr>
          <a:lstStyle/>
          <a:p>
            <a:r>
              <a:rPr lang="sr-Latn-CS" sz="2000" dirty="0">
                <a:latin typeface="Calibri" pitchFamily="34" charset="0"/>
              </a:rPr>
              <a:t>Sav realni, predmetni svet što ga je čovek stvrorio  tj ‘saznao’ nije stvaran već je lažni, nepostojeći svet, privid ili kulisa iza kojih se nalazi JEDINA ISTINSKA REALNOST - BESPREDMETNOST</a:t>
            </a:r>
            <a:endParaRPr lang="en-US" sz="2000" dirty="0">
              <a:latin typeface="Calibri" pitchFamily="34" charset="0"/>
            </a:endParaRPr>
          </a:p>
          <a:p>
            <a:endParaRPr lang="sr-Latn-CS" sz="2000" dirty="0">
              <a:latin typeface="Calibri" pitchFamily="34" charset="0"/>
            </a:endParaRPr>
          </a:p>
          <a:p>
            <a:r>
              <a:rPr lang="sr-Latn-CS" sz="2000" dirty="0">
                <a:latin typeface="Calibri" pitchFamily="34" charset="0"/>
              </a:rPr>
              <a:t>“NE POSTOJI ‘ŠTA’ VEĆ SAMO BESPREDMETNO ‘NIŠTA’ ILI ‘NIŠTA’ JE U SVEMU, SVE JE U ‘NIČEMU</a:t>
            </a:r>
            <a:r>
              <a:rPr lang="sr-Latn-CS" sz="2000" dirty="0" smtClean="0">
                <a:latin typeface="Calibri" pitchFamily="34" charset="0"/>
              </a:rPr>
              <a:t>’” maljevič</a:t>
            </a:r>
            <a:endParaRPr lang="sr-Latn-CS" sz="2000" dirty="0">
              <a:latin typeface="Calibri"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ttp://www.ibiblio.org/wm/paint/auth/malevich/sup/malevich.ludwigshafen.jpg"/>
          <p:cNvPicPr>
            <a:picLocks noChangeAspect="1" noChangeArrowheads="1"/>
          </p:cNvPicPr>
          <p:nvPr/>
        </p:nvPicPr>
        <p:blipFill>
          <a:blip r:embed="rId2"/>
          <a:srcRect/>
          <a:stretch>
            <a:fillRect/>
          </a:stretch>
        </p:blipFill>
        <p:spPr bwMode="auto">
          <a:xfrm>
            <a:off x="4191000" y="1219200"/>
            <a:ext cx="4794250" cy="5334000"/>
          </a:xfrm>
          <a:prstGeom prst="rect">
            <a:avLst/>
          </a:prstGeom>
          <a:noFill/>
          <a:ln w="9525">
            <a:noFill/>
            <a:miter lim="800000"/>
            <a:headEnd/>
            <a:tailEnd/>
          </a:ln>
        </p:spPr>
      </p:pic>
      <p:sp>
        <p:nvSpPr>
          <p:cNvPr id="194563" name="Rectangle 2"/>
          <p:cNvSpPr>
            <a:spLocks noChangeArrowheads="1"/>
          </p:cNvSpPr>
          <p:nvPr/>
        </p:nvSpPr>
        <p:spPr bwMode="auto">
          <a:xfrm>
            <a:off x="4648200" y="228600"/>
            <a:ext cx="4267200" cy="915988"/>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en-US" i="1" dirty="0" err="1" smtClean="0">
                <a:latin typeface="Calibri" pitchFamily="34" charset="0"/>
              </a:rPr>
              <a:t>Suprematist</a:t>
            </a:r>
            <a:r>
              <a:rPr lang="sr-Latn-RS" i="1" dirty="0" smtClean="0">
                <a:latin typeface="Calibri" pitchFamily="34" charset="0"/>
              </a:rPr>
              <a:t>ička slika</a:t>
            </a:r>
            <a:r>
              <a:rPr lang="sr-Latn-CS" dirty="0" smtClean="0">
                <a:latin typeface="Calibri" pitchFamily="34" charset="0"/>
              </a:rPr>
              <a:t>, </a:t>
            </a:r>
            <a:r>
              <a:rPr lang="en-US" dirty="0">
                <a:latin typeface="Calibri" pitchFamily="34" charset="0"/>
              </a:rPr>
              <a:t>1915-16</a:t>
            </a:r>
            <a:r>
              <a:rPr lang="sr-Latn-CS" dirty="0">
                <a:latin typeface="Calibri" pitchFamily="34" charset="0"/>
              </a:rPr>
              <a:t>, </a:t>
            </a:r>
            <a:r>
              <a:rPr lang="sr-Latn-CS" dirty="0" smtClean="0">
                <a:latin typeface="Calibri" pitchFamily="34" charset="0"/>
              </a:rPr>
              <a:t>ulje na platnu, </a:t>
            </a:r>
            <a:r>
              <a:rPr lang="en-US" dirty="0">
                <a:latin typeface="Calibri" pitchFamily="34" charset="0"/>
              </a:rPr>
              <a:t>49 x 44 cm</a:t>
            </a:r>
            <a:r>
              <a:rPr lang="sr-Latn-CS" dirty="0">
                <a:latin typeface="Calibri" pitchFamily="34" charset="0"/>
              </a:rPr>
              <a:t>, </a:t>
            </a:r>
            <a:r>
              <a:rPr lang="en-US" dirty="0">
                <a:latin typeface="Calibri" pitchFamily="34" charset="0"/>
              </a:rPr>
              <a:t>Wilhelm </a:t>
            </a:r>
            <a:r>
              <a:rPr lang="en-US" dirty="0" err="1">
                <a:latin typeface="Calibri" pitchFamily="34" charset="0"/>
              </a:rPr>
              <a:t>Hacke</a:t>
            </a:r>
            <a:r>
              <a:rPr lang="sr-Latn-CS" dirty="0">
                <a:latin typeface="Calibri" pitchFamily="34" charset="0"/>
              </a:rPr>
              <a:t> </a:t>
            </a:r>
            <a:r>
              <a:rPr lang="en-US" dirty="0">
                <a:latin typeface="Calibri" pitchFamily="34" charset="0"/>
              </a:rPr>
              <a:t>Museum,</a:t>
            </a:r>
            <a:r>
              <a:rPr lang="sr-Latn-CS" dirty="0">
                <a:latin typeface="Calibri" pitchFamily="34" charset="0"/>
              </a:rPr>
              <a:t> </a:t>
            </a:r>
            <a:r>
              <a:rPr lang="en-US" dirty="0">
                <a:latin typeface="Calibri" pitchFamily="34" charset="0"/>
              </a:rPr>
              <a:t>Ludwigshafen</a:t>
            </a:r>
          </a:p>
        </p:txBody>
      </p:sp>
      <p:sp>
        <p:nvSpPr>
          <p:cNvPr id="194564" name="Rectangle 4"/>
          <p:cNvSpPr>
            <a:spLocks noChangeArrowheads="1"/>
          </p:cNvSpPr>
          <p:nvPr/>
        </p:nvSpPr>
        <p:spPr bwMode="auto">
          <a:xfrm>
            <a:off x="228600" y="457200"/>
            <a:ext cx="3886200" cy="6063198"/>
          </a:xfrm>
          <a:prstGeom prst="rect">
            <a:avLst/>
          </a:prstGeom>
          <a:noFill/>
          <a:ln w="9525">
            <a:noFill/>
            <a:miter lim="800000"/>
            <a:headEnd/>
            <a:tailEnd/>
          </a:ln>
          <a:effectLst/>
        </p:spPr>
        <p:txBody>
          <a:bodyPr>
            <a:spAutoFit/>
          </a:bodyPr>
          <a:lstStyle/>
          <a:p>
            <a:pPr>
              <a:spcBef>
                <a:spcPct val="20000"/>
              </a:spcBef>
            </a:pPr>
            <a:r>
              <a:rPr lang="sr-Latn-CS" sz="2000" dirty="0">
                <a:latin typeface="Calibri" pitchFamily="34" charset="0"/>
              </a:rPr>
              <a:t>Pojam </a:t>
            </a:r>
            <a:r>
              <a:rPr lang="sr-Latn-CS" sz="2000" b="1" dirty="0">
                <a:latin typeface="Calibri" pitchFamily="34" charset="0"/>
              </a:rPr>
              <a:t>OSEĆANJA </a:t>
            </a:r>
            <a:r>
              <a:rPr lang="sr-Latn-CS" sz="2000" dirty="0">
                <a:latin typeface="Calibri" pitchFamily="34" charset="0"/>
              </a:rPr>
              <a:t>– “Terminom suprematizam označavam </a:t>
            </a:r>
            <a:r>
              <a:rPr lang="sr-Latn-CS" sz="2000" b="1" dirty="0">
                <a:latin typeface="Calibri" pitchFamily="34" charset="0"/>
              </a:rPr>
              <a:t>supremaciju čistog osećanja</a:t>
            </a:r>
            <a:r>
              <a:rPr lang="sr-Latn-CS" sz="2000" dirty="0">
                <a:latin typeface="Calibri" pitchFamily="34" charset="0"/>
              </a:rPr>
              <a:t>” – osećanje za Maljeviča je jedno od osnovnih ljudskih principa</a:t>
            </a:r>
            <a:r>
              <a:rPr lang="sr-Latn-CS" sz="2000" dirty="0" smtClean="0">
                <a:latin typeface="Calibri" pitchFamily="34" charset="0"/>
              </a:rPr>
              <a:t>;</a:t>
            </a:r>
          </a:p>
          <a:p>
            <a:pPr>
              <a:spcBef>
                <a:spcPct val="20000"/>
              </a:spcBef>
            </a:pPr>
            <a:endParaRPr lang="sr-Latn-CS" sz="2000" dirty="0">
              <a:latin typeface="Calibri" pitchFamily="34" charset="0"/>
            </a:endParaRPr>
          </a:p>
          <a:p>
            <a:pPr>
              <a:spcBef>
                <a:spcPct val="20000"/>
              </a:spcBef>
            </a:pPr>
            <a:r>
              <a:rPr lang="sr-Latn-CS" sz="2000" dirty="0">
                <a:latin typeface="Calibri" pitchFamily="34" charset="0"/>
              </a:rPr>
              <a:t>celokupnu ljudsku delatnost posmatra kao stalan proces </a:t>
            </a:r>
            <a:r>
              <a:rPr lang="sr-Latn-CS" sz="2000" dirty="0" smtClean="0">
                <a:latin typeface="Calibri" pitchFamily="34" charset="0"/>
              </a:rPr>
              <a:t>konkretizacije ili prevođenja </a:t>
            </a:r>
            <a:r>
              <a:rPr lang="sr-Latn-CS" sz="2000" dirty="0">
                <a:latin typeface="Calibri" pitchFamily="34" charset="0"/>
              </a:rPr>
              <a:t>osećanja u pojmove, ideje i predstave, konkretne </a:t>
            </a:r>
            <a:r>
              <a:rPr lang="sr-Latn-CS" sz="2000" dirty="0" smtClean="0">
                <a:latin typeface="Calibri" pitchFamily="34" charset="0"/>
              </a:rPr>
              <a:t>forme – stoga umetnik </a:t>
            </a:r>
            <a:r>
              <a:rPr lang="sr-Latn-CS" sz="2000" dirty="0">
                <a:latin typeface="Calibri" pitchFamily="34" charset="0"/>
              </a:rPr>
              <a:t>ne treba da teži razumevanju već jedino osećanju sveta, da sledi </a:t>
            </a:r>
            <a:r>
              <a:rPr lang="sr-Latn-CS" sz="2000" b="1" dirty="0">
                <a:latin typeface="Calibri" pitchFamily="34" charset="0"/>
              </a:rPr>
              <a:t>energiju čistog osećanja</a:t>
            </a:r>
            <a:r>
              <a:rPr lang="sr-Latn-CS" sz="2000" dirty="0">
                <a:latin typeface="Calibri" pitchFamily="34" charset="0"/>
              </a:rPr>
              <a:t> koje mora preneti u bespredmetnoj formi jer jedino </a:t>
            </a:r>
            <a:r>
              <a:rPr lang="sr-Latn-CS" sz="2000" dirty="0" smtClean="0">
                <a:latin typeface="Calibri" pitchFamily="34" charset="0"/>
              </a:rPr>
              <a:t>su tada </a:t>
            </a:r>
            <a:r>
              <a:rPr lang="sr-Latn-CS" sz="2000" b="1" dirty="0">
                <a:latin typeface="Calibri" pitchFamily="34" charset="0"/>
              </a:rPr>
              <a:t>osećanja </a:t>
            </a:r>
            <a:r>
              <a:rPr lang="sr-Latn-CS" sz="2000" b="1" dirty="0" smtClean="0">
                <a:latin typeface="Calibri" pitchFamily="34" charset="0"/>
              </a:rPr>
              <a:t>zabeležena </a:t>
            </a:r>
            <a:r>
              <a:rPr lang="sr-Latn-CS" sz="2000" b="1" dirty="0">
                <a:latin typeface="Calibri" pitchFamily="34" charset="0"/>
              </a:rPr>
              <a:t>u </a:t>
            </a:r>
            <a:r>
              <a:rPr lang="sr-Latn-CS" sz="2000" b="1" dirty="0" smtClean="0">
                <a:latin typeface="Calibri" pitchFamily="34" charset="0"/>
              </a:rPr>
              <a:t>svom čistom </a:t>
            </a:r>
            <a:r>
              <a:rPr lang="sr-Latn-CS" sz="2000" b="1" dirty="0">
                <a:latin typeface="Calibri" pitchFamily="34" charset="0"/>
              </a:rPr>
              <a:t>stanju, kao </a:t>
            </a:r>
            <a:r>
              <a:rPr lang="sr-Latn-CS" sz="2000" b="1" dirty="0" smtClean="0">
                <a:latin typeface="Calibri" pitchFamily="34" charset="0"/>
              </a:rPr>
              <a:t>takva</a:t>
            </a:r>
            <a:r>
              <a:rPr lang="sr-Latn-CS" sz="2000" b="1" dirty="0">
                <a:latin typeface="Calibri" pitchFamily="34" charset="0"/>
              </a:rPr>
              <a:t> </a:t>
            </a:r>
            <a:r>
              <a:rPr lang="sr-Latn-CS" sz="2000" b="1" dirty="0" smtClean="0">
                <a:latin typeface="Calibri" pitchFamily="34" charset="0"/>
              </a:rPr>
              <a:t>i nisu opredmećena (posredovana)</a:t>
            </a:r>
            <a:endParaRPr lang="en-US" sz="2000" dirty="0">
              <a:latin typeface="Calibri"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ChangeArrowheads="1"/>
          </p:cNvSpPr>
          <p:nvPr/>
        </p:nvSpPr>
        <p:spPr bwMode="auto">
          <a:xfrm>
            <a:off x="4343400" y="5791200"/>
            <a:ext cx="4267200" cy="923330"/>
          </a:xfrm>
          <a:prstGeom prst="rect">
            <a:avLst/>
          </a:prstGeom>
          <a:noFill/>
          <a:ln w="9525">
            <a:noFill/>
            <a:miter lim="800000"/>
            <a:headEnd/>
            <a:tailEnd/>
          </a:ln>
        </p:spPr>
        <p:txBody>
          <a:bodyPr>
            <a:spAutoFit/>
          </a:bodyPr>
          <a:lstStyle/>
          <a:p>
            <a:pPr algn="ctr"/>
            <a:r>
              <a:rPr lang="sr-Latn-RS" dirty="0" smtClean="0">
                <a:latin typeface="Calibri" pitchFamily="34" charset="0"/>
              </a:rPr>
              <a:t>Maljevič, </a:t>
            </a:r>
            <a:r>
              <a:rPr lang="sr-Latn-RS" i="1" dirty="0" smtClean="0">
                <a:latin typeface="Calibri" pitchFamily="34" charset="0"/>
              </a:rPr>
              <a:t>Suprematistička kompozicija: Belo na belom</a:t>
            </a:r>
            <a:r>
              <a:rPr lang="sr-Latn-CS" i="1" dirty="0" smtClean="0">
                <a:latin typeface="Calibri" pitchFamily="34" charset="0"/>
              </a:rPr>
              <a:t>, </a:t>
            </a:r>
            <a:r>
              <a:rPr lang="sr-Latn-CS" dirty="0">
                <a:latin typeface="Calibri" pitchFamily="34" charset="0"/>
              </a:rPr>
              <a:t>1918</a:t>
            </a:r>
            <a:r>
              <a:rPr lang="sr-Latn-CS" i="1" dirty="0">
                <a:latin typeface="Calibri" pitchFamily="34" charset="0"/>
              </a:rPr>
              <a:t>, </a:t>
            </a:r>
            <a:r>
              <a:rPr lang="sr-Latn-CS" dirty="0" smtClean="0">
                <a:latin typeface="Calibri" pitchFamily="34" charset="0"/>
              </a:rPr>
              <a:t>ulje na platnu, </a:t>
            </a:r>
            <a:r>
              <a:rPr lang="en-US" dirty="0">
                <a:latin typeface="Calibri" pitchFamily="34" charset="0"/>
              </a:rPr>
              <a:t>79.4 x 79.4 cm</a:t>
            </a:r>
          </a:p>
        </p:txBody>
      </p:sp>
      <p:pic>
        <p:nvPicPr>
          <p:cNvPr id="88067" name="Picture 5" descr="http://www.designishistory.com/files/gimgs/154_suprematism04.jpg"/>
          <p:cNvPicPr>
            <a:picLocks noChangeAspect="1" noChangeArrowheads="1"/>
          </p:cNvPicPr>
          <p:nvPr/>
        </p:nvPicPr>
        <p:blipFill>
          <a:blip r:embed="rId2"/>
          <a:srcRect/>
          <a:stretch>
            <a:fillRect/>
          </a:stretch>
        </p:blipFill>
        <p:spPr bwMode="auto">
          <a:xfrm>
            <a:off x="3810000" y="228600"/>
            <a:ext cx="5199063" cy="5219700"/>
          </a:xfrm>
          <a:prstGeom prst="rect">
            <a:avLst/>
          </a:prstGeom>
          <a:noFill/>
          <a:ln w="9525">
            <a:noFill/>
            <a:miter lim="800000"/>
            <a:headEnd/>
            <a:tailEnd/>
          </a:ln>
        </p:spPr>
      </p:pic>
      <p:sp>
        <p:nvSpPr>
          <p:cNvPr id="88068" name="Rectangle 4"/>
          <p:cNvSpPr>
            <a:spLocks noChangeArrowheads="1"/>
          </p:cNvSpPr>
          <p:nvPr/>
        </p:nvSpPr>
        <p:spPr bwMode="auto">
          <a:xfrm>
            <a:off x="228600" y="228600"/>
            <a:ext cx="3276600" cy="5310188"/>
          </a:xfrm>
          <a:prstGeom prst="rect">
            <a:avLst/>
          </a:prstGeom>
          <a:noFill/>
          <a:ln w="9525">
            <a:noFill/>
            <a:miter lim="800000"/>
            <a:headEnd/>
            <a:tailEnd/>
          </a:ln>
        </p:spPr>
        <p:txBody>
          <a:bodyPr>
            <a:spAutoFit/>
          </a:bodyPr>
          <a:lstStyle/>
          <a:p>
            <a:r>
              <a:rPr lang="sr-Latn-CS" dirty="0">
                <a:latin typeface="Calibri" pitchFamily="34" charset="0"/>
              </a:rPr>
              <a:t>“Suprematistički sistem pobedio je plavu boju neba, pocepao je i uneo u belo, kao istinsku realnu predstavu beskonačnosti, pa zato oslobođenu bojenog fona neba. ... Sve što vidimo nastalo je iz bojene mase, pretvorene u plohu i volumen, i svaka mašina, kuća, čovek, sto – sve su to slikarski volumenski sistemi namenjeni određenim ciljevima. ... Ja sam pobedio postavu obojenog neba, strgao je i napravio vreću, i u nju smestio boje i svezao je. Plovite! Beli slobodni bezdan, beskonačnost je pred vama”</a:t>
            </a:r>
          </a:p>
          <a:p>
            <a:endParaRPr lang="sr-Latn-CS" dirty="0">
              <a:latin typeface="Calibri" pitchFamily="34" charset="0"/>
            </a:endParaRPr>
          </a:p>
          <a:p>
            <a:r>
              <a:rPr lang="sr-Latn-CS" dirty="0">
                <a:latin typeface="Calibri" pitchFamily="34" charset="0"/>
              </a:rPr>
              <a:t>Suprematizam, 1919.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a:stretch>
            <a:fillRect/>
          </a:stretch>
        </p:blipFill>
        <p:spPr bwMode="auto">
          <a:xfrm>
            <a:off x="0" y="228600"/>
            <a:ext cx="9145588" cy="64008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5181600" y="5715000"/>
            <a:ext cx="3581400" cy="923330"/>
          </a:xfrm>
          <a:prstGeom prst="rect">
            <a:avLst/>
          </a:prstGeom>
          <a:noFill/>
          <a:ln w="9525">
            <a:noFill/>
            <a:miter lim="800000"/>
            <a:headEnd/>
            <a:tailEnd/>
          </a:ln>
        </p:spPr>
        <p:txBody>
          <a:bodyPr>
            <a:spAutoFit/>
          </a:bodyPr>
          <a:lstStyle/>
          <a:p>
            <a:pPr algn="ctr"/>
            <a:r>
              <a:rPr lang="sr-Latn-RS" dirty="0" smtClean="0">
                <a:latin typeface="Calibri" pitchFamily="34" charset="0"/>
              </a:rPr>
              <a:t>Maljevič, </a:t>
            </a:r>
            <a:r>
              <a:rPr lang="sr-Latn-RS" i="1" dirty="0" smtClean="0">
                <a:latin typeface="Calibri" pitchFamily="34" charset="0"/>
              </a:rPr>
              <a:t>Beli suprematistički krst</a:t>
            </a:r>
            <a:r>
              <a:rPr lang="sr-Latn-RS" dirty="0" smtClean="0">
                <a:latin typeface="Calibri" pitchFamily="34" charset="0"/>
              </a:rPr>
              <a:t>, </a:t>
            </a:r>
            <a:r>
              <a:rPr lang="sr-Latn-CS" dirty="0" smtClean="0">
                <a:latin typeface="Calibri" pitchFamily="34" charset="0"/>
              </a:rPr>
              <a:t>1920, ulje na platnu,</a:t>
            </a:r>
            <a:r>
              <a:rPr lang="en-US" dirty="0" smtClean="0">
                <a:latin typeface="Calibri" pitchFamily="34" charset="0"/>
              </a:rPr>
              <a:t> </a:t>
            </a:r>
            <a:r>
              <a:rPr lang="en-US" dirty="0">
                <a:latin typeface="Calibri" pitchFamily="34" charset="0"/>
              </a:rPr>
              <a:t>88 x 68.5 cm. </a:t>
            </a:r>
            <a:r>
              <a:rPr lang="en-US" dirty="0" err="1">
                <a:latin typeface="Calibri" pitchFamily="34" charset="0"/>
              </a:rPr>
              <a:t>Stedelijk</a:t>
            </a:r>
            <a:r>
              <a:rPr lang="en-US" dirty="0">
                <a:latin typeface="Calibri" pitchFamily="34" charset="0"/>
              </a:rPr>
              <a:t> Museum, Amsterdam</a:t>
            </a:r>
          </a:p>
        </p:txBody>
      </p:sp>
      <p:pic>
        <p:nvPicPr>
          <p:cNvPr id="89091" name="Picture 2" descr="http://www.stedelijk.nl/assets/A%207667.jpg?w=1385&amp;h=674&amp;mode=max&amp;404=backup"/>
          <p:cNvPicPr>
            <a:picLocks noChangeAspect="1" noChangeArrowheads="1"/>
          </p:cNvPicPr>
          <p:nvPr/>
        </p:nvPicPr>
        <p:blipFill>
          <a:blip r:embed="rId2"/>
          <a:srcRect/>
          <a:stretch>
            <a:fillRect/>
          </a:stretch>
        </p:blipFill>
        <p:spPr bwMode="auto">
          <a:xfrm>
            <a:off x="4833938" y="152400"/>
            <a:ext cx="4157662" cy="5410200"/>
          </a:xfrm>
          <a:prstGeom prst="rect">
            <a:avLst/>
          </a:prstGeom>
          <a:noFill/>
          <a:ln w="9525">
            <a:noFill/>
            <a:miter lim="800000"/>
            <a:headEnd/>
            <a:tailEnd/>
          </a:ln>
        </p:spPr>
      </p:pic>
      <p:sp>
        <p:nvSpPr>
          <p:cNvPr id="3" name="Content Placeholder 2"/>
          <p:cNvSpPr>
            <a:spLocks/>
          </p:cNvSpPr>
          <p:nvPr/>
        </p:nvSpPr>
        <p:spPr bwMode="auto">
          <a:xfrm>
            <a:off x="76200" y="76200"/>
            <a:ext cx="4495800" cy="7162800"/>
          </a:xfrm>
          <a:prstGeom prst="rect">
            <a:avLst/>
          </a:prstGeom>
          <a:noFill/>
          <a:ln w="9525">
            <a:noFill/>
            <a:miter lim="800000"/>
            <a:headEnd/>
            <a:tailEnd/>
          </a:ln>
          <a:effectLst/>
        </p:spPr>
        <p:txBody>
          <a:bodyPr/>
          <a:lstStyle/>
          <a:p>
            <a:pPr marL="342900" indent="-342900">
              <a:spcBef>
                <a:spcPct val="20000"/>
              </a:spcBef>
              <a:buFontTx/>
              <a:buChar char="•"/>
            </a:pPr>
            <a:r>
              <a:rPr lang="sr-Latn-CS" sz="2000" dirty="0">
                <a:latin typeface="Calibri" pitchFamily="34" charset="0"/>
              </a:rPr>
              <a:t>Sa belim slikama suprematizam je bio doveden do završnog stadijuma svoje slikarske evolucije/POVRATAK NA POČETAK, na nultu tačku uspostavljenu sa </a:t>
            </a:r>
            <a:r>
              <a:rPr lang="sr-Latn-CS" sz="2000" i="1" dirty="0">
                <a:latin typeface="Calibri" pitchFamily="34" charset="0"/>
              </a:rPr>
              <a:t>Crnim kvadratom</a:t>
            </a:r>
            <a:r>
              <a:rPr lang="sr-Latn-CS" sz="2000" dirty="0">
                <a:latin typeface="Calibri" pitchFamily="34" charset="0"/>
              </a:rPr>
              <a:t>.</a:t>
            </a:r>
          </a:p>
          <a:p>
            <a:pPr marL="342900" indent="-342900">
              <a:spcBef>
                <a:spcPct val="20000"/>
              </a:spcBef>
              <a:buFontTx/>
              <a:buChar char="•"/>
            </a:pPr>
            <a:r>
              <a:rPr lang="sr-Latn-CS" sz="2000" i="1" dirty="0">
                <a:latin typeface="Calibri" pitchFamily="34" charset="0"/>
              </a:rPr>
              <a:t>Beli kvadrat na belom – </a:t>
            </a:r>
            <a:r>
              <a:rPr lang="sr-Latn-CS" sz="2000" dirty="0">
                <a:latin typeface="Calibri" pitchFamily="34" charset="0"/>
              </a:rPr>
              <a:t>APSOLUTNA BESPREDMETNOST u polju slikarstva – slikarski suprematizam dovršen i da je slikarski deo njegove misije obavljen</a:t>
            </a:r>
          </a:p>
          <a:p>
            <a:pPr marL="342900" indent="-342900">
              <a:spcBef>
                <a:spcPct val="20000"/>
              </a:spcBef>
              <a:buFontTx/>
              <a:buChar char="•"/>
            </a:pPr>
            <a:r>
              <a:rPr lang="sr-Latn-CS" sz="2000" dirty="0">
                <a:latin typeface="Calibri" pitchFamily="34" charset="0"/>
              </a:rPr>
              <a:t>Prestao je na duže vreme da slika i posvetio se pisanju i pedagoškom radu: “sam sam se povukao u područje mišljenja koje je za mene novo i, kada budem mogao, izneću ono što budem opazio u beskonačnom prostoru čovekove lobanje” (</a:t>
            </a:r>
            <a:r>
              <a:rPr lang="sr-Latn-CS" sz="2000" i="1" dirty="0">
                <a:latin typeface="Calibri" pitchFamily="34" charset="0"/>
              </a:rPr>
              <a:t>Suprematizam. 34 crteža</a:t>
            </a:r>
            <a:r>
              <a:rPr lang="sr-Latn-CS" sz="2000" dirty="0">
                <a:latin typeface="Calibri" pitchFamily="34" charset="0"/>
              </a:rPr>
              <a:t> (Vitebsk, 1920))</a:t>
            </a:r>
          </a:p>
          <a:p>
            <a:pPr marL="342900" indent="-342900">
              <a:spcBef>
                <a:spcPct val="20000"/>
              </a:spcBef>
              <a:buFontTx/>
              <a:buChar char="•"/>
            </a:pPr>
            <a:r>
              <a:rPr lang="sr-Latn-CS" sz="2000" dirty="0">
                <a:latin typeface="Calibri" pitchFamily="34" charset="0"/>
              </a:rPr>
              <a:t>Prelazak sa slikarskog na filozofski diskurs</a:t>
            </a:r>
            <a:endParaRPr lang="en-US" sz="2000" dirty="0">
              <a:latin typeface="Calibri"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idx="4294967295"/>
          </p:nvPr>
        </p:nvSpPr>
        <p:spPr>
          <a:xfrm>
            <a:off x="457200" y="152400"/>
            <a:ext cx="8229600" cy="487363"/>
          </a:xfrm>
        </p:spPr>
        <p:txBody>
          <a:bodyPr>
            <a:normAutofit fontScale="90000"/>
          </a:bodyPr>
          <a:lstStyle/>
          <a:p>
            <a:r>
              <a:rPr lang="sr-Latn-CS" sz="2800" dirty="0" smtClean="0"/>
              <a:t>MALJEVIČ, “SUPREMATIZAM” (1927)</a:t>
            </a:r>
            <a:endParaRPr lang="en-US" sz="2800" dirty="0"/>
          </a:p>
        </p:txBody>
      </p:sp>
      <p:sp>
        <p:nvSpPr>
          <p:cNvPr id="3" name="Content Placeholder 2"/>
          <p:cNvSpPr>
            <a:spLocks noGrp="1"/>
          </p:cNvSpPr>
          <p:nvPr>
            <p:ph idx="4294967295"/>
          </p:nvPr>
        </p:nvSpPr>
        <p:spPr>
          <a:xfrm>
            <a:off x="152400" y="762000"/>
            <a:ext cx="8686800" cy="5867400"/>
          </a:xfrm>
        </p:spPr>
        <p:txBody>
          <a:bodyPr>
            <a:normAutofit/>
          </a:bodyPr>
          <a:lstStyle/>
          <a:p>
            <a:pPr>
              <a:lnSpc>
                <a:spcPct val="80000"/>
              </a:lnSpc>
            </a:pPr>
            <a:r>
              <a:rPr lang="sr-Latn-CS" sz="2000" dirty="0">
                <a:latin typeface="Calibri" pitchFamily="34" charset="0"/>
              </a:rPr>
              <a:t>“...umetnost se kretala ka potpunoj bespredmetnosti – to kretanje nazvao sam glavnim, tj. suprematističkim. Umetnost se našla pred pustinjom u kojoj nema ničeg sem osećanja pustinje. Umetnik se oslobodio svih ideja, likova i predstava, kao i predmeta koji iz njih nastaju, te cele strukture dijalektičkog života. Takva je filozofija suprematizma, koja Umetnost dovodi do sebe same – tj. do Umetnosti kao takve koja svet ne posmatra već oseća – do osećaja i osećanja sveta, a ne do njegovog saznanja i opipavanja. ...</a:t>
            </a:r>
          </a:p>
          <a:p>
            <a:pPr>
              <a:lnSpc>
                <a:spcPct val="80000"/>
              </a:lnSpc>
            </a:pPr>
            <a:r>
              <a:rPr lang="sr-Latn-CS" sz="2000" dirty="0">
                <a:latin typeface="Calibri" pitchFamily="34" charset="0"/>
              </a:rPr>
              <a:t>Suprematizam je taj novi, bespredmetni sistem odnosa elemenata kroz koji se izražavaju osećanja. Suprematistički kvadrat je prvi element od koga je izgrađen suprematistički metod. ...</a:t>
            </a:r>
          </a:p>
          <a:p>
            <a:pPr>
              <a:lnSpc>
                <a:spcPct val="80000"/>
              </a:lnSpc>
            </a:pPr>
            <a:r>
              <a:rPr lang="sr-Latn-CS" sz="2000" dirty="0">
                <a:latin typeface="Calibri" pitchFamily="34" charset="0"/>
              </a:rPr>
              <a:t>Drugim rečima, slikar je iznosio svoje osećanje, pokazujući ove ili one predmete, koji tome nikako nisu bili namenjeni. Zato mi se čini da Umetnost danas na bespredmetnom putu pronalazi svoj jezik, svoju formu izraza koja proizlazi iz ovog ili onog osećanja. ...</a:t>
            </a:r>
          </a:p>
          <a:p>
            <a:pPr>
              <a:lnSpc>
                <a:spcPct val="80000"/>
              </a:lnSpc>
            </a:pPr>
            <a:r>
              <a:rPr lang="sr-Latn-CS" sz="2000" dirty="0">
                <a:latin typeface="Calibri" pitchFamily="34" charset="0"/>
              </a:rPr>
              <a:t>To nije kraj Umetnosti, kako i dalje neki misle, već početak istinske suštine. ...</a:t>
            </a:r>
          </a:p>
          <a:p>
            <a:pPr>
              <a:lnSpc>
                <a:spcPct val="80000"/>
              </a:lnSpc>
            </a:pPr>
            <a:r>
              <a:rPr lang="sr-Latn-CS" sz="2000" dirty="0">
                <a:latin typeface="Calibri" pitchFamily="34" charset="0"/>
              </a:rPr>
              <a:t>Stoga se u suprematizmu javlja ideja preispitivanja života iz ugla osećanja Umetnosti (ideja suprotstavljanja Umetnosti predmetnom životu, utilitarnosti, svrsishodnosti – ideja svrhovitosti) ...</a:t>
            </a:r>
          </a:p>
          <a:p>
            <a:pPr>
              <a:lnSpc>
                <a:spcPct val="80000"/>
              </a:lnSpc>
            </a:pPr>
            <a:r>
              <a:rPr lang="sr-Latn-CS" sz="2000" dirty="0">
                <a:latin typeface="Calibri" pitchFamily="34" charset="0"/>
              </a:rPr>
              <a:t>Život se do sada razvijao iz dveju tačaka gledišta na dobrobit: prva je materijalna, ekonomsko-prehrambena, a druga religiozna. Trebalo je da postoji i treća – tačka gledišta </a:t>
            </a:r>
            <a:r>
              <a:rPr lang="sr-Latn-CS" sz="2000" dirty="0" smtClean="0">
                <a:latin typeface="Calibri" pitchFamily="34" charset="0"/>
              </a:rPr>
              <a:t>Umetnosti</a:t>
            </a:r>
            <a:r>
              <a:rPr lang="sr-Latn-CS" sz="2000" dirty="0">
                <a:latin typeface="Calibri" pitchFamily="34" charset="0"/>
              </a:rPr>
              <a:t>, ali prve dve su na ovu </a:t>
            </a:r>
            <a:r>
              <a:rPr lang="sr-Latn-CS" sz="2000" dirty="0" smtClean="0">
                <a:latin typeface="Calibri" pitchFamily="34" charset="0"/>
              </a:rPr>
              <a:t>poslednju </a:t>
            </a:r>
            <a:r>
              <a:rPr lang="sr-Latn-CS" sz="2000" dirty="0">
                <a:latin typeface="Calibri" pitchFamily="34" charset="0"/>
              </a:rPr>
              <a:t>gledale kao na primenjenu pojavu, čije forme potiču iz prvih dveju.”</a:t>
            </a:r>
            <a:endParaRPr lang="en-US" sz="1500" dirty="0">
              <a:latin typeface="Calibri"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idx="4294967295"/>
          </p:nvPr>
        </p:nvSpPr>
        <p:spPr>
          <a:xfrm>
            <a:off x="457200" y="152400"/>
            <a:ext cx="8229600" cy="609600"/>
          </a:xfrm>
        </p:spPr>
        <p:txBody>
          <a:bodyPr/>
          <a:lstStyle/>
          <a:p>
            <a:r>
              <a:rPr lang="sr-Latn-CS" sz="3200" dirty="0"/>
              <a:t>glavni biografski </a:t>
            </a:r>
            <a:r>
              <a:rPr lang="sr-Latn-CS" sz="3200" dirty="0" smtClean="0"/>
              <a:t>podaci posle revolucije</a:t>
            </a:r>
            <a:endParaRPr lang="en-US" sz="3200" dirty="0"/>
          </a:p>
        </p:txBody>
      </p:sp>
      <p:sp>
        <p:nvSpPr>
          <p:cNvPr id="93187" name="Content Placeholder 2"/>
          <p:cNvSpPr>
            <a:spLocks noGrp="1"/>
          </p:cNvSpPr>
          <p:nvPr>
            <p:ph idx="4294967295"/>
          </p:nvPr>
        </p:nvSpPr>
        <p:spPr>
          <a:xfrm>
            <a:off x="457200" y="1295400"/>
            <a:ext cx="8229600" cy="4953000"/>
          </a:xfrm>
        </p:spPr>
        <p:txBody>
          <a:bodyPr/>
          <a:lstStyle/>
          <a:p>
            <a:r>
              <a:rPr lang="sr-Latn-CS" sz="2000" dirty="0">
                <a:latin typeface="Calibri" pitchFamily="34" charset="0"/>
              </a:rPr>
              <a:t>1918. odlazi sa Tatlinom u Petrograd u kojem će voditi slikarski atelje Slobodnih državnih radionica (SVOMAS), a 1919 i tekstilni atelje sa Udalcovom</a:t>
            </a:r>
          </a:p>
          <a:p>
            <a:r>
              <a:rPr lang="sr-Latn-CS" sz="2000" dirty="0">
                <a:latin typeface="Calibri" pitchFamily="34" charset="0"/>
              </a:rPr>
              <a:t>1918. radi scenografiju za </a:t>
            </a:r>
            <a:r>
              <a:rPr lang="sr-Latn-CS" sz="2000" i="1" dirty="0">
                <a:latin typeface="Calibri" pitchFamily="34" charset="0"/>
              </a:rPr>
              <a:t>Misteriju Buff </a:t>
            </a:r>
            <a:r>
              <a:rPr lang="sr-Latn-CS" sz="2000" dirty="0">
                <a:latin typeface="Calibri" pitchFamily="34" charset="0"/>
              </a:rPr>
              <a:t>Majakovskog (posvećena Revoluciji, izvedena u </a:t>
            </a:r>
            <a:r>
              <a:rPr lang="sr-Latn-CS" sz="2000" dirty="0" smtClean="0">
                <a:latin typeface="Calibri" pitchFamily="34" charset="0"/>
              </a:rPr>
              <a:t>novembru </a:t>
            </a:r>
            <a:r>
              <a:rPr lang="sr-Latn-CS" sz="2000" dirty="0">
                <a:latin typeface="Calibri" pitchFamily="34" charset="0"/>
              </a:rPr>
              <a:t>1918)</a:t>
            </a:r>
          </a:p>
          <a:p>
            <a:r>
              <a:rPr lang="sr-Latn-CS" sz="2000" dirty="0">
                <a:latin typeface="Calibri" pitchFamily="34" charset="0"/>
              </a:rPr>
              <a:t>1919. učestvuje na Konferenciji  muzejskih radnika u februaru u Petrogradu – na ovoj konferenciji je bilo odlučeno da se osnuje Muzej umetničke kulture (MHK) posvećen isključivo savremenoj umetnosti; </a:t>
            </a:r>
          </a:p>
          <a:p>
            <a:r>
              <a:rPr lang="sr-Latn-CS" sz="2000" dirty="0">
                <a:latin typeface="Calibri" pitchFamily="34" charset="0"/>
              </a:rPr>
              <a:t>1919. od septembra počinje da radi u Vitebsku u umetničkoj školi koju je utemeljio Mark Šagal; postaje jasno da želi da uvede novu vrstu likovnog obrazovanja u kojem se sve umetničke forme razvijaju na temeljima suprematizma i integrišu u jedan univerzalni sistem; u početku ima podršku; od 1920. taj program se odvija pod imenom UNOVIS – utemeljitelj nove umetnosti</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74638"/>
            <a:ext cx="8229600" cy="334962"/>
          </a:xfrm>
        </p:spPr>
        <p:txBody>
          <a:bodyPr>
            <a:normAutofit fontScale="90000"/>
          </a:bodyPr>
          <a:lstStyle/>
          <a:p>
            <a:endParaRPr lang="en-US" sz="4000"/>
          </a:p>
        </p:txBody>
      </p:sp>
      <p:sp>
        <p:nvSpPr>
          <p:cNvPr id="94211" name="Rectangle 3"/>
          <p:cNvSpPr>
            <a:spLocks noGrp="1" noChangeArrowheads="1"/>
          </p:cNvSpPr>
          <p:nvPr>
            <p:ph type="body" idx="1"/>
          </p:nvPr>
        </p:nvSpPr>
        <p:spPr>
          <a:xfrm>
            <a:off x="457200" y="914400"/>
            <a:ext cx="8229600" cy="5211763"/>
          </a:xfrm>
        </p:spPr>
        <p:txBody>
          <a:bodyPr>
            <a:normAutofit fontScale="85000" lnSpcReduction="10000"/>
          </a:bodyPr>
          <a:lstStyle/>
          <a:p>
            <a:pPr>
              <a:lnSpc>
                <a:spcPct val="120000"/>
              </a:lnSpc>
            </a:pPr>
            <a:r>
              <a:rPr lang="sr-Latn-CS" sz="2000" dirty="0">
                <a:latin typeface="Calibri" pitchFamily="34" charset="0"/>
              </a:rPr>
              <a:t>1919. izlaže 16 suprematističkih radova na 10. nacionalnoj izložbi u Moskvi “Bespredmetno stvaralaštvo i suprematizam” (Vesnin, Davidova</a:t>
            </a:r>
            <a:r>
              <a:rPr lang="sr-Latn-CS" sz="2000" dirty="0" smtClean="0">
                <a:latin typeface="Calibri" pitchFamily="34" charset="0"/>
              </a:rPr>
              <a:t>, </a:t>
            </a:r>
            <a:r>
              <a:rPr lang="sr-Latn-CS" sz="2000" dirty="0">
                <a:latin typeface="Calibri" pitchFamily="34" charset="0"/>
              </a:rPr>
              <a:t>Kljun, Popova, Rozanova, Rodčenko); Maljevič izlaže </a:t>
            </a:r>
            <a:r>
              <a:rPr lang="sr-Latn-CS" sz="2000" i="1" dirty="0">
                <a:latin typeface="Calibri" pitchFamily="34" charset="0"/>
              </a:rPr>
              <a:t>Belo na belom</a:t>
            </a:r>
            <a:r>
              <a:rPr lang="sr-Latn-CS" sz="2000" dirty="0">
                <a:latin typeface="Calibri" pitchFamily="34" charset="0"/>
              </a:rPr>
              <a:t> na koju Rodčenko uzvraća kompozicijom </a:t>
            </a:r>
            <a:r>
              <a:rPr lang="sr-Latn-CS" sz="2000" i="1" dirty="0">
                <a:latin typeface="Calibri" pitchFamily="34" charset="0"/>
              </a:rPr>
              <a:t>Crno na crnom</a:t>
            </a:r>
          </a:p>
          <a:p>
            <a:pPr>
              <a:lnSpc>
                <a:spcPct val="120000"/>
              </a:lnSpc>
            </a:pPr>
            <a:endParaRPr lang="sr-Latn-CS" sz="2000" dirty="0">
              <a:latin typeface="Calibri" pitchFamily="34" charset="0"/>
            </a:endParaRPr>
          </a:p>
          <a:p>
            <a:pPr>
              <a:lnSpc>
                <a:spcPct val="120000"/>
              </a:lnSpc>
            </a:pPr>
            <a:r>
              <a:rPr lang="sr-Latn-CS" sz="2000" dirty="0">
                <a:latin typeface="Calibri" pitchFamily="34" charset="0"/>
              </a:rPr>
              <a:t>1921. sve veći otpor njegovim metodama tako da je bio prinuđen da izmesti UNOVIS; pokušava da se poveže sa INHUK-om (Institut za likovnu kulturu) u Moskvi, osnovanim 1920, ali razlika između proklamovanog smera te institucije, konstruktivizma i Maljevičevog suprematizma je </a:t>
            </a:r>
            <a:r>
              <a:rPr lang="sr-Latn-CS" sz="2000" dirty="0" smtClean="0">
                <a:latin typeface="Calibri" pitchFamily="34" charset="0"/>
              </a:rPr>
              <a:t>nepremostiva i Maljevič 1922. prelazi u Sankt Pereburg</a:t>
            </a:r>
            <a:endParaRPr lang="sr-Latn-CS" sz="2000" dirty="0">
              <a:latin typeface="Calibri" pitchFamily="34" charset="0"/>
            </a:endParaRPr>
          </a:p>
          <a:p>
            <a:pPr>
              <a:lnSpc>
                <a:spcPct val="120000"/>
              </a:lnSpc>
            </a:pPr>
            <a:endParaRPr lang="sr-Latn-CS" sz="2000" dirty="0">
              <a:latin typeface="Calibri" pitchFamily="34" charset="0"/>
            </a:endParaRPr>
          </a:p>
          <a:p>
            <a:pPr>
              <a:lnSpc>
                <a:spcPct val="120000"/>
              </a:lnSpc>
            </a:pPr>
            <a:r>
              <a:rPr lang="sr-Latn-CS" sz="2000" dirty="0">
                <a:latin typeface="Calibri" pitchFamily="34" charset="0"/>
              </a:rPr>
              <a:t>GINKhUK – </a:t>
            </a:r>
            <a:r>
              <a:rPr lang="en-US" sz="2000" dirty="0">
                <a:latin typeface="Calibri" pitchFamily="34" charset="0"/>
              </a:rPr>
              <a:t>[</a:t>
            </a:r>
            <a:r>
              <a:rPr lang="en-US" sz="2000" dirty="0" err="1">
                <a:latin typeface="Calibri" pitchFamily="34" charset="0"/>
              </a:rPr>
              <a:t>Gosudarstvennyi</a:t>
            </a:r>
            <a:r>
              <a:rPr lang="en-US" sz="2000" dirty="0">
                <a:latin typeface="Calibri" pitchFamily="34" charset="0"/>
              </a:rPr>
              <a:t> </a:t>
            </a:r>
            <a:r>
              <a:rPr lang="en-US" sz="2000" dirty="0" err="1">
                <a:latin typeface="Calibri" pitchFamily="34" charset="0"/>
              </a:rPr>
              <a:t>institut</a:t>
            </a:r>
            <a:r>
              <a:rPr lang="en-US" sz="2000" dirty="0">
                <a:latin typeface="Calibri" pitchFamily="34" charset="0"/>
              </a:rPr>
              <a:t> </a:t>
            </a:r>
            <a:r>
              <a:rPr lang="en-US" sz="2000" dirty="0" err="1">
                <a:latin typeface="Calibri" pitchFamily="34" charset="0"/>
              </a:rPr>
              <a:t>khudozhestvennoi</a:t>
            </a:r>
            <a:r>
              <a:rPr lang="en-US" sz="2000" dirty="0">
                <a:latin typeface="Calibri" pitchFamily="34" charset="0"/>
              </a:rPr>
              <a:t> </a:t>
            </a:r>
            <a:r>
              <a:rPr lang="en-US" sz="2000" dirty="0" err="1">
                <a:latin typeface="Calibri" pitchFamily="34" charset="0"/>
              </a:rPr>
              <a:t>kultury</a:t>
            </a:r>
            <a:r>
              <a:rPr lang="en-US" sz="2000" dirty="0">
                <a:latin typeface="Calibri" pitchFamily="34" charset="0"/>
              </a:rPr>
              <a:t>]</a:t>
            </a:r>
            <a:r>
              <a:rPr lang="sr-Latn-CS" sz="2000" dirty="0">
                <a:latin typeface="Calibri" pitchFamily="34" charset="0"/>
              </a:rPr>
              <a:t> Državni institut likovne kulture, </a:t>
            </a:r>
            <a:r>
              <a:rPr lang="sr-Latn-CS" sz="2000" dirty="0" smtClean="0">
                <a:latin typeface="Calibri" pitchFamily="34" charset="0"/>
              </a:rPr>
              <a:t>Petrograd/Lenjingrad; </a:t>
            </a:r>
            <a:r>
              <a:rPr lang="sr-Latn-CS" sz="2000" dirty="0">
                <a:latin typeface="Calibri" pitchFamily="34" charset="0"/>
              </a:rPr>
              <a:t>1923. reorganizuju se Muzeji umetničke kulture i 1924. osniva Institut: Muzej+pet naučnih odeljenja: za slikarsku kulturu ili formalno-teorijsko odeljenje (Maljevič), Odeljenje za organsku kulturu (Matjušin) Odeljenje za materijalnu kulturu (Tatlin), Eksperimentalno odljenje (Pavel Mansurov) i Odeljenje za opštu metodologiju (Nikolaj Punjin); 1925. Tatljin napušta </a:t>
            </a:r>
            <a:r>
              <a:rPr lang="sr-Latn-CS" sz="2000" dirty="0" smtClean="0">
                <a:latin typeface="Calibri" pitchFamily="34" charset="0"/>
              </a:rPr>
              <a:t>Institut a </a:t>
            </a:r>
            <a:r>
              <a:rPr lang="sr-Latn-CS" sz="2000" dirty="0">
                <a:latin typeface="Calibri" pitchFamily="34" charset="0"/>
              </a:rPr>
              <a:t>Maljevič preuzima njegovo odeljenje; 1926. otpušten</a:t>
            </a:r>
            <a:endParaRPr lang="en-US" sz="2000" dirty="0">
              <a:latin typeface="Calibri"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s://arthive.com/res/media/img/orig/article/4c6/374347.jpg"/>
          <p:cNvPicPr>
            <a:picLocks noChangeAspect="1" noChangeArrowheads="1"/>
          </p:cNvPicPr>
          <p:nvPr/>
        </p:nvPicPr>
        <p:blipFill>
          <a:blip r:embed="rId2"/>
          <a:srcRect/>
          <a:stretch>
            <a:fillRect/>
          </a:stretch>
        </p:blipFill>
        <p:spPr bwMode="auto">
          <a:xfrm>
            <a:off x="3810000" y="381000"/>
            <a:ext cx="4891469" cy="6172200"/>
          </a:xfrm>
          <a:prstGeom prst="rect">
            <a:avLst/>
          </a:prstGeom>
          <a:noFill/>
        </p:spPr>
      </p:pic>
      <p:sp>
        <p:nvSpPr>
          <p:cNvPr id="3" name="Rectangle 2"/>
          <p:cNvSpPr/>
          <p:nvPr/>
        </p:nvSpPr>
        <p:spPr>
          <a:xfrm>
            <a:off x="304800" y="381000"/>
            <a:ext cx="3200400" cy="4524315"/>
          </a:xfrm>
          <a:prstGeom prst="rect">
            <a:avLst/>
          </a:prstGeom>
        </p:spPr>
        <p:txBody>
          <a:bodyPr wrap="square">
            <a:spAutoFit/>
          </a:bodyPr>
          <a:lstStyle/>
          <a:p>
            <a:r>
              <a:rPr lang="en-US" dirty="0" smtClean="0"/>
              <a:t>U</a:t>
            </a:r>
            <a:r>
              <a:rPr lang="sr-Latn-RS" dirty="0" smtClean="0"/>
              <a:t>NOVIS </a:t>
            </a:r>
            <a:r>
              <a:rPr lang="en-US" dirty="0" smtClean="0"/>
              <a:t> 192</a:t>
            </a:r>
            <a:r>
              <a:rPr lang="sr-Latn-RS" dirty="0" smtClean="0"/>
              <a:t>1</a:t>
            </a:r>
            <a:r>
              <a:rPr lang="en-US" dirty="0" smtClean="0"/>
              <a:t>. </a:t>
            </a:r>
            <a:r>
              <a:rPr lang="en-US" dirty="0" err="1" smtClean="0"/>
              <a:t>Kazimir</a:t>
            </a:r>
            <a:r>
              <a:rPr lang="en-US" dirty="0" smtClean="0"/>
              <a:t> Mal</a:t>
            </a:r>
            <a:r>
              <a:rPr lang="sr-Latn-RS" dirty="0" smtClean="0"/>
              <a:t>j</a:t>
            </a:r>
            <a:r>
              <a:rPr lang="en-US" dirty="0" err="1" smtClean="0"/>
              <a:t>evi</a:t>
            </a:r>
            <a:r>
              <a:rPr lang="sr-Latn-RS" dirty="0" smtClean="0"/>
              <a:t>č</a:t>
            </a:r>
            <a:r>
              <a:rPr lang="en-US" dirty="0" smtClean="0"/>
              <a:t> </a:t>
            </a:r>
            <a:r>
              <a:rPr lang="sr-Latn-RS" dirty="0" smtClean="0"/>
              <a:t>ispred table</a:t>
            </a:r>
          </a:p>
          <a:p>
            <a:endParaRPr lang="sr-Latn-RS" dirty="0" smtClean="0"/>
          </a:p>
          <a:p>
            <a:r>
              <a:rPr lang="sr-Latn-CS" dirty="0" smtClean="0"/>
              <a:t>Ako je suprematizam bio model idealno autonomne slikarske kulture, onda je cilj Maljevičevog pedagoškog rada bio da ustanovi komplementarnu kritičku i istorijskoumetničku teoriju: </a:t>
            </a:r>
          </a:p>
          <a:p>
            <a:r>
              <a:rPr lang="sr-Latn-CS" dirty="0" smtClean="0"/>
              <a:t>“Centar političkog života se pomerio u Rusiju. ... Slični centar mora da bude formiran za umetnost i stvaralaštvo” (1919, saopštenje na konferenciji o muzejima)</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File:GINKhUK.png"/>
          <p:cNvPicPr>
            <a:picLocks noChangeAspect="1" noChangeArrowheads="1"/>
          </p:cNvPicPr>
          <p:nvPr/>
        </p:nvPicPr>
        <p:blipFill>
          <a:blip r:embed="rId2"/>
          <a:srcRect/>
          <a:stretch>
            <a:fillRect/>
          </a:stretch>
        </p:blipFill>
        <p:spPr bwMode="auto">
          <a:xfrm>
            <a:off x="228600" y="1066800"/>
            <a:ext cx="3939540" cy="2743200"/>
          </a:xfrm>
          <a:prstGeom prst="rect">
            <a:avLst/>
          </a:prstGeom>
          <a:noFill/>
          <a:ln w="9525">
            <a:noFill/>
            <a:miter lim="800000"/>
            <a:headEnd/>
            <a:tailEnd/>
          </a:ln>
        </p:spPr>
      </p:pic>
      <p:sp>
        <p:nvSpPr>
          <p:cNvPr id="95235" name="Rectangle 4"/>
          <p:cNvSpPr>
            <a:spLocks noChangeArrowheads="1"/>
          </p:cNvSpPr>
          <p:nvPr/>
        </p:nvSpPr>
        <p:spPr bwMode="auto">
          <a:xfrm>
            <a:off x="228600" y="4038600"/>
            <a:ext cx="3810000" cy="646331"/>
          </a:xfrm>
          <a:prstGeom prst="rect">
            <a:avLst/>
          </a:prstGeom>
          <a:noFill/>
          <a:ln w="9525">
            <a:noFill/>
            <a:miter lim="800000"/>
            <a:headEnd/>
            <a:tailEnd/>
          </a:ln>
        </p:spPr>
        <p:txBody>
          <a:bodyPr wrap="square">
            <a:spAutoFit/>
          </a:bodyPr>
          <a:lstStyle/>
          <a:p>
            <a:r>
              <a:rPr lang="en-US" dirty="0" smtClean="0">
                <a:latin typeface="Calibri" pitchFamily="34" charset="0"/>
              </a:rPr>
              <a:t>Mal</a:t>
            </a:r>
            <a:r>
              <a:rPr lang="sr-Latn-RS" dirty="0" smtClean="0">
                <a:latin typeface="Calibri" pitchFamily="34" charset="0"/>
              </a:rPr>
              <a:t>j</a:t>
            </a:r>
            <a:r>
              <a:rPr lang="en-US" dirty="0" err="1" smtClean="0">
                <a:latin typeface="Calibri" pitchFamily="34" charset="0"/>
              </a:rPr>
              <a:t>evi</a:t>
            </a:r>
            <a:r>
              <a:rPr lang="sr-Latn-RS" dirty="0" smtClean="0">
                <a:latin typeface="Calibri" pitchFamily="34" charset="0"/>
              </a:rPr>
              <a:t>č (levo) na </a:t>
            </a:r>
            <a:r>
              <a:rPr lang="sr-Latn-CS" dirty="0" smtClean="0">
                <a:latin typeface="Calibri" pitchFamily="34" charset="0"/>
              </a:rPr>
              <a:t>Državnom institutu likovne kulture (</a:t>
            </a:r>
            <a:r>
              <a:rPr lang="en-US" dirty="0" err="1" smtClean="0">
                <a:latin typeface="Calibri" pitchFamily="34" charset="0"/>
              </a:rPr>
              <a:t>GINKhUK</a:t>
            </a:r>
            <a:r>
              <a:rPr lang="en-US" dirty="0" smtClean="0">
                <a:latin typeface="Calibri" pitchFamily="34" charset="0"/>
              </a:rPr>
              <a:t> </a:t>
            </a:r>
            <a:r>
              <a:rPr lang="sr-Latn-RS" dirty="0" smtClean="0">
                <a:latin typeface="Calibri" pitchFamily="34" charset="0"/>
              </a:rPr>
              <a:t>)</a:t>
            </a:r>
            <a:r>
              <a:rPr lang="sr-Latn-CS" dirty="0" smtClean="0">
                <a:latin typeface="Calibri" pitchFamily="34" charset="0"/>
              </a:rPr>
              <a:t>, </a:t>
            </a:r>
            <a:r>
              <a:rPr lang="en-US" dirty="0" smtClean="0">
                <a:latin typeface="Calibri" pitchFamily="34" charset="0"/>
              </a:rPr>
              <a:t>Len</a:t>
            </a:r>
            <a:r>
              <a:rPr lang="sr-Latn-RS" dirty="0" smtClean="0">
                <a:latin typeface="Calibri" pitchFamily="34" charset="0"/>
              </a:rPr>
              <a:t>j</a:t>
            </a:r>
            <a:r>
              <a:rPr lang="en-US" dirty="0" err="1" smtClean="0">
                <a:latin typeface="Calibri" pitchFamily="34" charset="0"/>
              </a:rPr>
              <a:t>ingrad</a:t>
            </a:r>
            <a:endParaRPr lang="en-US" dirty="0">
              <a:latin typeface="Calibri" pitchFamily="34" charset="0"/>
            </a:endParaRPr>
          </a:p>
        </p:txBody>
      </p:sp>
      <p:sp>
        <p:nvSpPr>
          <p:cNvPr id="4" name="Title 1"/>
          <p:cNvSpPr txBox="1">
            <a:spLocks/>
          </p:cNvSpPr>
          <p:nvPr/>
        </p:nvSpPr>
        <p:spPr>
          <a:xfrm>
            <a:off x="381000" y="152400"/>
            <a:ext cx="8229600" cy="487362"/>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r-Latn-CS" sz="2800" b="0" i="1" u="none" strike="noStrike" kern="1200" cap="none" spc="0" normalizeH="0" baseline="0" noProof="0" dirty="0" smtClean="0">
                <a:ln>
                  <a:noFill/>
                </a:ln>
                <a:solidFill>
                  <a:schemeClr val="tx1"/>
                </a:solidFill>
                <a:effectLst/>
                <a:uLnTx/>
                <a:uFillTx/>
                <a:latin typeface="+mj-lt"/>
                <a:ea typeface="+mj-ea"/>
                <a:cs typeface="+mj-cs"/>
              </a:rPr>
              <a:t>Teorija o dodatnom elementu </a:t>
            </a:r>
            <a:r>
              <a:rPr kumimoji="0" lang="sr-Latn-CS" sz="2800" b="0" i="0" u="none" strike="noStrike" kern="1200" cap="none" spc="0" normalizeH="0" baseline="0" noProof="0" dirty="0" smtClean="0">
                <a:ln>
                  <a:noFill/>
                </a:ln>
                <a:solidFill>
                  <a:schemeClr val="tx1"/>
                </a:solidFill>
                <a:effectLst/>
                <a:uLnTx/>
                <a:uFillTx/>
                <a:latin typeface="+mj-lt"/>
                <a:ea typeface="+mj-ea"/>
                <a:cs typeface="+mj-cs"/>
              </a:rPr>
              <a:t>(1925)</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4343400" y="671691"/>
            <a:ext cx="4572000" cy="6186309"/>
          </a:xfrm>
          <a:prstGeom prst="rect">
            <a:avLst/>
          </a:prstGeom>
        </p:spPr>
        <p:txBody>
          <a:bodyPr wrap="square">
            <a:spAutoFit/>
          </a:bodyPr>
          <a:lstStyle/>
          <a:p>
            <a:r>
              <a:rPr lang="en-US" dirty="0" err="1" smtClean="0"/>
              <a:t>Najambicioznije</a:t>
            </a:r>
            <a:r>
              <a:rPr lang="sr-Latn-RS" dirty="0" smtClean="0"/>
              <a:t> Maljevičevo</a:t>
            </a:r>
            <a:r>
              <a:rPr lang="en-US" dirty="0" smtClean="0"/>
              <a:t> </a:t>
            </a:r>
            <a:r>
              <a:rPr lang="en-US" dirty="0" err="1" smtClean="0"/>
              <a:t>izlaganje</a:t>
            </a:r>
            <a:r>
              <a:rPr lang="en-US" dirty="0" smtClean="0"/>
              <a:t> </a:t>
            </a:r>
            <a:r>
              <a:rPr lang="sr-Latn-RS" dirty="0" smtClean="0"/>
              <a:t>njegovih</a:t>
            </a:r>
            <a:r>
              <a:rPr lang="en-US" dirty="0" smtClean="0"/>
              <a:t> </a:t>
            </a:r>
            <a:r>
              <a:rPr lang="en-US" dirty="0" err="1" smtClean="0"/>
              <a:t>estetskih</a:t>
            </a:r>
            <a:r>
              <a:rPr lang="en-US" dirty="0" smtClean="0"/>
              <a:t> </a:t>
            </a:r>
            <a:r>
              <a:rPr lang="en-US" dirty="0" err="1" smtClean="0"/>
              <a:t>ideja</a:t>
            </a:r>
            <a:r>
              <a:rPr lang="sr-Latn-RS" dirty="0" smtClean="0"/>
              <a:t>; </a:t>
            </a:r>
            <a:r>
              <a:rPr lang="sr-Latn-CS" dirty="0" smtClean="0"/>
              <a:t>uobličava se tokom dvadesetih godina - široko primenjivao u svom pedagoškom radu.</a:t>
            </a:r>
          </a:p>
          <a:p>
            <a:endParaRPr lang="sr-Latn-CS" dirty="0" smtClean="0"/>
          </a:p>
          <a:p>
            <a:r>
              <a:rPr lang="sr-Latn-CS" dirty="0" smtClean="0"/>
              <a:t>Ukratko ova teorija smatra da razvoj plastičkih oblika ima </a:t>
            </a:r>
            <a:r>
              <a:rPr lang="sr-Latn-CS" u="sng" dirty="0" smtClean="0"/>
              <a:t>svoju unutrašnju logiku</a:t>
            </a:r>
            <a:r>
              <a:rPr lang="sr-Latn-CS" dirty="0" smtClean="0"/>
              <a:t>; u kretanju umetnosti postoji svojevrsna ‘svetska linija’, zakonita i neizbežna -  ne samo da se može uočiti stroga zakonitost u prošlosti već se odrediti i vektor kretanja u budućnosti</a:t>
            </a:r>
          </a:p>
          <a:p>
            <a:r>
              <a:rPr lang="en-US" b="1" dirty="0" smtClean="0"/>
              <a:t>‘</a:t>
            </a:r>
            <a:r>
              <a:rPr lang="en-US" b="1" dirty="0" err="1" smtClean="0"/>
              <a:t>dodatni</a:t>
            </a:r>
            <a:r>
              <a:rPr lang="en-US" b="1" dirty="0" smtClean="0"/>
              <a:t> </a:t>
            </a:r>
            <a:r>
              <a:rPr lang="en-US" b="1" dirty="0" err="1" smtClean="0"/>
              <a:t>elemenat</a:t>
            </a:r>
            <a:r>
              <a:rPr lang="en-US" b="1" dirty="0" smtClean="0"/>
              <a:t>’ </a:t>
            </a:r>
            <a:r>
              <a:rPr lang="sr-Latn-CS" b="1" dirty="0" smtClean="0"/>
              <a:t>- </a:t>
            </a:r>
            <a:r>
              <a:rPr lang="en-US" b="1" dirty="0" err="1" smtClean="0"/>
              <a:t>napredni</a:t>
            </a:r>
            <a:r>
              <a:rPr lang="en-US" b="1" dirty="0" smtClean="0"/>
              <a:t> </a:t>
            </a:r>
            <a:r>
              <a:rPr lang="en-US" b="1" dirty="0" err="1" smtClean="0"/>
              <a:t>estetski</a:t>
            </a:r>
            <a:r>
              <a:rPr lang="en-US" b="1" dirty="0" smtClean="0"/>
              <a:t> </a:t>
            </a:r>
            <a:r>
              <a:rPr lang="en-US" b="1" dirty="0" err="1" smtClean="0"/>
              <a:t>aspekti</a:t>
            </a:r>
            <a:r>
              <a:rPr lang="en-US" b="1" dirty="0" smtClean="0"/>
              <a:t> </a:t>
            </a:r>
            <a:r>
              <a:rPr lang="en-US" b="1" dirty="0" err="1" smtClean="0"/>
              <a:t>svake</a:t>
            </a:r>
            <a:r>
              <a:rPr lang="en-US" b="1" dirty="0" smtClean="0"/>
              <a:t> </a:t>
            </a:r>
            <a:r>
              <a:rPr lang="en-US" b="1" dirty="0" err="1" smtClean="0"/>
              <a:t>epohe</a:t>
            </a:r>
            <a:r>
              <a:rPr lang="en-US" b="1" dirty="0" smtClean="0"/>
              <a:t> </a:t>
            </a:r>
            <a:r>
              <a:rPr lang="sr-Latn-CS" b="1" dirty="0" smtClean="0"/>
              <a:t>-</a:t>
            </a:r>
            <a:r>
              <a:rPr lang="en-US" b="1" dirty="0" smtClean="0"/>
              <a:t> </a:t>
            </a:r>
            <a:r>
              <a:rPr lang="sr-Latn-CS" b="1" dirty="0" smtClean="0"/>
              <a:t>moguće prepoznati i izolovati kroz brižljivu formalnu analizu</a:t>
            </a:r>
            <a:r>
              <a:rPr lang="en-US" dirty="0" smtClean="0"/>
              <a:t>.</a:t>
            </a:r>
            <a:endParaRPr lang="sr-Latn-RS" dirty="0" smtClean="0"/>
          </a:p>
          <a:p>
            <a:endParaRPr lang="sr-Latn-CS" dirty="0" smtClean="0"/>
          </a:p>
          <a:p>
            <a:r>
              <a:rPr lang="sr-Latn-CS" dirty="0" smtClean="0"/>
              <a:t>‘dodatni elemenat’ – estetska ‘destilacija’ epohe čiji je umetnik medijum onoliko koliko je uvučen u autonomnu ‘slikarsku kulturu’ i stoga imun na sva ometanja ‘spoljnih elemenata’</a:t>
            </a:r>
            <a:endParaRPr lang="sr-Latn-CS" u="sng" dirty="0" smtClean="0"/>
          </a:p>
          <a:p>
            <a:r>
              <a:rPr lang="sr-Latn-CS" dirty="0" smtClean="0"/>
              <a:t>U strukturalnoj analizi putem serija dijagrama mnogih dela nove umetnosti izdvajao je dodatne elemente.</a:t>
            </a:r>
            <a:endParaRPr lang="sr-Latn-C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533400" y="76200"/>
            <a:ext cx="7924800" cy="5656051"/>
          </a:xfrm>
          <a:prstGeom prst="rect">
            <a:avLst/>
          </a:prstGeom>
          <a:noFill/>
          <a:ln w="9525">
            <a:noFill/>
            <a:miter lim="800000"/>
            <a:headEnd/>
            <a:tailEnd/>
          </a:ln>
        </p:spPr>
      </p:pic>
      <p:sp>
        <p:nvSpPr>
          <p:cNvPr id="3" name="Rectangle 2"/>
          <p:cNvSpPr/>
          <p:nvPr/>
        </p:nvSpPr>
        <p:spPr>
          <a:xfrm>
            <a:off x="838200" y="5791200"/>
            <a:ext cx="7391400" cy="923330"/>
          </a:xfrm>
          <a:prstGeom prst="rect">
            <a:avLst/>
          </a:prstGeom>
        </p:spPr>
        <p:txBody>
          <a:bodyPr wrap="square">
            <a:spAutoFit/>
          </a:bodyPr>
          <a:lstStyle/>
          <a:p>
            <a:pPr algn="ctr"/>
            <a:r>
              <a:rPr lang="sr-Latn-CS" dirty="0" smtClean="0">
                <a:latin typeface="Calibri" pitchFamily="34" charset="0"/>
              </a:rPr>
              <a:t>ponovnu postavku operske predstave/rekonstrukciju opere u celini iz 2015. pogledati na:</a:t>
            </a:r>
          </a:p>
          <a:p>
            <a:pPr algn="ctr"/>
            <a:r>
              <a:rPr lang="en-US" dirty="0" smtClean="0">
                <a:hlinkClick r:id="rId3"/>
              </a:rPr>
              <a:t>https://www.youtube.com/watch?v=CUz905Yhttc</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4ab000ec3c1be672e86b29b8906695a6"/>
          <p:cNvPicPr>
            <a:picLocks noChangeAspect="1" noChangeArrowheads="1"/>
          </p:cNvPicPr>
          <p:nvPr/>
        </p:nvPicPr>
        <p:blipFill>
          <a:blip r:embed="rId2"/>
          <a:srcRect/>
          <a:stretch>
            <a:fillRect/>
          </a:stretch>
        </p:blipFill>
        <p:spPr bwMode="auto">
          <a:xfrm>
            <a:off x="0" y="76200"/>
            <a:ext cx="5791200" cy="4268788"/>
          </a:xfrm>
          <a:prstGeom prst="rect">
            <a:avLst/>
          </a:prstGeom>
          <a:noFill/>
        </p:spPr>
      </p:pic>
      <p:sp>
        <p:nvSpPr>
          <p:cNvPr id="97283" name="AutoShape 3" descr="Z"/>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97284" name="Picture 4" descr="ANd9GcTzHmp8FhV5961x79u74rtN1HfLMpUjiQIQV6UcBZUs3OmeBfMI"/>
          <p:cNvPicPr>
            <a:picLocks noChangeAspect="1" noChangeArrowheads="1"/>
          </p:cNvPicPr>
          <p:nvPr/>
        </p:nvPicPr>
        <p:blipFill>
          <a:blip r:embed="rId3"/>
          <a:srcRect/>
          <a:stretch>
            <a:fillRect/>
          </a:stretch>
        </p:blipFill>
        <p:spPr bwMode="auto">
          <a:xfrm>
            <a:off x="3810000" y="2817813"/>
            <a:ext cx="4953000" cy="3811587"/>
          </a:xfrm>
          <a:prstGeom prst="rect">
            <a:avLst/>
          </a:prstGeom>
          <a:noFill/>
        </p:spPr>
      </p:pic>
      <p:sp>
        <p:nvSpPr>
          <p:cNvPr id="97285" name="Rectangle 5"/>
          <p:cNvSpPr>
            <a:spLocks noChangeArrowheads="1"/>
          </p:cNvSpPr>
          <p:nvPr/>
        </p:nvSpPr>
        <p:spPr bwMode="auto">
          <a:xfrm>
            <a:off x="6096000" y="241300"/>
            <a:ext cx="2673350" cy="1739900"/>
          </a:xfrm>
          <a:prstGeom prst="rect">
            <a:avLst/>
          </a:prstGeom>
          <a:noFill/>
          <a:ln w="9525">
            <a:noFill/>
            <a:miter lim="800000"/>
            <a:headEnd/>
            <a:tailEnd/>
          </a:ln>
          <a:effectLst/>
        </p:spPr>
        <p:txBody>
          <a:bodyPr>
            <a:spAutoFit/>
          </a:bodyPr>
          <a:lstStyle/>
          <a:p>
            <a:r>
              <a:rPr lang="sr-Latn-CS"/>
              <a:t>Odnos između slikarske percepcije i umetnikovog okruženja (u kubizmu, futurizmu i suprematizmu), kolaž, MoMA</a:t>
            </a:r>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228600" y="152400"/>
            <a:ext cx="2514600" cy="1477328"/>
          </a:xfrm>
          <a:prstGeom prst="rect">
            <a:avLst/>
          </a:prstGeom>
          <a:noFill/>
          <a:ln w="9525">
            <a:noFill/>
            <a:miter lim="800000"/>
            <a:headEnd/>
            <a:tailEnd/>
          </a:ln>
        </p:spPr>
        <p:txBody>
          <a:bodyPr>
            <a:spAutoFit/>
          </a:bodyPr>
          <a:lstStyle/>
          <a:p>
            <a:pPr algn="r"/>
            <a:r>
              <a:rPr lang="en-US" dirty="0">
                <a:latin typeface="Calibri" pitchFamily="34" charset="0"/>
              </a:rPr>
              <a:t>Olga </a:t>
            </a:r>
            <a:r>
              <a:rPr lang="en-US" dirty="0" err="1">
                <a:latin typeface="Calibri" pitchFamily="34" charset="0"/>
              </a:rPr>
              <a:t>Rozanova</a:t>
            </a:r>
            <a:r>
              <a:rPr lang="sr-Latn-CS" dirty="0" smtClean="0">
                <a:latin typeface="Calibri" pitchFamily="34" charset="0"/>
              </a:rPr>
              <a:t>, </a:t>
            </a:r>
            <a:r>
              <a:rPr lang="sr-Latn-RS" i="1" dirty="0" smtClean="0">
                <a:latin typeface="Calibri" pitchFamily="34" charset="0"/>
              </a:rPr>
              <a:t>Bespredmetna kompozicija</a:t>
            </a:r>
            <a:r>
              <a:rPr lang="sr-Latn-RS" dirty="0" smtClean="0">
                <a:latin typeface="Calibri" pitchFamily="34" charset="0"/>
              </a:rPr>
              <a:t>,</a:t>
            </a:r>
            <a:r>
              <a:rPr lang="sr-Latn-CS" dirty="0" smtClean="0">
                <a:latin typeface="Calibri" pitchFamily="34" charset="0"/>
              </a:rPr>
              <a:t> 1916, Ekaterinburg </a:t>
            </a:r>
            <a:r>
              <a:rPr lang="sr-Latn-CS" dirty="0">
                <a:latin typeface="Calibri" pitchFamily="34" charset="0"/>
              </a:rPr>
              <a:t>Museum of Fine Arts</a:t>
            </a:r>
            <a:endParaRPr lang="en-US" dirty="0">
              <a:latin typeface="Calibri" pitchFamily="34" charset="0"/>
            </a:endParaRPr>
          </a:p>
        </p:txBody>
      </p:sp>
      <p:pic>
        <p:nvPicPr>
          <p:cNvPr id="98307" name="Picture 4" descr="http://upload.wikimedia.org/wikipedia/commons/f/ff/1916_Rozanova_non-objective_composition_anagoria.JPG?uselang=ru"/>
          <p:cNvPicPr>
            <a:picLocks noChangeAspect="1" noChangeArrowheads="1"/>
          </p:cNvPicPr>
          <p:nvPr/>
        </p:nvPicPr>
        <p:blipFill>
          <a:blip r:embed="rId2" cstate="print"/>
          <a:srcRect/>
          <a:stretch>
            <a:fillRect/>
          </a:stretch>
        </p:blipFill>
        <p:spPr bwMode="auto">
          <a:xfrm>
            <a:off x="2836863" y="0"/>
            <a:ext cx="6307137" cy="68580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upload.wikimedia.org/wikipedia/commons/2/22/Green_Stripe_2.jpg?uselang=ru"/>
          <p:cNvPicPr>
            <a:picLocks noChangeAspect="1" noChangeArrowheads="1"/>
          </p:cNvPicPr>
          <p:nvPr/>
        </p:nvPicPr>
        <p:blipFill>
          <a:blip r:embed="rId2"/>
          <a:srcRect/>
          <a:stretch>
            <a:fillRect/>
          </a:stretch>
        </p:blipFill>
        <p:spPr bwMode="auto">
          <a:xfrm>
            <a:off x="3671888" y="0"/>
            <a:ext cx="5472112" cy="6858000"/>
          </a:xfrm>
          <a:prstGeom prst="rect">
            <a:avLst/>
          </a:prstGeom>
          <a:noFill/>
          <a:ln w="9525">
            <a:noFill/>
            <a:miter lim="800000"/>
            <a:headEnd/>
            <a:tailEnd/>
          </a:ln>
        </p:spPr>
      </p:pic>
      <p:sp>
        <p:nvSpPr>
          <p:cNvPr id="100355" name="Rectangle 2"/>
          <p:cNvSpPr>
            <a:spLocks noChangeArrowheads="1"/>
          </p:cNvSpPr>
          <p:nvPr/>
        </p:nvSpPr>
        <p:spPr bwMode="auto">
          <a:xfrm>
            <a:off x="228600" y="228600"/>
            <a:ext cx="3276600" cy="646331"/>
          </a:xfrm>
          <a:prstGeom prst="rect">
            <a:avLst/>
          </a:prstGeom>
          <a:noFill/>
          <a:ln w="9525">
            <a:noFill/>
            <a:miter lim="800000"/>
            <a:headEnd/>
            <a:tailEnd/>
          </a:ln>
        </p:spPr>
        <p:txBody>
          <a:bodyPr wrap="square">
            <a:spAutoFit/>
          </a:bodyPr>
          <a:lstStyle/>
          <a:p>
            <a:pPr algn="r"/>
            <a:r>
              <a:rPr lang="sr-Latn-CS" dirty="0" smtClean="0">
                <a:latin typeface="Calibri" pitchFamily="34" charset="0"/>
              </a:rPr>
              <a:t>Olga Rosanova</a:t>
            </a:r>
            <a:r>
              <a:rPr lang="sr-Latn-CS" dirty="0">
                <a:latin typeface="Calibri" pitchFamily="34" charset="0"/>
              </a:rPr>
              <a:t>, </a:t>
            </a:r>
            <a:r>
              <a:rPr lang="sr-Latn-CS" i="1" dirty="0" smtClean="0">
                <a:latin typeface="Calibri" pitchFamily="34" charset="0"/>
              </a:rPr>
              <a:t>Bez naziva (Zelena pruga)</a:t>
            </a:r>
            <a:r>
              <a:rPr lang="sr-Latn-CS" dirty="0" smtClean="0">
                <a:latin typeface="Calibri" pitchFamily="34" charset="0"/>
              </a:rPr>
              <a:t>, </a:t>
            </a:r>
            <a:r>
              <a:rPr lang="sr-Latn-CS" dirty="0">
                <a:latin typeface="Calibri" pitchFamily="34" charset="0"/>
              </a:rPr>
              <a:t>1917</a:t>
            </a:r>
            <a:endParaRPr lang="en-US" dirty="0">
              <a:latin typeface="Calibri"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Suprematism"/>
          <p:cNvPicPr>
            <a:picLocks noChangeAspect="1" noChangeArrowheads="1"/>
          </p:cNvPicPr>
          <p:nvPr/>
        </p:nvPicPr>
        <p:blipFill>
          <a:blip r:embed="rId2"/>
          <a:srcRect/>
          <a:stretch>
            <a:fillRect/>
          </a:stretch>
        </p:blipFill>
        <p:spPr bwMode="auto">
          <a:xfrm>
            <a:off x="4038600" y="685800"/>
            <a:ext cx="4530115" cy="5715000"/>
          </a:xfrm>
          <a:prstGeom prst="rect">
            <a:avLst/>
          </a:prstGeom>
          <a:noFill/>
          <a:ln w="9525">
            <a:noFill/>
            <a:miter lim="800000"/>
            <a:headEnd/>
            <a:tailEnd/>
          </a:ln>
        </p:spPr>
      </p:pic>
      <p:sp>
        <p:nvSpPr>
          <p:cNvPr id="101379" name="Rectangle 2"/>
          <p:cNvSpPr>
            <a:spLocks noChangeArrowheads="1"/>
          </p:cNvSpPr>
          <p:nvPr/>
        </p:nvSpPr>
        <p:spPr bwMode="auto">
          <a:xfrm>
            <a:off x="533400" y="685800"/>
            <a:ext cx="3200400" cy="923330"/>
          </a:xfrm>
          <a:prstGeom prst="rect">
            <a:avLst/>
          </a:prstGeom>
          <a:noFill/>
          <a:ln w="9525">
            <a:noFill/>
            <a:miter lim="800000"/>
            <a:headEnd/>
            <a:tailEnd/>
          </a:ln>
        </p:spPr>
        <p:txBody>
          <a:bodyPr>
            <a:spAutoFit/>
          </a:bodyPr>
          <a:lstStyle/>
          <a:p>
            <a:pPr algn="r"/>
            <a:r>
              <a:rPr lang="en-US" dirty="0">
                <a:latin typeface="Calibri" pitchFamily="34" charset="0"/>
              </a:rPr>
              <a:t>Ivan </a:t>
            </a:r>
            <a:r>
              <a:rPr lang="en-US" dirty="0" err="1" smtClean="0">
                <a:latin typeface="Calibri" pitchFamily="34" charset="0"/>
              </a:rPr>
              <a:t>Kl</a:t>
            </a:r>
            <a:r>
              <a:rPr lang="sr-Latn-RS" dirty="0" smtClean="0">
                <a:latin typeface="Calibri" pitchFamily="34" charset="0"/>
              </a:rPr>
              <a:t>j</a:t>
            </a:r>
            <a:r>
              <a:rPr lang="en-US" dirty="0" smtClean="0">
                <a:latin typeface="Calibri" pitchFamily="34" charset="0"/>
              </a:rPr>
              <a:t>un</a:t>
            </a:r>
            <a:r>
              <a:rPr lang="sr-Latn-RS" dirty="0" smtClean="0">
                <a:latin typeface="Calibri" pitchFamily="34" charset="0"/>
              </a:rPr>
              <a:t>, </a:t>
            </a:r>
            <a:r>
              <a:rPr lang="sr-Latn-RS" i="1" dirty="0" smtClean="0">
                <a:latin typeface="Calibri" pitchFamily="34" charset="0"/>
              </a:rPr>
              <a:t>Suprematizam</a:t>
            </a:r>
            <a:r>
              <a:rPr lang="en-US" dirty="0">
                <a:latin typeface="Calibri" pitchFamily="34" charset="0"/>
              </a:rPr>
              <a:t> </a:t>
            </a:r>
            <a:r>
              <a:rPr lang="en-US" i="1" dirty="0" smtClean="0">
                <a:latin typeface="Calibri" pitchFamily="34" charset="0"/>
              </a:rPr>
              <a:t>,</a:t>
            </a:r>
            <a:r>
              <a:rPr lang="en-US" dirty="0" smtClean="0">
                <a:latin typeface="Calibri" pitchFamily="34" charset="0"/>
              </a:rPr>
              <a:t> 1915</a:t>
            </a:r>
            <a:r>
              <a:rPr lang="sr-Latn-RS" dirty="0" smtClean="0">
                <a:latin typeface="Calibri" pitchFamily="34" charset="0"/>
              </a:rPr>
              <a:t>,</a:t>
            </a:r>
            <a:r>
              <a:rPr lang="en-US" dirty="0">
                <a:latin typeface="Calibri" pitchFamily="34" charset="0"/>
              </a:rPr>
              <a:t> </a:t>
            </a:r>
            <a:r>
              <a:rPr lang="en-US" dirty="0" err="1" smtClean="0"/>
              <a:t>Tretjakovska</a:t>
            </a:r>
            <a:r>
              <a:rPr lang="en-US" dirty="0" smtClean="0"/>
              <a:t> </a:t>
            </a:r>
            <a:r>
              <a:rPr lang="en-US" dirty="0" err="1" smtClean="0"/>
              <a:t>galerija</a:t>
            </a:r>
            <a:r>
              <a:rPr lang="sr-Latn-RS" dirty="0" smtClean="0"/>
              <a:t>, Moskva</a:t>
            </a:r>
            <a:endParaRPr lang="en-US" dirty="0">
              <a:latin typeface="Calibri"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archiveofaffinities:&#10;&#10;Ivan Kliun, A Series of Small Untitled Canvases Depicting Various Geometrical Shapes in Different Colors on a White Ground, 1917 &#10;"/>
          <p:cNvPicPr>
            <a:picLocks noChangeAspect="1" noChangeArrowheads="1"/>
          </p:cNvPicPr>
          <p:nvPr/>
        </p:nvPicPr>
        <p:blipFill>
          <a:blip r:embed="rId2"/>
          <a:srcRect/>
          <a:stretch>
            <a:fillRect/>
          </a:stretch>
        </p:blipFill>
        <p:spPr bwMode="auto">
          <a:xfrm>
            <a:off x="609600" y="1524000"/>
            <a:ext cx="7988300" cy="4830763"/>
          </a:xfrm>
          <a:prstGeom prst="rect">
            <a:avLst/>
          </a:prstGeom>
          <a:noFill/>
          <a:ln w="9525">
            <a:noFill/>
            <a:miter lim="800000"/>
            <a:headEnd/>
            <a:tailEnd/>
          </a:ln>
        </p:spPr>
      </p:pic>
      <p:sp>
        <p:nvSpPr>
          <p:cNvPr id="102403" name="Rectangle 2"/>
          <p:cNvSpPr>
            <a:spLocks noChangeArrowheads="1"/>
          </p:cNvSpPr>
          <p:nvPr/>
        </p:nvSpPr>
        <p:spPr bwMode="auto">
          <a:xfrm>
            <a:off x="2286000" y="304800"/>
            <a:ext cx="4572000" cy="923330"/>
          </a:xfrm>
          <a:prstGeom prst="rect">
            <a:avLst/>
          </a:prstGeom>
          <a:noFill/>
          <a:ln w="9525">
            <a:noFill/>
            <a:miter lim="800000"/>
            <a:headEnd/>
            <a:tailEnd/>
          </a:ln>
        </p:spPr>
        <p:txBody>
          <a:bodyPr>
            <a:spAutoFit/>
          </a:bodyPr>
          <a:lstStyle/>
          <a:p>
            <a:pPr algn="ctr"/>
            <a:r>
              <a:rPr lang="en-US" dirty="0">
                <a:latin typeface="Calibri" pitchFamily="34" charset="0"/>
              </a:rPr>
              <a:t>Ivan </a:t>
            </a:r>
            <a:r>
              <a:rPr lang="en-US" dirty="0" err="1" smtClean="0">
                <a:latin typeface="Calibri" pitchFamily="34" charset="0"/>
              </a:rPr>
              <a:t>Kl</a:t>
            </a:r>
            <a:r>
              <a:rPr lang="sr-Latn-RS" dirty="0" smtClean="0">
                <a:latin typeface="Calibri" pitchFamily="34" charset="0"/>
              </a:rPr>
              <a:t>j</a:t>
            </a:r>
            <a:r>
              <a:rPr lang="en-US" dirty="0" smtClean="0">
                <a:latin typeface="Calibri" pitchFamily="34" charset="0"/>
              </a:rPr>
              <a:t>un</a:t>
            </a:r>
            <a:r>
              <a:rPr lang="en-US" dirty="0">
                <a:latin typeface="Calibri" pitchFamily="34" charset="0"/>
              </a:rPr>
              <a:t>, </a:t>
            </a:r>
            <a:r>
              <a:rPr lang="sr-Latn-RS" dirty="0" smtClean="0">
                <a:latin typeface="Calibri" pitchFamily="34" charset="0"/>
              </a:rPr>
              <a:t>serija slika malih dimenzija bez naziva sa različitim geometrijskim oblicima na beloj pozadini</a:t>
            </a:r>
            <a:r>
              <a:rPr lang="en-US" dirty="0" smtClean="0">
                <a:latin typeface="Calibri" pitchFamily="34" charset="0"/>
              </a:rPr>
              <a:t> </a:t>
            </a:r>
            <a:r>
              <a:rPr lang="sr-Latn-RS" dirty="0" smtClean="0">
                <a:latin typeface="Calibri" pitchFamily="34" charset="0"/>
              </a:rPr>
              <a:t>(</a:t>
            </a:r>
            <a:r>
              <a:rPr lang="en-US" dirty="0" smtClean="0">
                <a:latin typeface="Calibri" pitchFamily="34" charset="0"/>
              </a:rPr>
              <a:t>1917</a:t>
            </a:r>
            <a:r>
              <a:rPr lang="sr-Latn-RS" dirty="0" smtClean="0">
                <a:latin typeface="Calibri" pitchFamily="34" charset="0"/>
              </a:rPr>
              <a:t>)</a:t>
            </a:r>
            <a:r>
              <a:rPr lang="en-US" dirty="0">
                <a:latin typeface="Calibri" pitchFamily="34" charset="0"/>
              </a:rPr>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Ivan Kliun. Suprematism. 1916"/>
          <p:cNvPicPr>
            <a:picLocks noChangeAspect="1" noChangeArrowheads="1"/>
          </p:cNvPicPr>
          <p:nvPr/>
        </p:nvPicPr>
        <p:blipFill>
          <a:blip r:embed="rId2"/>
          <a:srcRect/>
          <a:stretch>
            <a:fillRect/>
          </a:stretch>
        </p:blipFill>
        <p:spPr bwMode="auto">
          <a:xfrm>
            <a:off x="1752600" y="1600200"/>
            <a:ext cx="5829300" cy="3963988"/>
          </a:xfrm>
          <a:prstGeom prst="rect">
            <a:avLst/>
          </a:prstGeom>
          <a:noFill/>
          <a:ln w="9525">
            <a:noFill/>
            <a:miter lim="800000"/>
            <a:headEnd/>
            <a:tailEnd/>
          </a:ln>
        </p:spPr>
      </p:pic>
      <p:sp>
        <p:nvSpPr>
          <p:cNvPr id="103427" name="Rectangle 3"/>
          <p:cNvSpPr>
            <a:spLocks noChangeArrowheads="1"/>
          </p:cNvSpPr>
          <p:nvPr/>
        </p:nvSpPr>
        <p:spPr bwMode="auto">
          <a:xfrm>
            <a:off x="838200" y="457200"/>
            <a:ext cx="7848600" cy="369332"/>
          </a:xfrm>
          <a:prstGeom prst="rect">
            <a:avLst/>
          </a:prstGeom>
          <a:noFill/>
          <a:ln w="9525">
            <a:noFill/>
            <a:miter lim="800000"/>
            <a:headEnd/>
            <a:tailEnd/>
          </a:ln>
        </p:spPr>
        <p:txBody>
          <a:bodyPr>
            <a:spAutoFit/>
          </a:bodyPr>
          <a:lstStyle/>
          <a:p>
            <a:r>
              <a:rPr lang="en-US" dirty="0">
                <a:latin typeface="Calibri" pitchFamily="34" charset="0"/>
              </a:rPr>
              <a:t>Ivan </a:t>
            </a:r>
            <a:r>
              <a:rPr lang="en-US" dirty="0" err="1" smtClean="0">
                <a:latin typeface="Calibri" pitchFamily="34" charset="0"/>
              </a:rPr>
              <a:t>Kl</a:t>
            </a:r>
            <a:r>
              <a:rPr lang="sr-Latn-RS" dirty="0" smtClean="0">
                <a:latin typeface="Calibri" pitchFamily="34" charset="0"/>
              </a:rPr>
              <a:t>j</a:t>
            </a:r>
            <a:r>
              <a:rPr lang="en-US" dirty="0" smtClean="0">
                <a:latin typeface="Calibri" pitchFamily="34" charset="0"/>
              </a:rPr>
              <a:t>un</a:t>
            </a:r>
            <a:r>
              <a:rPr lang="sr-Latn-RS" dirty="0" smtClean="0">
                <a:latin typeface="Calibri" pitchFamily="34" charset="0"/>
              </a:rPr>
              <a:t>,</a:t>
            </a:r>
            <a:r>
              <a:rPr lang="en-US" dirty="0" smtClean="0">
                <a:latin typeface="Calibri" pitchFamily="34" charset="0"/>
              </a:rPr>
              <a:t> </a:t>
            </a:r>
            <a:r>
              <a:rPr lang="en-US" i="1" dirty="0" err="1" smtClean="0">
                <a:latin typeface="Calibri" pitchFamily="34" charset="0"/>
              </a:rPr>
              <a:t>Supremati</a:t>
            </a:r>
            <a:r>
              <a:rPr lang="sr-Latn-RS" i="1" dirty="0" smtClean="0">
                <a:latin typeface="Calibri" pitchFamily="34" charset="0"/>
              </a:rPr>
              <a:t>zam</a:t>
            </a:r>
            <a:r>
              <a:rPr lang="sr-Latn-CS" i="1" dirty="0" smtClean="0">
                <a:latin typeface="Calibri" pitchFamily="34" charset="0"/>
              </a:rPr>
              <a:t>, </a:t>
            </a:r>
            <a:r>
              <a:rPr lang="sr-Latn-CS" dirty="0">
                <a:latin typeface="Calibri" pitchFamily="34" charset="0"/>
              </a:rPr>
              <a:t>1916, </a:t>
            </a:r>
            <a:r>
              <a:rPr lang="sr-Latn-CS" dirty="0" smtClean="0">
                <a:latin typeface="Calibri" pitchFamily="34" charset="0"/>
              </a:rPr>
              <a:t>Ulje na drvetu, </a:t>
            </a:r>
            <a:r>
              <a:rPr lang="en-US" dirty="0">
                <a:latin typeface="Calibri" pitchFamily="34" charset="0"/>
              </a:rPr>
              <a:t>25.6 x 37.3 cm</a:t>
            </a:r>
            <a:r>
              <a:rPr lang="sr-Latn-CS" dirty="0" smtClean="0">
                <a:latin typeface="Calibri" pitchFamily="34" charset="0"/>
              </a:rPr>
              <a:t>, </a:t>
            </a:r>
            <a:r>
              <a:rPr lang="sr-Latn-CS" dirty="0">
                <a:latin typeface="Calibri" pitchFamily="34" charset="0"/>
              </a:rPr>
              <a:t>MoMA</a:t>
            </a:r>
            <a:endParaRPr lang="en-US" dirty="0">
              <a:latin typeface="Calibri"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www.greekstatemuseum.com/kmst/cache/image/109ee770223212a0/100233.w.1280.jpg"/>
          <p:cNvPicPr>
            <a:picLocks noChangeAspect="1" noChangeArrowheads="1"/>
          </p:cNvPicPr>
          <p:nvPr/>
        </p:nvPicPr>
        <p:blipFill>
          <a:blip r:embed="rId2"/>
          <a:srcRect/>
          <a:stretch>
            <a:fillRect/>
          </a:stretch>
        </p:blipFill>
        <p:spPr bwMode="auto">
          <a:xfrm>
            <a:off x="2193925" y="0"/>
            <a:ext cx="6950075" cy="6858000"/>
          </a:xfrm>
          <a:prstGeom prst="rect">
            <a:avLst/>
          </a:prstGeom>
          <a:noFill/>
          <a:ln w="9525">
            <a:noFill/>
            <a:miter lim="800000"/>
            <a:headEnd/>
            <a:tailEnd/>
          </a:ln>
        </p:spPr>
      </p:pic>
      <p:sp>
        <p:nvSpPr>
          <p:cNvPr id="104451" name="Rectangle 2"/>
          <p:cNvSpPr>
            <a:spLocks noChangeArrowheads="1"/>
          </p:cNvSpPr>
          <p:nvPr/>
        </p:nvSpPr>
        <p:spPr bwMode="auto">
          <a:xfrm>
            <a:off x="152400" y="228600"/>
            <a:ext cx="1905000" cy="923330"/>
          </a:xfrm>
          <a:prstGeom prst="rect">
            <a:avLst/>
          </a:prstGeom>
          <a:noFill/>
          <a:ln w="9525">
            <a:noFill/>
            <a:miter lim="800000"/>
            <a:headEnd/>
            <a:tailEnd/>
          </a:ln>
        </p:spPr>
        <p:txBody>
          <a:bodyPr>
            <a:spAutoFit/>
          </a:bodyPr>
          <a:lstStyle/>
          <a:p>
            <a:pPr algn="r"/>
            <a:r>
              <a:rPr lang="sr-Latn-RS" dirty="0" smtClean="0">
                <a:latin typeface="Calibri" pitchFamily="34" charset="0"/>
              </a:rPr>
              <a:t>Ivan Kljun, </a:t>
            </a:r>
            <a:r>
              <a:rPr lang="sv-SE" dirty="0" smtClean="0">
                <a:latin typeface="Calibri" pitchFamily="34" charset="0"/>
              </a:rPr>
              <a:t> </a:t>
            </a:r>
            <a:r>
              <a:rPr lang="sv-SE" i="1" dirty="0" smtClean="0">
                <a:latin typeface="Calibri" pitchFamily="34" charset="0"/>
              </a:rPr>
              <a:t>Supremati</a:t>
            </a:r>
            <a:r>
              <a:rPr lang="sr-Latn-RS" i="1" dirty="0" smtClean="0">
                <a:latin typeface="Calibri" pitchFamily="34" charset="0"/>
              </a:rPr>
              <a:t>zam</a:t>
            </a:r>
            <a:r>
              <a:rPr lang="sr-Latn-RS" dirty="0" smtClean="0">
                <a:latin typeface="Calibri" pitchFamily="34" charset="0"/>
              </a:rPr>
              <a:t>, oko 1917</a:t>
            </a:r>
            <a:endParaRPr lang="en-US" dirty="0">
              <a:latin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azimir Malevich. The Athlete of the&#10; Future. Sketch of a costume for the opera "/>
          <p:cNvPicPr>
            <a:picLocks noChangeAspect="1" noChangeArrowheads="1"/>
          </p:cNvPicPr>
          <p:nvPr/>
        </p:nvPicPr>
        <p:blipFill>
          <a:blip r:embed="rId2"/>
          <a:srcRect/>
          <a:stretch>
            <a:fillRect/>
          </a:stretch>
        </p:blipFill>
        <p:spPr bwMode="auto">
          <a:xfrm>
            <a:off x="4914900" y="-28575"/>
            <a:ext cx="4229100" cy="6886575"/>
          </a:xfrm>
          <a:prstGeom prst="rect">
            <a:avLst/>
          </a:prstGeom>
          <a:noFill/>
          <a:ln w="9525">
            <a:noFill/>
            <a:miter lim="800000"/>
            <a:headEnd/>
            <a:tailEnd/>
          </a:ln>
        </p:spPr>
      </p:pic>
      <p:sp>
        <p:nvSpPr>
          <p:cNvPr id="9219" name="Rectangle 2"/>
          <p:cNvSpPr>
            <a:spLocks noChangeArrowheads="1"/>
          </p:cNvSpPr>
          <p:nvPr/>
        </p:nvSpPr>
        <p:spPr bwMode="auto">
          <a:xfrm>
            <a:off x="228600" y="95071"/>
            <a:ext cx="4572000" cy="1200329"/>
          </a:xfrm>
          <a:prstGeom prst="rect">
            <a:avLst/>
          </a:prstGeom>
          <a:noFill/>
          <a:ln w="9525">
            <a:noFill/>
            <a:miter lim="800000"/>
            <a:headEnd/>
            <a:tailEnd/>
          </a:ln>
        </p:spPr>
        <p:txBody>
          <a:bodyPr>
            <a:spAutoFit/>
          </a:bodyPr>
          <a:lstStyle/>
          <a:p>
            <a:pPr algn="r"/>
            <a:r>
              <a:rPr lang="sr-Latn-RS" i="1" dirty="0" smtClean="0">
                <a:latin typeface="Calibri" pitchFamily="34" charset="0"/>
              </a:rPr>
              <a:t>Atleta budućnosti</a:t>
            </a:r>
            <a:r>
              <a:rPr lang="sr-Latn-RS" dirty="0" smtClean="0">
                <a:latin typeface="Calibri" pitchFamily="34" charset="0"/>
              </a:rPr>
              <a:t>, 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akvarel i olovka,</a:t>
            </a:r>
            <a:r>
              <a:rPr lang="en-US" dirty="0" smtClean="0">
                <a:latin typeface="Calibri" pitchFamily="34" charset="0"/>
              </a:rPr>
              <a:t>  </a:t>
            </a:r>
            <a:r>
              <a:rPr lang="en-US" dirty="0">
                <a:latin typeface="Calibri" pitchFamily="34" charset="0"/>
              </a:rPr>
              <a:t>53.3 x 36.1 </a:t>
            </a:r>
            <a:r>
              <a:rPr lang="en-US" dirty="0" smtClean="0">
                <a:latin typeface="Calibri" pitchFamily="34" charset="0"/>
              </a:rPr>
              <a:t>cm</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
        <p:nvSpPr>
          <p:cNvPr id="9220" name="Rectangle 5"/>
          <p:cNvSpPr>
            <a:spLocks noChangeArrowheads="1"/>
          </p:cNvSpPr>
          <p:nvPr/>
        </p:nvSpPr>
        <p:spPr bwMode="auto">
          <a:xfrm>
            <a:off x="152400" y="4572000"/>
            <a:ext cx="4572000" cy="2032000"/>
          </a:xfrm>
          <a:prstGeom prst="rect">
            <a:avLst/>
          </a:prstGeom>
          <a:noFill/>
          <a:ln w="9525">
            <a:noFill/>
            <a:miter lim="800000"/>
            <a:headEnd/>
            <a:tailEnd/>
          </a:ln>
        </p:spPr>
        <p:txBody>
          <a:bodyPr>
            <a:spAutoFit/>
          </a:bodyPr>
          <a:lstStyle/>
          <a:p>
            <a:pPr algn="r"/>
            <a:r>
              <a:rPr lang="sr-Latn-CS" dirty="0">
                <a:latin typeface="Calibri" pitchFamily="34" charset="0"/>
              </a:rPr>
              <a:t>Kostime i scenografiju Maljevič je izveo u duhu kubofuturističkog i zaumnog realizma (</a:t>
            </a:r>
            <a:r>
              <a:rPr lang="en-US" dirty="0" err="1">
                <a:latin typeface="Calibri" pitchFamily="34" charset="0"/>
              </a:rPr>
              <a:t>kubo-futuristrički</a:t>
            </a:r>
            <a:r>
              <a:rPr lang="en-US" dirty="0">
                <a:latin typeface="Calibri" pitchFamily="34" charset="0"/>
              </a:rPr>
              <a:t> </a:t>
            </a:r>
            <a:r>
              <a:rPr lang="en-US" dirty="0" err="1">
                <a:latin typeface="Calibri" pitchFamily="34" charset="0"/>
              </a:rPr>
              <a:t>formalni</a:t>
            </a:r>
            <a:r>
              <a:rPr lang="en-US" dirty="0">
                <a:latin typeface="Calibri" pitchFamily="34" charset="0"/>
              </a:rPr>
              <a:t> </a:t>
            </a:r>
            <a:r>
              <a:rPr lang="en-US" dirty="0" err="1">
                <a:latin typeface="Calibri" pitchFamily="34" charset="0"/>
              </a:rPr>
              <a:t>vokabular</a:t>
            </a:r>
            <a:r>
              <a:rPr lang="en-US" dirty="0">
                <a:latin typeface="Calibri" pitchFamily="34" charset="0"/>
              </a:rPr>
              <a:t> </a:t>
            </a:r>
            <a:r>
              <a:rPr lang="en-US" dirty="0" err="1">
                <a:latin typeface="Calibri" pitchFamily="34" charset="0"/>
              </a:rPr>
              <a:t>dosledan</a:t>
            </a:r>
            <a:r>
              <a:rPr lang="sr-Latn-CS" dirty="0">
                <a:latin typeface="Calibri" pitchFamily="34" charset="0"/>
              </a:rPr>
              <a:t> onom na </a:t>
            </a:r>
            <a:r>
              <a:rPr lang="en-US" dirty="0">
                <a:latin typeface="Calibri" pitchFamily="34" charset="0"/>
              </a:rPr>
              <a:t> </a:t>
            </a:r>
            <a:r>
              <a:rPr lang="en-US" dirty="0" err="1">
                <a:latin typeface="Calibri" pitchFamily="34" charset="0"/>
              </a:rPr>
              <a:t>njegovi</a:t>
            </a:r>
            <a:r>
              <a:rPr lang="sr-Latn-CS" dirty="0">
                <a:latin typeface="Calibri" pitchFamily="34" charset="0"/>
              </a:rPr>
              <a:t>m</a:t>
            </a:r>
            <a:r>
              <a:rPr lang="en-US" dirty="0">
                <a:latin typeface="Calibri" pitchFamily="34" charset="0"/>
              </a:rPr>
              <a:t> </a:t>
            </a:r>
            <a:r>
              <a:rPr lang="en-US" dirty="0" err="1">
                <a:latin typeface="Calibri" pitchFamily="34" charset="0"/>
              </a:rPr>
              <a:t>slika</a:t>
            </a:r>
            <a:r>
              <a:rPr lang="sr-Latn-CS" dirty="0">
                <a:latin typeface="Calibri" pitchFamily="34" charset="0"/>
              </a:rPr>
              <a:t>ma), u skladu sa morfološkim i konstruktivnim rešenjima karakterističnim za slike iz tog razdoblja ('Seljanka sa vedrima', 'Portret Kljuna')</a:t>
            </a:r>
            <a:endParaRPr lang="en-US" dirty="0">
              <a:latin typeface="Calibri"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azimir Malevich. The Athlete of the&#10; Future. Sketch of a costume for the opera "/>
          <p:cNvPicPr>
            <a:picLocks noChangeAspect="1" noChangeArrowheads="1"/>
          </p:cNvPicPr>
          <p:nvPr/>
        </p:nvPicPr>
        <p:blipFill>
          <a:blip r:embed="rId2"/>
          <a:srcRect/>
          <a:stretch>
            <a:fillRect/>
          </a:stretch>
        </p:blipFill>
        <p:spPr bwMode="auto">
          <a:xfrm>
            <a:off x="4876800" y="-28575"/>
            <a:ext cx="4267200" cy="6886575"/>
          </a:xfrm>
          <a:prstGeom prst="rect">
            <a:avLst/>
          </a:prstGeom>
          <a:noFill/>
          <a:ln w="9525">
            <a:noFill/>
            <a:miter lim="800000"/>
            <a:headEnd/>
            <a:tailEnd/>
          </a:ln>
        </p:spPr>
      </p:pic>
      <p:sp>
        <p:nvSpPr>
          <p:cNvPr id="10243" name="Rectangle 2"/>
          <p:cNvSpPr>
            <a:spLocks noChangeArrowheads="1"/>
          </p:cNvSpPr>
          <p:nvPr/>
        </p:nvSpPr>
        <p:spPr bwMode="auto">
          <a:xfrm>
            <a:off x="152400" y="228600"/>
            <a:ext cx="4572000" cy="923330"/>
          </a:xfrm>
          <a:prstGeom prst="rect">
            <a:avLst/>
          </a:prstGeom>
          <a:noFill/>
          <a:ln w="9525">
            <a:noFill/>
            <a:miter lim="800000"/>
            <a:headEnd/>
            <a:tailEnd/>
          </a:ln>
        </p:spPr>
        <p:txBody>
          <a:bodyPr>
            <a:spAutoFit/>
          </a:bodyPr>
          <a:lstStyle/>
          <a:p>
            <a:pPr algn="r"/>
            <a:r>
              <a:rPr lang="sr-Latn-RS" dirty="0" smtClean="0">
                <a:latin typeface="Calibri" pitchFamily="34" charset="0"/>
              </a:rPr>
              <a:t>skica za kostim za operu</a:t>
            </a:r>
            <a:r>
              <a:rPr lang="en-US" dirty="0" smtClean="0">
                <a:latin typeface="Calibri" pitchFamily="34" charset="0"/>
              </a:rPr>
              <a:t> “</a:t>
            </a:r>
            <a:r>
              <a:rPr lang="sr-Latn-RS" dirty="0" smtClean="0">
                <a:latin typeface="Calibri" pitchFamily="34" charset="0"/>
              </a:rPr>
              <a:t>Pobeda nad Suncem</a:t>
            </a:r>
            <a:r>
              <a:rPr lang="en-US" i="1" dirty="0" smtClean="0">
                <a:latin typeface="Calibri" pitchFamily="34" charset="0"/>
              </a:rPr>
              <a:t>“ </a:t>
            </a:r>
            <a:r>
              <a:rPr lang="en-US" dirty="0" smtClean="0">
                <a:latin typeface="Calibri" pitchFamily="34" charset="0"/>
              </a:rPr>
              <a:t>1913</a:t>
            </a:r>
            <a:r>
              <a:rPr lang="sr-Latn-RS" dirty="0" smtClean="0">
                <a:latin typeface="Calibri" pitchFamily="34" charset="0"/>
              </a:rPr>
              <a:t>, akvarel i olovka </a:t>
            </a:r>
            <a:r>
              <a:rPr lang="en-US" dirty="0" smtClean="0">
                <a:latin typeface="Calibri" pitchFamily="34" charset="0"/>
              </a:rPr>
              <a:t>54.4 </a:t>
            </a:r>
            <a:r>
              <a:rPr lang="en-US" dirty="0">
                <a:latin typeface="Calibri" pitchFamily="34" charset="0"/>
              </a:rPr>
              <a:t>x 36.2 cm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1390</TotalTime>
  <Words>5009</Words>
  <Application>Microsoft Office PowerPoint</Application>
  <PresentationFormat>On-screen Show (4:3)</PresentationFormat>
  <Paragraphs>249</Paragraphs>
  <Slides>76</Slides>
  <Notes>6</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od kubizma i futurizma (kubo-futurizma) ka suprematizmu</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izgubljena skica za 2. čin, scenu 6</vt:lpstr>
      <vt:lpstr>Slide 29</vt:lpstr>
      <vt:lpstr>Slide 30</vt:lpstr>
      <vt:lpstr>Slide 31</vt:lpstr>
      <vt:lpstr>Slide 32</vt:lpstr>
      <vt:lpstr>Slide 33</vt:lpstr>
      <vt:lpstr>Slide 34</vt:lpstr>
      <vt:lpstr>Slide 35</vt:lpstr>
      <vt:lpstr>Slide 36</vt:lpstr>
      <vt:lpstr>Slide 37</vt:lpstr>
      <vt:lpstr>Burljuk, Faktura, Moskva, 1912-1913</vt:lpstr>
      <vt:lpstr>koncept plošnosti (pominjanje slike kao plohe)</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MALJEVIČ, “SUPREMATIZAM” (1927)</vt:lpstr>
      <vt:lpstr>glavni biografski podaci posle revolucije</vt:lpstr>
      <vt:lpstr>Slide 67</vt:lpstr>
      <vt:lpstr>Slide 68</vt:lpstr>
      <vt:lpstr>Slide 69</vt:lpstr>
      <vt:lpstr>Slide 70</vt:lpstr>
      <vt:lpstr>Slide 71</vt:lpstr>
      <vt:lpstr>Slide 72</vt:lpstr>
      <vt:lpstr>Slide 73</vt:lpstr>
      <vt:lpstr>Slide 74</vt:lpstr>
      <vt:lpstr>Slide 75</vt:lpstr>
      <vt:lpstr>Slide 76</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 kubizma i futurizma (kubo-futurizma) ka suprematizmu</dc:title>
  <dc:creator>User</dc:creator>
  <cp:lastModifiedBy>User</cp:lastModifiedBy>
  <cp:revision>108</cp:revision>
  <dcterms:created xsi:type="dcterms:W3CDTF">2020-04-20T13:17:31Z</dcterms:created>
  <dcterms:modified xsi:type="dcterms:W3CDTF">2020-04-22T12:43:24Z</dcterms:modified>
</cp:coreProperties>
</file>