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34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02481-0915-4214-9AA7-CD1095696AD9}" type="datetimeFigureOut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163AA-8A5E-4250-AC82-D66800C908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moma.org/collection/works/67039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erlinischegalerie.de/en/collection/our-collection/prints-and-drawings/george-grosz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collection/works/35058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533400"/>
            <a:ext cx="7772400" cy="5334000"/>
          </a:xfrm>
        </p:spPr>
        <p:txBody>
          <a:bodyPr>
            <a:normAutofit fontScale="90000"/>
          </a:bodyPr>
          <a:lstStyle/>
          <a:p>
            <a:r>
              <a:rPr lang="sr-Latn-CS" sz="4000" i="1" dirty="0"/>
              <a:t>berlinska dada</a:t>
            </a:r>
            <a:r>
              <a:rPr lang="sr-Latn-CS" sz="4000" dirty="0"/>
              <a:t>, februar 1918.</a:t>
            </a:r>
            <a:br>
              <a:rPr lang="sr-Latn-CS" sz="4000" dirty="0"/>
            </a:br>
            <a:r>
              <a:rPr lang="sr-Latn-CS" sz="4000" dirty="0" smtClean="0"/>
              <a:t>i dada u nemačkoj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sr-Latn-CS" sz="4000" dirty="0"/>
              <a:t>(vajmarska republika 1919-1933</a:t>
            </a:r>
            <a:r>
              <a:rPr lang="sr-Latn-CS" sz="4000" dirty="0" smtClean="0"/>
              <a:t>)</a:t>
            </a:r>
            <a:br>
              <a:rPr lang="sr-Latn-CS" sz="4000" dirty="0" smtClean="0"/>
            </a:br>
            <a:r>
              <a:rPr lang="sr-Latn-CS" sz="4000" dirty="0" smtClean="0"/>
              <a:t>predavanje: sreda, 18. mart 2020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sr-Latn-RS" sz="4000" dirty="0" smtClean="0"/>
              <a:t/>
            </a:r>
            <a:br>
              <a:rPr lang="sr-Latn-RS" sz="4000" dirty="0" smtClean="0"/>
            </a:br>
            <a:r>
              <a:rPr lang="en-US" sz="4000" dirty="0" err="1" smtClean="0"/>
              <a:t>literatura</a:t>
            </a:r>
            <a:r>
              <a:rPr lang="sr-Latn-RS" sz="4000" dirty="0" smtClean="0"/>
              <a:t>: </a:t>
            </a:r>
            <a:r>
              <a:rPr lang="it-IT" sz="3600" dirty="0" smtClean="0"/>
              <a:t>M. Gale, </a:t>
            </a:r>
            <a:r>
              <a:rPr lang="it-IT" sz="3600" i="1" dirty="0" smtClean="0"/>
              <a:t>Dada &amp; Surrealism</a:t>
            </a:r>
            <a:r>
              <a:rPr lang="it-IT" sz="3600" dirty="0" smtClean="0"/>
              <a:t>, Phaidon, London, 1997</a:t>
            </a:r>
            <a:r>
              <a:rPr lang="sr-Latn-RS" sz="3600" dirty="0" smtClean="0"/>
              <a:t>, 115-170</a:t>
            </a:r>
            <a:br>
              <a:rPr lang="sr-Latn-RS" sz="3600" dirty="0" smtClean="0"/>
            </a:br>
            <a:r>
              <a:rPr lang="sr-Latn-RS" sz="3600" dirty="0" smtClean="0"/>
              <a:t>P, Gej, Vajmarska kultura, Geopoetika, Beograd, 1998, 1, 4. i 5. poglavlje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johnheartfield.com/_PERSONAL_PHOTOS/large/family_slid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228600"/>
            <a:ext cx="274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2"/>
          <p:cNvSpPr>
            <a:spLocks noChangeArrowheads="1"/>
          </p:cNvSpPr>
          <p:nvPr/>
        </p:nvSpPr>
        <p:spPr bwMode="auto">
          <a:xfrm>
            <a:off x="5715000" y="3886200"/>
            <a:ext cx="19763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Wieland </a:t>
            </a:r>
            <a:r>
              <a:rPr lang="en-US" dirty="0" err="1">
                <a:latin typeface="Calibri" pitchFamily="34" charset="0"/>
              </a:rPr>
              <a:t>Herzfelde</a:t>
            </a:r>
            <a:r>
              <a:rPr lang="en-US" dirty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r>
              <a:rPr lang="sr-Latn-RS" dirty="0" smtClean="0">
                <a:latin typeface="Calibri" pitchFamily="34" charset="0"/>
              </a:rPr>
              <a:t>Istočni </a:t>
            </a:r>
            <a:r>
              <a:rPr lang="en-US" dirty="0" smtClean="0">
                <a:latin typeface="Calibri" pitchFamily="34" charset="0"/>
              </a:rPr>
              <a:t>Berlin</a:t>
            </a:r>
            <a:r>
              <a:rPr lang="en-US" dirty="0">
                <a:latin typeface="Calibri" pitchFamily="34" charset="0"/>
              </a:rPr>
              <a:t>, 1969</a:t>
            </a:r>
          </a:p>
        </p:txBody>
      </p:sp>
      <p:pic>
        <p:nvPicPr>
          <p:cNvPr id="136196" name="Picture 4" descr="oak-land:&#10;&#10;Wieland Herzfelde and George Grosz on trial for blasphemy, 1930.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533400"/>
            <a:ext cx="47625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7" name="Rectangle 4"/>
          <p:cNvSpPr>
            <a:spLocks noChangeArrowheads="1"/>
          </p:cNvSpPr>
          <p:nvPr/>
        </p:nvSpPr>
        <p:spPr bwMode="auto">
          <a:xfrm>
            <a:off x="304800" y="0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Wieland </a:t>
            </a:r>
            <a:r>
              <a:rPr lang="en-US" sz="1600" dirty="0" err="1">
                <a:latin typeface="Calibri" pitchFamily="34" charset="0"/>
              </a:rPr>
              <a:t>Herzfelde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i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George Grosz </a:t>
            </a:r>
            <a:r>
              <a:rPr lang="sr-Latn-RS" sz="1600" dirty="0" smtClean="0">
                <a:latin typeface="Calibri" pitchFamily="34" charset="0"/>
              </a:rPr>
              <a:t>na suđenju zbog bogohuljenja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1930.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homepage.ntlworld.com/davepalmer/cutandpaste/images/dada/heartfield/heartfield_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886200"/>
            <a:ext cx="2295525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Rectangle 2"/>
          <p:cNvSpPr>
            <a:spLocks noChangeArrowheads="1"/>
          </p:cNvSpPr>
          <p:nvPr/>
        </p:nvSpPr>
        <p:spPr bwMode="auto">
          <a:xfrm>
            <a:off x="3048000" y="152400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John </a:t>
            </a:r>
            <a:r>
              <a:rPr lang="en-US" dirty="0" err="1">
                <a:latin typeface="Calibri" pitchFamily="34" charset="0"/>
              </a:rPr>
              <a:t>Heartfield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Berlin 1891 </a:t>
            </a:r>
            <a:r>
              <a:rPr lang="en-US" dirty="0" smtClean="0">
                <a:latin typeface="Calibri" pitchFamily="34" charset="0"/>
              </a:rPr>
              <a:t>-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Berlin </a:t>
            </a:r>
            <a:r>
              <a:rPr lang="en-US" dirty="0">
                <a:latin typeface="Calibri" pitchFamily="34" charset="0"/>
              </a:rPr>
              <a:t>1968</a:t>
            </a:r>
          </a:p>
        </p:txBody>
      </p:sp>
      <p:pic>
        <p:nvPicPr>
          <p:cNvPr id="137220" name="Picture 4" descr="John Heartfield Photomonteur 19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2667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6" descr="http://www.johnheartfield.com/_PERSONAL_PHOTOS/large/history_slid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447800"/>
            <a:ext cx="3708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Wieland Herzfeld examining Otto Dix&amp;#8217;s Moveable Figure Picture at the First International Dada Fair, Berlin 1920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Rectangle 2"/>
          <p:cNvSpPr>
            <a:spLocks noChangeArrowheads="1"/>
          </p:cNvSpPr>
          <p:nvPr/>
        </p:nvSpPr>
        <p:spPr bwMode="auto">
          <a:xfrm>
            <a:off x="4953000" y="3657600"/>
            <a:ext cx="411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Wieland Herzfeld </a:t>
            </a:r>
            <a:r>
              <a:rPr lang="sr-Latn-RS" dirty="0" smtClean="0">
                <a:latin typeface="Calibri" pitchFamily="34" charset="0"/>
              </a:rPr>
              <a:t>ispred “pokretne slike” </a:t>
            </a:r>
            <a:r>
              <a:rPr lang="en-US" dirty="0" err="1" smtClean="0">
                <a:latin typeface="Calibri" pitchFamily="34" charset="0"/>
              </a:rPr>
              <a:t>Ot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Diksa na Prvom međunarodnom Dada sajmu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Berlin 1920</a:t>
            </a:r>
          </a:p>
        </p:txBody>
      </p:sp>
      <p:pic>
        <p:nvPicPr>
          <p:cNvPr id="138244" name="Picture 4" descr="http://31.media.tumblr.com/tumblr_lqoan00rQG1qmmuaqo1_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419100"/>
            <a:ext cx="448945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Rectangle 4"/>
          <p:cNvSpPr>
            <a:spLocks noChangeArrowheads="1"/>
          </p:cNvSpPr>
          <p:nvPr/>
        </p:nvSpPr>
        <p:spPr bwMode="auto">
          <a:xfrm>
            <a:off x="4724400" y="5715000"/>
            <a:ext cx="441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Erwin </a:t>
            </a:r>
            <a:r>
              <a:rPr lang="en-US" dirty="0" err="1">
                <a:latin typeface="Calibri" pitchFamily="34" charset="0"/>
              </a:rPr>
              <a:t>Piscator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sr-Latn-RS" dirty="0" smtClean="0">
                <a:latin typeface="Calibri" pitchFamily="34" charset="0"/>
              </a:rPr>
              <a:t>u pozadini</a:t>
            </a:r>
            <a:r>
              <a:rPr lang="en-US" dirty="0" smtClean="0">
                <a:latin typeface="Calibri" pitchFamily="34" charset="0"/>
              </a:rPr>
              <a:t>), </a:t>
            </a:r>
            <a:r>
              <a:rPr lang="en-US" dirty="0">
                <a:latin typeface="Calibri" pitchFamily="34" charset="0"/>
              </a:rPr>
              <a:t>George Grosz, Wieland </a:t>
            </a:r>
            <a:r>
              <a:rPr lang="en-US" dirty="0" err="1">
                <a:latin typeface="Calibri" pitchFamily="34" charset="0"/>
              </a:rPr>
              <a:t>Herzfelde</a:t>
            </a:r>
            <a:r>
              <a:rPr lang="en-US" dirty="0">
                <a:latin typeface="Calibri" pitchFamily="34" charset="0"/>
              </a:rPr>
              <a:t>, John </a:t>
            </a:r>
            <a:r>
              <a:rPr lang="en-US" dirty="0" err="1">
                <a:latin typeface="Calibri" pitchFamily="34" charset="0"/>
              </a:rPr>
              <a:t>Heartfield</a:t>
            </a:r>
            <a:r>
              <a:rPr lang="en-US" dirty="0">
                <a:latin typeface="Calibri" pitchFamily="34" charset="0"/>
              </a:rPr>
              <a:t>, c. 1920 </a:t>
            </a:r>
            <a:r>
              <a:rPr lang="sr-Latn-RS" dirty="0" smtClean="0">
                <a:latin typeface="Calibri" pitchFamily="34" charset="0"/>
              </a:rPr>
              <a:t>(ili</a:t>
            </a:r>
            <a:r>
              <a:rPr lang="en-US" dirty="0" smtClean="0">
                <a:latin typeface="Calibri" pitchFamily="34" charset="0"/>
              </a:rPr>
              <a:t> 1924</a:t>
            </a:r>
            <a:r>
              <a:rPr lang="sr-Latn-R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ile:Stamps of Germany (DDR) 1971, MiNr 16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8013" y="1371600"/>
            <a:ext cx="3179762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Rectangle 2"/>
          <p:cNvSpPr>
            <a:spLocks noChangeArrowheads="1"/>
          </p:cNvSpPr>
          <p:nvPr/>
        </p:nvSpPr>
        <p:spPr bwMode="auto">
          <a:xfrm>
            <a:off x="5867400" y="152400"/>
            <a:ext cx="24209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P</a:t>
            </a:r>
            <a:r>
              <a:rPr lang="sr-Latn-RS" dirty="0" smtClean="0">
                <a:latin typeface="Calibri" pitchFamily="34" charset="0"/>
              </a:rPr>
              <a:t>oštanska marka Nemačke demokratske republike </a:t>
            </a:r>
            <a:r>
              <a:rPr lang="en-US" dirty="0" smtClean="0">
                <a:latin typeface="Calibri" pitchFamily="34" charset="0"/>
              </a:rPr>
              <a:t>1971</a:t>
            </a:r>
            <a:r>
              <a:rPr lang="en-US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sa licem J. </a:t>
            </a:r>
            <a:r>
              <a:rPr lang="en-US" dirty="0" err="1" smtClean="0">
                <a:latin typeface="Calibri" pitchFamily="34" charset="0"/>
              </a:rPr>
              <a:t>Heartfield</a:t>
            </a:r>
            <a:r>
              <a:rPr lang="sr-Latn-RS" dirty="0" smtClean="0">
                <a:latin typeface="Calibri" pitchFamily="34" charset="0"/>
              </a:rPr>
              <a:t>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40292" name="Picture 4" descr="File:Heartfield Hitler Salu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828800"/>
            <a:ext cx="37052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Rectangle 4"/>
          <p:cNvSpPr>
            <a:spLocks noChangeArrowheads="1"/>
          </p:cNvSpPr>
          <p:nvPr/>
        </p:nvSpPr>
        <p:spPr bwMode="auto">
          <a:xfrm>
            <a:off x="228600" y="0"/>
            <a:ext cx="487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Naslovna strana</a:t>
            </a:r>
            <a:r>
              <a:rPr lang="en-US" dirty="0">
                <a:latin typeface="Calibri" pitchFamily="34" charset="0"/>
              </a:rPr>
              <a:t> </a:t>
            </a:r>
            <a:r>
              <a:rPr lang="en-US" i="1" dirty="0" err="1">
                <a:latin typeface="Calibri" pitchFamily="34" charset="0"/>
              </a:rPr>
              <a:t>Allgemeine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Illustrierte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Zeitung</a:t>
            </a:r>
            <a:r>
              <a:rPr lang="en-US" dirty="0">
                <a:latin typeface="Calibri" pitchFamily="34" charset="0"/>
              </a:rPr>
              <a:t> (AIZ):</a:t>
            </a:r>
            <a:r>
              <a:rPr lang="en-US" i="1" dirty="0">
                <a:latin typeface="Calibri" pitchFamily="34" charset="0"/>
              </a:rPr>
              <a:t>"</a:t>
            </a:r>
            <a:r>
              <a:rPr lang="en-US" i="1" dirty="0" err="1">
                <a:latin typeface="Calibri" pitchFamily="34" charset="0"/>
              </a:rPr>
              <a:t>Der</a:t>
            </a:r>
            <a:r>
              <a:rPr lang="en-US" i="1" dirty="0">
                <a:latin typeface="Calibri" pitchFamily="34" charset="0"/>
              </a:rPr>
              <a:t> Sinn des </a:t>
            </a:r>
            <a:r>
              <a:rPr lang="en-US" i="1" dirty="0" err="1">
                <a:latin typeface="Calibri" pitchFamily="34" charset="0"/>
              </a:rPr>
              <a:t>Hitlergrusses</a:t>
            </a:r>
            <a:r>
              <a:rPr lang="en-US" i="1" dirty="0">
                <a:latin typeface="Calibri" pitchFamily="34" charset="0"/>
              </a:rPr>
              <a:t>: </a:t>
            </a:r>
            <a:r>
              <a:rPr lang="en-US" i="1" dirty="0" err="1">
                <a:latin typeface="Calibri" pitchFamily="34" charset="0"/>
              </a:rPr>
              <a:t>Kleiner</a:t>
            </a:r>
            <a:r>
              <a:rPr lang="en-US" i="1" dirty="0">
                <a:latin typeface="Calibri" pitchFamily="34" charset="0"/>
              </a:rPr>
              <a:t> Mann </a:t>
            </a:r>
            <a:r>
              <a:rPr lang="en-US" i="1" dirty="0" err="1">
                <a:latin typeface="Calibri" pitchFamily="34" charset="0"/>
              </a:rPr>
              <a:t>bittet</a:t>
            </a:r>
            <a:r>
              <a:rPr lang="en-US" i="1" dirty="0">
                <a:latin typeface="Calibri" pitchFamily="34" charset="0"/>
              </a:rPr>
              <a:t> um </a:t>
            </a:r>
            <a:r>
              <a:rPr lang="en-US" i="1" dirty="0" err="1">
                <a:latin typeface="Calibri" pitchFamily="34" charset="0"/>
              </a:rPr>
              <a:t>grosse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Gaben</a:t>
            </a:r>
            <a:r>
              <a:rPr lang="en-US" i="1" dirty="0">
                <a:latin typeface="Calibri" pitchFamily="34" charset="0"/>
              </a:rPr>
              <a:t>. Motto: </a:t>
            </a:r>
            <a:r>
              <a:rPr lang="en-US" i="1" dirty="0" err="1">
                <a:latin typeface="Calibri" pitchFamily="34" charset="0"/>
              </a:rPr>
              <a:t>Millonen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Stehen</a:t>
            </a:r>
            <a:r>
              <a:rPr lang="en-US" i="1" dirty="0">
                <a:latin typeface="Calibri" pitchFamily="34" charset="0"/>
              </a:rPr>
              <a:t> Hinter Mir!" </a:t>
            </a:r>
            <a:r>
              <a:rPr lang="en-US" i="1" dirty="0" smtClean="0">
                <a:latin typeface="Calibri" pitchFamily="34" charset="0"/>
              </a:rPr>
              <a:t>(</a:t>
            </a:r>
            <a:r>
              <a:rPr lang="sr-Latn-RS" i="1" dirty="0" smtClean="0">
                <a:latin typeface="Calibri" pitchFamily="34" charset="0"/>
              </a:rPr>
              <a:t>Značenje Hitelorovg pozdrava: mali čovek traži velike poklone. Moto: Milioni su iza mene!)</a:t>
            </a:r>
            <a:r>
              <a:rPr lang="sr-Latn-CS" i="1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16 October 1932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upload.wikimedia.org/wikipedia/en/9/9a/GeorgeGros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26765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2"/>
          <p:cNvSpPr>
            <a:spLocks noChangeArrowheads="1"/>
          </p:cNvSpPr>
          <p:nvPr/>
        </p:nvSpPr>
        <p:spPr bwMode="auto">
          <a:xfrm>
            <a:off x="3352800" y="457200"/>
            <a:ext cx="2754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George Grosz</a:t>
            </a:r>
            <a:r>
              <a:rPr lang="en-US">
                <a:latin typeface="Calibri" pitchFamily="34" charset="0"/>
              </a:rPr>
              <a:t> (1893 –1959</a:t>
            </a:r>
            <a:r>
              <a:rPr lang="sr-Latn-CS">
                <a:latin typeface="Calibri" pitchFamily="34" charset="0"/>
              </a:rPr>
              <a:t>)</a:t>
            </a:r>
            <a:endParaRPr lang="en-US">
              <a:latin typeface="Calibri" pitchFamily="34" charset="0"/>
            </a:endParaRPr>
          </a:p>
        </p:txBody>
      </p:sp>
      <p:pic>
        <p:nvPicPr>
          <p:cNvPr id="141316" name="Picture 4" descr="http://www.abcgallery.com/G/grosz/grosz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400"/>
            <a:ext cx="17811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6" descr="http://www.settemuse.it/pittori_scultori_europei/grosz/george_grosz_foto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133600"/>
            <a:ext cx="337820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File:KLiebknec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0" y="2819400"/>
            <a:ext cx="35877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1676400" y="6248400"/>
            <a:ext cx="3800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Karl Liebknecht</a:t>
            </a:r>
            <a:r>
              <a:rPr lang="sr-Latn-CS">
                <a:latin typeface="Calibri" pitchFamily="34" charset="0"/>
              </a:rPr>
              <a:t> (1871-1919)</a:t>
            </a:r>
            <a:r>
              <a:rPr lang="en-US">
                <a:latin typeface="Calibri" pitchFamily="34" charset="0"/>
              </a:rPr>
              <a:t> (ca. 1911)</a:t>
            </a:r>
          </a:p>
        </p:txBody>
      </p:sp>
      <p:pic>
        <p:nvPicPr>
          <p:cNvPr id="198660" name="Picture 6" descr="File:Bundesarchiv B 145 Bild-P046271, Berlin, Kundgebung im Tiergarten, Liebknech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6248400" y="304800"/>
            <a:ext cx="2166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>
                <a:latin typeface="Calibri" pitchFamily="34" charset="0"/>
              </a:rPr>
              <a:t>Miting u </a:t>
            </a:r>
            <a:r>
              <a:rPr lang="en-US">
                <a:latin typeface="Calibri" pitchFamily="34" charset="0"/>
              </a:rPr>
              <a:t>Tiergarten</a:t>
            </a:r>
            <a:r>
              <a:rPr lang="sr-Latn-CS">
                <a:latin typeface="Calibri" pitchFamily="34" charset="0"/>
              </a:rPr>
              <a:t>u,</a:t>
            </a:r>
          </a:p>
          <a:p>
            <a:r>
              <a:rPr lang="sr-Latn-CS">
                <a:latin typeface="Calibri" pitchFamily="34" charset="0"/>
              </a:rPr>
              <a:t>Decembar 1918.</a:t>
            </a:r>
            <a:endParaRPr lang="en-US">
              <a:latin typeface="Calibri" pitchFamily="34" charset="0"/>
            </a:endParaRPr>
          </a:p>
        </p:txBody>
      </p:sp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304800" y="47244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alibri" pitchFamily="34" charset="0"/>
              </a:rPr>
              <a:t>krajem 1918. revolucija u Berlinu i u Minhenu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File:Rosa Luxembur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228600"/>
            <a:ext cx="2657475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3" name="Rectangle 2"/>
          <p:cNvSpPr>
            <a:spLocks noChangeArrowheads="1"/>
          </p:cNvSpPr>
          <p:nvPr/>
        </p:nvSpPr>
        <p:spPr bwMode="auto">
          <a:xfrm>
            <a:off x="6781800" y="4495800"/>
            <a:ext cx="2362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latin typeface="Calibri" pitchFamily="34" charset="0"/>
              </a:rPr>
              <a:t>Rosa Luxemburg</a:t>
            </a:r>
            <a:r>
              <a:rPr lang="sr-Latn-CS" b="1">
                <a:latin typeface="Calibri" pitchFamily="34" charset="0"/>
              </a:rPr>
              <a:t> (</a:t>
            </a:r>
            <a:r>
              <a:rPr lang="en-US">
                <a:latin typeface="Calibri" pitchFamily="34" charset="0"/>
              </a:rPr>
              <a:t>1871 – 15 January 1919</a:t>
            </a:r>
            <a:r>
              <a:rPr lang="sr-Latn-CS">
                <a:latin typeface="Calibri" pitchFamily="34" charset="0"/>
              </a:rPr>
              <a:t>)</a:t>
            </a:r>
            <a:endParaRPr lang="en-US">
              <a:latin typeface="Calibri" pitchFamily="34" charset="0"/>
            </a:endParaRPr>
          </a:p>
        </p:txBody>
      </p:sp>
      <p:pic>
        <p:nvPicPr>
          <p:cNvPr id="199684" name="Picture 4" descr="File:LuxemburgSpee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518160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5" name="Rectangle 4"/>
          <p:cNvSpPr>
            <a:spLocks noChangeArrowheads="1"/>
          </p:cNvSpPr>
          <p:nvPr/>
        </p:nvSpPr>
        <p:spPr bwMode="auto">
          <a:xfrm>
            <a:off x="0" y="3886200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Luxemburg </a:t>
            </a:r>
            <a:r>
              <a:rPr lang="sr-Latn-RS" dirty="0" smtClean="0">
                <a:latin typeface="Calibri" pitchFamily="34" charset="0"/>
              </a:rPr>
              <a:t>se obraća na skupu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1907.</a:t>
            </a:r>
          </a:p>
        </p:txBody>
      </p:sp>
      <p:pic>
        <p:nvPicPr>
          <p:cNvPr id="199686" name="Picture 6" descr="File:Zetkin luxemburg19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552700"/>
            <a:ext cx="3048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7" name="Rectangle 6"/>
          <p:cNvSpPr>
            <a:spLocks noChangeArrowheads="1"/>
          </p:cNvSpPr>
          <p:nvPr/>
        </p:nvSpPr>
        <p:spPr bwMode="auto">
          <a:xfrm>
            <a:off x="1371600" y="6019800"/>
            <a:ext cx="190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Klara Cetkin i Roza Luksemburg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ttp://upload.wikimedia.org/wikipedia/commons/thumb/9/92/Alfred_Grohs_zur_Revolution_1918_1919_in_Berlin_Gro%C3%9Fe_Frankfurter_Stra%C3%9Fe_Ecke_Lebuser_Stra%C3%9Fe_Barrikade_Kampf_w%C3%A4hrend_der_Novemberrevolution_in_Berlin_02_Bildseite_Schaulustige.jpg/330px-thumbn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908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Rectangle 2"/>
          <p:cNvSpPr>
            <a:spLocks noChangeArrowheads="1"/>
          </p:cNvSpPr>
          <p:nvPr/>
        </p:nvSpPr>
        <p:spPr bwMode="auto">
          <a:xfrm>
            <a:off x="3505200" y="22860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Januar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1919: </a:t>
            </a:r>
            <a:r>
              <a:rPr lang="sr-Latn-RS" dirty="0" smtClean="0">
                <a:latin typeface="Calibri" pitchFamily="34" charset="0"/>
              </a:rPr>
              <a:t>barikade na berlinskim ulicama tokom Januarskog (Spartakističkog)ustanka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00708" name="Picture 4" descr="File:Rosa memori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1363" y="2438400"/>
            <a:ext cx="586263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9" name="Rectangle 4"/>
          <p:cNvSpPr>
            <a:spLocks noChangeArrowheads="1"/>
          </p:cNvSpPr>
          <p:nvPr/>
        </p:nvSpPr>
        <p:spPr bwMode="auto">
          <a:xfrm>
            <a:off x="4953000" y="1371600"/>
            <a:ext cx="4191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Memorijal Rozi Luksemburg na mestu gde je njeno telo bačeno u</a:t>
            </a:r>
            <a:r>
              <a:rPr lang="en-US" dirty="0">
                <a:latin typeface="Calibri" pitchFamily="34" charset="0"/>
              </a:rPr>
              <a:t> </a:t>
            </a:r>
            <a:r>
              <a:rPr lang="en-US" dirty="0" err="1" smtClean="0">
                <a:latin typeface="Calibri" pitchFamily="34" charset="0"/>
              </a:rPr>
              <a:t>Landwehr</a:t>
            </a:r>
            <a:r>
              <a:rPr lang="sr-Latn-RS" dirty="0" smtClean="0">
                <a:latin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</a:rPr>
              <a:t>kanal</a:t>
            </a:r>
            <a:r>
              <a:rPr lang="sr-Latn-CS" i="1" dirty="0" smtClean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u</a:t>
            </a:r>
            <a:r>
              <a:rPr lang="en-US" dirty="0" smtClean="0">
                <a:latin typeface="Calibri" pitchFamily="34" charset="0"/>
              </a:rPr>
              <a:t> Berlin</a:t>
            </a:r>
            <a:r>
              <a:rPr lang="sr-Latn-RS" dirty="0" smtClean="0">
                <a:latin typeface="Calibri" pitchFamily="34" charset="0"/>
              </a:rPr>
              <a:t>u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File:Bundesarchiv Bild 183-08931-0002, Berlin-Friedrichsfelde, Beerdigung der Revolutionsopf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7620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1" name="Rectangle 2"/>
          <p:cNvSpPr>
            <a:spLocks noChangeArrowheads="1"/>
          </p:cNvSpPr>
          <p:nvPr/>
        </p:nvSpPr>
        <p:spPr bwMode="auto">
          <a:xfrm>
            <a:off x="685800" y="457200"/>
            <a:ext cx="784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Sahrana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Libknehta i </a:t>
            </a:r>
            <a:r>
              <a:rPr lang="sr-Latn-CS" dirty="0">
                <a:latin typeface="Calibri" pitchFamily="34" charset="0"/>
              </a:rPr>
              <a:t>30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drugih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žrt</a:t>
            </a:r>
            <a:r>
              <a:rPr lang="sr-Latn-CS" dirty="0">
                <a:latin typeface="Calibri" pitchFamily="34" charset="0"/>
              </a:rPr>
              <a:t>a</a:t>
            </a:r>
            <a:r>
              <a:rPr lang="en-US" dirty="0">
                <a:latin typeface="Calibri" pitchFamily="34" charset="0"/>
              </a:rPr>
              <a:t>v</a:t>
            </a:r>
            <a:r>
              <a:rPr lang="sr-Latn-CS" dirty="0">
                <a:latin typeface="Calibri" pitchFamily="34" charset="0"/>
              </a:rPr>
              <a:t>a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err="1">
                <a:latin typeface="Calibri" pitchFamily="34" charset="0"/>
              </a:rPr>
              <a:t>J</a:t>
            </a:r>
            <a:r>
              <a:rPr lang="en-US" dirty="0" err="1" smtClean="0">
                <a:latin typeface="Calibri" pitchFamily="34" charset="0"/>
              </a:rPr>
              <a:t>anuar</a:t>
            </a:r>
            <a:r>
              <a:rPr lang="sr-Latn-CS" dirty="0">
                <a:latin typeface="Calibri" pitchFamily="34" charset="0"/>
              </a:rPr>
              <a:t>skog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ustanka</a:t>
            </a:r>
            <a:r>
              <a:rPr lang="en-US" dirty="0">
                <a:latin typeface="Calibri" pitchFamily="34" charset="0"/>
              </a:rPr>
              <a:t> 25. </a:t>
            </a:r>
            <a:r>
              <a:rPr lang="en-US" dirty="0" err="1">
                <a:latin typeface="Calibri" pitchFamily="34" charset="0"/>
              </a:rPr>
              <a:t>januara</a:t>
            </a:r>
            <a:r>
              <a:rPr lang="en-US" dirty="0">
                <a:latin typeface="Calibri" pitchFamily="34" charset="0"/>
              </a:rPr>
              <a:t>, 1919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2"/>
          <p:cNvSpPr>
            <a:spLocks noChangeArrowheads="1"/>
          </p:cNvSpPr>
          <p:nvPr/>
        </p:nvSpPr>
        <p:spPr bwMode="auto">
          <a:xfrm>
            <a:off x="228600" y="228600"/>
            <a:ext cx="388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Raoul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Hausmann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Hannah </a:t>
            </a:r>
            <a:r>
              <a:rPr lang="en-US" dirty="0" err="1">
                <a:latin typeface="Calibri" pitchFamily="34" charset="0"/>
              </a:rPr>
              <a:t>Höch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na Prvom međunarodnom Dada sajmu,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Galerija </a:t>
            </a:r>
            <a:r>
              <a:rPr lang="en-ZA" dirty="0" smtClean="0">
                <a:latin typeface="Calibri" pitchFamily="34" charset="0"/>
              </a:rPr>
              <a:t>Otto </a:t>
            </a:r>
            <a:r>
              <a:rPr lang="en-ZA" dirty="0" err="1" smtClean="0">
                <a:latin typeface="Calibri" pitchFamily="34" charset="0"/>
              </a:rPr>
              <a:t>Burchard</a:t>
            </a:r>
            <a:r>
              <a:rPr lang="en-ZA" dirty="0" smtClean="0">
                <a:latin typeface="Calibri" pitchFamily="34" charset="0"/>
              </a:rPr>
              <a:t>, Berlin, 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ZA" dirty="0" smtClean="0">
                <a:latin typeface="Calibri" pitchFamily="34" charset="0"/>
              </a:rPr>
              <a:t>un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ZA" dirty="0" smtClean="0">
                <a:latin typeface="Calibri" pitchFamily="34" charset="0"/>
              </a:rPr>
              <a:t> 30, 1920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" name="Picture 2" descr="http://www.dadart.com/dada-media/Hausmann-Hoch-Dada-messe-19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52400"/>
            <a:ext cx="47625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ttp://1.bp.blogspot.com/-zvRu-ZiUiwU/Ty3VHqunXkI/AAAAAAAAFfc/jbAsL0oalDE/s400/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23526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Rectangle 4"/>
          <p:cNvSpPr>
            <a:spLocks noChangeArrowheads="1"/>
          </p:cNvSpPr>
          <p:nvPr/>
        </p:nvSpPr>
        <p:spPr bwMode="auto">
          <a:xfrm>
            <a:off x="152400" y="3581400"/>
            <a:ext cx="2478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>
                <a:latin typeface="Calibri" pitchFamily="34" charset="0"/>
              </a:rPr>
              <a:t>RICHARD HUELSENBECK</a:t>
            </a:r>
            <a:endParaRPr lang="sr-Latn-CS" b="1">
              <a:latin typeface="Calibri" pitchFamily="34" charset="0"/>
            </a:endParaRPr>
          </a:p>
          <a:p>
            <a:pPr algn="r"/>
            <a:r>
              <a:rPr lang="en-US" b="1">
                <a:latin typeface="Calibri" pitchFamily="34" charset="0"/>
              </a:rPr>
              <a:t> (1892-1986)</a:t>
            </a:r>
            <a:endParaRPr lang="en-US">
              <a:latin typeface="Calibri" pitchFamily="34" charset="0"/>
            </a:endParaRPr>
          </a:p>
        </p:txBody>
      </p:sp>
      <p:sp>
        <p:nvSpPr>
          <p:cNvPr id="190468" name="Rectangle 5"/>
          <p:cNvSpPr>
            <a:spLocks noChangeArrowheads="1"/>
          </p:cNvSpPr>
          <p:nvPr/>
        </p:nvSpPr>
        <p:spPr bwMode="auto">
          <a:xfrm>
            <a:off x="2819400" y="152400"/>
            <a:ext cx="61722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dirty="0">
                <a:latin typeface="Calibri" pitchFamily="34" charset="0"/>
              </a:rPr>
              <a:t>- Huelsenbeck je u svojim “Memoarima dada bubnjara’ pisao o svom povratku u Berlin iz Ciriha na početku 1917, o situaciji koja se se pretvorila u tragičnu, o tome kako su mnogi njegovi prijatelji bili ubijeni u borbi, kako je </a:t>
            </a:r>
            <a:r>
              <a:rPr lang="hr-HR" sz="2000" dirty="0" smtClean="0">
                <a:latin typeface="Calibri" pitchFamily="34" charset="0"/>
              </a:rPr>
              <a:t>problem </a:t>
            </a:r>
            <a:r>
              <a:rPr lang="hr-HR" sz="2000" dirty="0">
                <a:latin typeface="Calibri" pitchFamily="34" charset="0"/>
              </a:rPr>
              <a:t>hrane </a:t>
            </a:r>
            <a:r>
              <a:rPr lang="hr-HR" sz="2000" dirty="0" smtClean="0">
                <a:latin typeface="Calibri" pitchFamily="34" charset="0"/>
              </a:rPr>
              <a:t>očajnički zaokupljao svakoga.</a:t>
            </a:r>
            <a:endParaRPr lang="hr-HR" sz="20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dirty="0">
                <a:latin typeface="Calibri" pitchFamily="34" charset="0"/>
              </a:rPr>
              <a:t>- U svom članku ‘Novi čovek’ koji je bio objavljen u </a:t>
            </a:r>
            <a:r>
              <a:rPr lang="hr-HR" sz="2000" i="1" dirty="0">
                <a:latin typeface="Calibri" pitchFamily="34" charset="0"/>
              </a:rPr>
              <a:t>Neue Jugend</a:t>
            </a:r>
            <a:r>
              <a:rPr lang="hr-HR" sz="2000" dirty="0">
                <a:latin typeface="Calibri" pitchFamily="34" charset="0"/>
              </a:rPr>
              <a:t> (maj 1917) Huelsenbeck je zapravo izvređao </a:t>
            </a:r>
            <a:r>
              <a:rPr lang="hr-HR" sz="2000" i="1" dirty="0">
                <a:latin typeface="Calibri" pitchFamily="34" charset="0"/>
              </a:rPr>
              <a:t>burgera</a:t>
            </a:r>
            <a:r>
              <a:rPr lang="hr-HR" sz="2000" dirty="0">
                <a:latin typeface="Calibri" pitchFamily="34" charset="0"/>
              </a:rPr>
              <a:t> i sve njegove preostale hijerarhije i to je Huelsenbecka uvelo kao kulturnog aktivistu u prestonicu, anticipirajući lansiranje berlinske dade sledećeg proleća</a:t>
            </a:r>
          </a:p>
          <a:p>
            <a:pPr>
              <a:lnSpc>
                <a:spcPct val="150000"/>
              </a:lnSpc>
            </a:pPr>
            <a:r>
              <a:rPr lang="hr-HR" sz="2000" b="1" dirty="0">
                <a:latin typeface="Calibri" pitchFamily="34" charset="0"/>
              </a:rPr>
              <a:t>- </a:t>
            </a:r>
            <a:r>
              <a:rPr lang="hr-HR" sz="2000" dirty="0" smtClean="0">
                <a:latin typeface="Calibri" pitchFamily="34" charset="0"/>
              </a:rPr>
              <a:t>Huelsenbeck: </a:t>
            </a:r>
            <a:r>
              <a:rPr lang="hr-HR" sz="2000" dirty="0">
                <a:latin typeface="Calibri" pitchFamily="34" charset="0"/>
              </a:rPr>
              <a:t>“postoji razlika između mirnog sedenja u Švajcarskoj i leganja u vulkan, kao što to mi činimo u Berlinu”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5" descr="Hannah-Hoch-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55133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2" descr="http://4.bp.blogspot.com/-Bx4cfrWVzs0/UaaN88drvtI/AAAAAAAAeX4/d9ZDkYadKV4/s400/hho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086100"/>
            <a:ext cx="251777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4" descr="http://1.bp.blogspot.com/-vOPzh2bMAc0/UaaOUoNl_cI/AAAAAAAAeYI/sz_G8rIXff0/s400/hannahHoch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0"/>
            <a:ext cx="24765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143000" y="381000"/>
            <a:ext cx="2681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Hannah Höch</a:t>
            </a:r>
            <a:r>
              <a:rPr lang="en-US">
                <a:latin typeface="Calibri" pitchFamily="34" charset="0"/>
              </a:rPr>
              <a:t>  1889 –1978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 descr="portrait Baader/Hausman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2667000"/>
            <a:ext cx="24765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6477000" y="228600"/>
            <a:ext cx="2514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Dupli portret </a:t>
            </a:r>
            <a:r>
              <a:rPr lang="en-US" dirty="0" smtClean="0">
                <a:latin typeface="Calibri" pitchFamily="34" charset="0"/>
              </a:rPr>
              <a:t>Johannes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Baader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Raoul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Hausmann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1919. </a:t>
            </a:r>
            <a:r>
              <a:rPr lang="sr-Latn-RS" dirty="0" smtClean="0">
                <a:latin typeface="Calibri" pitchFamily="34" charset="0"/>
              </a:rPr>
              <a:t>Fotografija izgubljenog originala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Musée</a:t>
            </a:r>
            <a:r>
              <a:rPr lang="en-US" dirty="0">
                <a:latin typeface="Calibri" pitchFamily="34" charset="0"/>
              </a:rPr>
              <a:t> d'art </a:t>
            </a:r>
            <a:r>
              <a:rPr lang="en-US" dirty="0" err="1">
                <a:latin typeface="Calibri" pitchFamily="34" charset="0"/>
              </a:rPr>
              <a:t>moderne</a:t>
            </a:r>
            <a:r>
              <a:rPr lang="en-US" dirty="0">
                <a:latin typeface="Calibri" pitchFamily="34" charset="0"/>
              </a:rPr>
              <a:t>, Centre Georges Pompidou, Paris]</a:t>
            </a:r>
          </a:p>
        </p:txBody>
      </p:sp>
      <p:pic>
        <p:nvPicPr>
          <p:cNvPr id="144388" name="Picture 6" descr="http://37.media.tumblr.com/tumblr_lxr4bbnUvE1r9j6pro1_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9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4191000" y="228600"/>
            <a:ext cx="2133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Johannes </a:t>
            </a:r>
            <a:r>
              <a:rPr lang="en-US" b="1" dirty="0" err="1">
                <a:latin typeface="Calibri" pitchFamily="34" charset="0"/>
              </a:rPr>
              <a:t>Baader</a:t>
            </a:r>
            <a:r>
              <a:rPr lang="sr-Latn-CS" b="1" dirty="0">
                <a:latin typeface="Calibri" pitchFamily="34" charset="0"/>
              </a:rPr>
              <a:t> (</a:t>
            </a:r>
            <a:r>
              <a:rPr lang="en-US" b="1" dirty="0">
                <a:latin typeface="Calibri" pitchFamily="34" charset="0"/>
              </a:rPr>
              <a:t> 1875–1955</a:t>
            </a:r>
            <a:r>
              <a:rPr lang="sr-Latn-CS" dirty="0">
                <a:latin typeface="Calibri" pitchFamily="34" charset="0"/>
              </a:rPr>
              <a:t>)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Raoul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Hausmann</a:t>
            </a:r>
            <a:r>
              <a:rPr lang="en-US" dirty="0">
                <a:latin typeface="Calibri" pitchFamily="34" charset="0"/>
              </a:rPr>
              <a:t>, </a:t>
            </a:r>
            <a:r>
              <a:rPr lang="sr-Latn-RS" i="1" dirty="0" smtClean="0">
                <a:latin typeface="Calibri" pitchFamily="34" charset="0"/>
              </a:rPr>
              <a:t>Dupli portret </a:t>
            </a:r>
            <a:r>
              <a:rPr lang="en-US" i="1" dirty="0" err="1" smtClean="0">
                <a:latin typeface="Calibri" pitchFamily="34" charset="0"/>
              </a:rPr>
              <a:t>Baader-Hausmann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fotomontaža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25,4 x 15,8 cm, 1919-1920, </a:t>
            </a:r>
            <a:r>
              <a:rPr lang="en-US" dirty="0" err="1">
                <a:latin typeface="Calibri" pitchFamily="34" charset="0"/>
              </a:rPr>
              <a:t>Kunsthaus</a:t>
            </a:r>
            <a:r>
              <a:rPr lang="en-US" dirty="0">
                <a:latin typeface="Calibri" pitchFamily="34" charset="0"/>
              </a:rPr>
              <a:t> Zurich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6238" y="0"/>
            <a:ext cx="4957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tangle 5"/>
          <p:cNvSpPr>
            <a:spLocks noChangeArrowheads="1"/>
          </p:cNvSpPr>
          <p:nvPr/>
        </p:nvSpPr>
        <p:spPr bwMode="auto">
          <a:xfrm>
            <a:off x="1676400" y="228600"/>
            <a:ext cx="1806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1">
                <a:latin typeface="Calibri" pitchFamily="34" charset="0"/>
              </a:rPr>
              <a:t>Raoul</a:t>
            </a:r>
            <a:r>
              <a:rPr lang="sr-Latn-CS" b="1">
                <a:latin typeface="Calibri" pitchFamily="34" charset="0"/>
              </a:rPr>
              <a:t> </a:t>
            </a:r>
            <a:r>
              <a:rPr lang="en-US" b="1">
                <a:latin typeface="Calibri" pitchFamily="34" charset="0"/>
              </a:rPr>
              <a:t>Hausmann</a:t>
            </a:r>
            <a:endParaRPr lang="sr-Latn-CS" b="1">
              <a:latin typeface="Calibri" pitchFamily="34" charset="0"/>
            </a:endParaRPr>
          </a:p>
          <a:p>
            <a:pPr algn="r"/>
            <a:r>
              <a:rPr lang="en-US" b="1">
                <a:latin typeface="Calibri" pitchFamily="34" charset="0"/>
              </a:rPr>
              <a:t> 1886 –1971</a:t>
            </a:r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228600" y="5410200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 dirty="0"/>
              <a:t>Hausmann</a:t>
            </a:r>
            <a:r>
              <a:rPr lang="hr-HR" dirty="0"/>
              <a:t> je započeo kao slikar i skulptor ali </a:t>
            </a:r>
            <a:r>
              <a:rPr lang="hr-HR" dirty="0" smtClean="0"/>
              <a:t>pristupanjem Klubu </a:t>
            </a:r>
            <a:r>
              <a:rPr lang="hr-HR" dirty="0"/>
              <a:t>dada </a:t>
            </a:r>
            <a:r>
              <a:rPr lang="hr-HR" dirty="0" smtClean="0"/>
              <a:t>počinje </a:t>
            </a:r>
            <a:r>
              <a:rPr lang="hr-HR" dirty="0"/>
              <a:t>da piše manifeste i radi i sa slikama i rečima.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www.dada-companion.com/hausmann/images/740px_poster_fmsbwtoz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53340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Rectangle 2"/>
          <p:cNvSpPr>
            <a:spLocks noChangeArrowheads="1"/>
          </p:cNvSpPr>
          <p:nvPr/>
        </p:nvSpPr>
        <p:spPr bwMode="auto">
          <a:xfrm>
            <a:off x="5562600" y="304800"/>
            <a:ext cx="3429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b="1" dirty="0">
                <a:latin typeface="Calibri" pitchFamily="34" charset="0"/>
              </a:rPr>
              <a:t>FONETSKA POEMA</a:t>
            </a:r>
          </a:p>
          <a:p>
            <a:endParaRPr lang="sr-Latn-CS" b="1" dirty="0">
              <a:latin typeface="Calibri" pitchFamily="34" charset="0"/>
            </a:endParaRPr>
          </a:p>
          <a:p>
            <a:endParaRPr lang="sr-Latn-CS" b="1" dirty="0">
              <a:latin typeface="Calibri" pitchFamily="34" charset="0"/>
            </a:endParaRPr>
          </a:p>
          <a:p>
            <a:r>
              <a:rPr lang="sr-Latn-CS" b="1" dirty="0">
                <a:latin typeface="Calibri" pitchFamily="34" charset="0"/>
              </a:rPr>
              <a:t>Hausmann, </a:t>
            </a:r>
            <a:r>
              <a:rPr lang="en-US" b="1" dirty="0">
                <a:latin typeface="Calibri" pitchFamily="34" charset="0"/>
              </a:rPr>
              <a:t>f m s b w t ö z ä u</a:t>
            </a:r>
            <a:r>
              <a:rPr lang="en-US" dirty="0">
                <a:latin typeface="Calibri" pitchFamily="34" charset="0"/>
              </a:rPr>
              <a:t>, 1918 </a:t>
            </a:r>
            <a:r>
              <a:rPr lang="sr-Latn-CS" dirty="0">
                <a:latin typeface="Calibri" pitchFamily="34" charset="0"/>
              </a:rPr>
              <a:t>, fonets</a:t>
            </a:r>
            <a:r>
              <a:rPr lang="en-US" dirty="0">
                <a:latin typeface="Calibri" pitchFamily="34" charset="0"/>
              </a:rPr>
              <a:t>k</a:t>
            </a:r>
            <a:r>
              <a:rPr lang="sr-Latn-CS" dirty="0">
                <a:latin typeface="Calibri" pitchFamily="34" charset="0"/>
              </a:rPr>
              <a:t>a poema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 (</a:t>
            </a:r>
            <a:r>
              <a:rPr lang="en-US" dirty="0">
                <a:latin typeface="Calibri" pitchFamily="34" charset="0"/>
              </a:rPr>
              <a:t>33 x 48 cm) 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[collection Centre Georges Pompidou, </a:t>
            </a:r>
            <a:r>
              <a:rPr lang="en-US" dirty="0" err="1">
                <a:latin typeface="Calibri" pitchFamily="34" charset="0"/>
              </a:rPr>
              <a:t>Musée</a:t>
            </a:r>
            <a:r>
              <a:rPr lang="en-US" dirty="0">
                <a:latin typeface="Calibri" pitchFamily="34" charset="0"/>
              </a:rPr>
              <a:t> national d'art </a:t>
            </a:r>
            <a:r>
              <a:rPr lang="en-US" dirty="0" err="1">
                <a:latin typeface="Calibri" pitchFamily="34" charset="0"/>
              </a:rPr>
              <a:t>moderne</a:t>
            </a:r>
            <a:r>
              <a:rPr lang="en-US" dirty="0">
                <a:latin typeface="Calibri" pitchFamily="34" charset="0"/>
              </a:rPr>
              <a:t>, Paris]. </a:t>
            </a: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152400" y="4646613"/>
            <a:ext cx="8782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/>
              <a:t>kao umetnik beskrajno inventivan bitan za razvoj najefektnije i originalne forme berlinske dade – fonetske poeme (i optophonetic – zamisao da budu vizuelni ekvivalent </a:t>
            </a:r>
            <a:r>
              <a:rPr lang="hr-HR" i="1" dirty="0"/>
              <a:t>izvođenju</a:t>
            </a:r>
            <a:r>
              <a:rPr lang="hr-HR" dirty="0"/>
              <a:t> poeme – Huelsenbeck) i fotomontaže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www.dada-companion.com/hausmann/images/740px_poster_offeahb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95400"/>
            <a:ext cx="7048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752600" y="228600"/>
            <a:ext cx="5486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b="1">
                <a:latin typeface="Calibri" pitchFamily="34" charset="0"/>
              </a:rPr>
              <a:t>Hausmann, </a:t>
            </a:r>
            <a:r>
              <a:rPr lang="en-US" b="1">
                <a:latin typeface="Calibri" pitchFamily="34" charset="0"/>
              </a:rPr>
              <a:t>O F F E A H B D C</a:t>
            </a:r>
            <a:r>
              <a:rPr lang="en-US">
                <a:latin typeface="Calibri" pitchFamily="34" charset="0"/>
              </a:rPr>
              <a:t>, 1918 </a:t>
            </a:r>
            <a:r>
              <a:rPr lang="sr-Latn-CS">
                <a:latin typeface="Calibri" pitchFamily="34" charset="0"/>
              </a:rPr>
              <a:t>, fonetska poema</a:t>
            </a:r>
            <a:r>
              <a:rPr lang="en-US">
                <a:latin typeface="Calibri" pitchFamily="34" charset="0"/>
              </a:rPr>
              <a:t/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Poster poem, mounted on board (33 x 48 cm) 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[Collection Berlinische Galerie, Berlin].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Raoul Hausmann; Typography from the cover of Club Dada. 1918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0"/>
            <a:ext cx="3886200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Rectangle 2"/>
          <p:cNvSpPr>
            <a:spLocks noChangeArrowheads="1"/>
          </p:cNvSpPr>
          <p:nvPr/>
        </p:nvSpPr>
        <p:spPr bwMode="auto">
          <a:xfrm>
            <a:off x="152400" y="0"/>
            <a:ext cx="4876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latin typeface="Calibri" pitchFamily="34" charset="0"/>
              </a:rPr>
              <a:t>Raoul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Hausmann</a:t>
            </a:r>
            <a:r>
              <a:rPr lang="sr-Latn-RS" dirty="0" smtClean="0">
                <a:latin typeface="Calibri" pitchFamily="34" charset="0"/>
              </a:rPr>
              <a:t>, tipografija naslovne strane </a:t>
            </a:r>
            <a:r>
              <a:rPr lang="en-US" dirty="0" smtClean="0">
                <a:latin typeface="Calibri" pitchFamily="34" charset="0"/>
              </a:rPr>
              <a:t>Club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Dada. 1918</a:t>
            </a:r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Koristili nasumično orijentisana slova, slova različite veličine, kombinaciju različitih tipova slova – izobličavalo očekivanja čitalaca, ali i reflektovalo konfuziku između slike i informacije u bilo kojoj gradskoj ulici (reklame, plakati, novine, natpisi u izlozima i na prodavnicama) – urbano iskustvo različito od ekspresionističkog (grad opresivno i uznemirujuće mesto alijenacije) – dade: mnogostrukost i intenzitet vizuelnog iskustva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48484" name="Picture 5" descr="http://3.bp.blogspot.com/-_L7wN2b59vg/TkgH2Q3xW-I/AAAAAAAACbc/WCYB1Gh8pCQ/s1600/According+to+Scholz+%25E2%2580%2598The+visual+version+of+the+sound+poem+%2522Karawane%2522+%2528Figure+1%2529+is+characterized+by+its+headline%252C+which+seems+to+be+in+motion+and+the+use+of+different+types+of+writing+in+the+seventeen+lines+of+the+text+%2527.+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300" y="3657600"/>
            <a:ext cx="2095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5" name="Rectangle 4"/>
          <p:cNvSpPr>
            <a:spLocks noChangeArrowheads="1"/>
          </p:cNvSpPr>
          <p:nvPr/>
        </p:nvSpPr>
        <p:spPr bwMode="auto">
          <a:xfrm>
            <a:off x="381000" y="3886200"/>
            <a:ext cx="28194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Hugo Ball, Karawane,</a:t>
            </a:r>
            <a:br>
              <a:rPr lang="en-US">
                <a:latin typeface="Calibri" pitchFamily="34" charset="0"/>
              </a:rPr>
            </a:br>
            <a:r>
              <a:rPr lang="sr-Latn-CS">
                <a:latin typeface="Calibri" pitchFamily="34" charset="0"/>
              </a:rPr>
              <a:t>verzija objavljena u Dada Almanahu u Berlinu 1920. Prema Raulu Hausmanu Hilsenbek je osmislio tipografiju</a:t>
            </a:r>
            <a:r>
              <a:rPr lang="en-US">
                <a:latin typeface="Calibri" pitchFamily="34" charset="0"/>
              </a:rPr>
              <a:t> za Karawane</a:t>
            </a:r>
            <a:r>
              <a:rPr lang="sr-Latn-CS">
                <a:latin typeface="Calibri" pitchFamily="34" charset="0"/>
              </a:rPr>
              <a:t> (inače upotreba različitih tipova slova bila je jedna od karakteristika berlinske dade)</a:t>
            </a:r>
            <a:r>
              <a:rPr lang="en-US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533400"/>
            <a:ext cx="35623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Rectangle 2"/>
          <p:cNvSpPr>
            <a:spLocks noChangeArrowheads="1"/>
          </p:cNvSpPr>
          <p:nvPr/>
        </p:nvSpPr>
        <p:spPr bwMode="auto">
          <a:xfrm>
            <a:off x="228600" y="415290"/>
            <a:ext cx="42672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>
                <a:latin typeface="Calibri" pitchFamily="34" charset="0"/>
              </a:rPr>
              <a:t>1920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Prvi međunarodni Dada sajam </a:t>
            </a:r>
            <a:r>
              <a:rPr lang="sr-Latn-CS" dirty="0" smtClean="0">
                <a:latin typeface="Calibri" pitchFamily="34" charset="0"/>
              </a:rPr>
              <a:t>(Dada </a:t>
            </a:r>
            <a:r>
              <a:rPr lang="sr-Latn-CS" dirty="0">
                <a:latin typeface="Calibri" pitchFamily="34" charset="0"/>
              </a:rPr>
              <a:t>Messe)</a:t>
            </a:r>
            <a:r>
              <a:rPr lang="en-US" dirty="0" smtClean="0">
                <a:latin typeface="Calibri" pitchFamily="34" charset="0"/>
              </a:rPr>
              <a:t>,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Otto </a:t>
            </a:r>
            <a:r>
              <a:rPr lang="en-US" dirty="0" err="1">
                <a:latin typeface="Calibri" pitchFamily="34" charset="0"/>
              </a:rPr>
              <a:t>Burchard</a:t>
            </a:r>
            <a:r>
              <a:rPr lang="en-US" dirty="0">
                <a:latin typeface="Calibri" pitchFamily="34" charset="0"/>
              </a:rPr>
              <a:t> Gallery, Berlin: </a:t>
            </a:r>
            <a:r>
              <a:rPr lang="en-US" dirty="0" smtClean="0">
                <a:latin typeface="Calibri" pitchFamily="34" charset="0"/>
              </a:rPr>
              <a:t>“</a:t>
            </a:r>
            <a:r>
              <a:rPr lang="sr-Latn-RS" dirty="0" smtClean="0">
                <a:latin typeface="Calibri" pitchFamily="34" charset="0"/>
              </a:rPr>
              <a:t>Umetnost je mrtva – Neka živi Tatljinova nova mašinska umetnost</a:t>
            </a:r>
            <a:r>
              <a:rPr lang="en-US" dirty="0" smtClean="0">
                <a:latin typeface="Calibri" pitchFamily="34" charset="0"/>
              </a:rPr>
              <a:t>”</a:t>
            </a:r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George Grosz 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John </a:t>
            </a:r>
            <a:r>
              <a:rPr lang="en-US" dirty="0" err="1">
                <a:latin typeface="Calibri" pitchFamily="34" charset="0"/>
              </a:rPr>
              <a:t>Heartfield</a:t>
            </a:r>
            <a:r>
              <a:rPr lang="sr-Latn-CS" dirty="0">
                <a:latin typeface="Calibri" pitchFamily="34" charset="0"/>
              </a:rPr>
              <a:t>)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(‘Uzmi Dadu ozbiljno’</a:t>
            </a:r>
          </a:p>
          <a:p>
            <a:r>
              <a:rPr lang="sr-Latn-CS" dirty="0">
                <a:latin typeface="Calibri" pitchFamily="34" charset="0"/>
              </a:rPr>
              <a:t>‘Dada je političko’</a:t>
            </a:r>
          </a:p>
          <a:p>
            <a:r>
              <a:rPr lang="en-ZA" dirty="0">
                <a:latin typeface="Calibri" pitchFamily="34" charset="0"/>
              </a:rPr>
              <a:t>“Dada </a:t>
            </a:r>
            <a:r>
              <a:rPr lang="sr-Latn-CS" dirty="0">
                <a:latin typeface="Calibri" pitchFamily="34" charset="0"/>
              </a:rPr>
              <a:t>je protiv ekspresionističkih prevaranata’</a:t>
            </a:r>
            <a:endParaRPr lang="en-ZA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‘</a:t>
            </a:r>
            <a:r>
              <a:rPr lang="en-ZA" dirty="0">
                <a:latin typeface="Calibri" pitchFamily="34" charset="0"/>
              </a:rPr>
              <a:t>D</a:t>
            </a:r>
            <a:r>
              <a:rPr lang="sr-Latn-CS" dirty="0">
                <a:latin typeface="Calibri" pitchFamily="34" charset="0"/>
              </a:rPr>
              <a:t>ole sa umetnošću’</a:t>
            </a:r>
            <a:r>
              <a:rPr lang="en-ZA" dirty="0">
                <a:latin typeface="Calibri" pitchFamily="34" charset="0"/>
              </a:rPr>
              <a:t>  </a:t>
            </a:r>
          </a:p>
          <a:p>
            <a:r>
              <a:rPr lang="sr-Latn-CS" dirty="0">
                <a:latin typeface="Calibri" pitchFamily="34" charset="0"/>
              </a:rPr>
              <a:t>‘</a:t>
            </a:r>
            <a:r>
              <a:rPr lang="en-ZA" dirty="0">
                <a:latin typeface="Calibri" pitchFamily="34" charset="0"/>
              </a:rPr>
              <a:t>D</a:t>
            </a:r>
            <a:r>
              <a:rPr lang="sr-Latn-CS" dirty="0">
                <a:latin typeface="Calibri" pitchFamily="34" charset="0"/>
              </a:rPr>
              <a:t>ole sa građanskom duhovnošću’</a:t>
            </a:r>
            <a:r>
              <a:rPr lang="en-ZA" dirty="0">
                <a:latin typeface="Calibri" pitchFamily="34" charset="0"/>
              </a:rPr>
              <a:t> </a:t>
            </a:r>
          </a:p>
          <a:p>
            <a:r>
              <a:rPr lang="sr-Latn-CS" dirty="0">
                <a:latin typeface="Calibri" pitchFamily="34" charset="0"/>
              </a:rPr>
              <a:t>‘</a:t>
            </a:r>
            <a:r>
              <a:rPr lang="en-ZA" dirty="0">
                <a:latin typeface="Calibri" pitchFamily="34" charset="0"/>
              </a:rPr>
              <a:t>Dada </a:t>
            </a:r>
            <a:r>
              <a:rPr lang="sr-Latn-CS" dirty="0">
                <a:latin typeface="Calibri" pitchFamily="34" charset="0"/>
              </a:rPr>
              <a:t>podržava revolucionarni proleterijat’</a:t>
            </a:r>
            <a:endParaRPr lang="en-ZA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‘</a:t>
            </a:r>
            <a:r>
              <a:rPr lang="en-ZA" dirty="0">
                <a:latin typeface="Calibri" pitchFamily="34" charset="0"/>
              </a:rPr>
              <a:t>Dada </a:t>
            </a:r>
            <a:r>
              <a:rPr lang="sr-Latn-CS" dirty="0">
                <a:latin typeface="Calibri" pitchFamily="34" charset="0"/>
              </a:rPr>
              <a:t>je boljševizam</a:t>
            </a:r>
            <a:r>
              <a:rPr lang="sr-Latn-CS" dirty="0" smtClean="0">
                <a:latin typeface="Calibri" pitchFamily="34" charset="0"/>
              </a:rPr>
              <a:t>’)</a:t>
            </a:r>
          </a:p>
          <a:p>
            <a:endParaRPr lang="sr-Latn-CS" dirty="0" smtClean="0">
              <a:latin typeface="Calibri" pitchFamily="34" charset="0"/>
            </a:endParaRPr>
          </a:p>
          <a:p>
            <a:r>
              <a:rPr lang="hr-HR" dirty="0" smtClean="0"/>
              <a:t>Berlinska dada je imala dosta šta zajedničkog sa levo orijentisanim revolucionarima: ustali su protiv iste hipokrizije i nepravde </a:t>
            </a:r>
            <a:r>
              <a:rPr lang="hr-HR" b="1" dirty="0" smtClean="0"/>
              <a:t>- </a:t>
            </a:r>
            <a:r>
              <a:rPr lang="hr-HR" dirty="0" smtClean="0"/>
              <a:t>i u Berlinu, kao i u Rusiji, dolazi do izjednačavanja političke reforme i umetničkog radikalizma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 descr="http://classconnection.s3.amazonaws.com/515/flashcards/690212/jpg/romm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67151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2"/>
          <p:cNvSpPr>
            <a:spLocks noChangeArrowheads="1"/>
          </p:cNvSpPr>
          <p:nvPr/>
        </p:nvSpPr>
        <p:spPr bwMode="auto">
          <a:xfrm>
            <a:off x="6858000" y="1981200"/>
            <a:ext cx="1600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dirty="0">
                <a:latin typeface="Calibri" pitchFamily="34" charset="0"/>
              </a:rPr>
              <a:t>‘</a:t>
            </a:r>
            <a:r>
              <a:rPr lang="en-ZA" dirty="0">
                <a:latin typeface="Calibri" pitchFamily="34" charset="0"/>
              </a:rPr>
              <a:t>Dada </a:t>
            </a:r>
            <a:r>
              <a:rPr lang="sr-Latn-CS" dirty="0">
                <a:latin typeface="Calibri" pitchFamily="34" charset="0"/>
              </a:rPr>
              <a:t>podržava revolucionarni proleterijat’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5486400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(Ubrzo nakon Dada sajma lični konfklikti rasturaju grupu: Hercfelde, Hartfild i Gros postaju bliži komunističkoj partiji, Hilsenbek se vraća medicini, Hausman i Heh sarađuju sa Švitersom, Te</a:t>
            </a:r>
            <a:r>
              <a:rPr lang="sr-Latn-CS" dirty="0" smtClean="0"/>
              <a:t>o</a:t>
            </a:r>
            <a:r>
              <a:rPr lang="sr-Latn-CS" dirty="0" smtClean="0">
                <a:latin typeface="Calibri" pitchFamily="34" charset="0"/>
              </a:rPr>
              <a:t>m van Duizburgom)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 descr="http://www.dadart.com/dada-media/Dada-Messe-gro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04800"/>
            <a:ext cx="47625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2" descr="http://farm1.staticflickr.com/61/210990220_7636ad59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"/>
            <a:ext cx="32670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4" name="Rectangle 3"/>
          <p:cNvSpPr>
            <a:spLocks noChangeArrowheads="1"/>
          </p:cNvSpPr>
          <p:nvPr/>
        </p:nvSpPr>
        <p:spPr bwMode="auto">
          <a:xfrm>
            <a:off x="381000" y="38100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Rekonstruisani </a:t>
            </a:r>
            <a:r>
              <a:rPr lang="sr-Latn-RS" i="1" dirty="0" smtClean="0">
                <a:latin typeface="Calibri" pitchFamily="34" charset="0"/>
              </a:rPr>
              <a:t>Pruski arhanđeo</a:t>
            </a:r>
            <a:r>
              <a:rPr lang="en-ZA" dirty="0" smtClean="0">
                <a:latin typeface="Calibri" pitchFamily="34" charset="0"/>
              </a:rPr>
              <a:t> </a:t>
            </a:r>
            <a:endParaRPr lang="sr-Latn-CS" i="1" dirty="0">
              <a:latin typeface="Calibri" pitchFamily="34" charset="0"/>
            </a:endParaRPr>
          </a:p>
          <a:p>
            <a:r>
              <a:rPr lang="en-ZA" dirty="0" err="1" smtClean="0">
                <a:latin typeface="Calibri" pitchFamily="34" charset="0"/>
              </a:rPr>
              <a:t>Heartfield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ZA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en-ZA" dirty="0" smtClean="0">
                <a:latin typeface="Calibri" pitchFamily="34" charset="0"/>
              </a:rPr>
              <a:t> </a:t>
            </a:r>
            <a:r>
              <a:rPr lang="en-ZA" dirty="0" err="1" smtClean="0">
                <a:latin typeface="Calibri" pitchFamily="34" charset="0"/>
              </a:rPr>
              <a:t>Schlichter</a:t>
            </a:r>
            <a:r>
              <a:rPr lang="sr-Latn-RS" dirty="0" smtClean="0">
                <a:latin typeface="Calibri" pitchFamily="34" charset="0"/>
              </a:rPr>
              <a:t>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1" descr="http://farm1.staticflickr.com/61/210990220_7636ad59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3963988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ctangle 2"/>
          <p:cNvSpPr>
            <a:spLocks noChangeArrowheads="1"/>
          </p:cNvSpPr>
          <p:nvPr/>
        </p:nvSpPr>
        <p:spPr bwMode="auto">
          <a:xfrm>
            <a:off x="4191000" y="304800"/>
            <a:ext cx="4495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Rekonstruisani “Pruski arhanđeo”</a:t>
            </a:r>
            <a:endParaRPr lang="sr-Latn-CS" i="1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(</a:t>
            </a:r>
            <a:r>
              <a:rPr lang="en-ZA" dirty="0" err="1">
                <a:latin typeface="Calibri" pitchFamily="34" charset="0"/>
              </a:rPr>
              <a:t>Heartfield</a:t>
            </a:r>
            <a:r>
              <a:rPr lang="en-ZA" dirty="0">
                <a:latin typeface="Calibri" pitchFamily="34" charset="0"/>
              </a:rPr>
              <a:t> and </a:t>
            </a:r>
            <a:r>
              <a:rPr lang="en-ZA" dirty="0" err="1">
                <a:latin typeface="Calibri" pitchFamily="34" charset="0"/>
              </a:rPr>
              <a:t>Schlichter</a:t>
            </a:r>
            <a:r>
              <a:rPr lang="en-ZA" dirty="0">
                <a:latin typeface="Calibri" pitchFamily="34" charset="0"/>
              </a:rPr>
              <a:t>)</a:t>
            </a:r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Na tavanici – pruski arhanđeo je ‘božansko’ biće koje ne podleže ljudskim zakonima; </a:t>
            </a: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Između ostalog, arhanđeo Mihajlo je zaštitnik Svetog rimskog carstva nemačkog naroda; pobednik nad </a:t>
            </a:r>
            <a:r>
              <a:rPr lang="sr-Latn-CS" dirty="0" smtClean="0">
                <a:latin typeface="Calibri" pitchFamily="34" charset="0"/>
              </a:rPr>
              <a:t>satanom</a:t>
            </a: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Pruska militaristička ideologija – mešavina hrišćanske pobožnosti, nacionalizma, želje za ratovanjem</a:t>
            </a:r>
          </a:p>
          <a:p>
            <a:pPr>
              <a:buFontTx/>
              <a:buChar char="-"/>
            </a:pP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Citat Martina Lutera</a:t>
            </a:r>
            <a:r>
              <a:rPr lang="en-US" dirty="0">
                <a:latin typeface="Calibri" pitchFamily="34" charset="0"/>
              </a:rPr>
              <a:t> “</a:t>
            </a:r>
            <a:r>
              <a:rPr lang="sr-Latn-CS" dirty="0">
                <a:latin typeface="Calibri" pitchFamily="34" charset="0"/>
              </a:rPr>
              <a:t>S neba visoko, spustio sam se ovde” (oko struka lutke)</a:t>
            </a:r>
          </a:p>
        </p:txBody>
      </p:sp>
      <p:sp>
        <p:nvSpPr>
          <p:cNvPr id="154628" name="Rectangle 3"/>
          <p:cNvSpPr>
            <a:spLocks noChangeArrowheads="1"/>
          </p:cNvSpPr>
          <p:nvPr/>
        </p:nvSpPr>
        <p:spPr bwMode="auto">
          <a:xfrm>
            <a:off x="152400" y="4495800"/>
            <a:ext cx="3810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>
                <a:latin typeface="Calibri" pitchFamily="34" charset="0"/>
              </a:rPr>
              <a:t>Na tabli: “</a:t>
            </a:r>
            <a:r>
              <a:rPr lang="en-US">
                <a:latin typeface="Calibri" pitchFamily="34" charset="0"/>
              </a:rPr>
              <a:t>Da biste u potpunosti shvati</a:t>
            </a:r>
            <a:r>
              <a:rPr lang="sr-Latn-CS">
                <a:latin typeface="Calibri" pitchFamily="34" charset="0"/>
              </a:rPr>
              <a:t>li</a:t>
            </a:r>
            <a:r>
              <a:rPr lang="en-US">
                <a:latin typeface="Calibri" pitchFamily="34" charset="0"/>
              </a:rPr>
              <a:t/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ovo umetničko delo , mora</a:t>
            </a:r>
            <a:r>
              <a:rPr lang="sr-Latn-CS">
                <a:latin typeface="Calibri" pitchFamily="34" charset="0"/>
              </a:rPr>
              <a:t>te</a:t>
            </a:r>
            <a:r>
              <a:rPr lang="en-US">
                <a:latin typeface="Calibri" pitchFamily="34" charset="0"/>
              </a:rPr>
              <a:t> svaki dan </a:t>
            </a:r>
            <a:r>
              <a:rPr lang="sr-Latn-CS">
                <a:latin typeface="Calibri" pitchFamily="34" charset="0"/>
              </a:rPr>
              <a:t>d</a:t>
            </a:r>
            <a:r>
              <a:rPr lang="en-US">
                <a:latin typeface="Calibri" pitchFamily="34" charset="0"/>
              </a:rPr>
              <a:t>a dvanaest sati</a:t>
            </a:r>
            <a:r>
              <a:rPr lang="sr-Latn-CS">
                <a:latin typeface="Calibri" pitchFamily="34" charset="0"/>
              </a:rPr>
              <a:t> vežbate</a:t>
            </a:r>
            <a:r>
              <a:rPr lang="en-US">
                <a:latin typeface="Calibri" pitchFamily="34" charset="0"/>
              </a:rPr>
              <a:t> na terenu Tempelhof naoružan</a:t>
            </a:r>
            <a:r>
              <a:rPr lang="sr-Latn-CS">
                <a:latin typeface="Calibri" pitchFamily="34" charset="0"/>
              </a:rPr>
              <a:t>i za bitku i sa punim rancem na leđima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685800"/>
            <a:ext cx="3733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dirty="0">
                <a:latin typeface="Calibri" pitchFamily="34" charset="0"/>
              </a:rPr>
              <a:t>- ulazak US u rat u proleće 1917;</a:t>
            </a:r>
          </a:p>
          <a:p>
            <a:r>
              <a:rPr lang="hr-HR" dirty="0">
                <a:latin typeface="Calibri" pitchFamily="34" charset="0"/>
              </a:rPr>
              <a:t>- uspeh boljševičke revolucije u Rusiji </a:t>
            </a:r>
            <a:r>
              <a:rPr lang="hr-HR" dirty="0" smtClean="0">
                <a:latin typeface="Calibri" pitchFamily="34" charset="0"/>
              </a:rPr>
              <a:t>probudio je nadu da </a:t>
            </a:r>
            <a:r>
              <a:rPr lang="hr-HR" dirty="0">
                <a:latin typeface="Calibri" pitchFamily="34" charset="0"/>
              </a:rPr>
              <a:t>bi se vladavina proleterijata mogla izvesti i na industrijalizovanom Zapadu. </a:t>
            </a:r>
          </a:p>
          <a:p>
            <a:r>
              <a:rPr lang="hr-HR" dirty="0">
                <a:latin typeface="Calibri" pitchFamily="34" charset="0"/>
              </a:rPr>
              <a:t>- Lenjinovo povlačenje Rusije iz rata početkom 1918 izgledalo je kao da je potvrdilo solidarnost među radnicima svih nacija protiv militarističkih ambicija njihovih gospodara (ruska revolucija je </a:t>
            </a:r>
            <a:r>
              <a:rPr lang="hr-HR" dirty="0" smtClean="0">
                <a:latin typeface="Calibri" pitchFamily="34" charset="0"/>
              </a:rPr>
              <a:t>podstakla </a:t>
            </a:r>
            <a:r>
              <a:rPr lang="hr-HR" dirty="0">
                <a:latin typeface="Calibri" pitchFamily="34" charset="0"/>
              </a:rPr>
              <a:t>pobune u Nemačkoj armiji i mornarici, a zajedno sa štrajkovima u Berlinu doprineli su okončanju rata)</a:t>
            </a:r>
            <a:endParaRPr lang="en-US" dirty="0">
              <a:latin typeface="Calibri" pitchFamily="34" charset="0"/>
            </a:endParaRPr>
          </a:p>
          <a:p>
            <a:endParaRPr lang="hr-HR" dirty="0">
              <a:latin typeface="Calibri" pitchFamily="34" charset="0"/>
            </a:endParaRPr>
          </a:p>
          <a:p>
            <a:r>
              <a:rPr lang="hr-HR" dirty="0" smtClean="0">
                <a:latin typeface="Calibri" pitchFamily="34" charset="0"/>
              </a:rPr>
              <a:t>Među Nemcima raste svest o </a:t>
            </a:r>
            <a:r>
              <a:rPr lang="hr-HR" dirty="0">
                <a:latin typeface="Calibri" pitchFamily="34" charset="0"/>
              </a:rPr>
              <a:t>industrijalcima i generalima koji su profitirali na račun običnog </a:t>
            </a:r>
            <a:r>
              <a:rPr lang="hr-HR" dirty="0" smtClean="0">
                <a:latin typeface="Calibri" pitchFamily="34" charset="0"/>
              </a:rPr>
              <a:t>vojnika;</a:t>
            </a:r>
            <a:endParaRPr lang="hr-HR" dirty="0">
              <a:latin typeface="Calibri" pitchFamily="34" charset="0"/>
            </a:endParaRPr>
          </a:p>
          <a:p>
            <a:r>
              <a:rPr lang="hr-HR" dirty="0">
                <a:latin typeface="Calibri" pitchFamily="34" charset="0"/>
              </a:rPr>
              <a:t>napušteni od države, bivši vojnici su prosili na ulicama da bi preživeli.</a:t>
            </a:r>
          </a:p>
        </p:txBody>
      </p:sp>
      <p:pic>
        <p:nvPicPr>
          <p:cNvPr id="6147" name="Picture 2" descr="http://www.bildindex.de/bilder/fmlac11877_2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685800"/>
            <a:ext cx="54102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4495800" y="4800600"/>
            <a:ext cx="4495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Georg Grosz, </a:t>
            </a:r>
            <a:r>
              <a:rPr lang="sr-Latn-RS" dirty="0" smtClean="0">
                <a:latin typeface="Calibri" pitchFamily="34" charset="0"/>
              </a:rPr>
              <a:t>Opasna ulica </a:t>
            </a:r>
            <a:r>
              <a:rPr lang="de-DE" dirty="0" smtClean="0">
                <a:latin typeface="Calibri" pitchFamily="34" charset="0"/>
              </a:rPr>
              <a:t>(</a:t>
            </a:r>
            <a:r>
              <a:rPr lang="de-DE" b="1" dirty="0" smtClean="0">
                <a:latin typeface="Calibri" pitchFamily="34" charset="0"/>
              </a:rPr>
              <a:t>Gefährliche </a:t>
            </a:r>
            <a:r>
              <a:rPr lang="de-DE" b="1" dirty="0">
                <a:latin typeface="Calibri" pitchFamily="34" charset="0"/>
              </a:rPr>
              <a:t>Straße</a:t>
            </a:r>
            <a:r>
              <a:rPr lang="de-DE" dirty="0">
                <a:latin typeface="Calibri" pitchFamily="34" charset="0"/>
              </a:rPr>
              <a:t>), </a:t>
            </a:r>
            <a:r>
              <a:rPr lang="de-DE" b="1" dirty="0">
                <a:latin typeface="Calibri" pitchFamily="34" charset="0"/>
              </a:rPr>
              <a:t>1917</a:t>
            </a:r>
            <a:r>
              <a:rPr lang="sr-Latn-CS" b="1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48 × 66 cm.</a:t>
            </a:r>
            <a:br>
              <a:rPr lang="en-US" dirty="0">
                <a:latin typeface="Calibri" pitchFamily="34" charset="0"/>
              </a:rPr>
            </a:br>
            <a:r>
              <a:rPr lang="en-US" dirty="0" err="1">
                <a:latin typeface="Calibri" pitchFamily="34" charset="0"/>
              </a:rPr>
              <a:t>Lugano</a:t>
            </a:r>
            <a:r>
              <a:rPr lang="en-US" dirty="0">
                <a:latin typeface="Calibri" pitchFamily="34" charset="0"/>
              </a:rPr>
              <a:t>, coll. part.</a:t>
            </a: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457200" y="762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hr-HR" sz="2800">
                <a:solidFill>
                  <a:schemeClr val="tx2"/>
                </a:solidFill>
              </a:rPr>
              <a:t>događaji i unutar i izvan Nemačke</a:t>
            </a:r>
            <a:endParaRPr lang="en-US" sz="28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http://2.bp.blogspot.com/_Tyk2yoqzVkE/TA6qQZ-Q_WI/AAAAAAAAANg/8hBzco5aCUI/s1600/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43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1" name="Picture 2" descr="http://www.zeitenblicke.de/2004/01/derenthal/images/derenthal_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6475" y="2095500"/>
            <a:ext cx="68675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2" name="Rectangle 3"/>
          <p:cNvSpPr>
            <a:spLocks noChangeArrowheads="1"/>
          </p:cNvSpPr>
          <p:nvPr/>
        </p:nvSpPr>
        <p:spPr bwMode="auto">
          <a:xfrm>
            <a:off x="2971800" y="533400"/>
            <a:ext cx="5791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dirty="0" smtClean="0">
                <a:latin typeface="Calibri" pitchFamily="34" charset="0"/>
              </a:rPr>
              <a:t>U Berlinu, dada je bila direktna reakcija na brutalnu društvenu realnost</a:t>
            </a:r>
          </a:p>
          <a:p>
            <a:endParaRPr lang="sr-Latn-RS" dirty="0" smtClean="0">
              <a:latin typeface="Calibri" pitchFamily="34" charset="0"/>
            </a:endParaRPr>
          </a:p>
          <a:p>
            <a:r>
              <a:rPr lang="en-ZA" dirty="0" smtClean="0">
                <a:latin typeface="Calibri" pitchFamily="34" charset="0"/>
              </a:rPr>
              <a:t>Otto </a:t>
            </a:r>
            <a:r>
              <a:rPr lang="en-ZA" dirty="0">
                <a:latin typeface="Calibri" pitchFamily="34" charset="0"/>
              </a:rPr>
              <a:t>Dix </a:t>
            </a:r>
            <a:r>
              <a:rPr lang="en-ZA" dirty="0" smtClean="0">
                <a:latin typeface="Calibri" pitchFamily="34" charset="0"/>
              </a:rPr>
              <a:t>“</a:t>
            </a:r>
            <a:r>
              <a:rPr lang="sr-Latn-RS" dirty="0" smtClean="0">
                <a:latin typeface="Calibri" pitchFamily="34" charset="0"/>
              </a:rPr>
              <a:t>Ratni bogalji (</a:t>
            </a:r>
            <a:r>
              <a:rPr lang="en-ZA" dirty="0" smtClean="0">
                <a:latin typeface="Calibri" pitchFamily="34" charset="0"/>
              </a:rPr>
              <a:t>45</a:t>
            </a:r>
            <a:r>
              <a:rPr lang="en-ZA" dirty="0">
                <a:latin typeface="Calibri" pitchFamily="34" charset="0"/>
              </a:rPr>
              <a:t>% </a:t>
            </a:r>
            <a:r>
              <a:rPr lang="sr-Latn-RS" dirty="0" smtClean="0">
                <a:latin typeface="Calibri" pitchFamily="34" charset="0"/>
              </a:rPr>
              <a:t>sposobni za posao/službu)</a:t>
            </a:r>
            <a:r>
              <a:rPr lang="en-ZA" dirty="0" smtClean="0">
                <a:latin typeface="Calibri" pitchFamily="34" charset="0"/>
              </a:rPr>
              <a:t>”</a:t>
            </a:r>
            <a:r>
              <a:rPr lang="sr-Latn-RS" dirty="0" smtClean="0">
                <a:latin typeface="Calibri" pitchFamily="34" charset="0"/>
              </a:rPr>
              <a:t> 1920, danas nedostupna, pretpostavlja se da je uništena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7" name="Picture 5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1275" y="571500"/>
            <a:ext cx="398145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90800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5" name="Picture 2" descr="http://machinatorium.files.wordpress.com/2011/01/hausmann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2400"/>
            <a:ext cx="32115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6" name="Rectangle 5"/>
          <p:cNvSpPr>
            <a:spLocks noChangeArrowheads="1"/>
          </p:cNvSpPr>
          <p:nvPr/>
        </p:nvSpPr>
        <p:spPr bwMode="auto">
          <a:xfrm>
            <a:off x="2895600" y="228600"/>
            <a:ext cx="251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sr-Latn-CS" sz="2000" b="1" dirty="0">
                <a:latin typeface="Calibri" pitchFamily="34" charset="0"/>
              </a:rPr>
              <a:t>asamblaž, kolaž, </a:t>
            </a:r>
            <a:r>
              <a:rPr lang="sr-Latn-CS" sz="2000" b="1" dirty="0" smtClean="0">
                <a:latin typeface="Calibri" pitchFamily="34" charset="0"/>
              </a:rPr>
              <a:t>fotomontaža</a:t>
            </a:r>
            <a:r>
              <a:rPr lang="sr-Latn-CS" sz="2000" b="1" dirty="0">
                <a:latin typeface="Calibri" pitchFamily="34" charset="0"/>
              </a:rPr>
              <a:t>, slike</a:t>
            </a:r>
          </a:p>
          <a:p>
            <a:pPr>
              <a:lnSpc>
                <a:spcPct val="80000"/>
              </a:lnSpc>
            </a:pPr>
            <a:endParaRPr lang="sr-Latn-CS" sz="2000" dirty="0">
              <a:latin typeface="Calibri" pitchFamily="34" charset="0"/>
            </a:endParaRPr>
          </a:p>
        </p:txBody>
      </p:sp>
      <p:pic>
        <p:nvPicPr>
          <p:cNvPr id="197637" name="Picture 2" descr="http://www.moma.org/collection_images/resized/619/w500h420/CRI_716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857500"/>
            <a:ext cx="29146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8" name="Rectangle 7"/>
          <p:cNvSpPr>
            <a:spLocks noChangeArrowheads="1"/>
          </p:cNvSpPr>
          <p:nvPr/>
        </p:nvSpPr>
        <p:spPr bwMode="auto">
          <a:xfrm>
            <a:off x="0" y="3657600"/>
            <a:ext cx="2143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Hausmann</a:t>
            </a:r>
          </a:p>
          <a:p>
            <a:r>
              <a:rPr lang="en-US" dirty="0">
                <a:latin typeface="Calibri" pitchFamily="34" charset="0"/>
              </a:rPr>
              <a:t>1920, </a:t>
            </a:r>
            <a:r>
              <a:rPr lang="en-US" dirty="0" smtClean="0">
                <a:latin typeface="Calibri" pitchFamily="34" charset="0"/>
              </a:rPr>
              <a:t>Me</a:t>
            </a:r>
            <a:r>
              <a:rPr lang="sr-Latn-RS" dirty="0" smtClean="0">
                <a:latin typeface="Calibri" pitchFamily="34" charset="0"/>
              </a:rPr>
              <a:t>hanička glava (Duh našeg vremena)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7639" name="Rectangle 8"/>
          <p:cNvSpPr>
            <a:spLocks noChangeArrowheads="1"/>
          </p:cNvSpPr>
          <p:nvPr/>
        </p:nvSpPr>
        <p:spPr bwMode="auto">
          <a:xfrm>
            <a:off x="381000" y="5791200"/>
            <a:ext cx="2209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George Grosz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Inženjer Hartfild,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1920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7640" name="Rectangle 9"/>
          <p:cNvSpPr>
            <a:spLocks noChangeArrowheads="1"/>
          </p:cNvSpPr>
          <p:nvPr/>
        </p:nvSpPr>
        <p:spPr bwMode="auto">
          <a:xfrm>
            <a:off x="6400800" y="5105400"/>
            <a:ext cx="24352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dirty="0">
                <a:latin typeface="Calibri" pitchFamily="34" charset="0"/>
              </a:rPr>
              <a:t>Hausmann</a:t>
            </a:r>
          </a:p>
          <a:p>
            <a:r>
              <a:rPr lang="sr-Latn-RS" dirty="0" smtClean="0">
                <a:latin typeface="Calibri" pitchFamily="34" charset="0"/>
              </a:rPr>
              <a:t>Dada autoportret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1920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305800" cy="563563"/>
          </a:xfrm>
        </p:spPr>
        <p:txBody>
          <a:bodyPr>
            <a:normAutofit fontScale="90000"/>
          </a:bodyPr>
          <a:lstStyle/>
          <a:p>
            <a:r>
              <a:rPr lang="sr-Latn-CS" sz="4000"/>
              <a:t>fotomontaža</a:t>
            </a:r>
            <a:endParaRPr lang="en-US" sz="400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sz="2400" dirty="0">
                <a:latin typeface="Calibri" pitchFamily="34" charset="0"/>
              </a:rPr>
              <a:t>Sredstva da se uhvati duh grada bili su</a:t>
            </a:r>
            <a:r>
              <a:rPr lang="hr-HR" sz="2400" b="1" dirty="0">
                <a:latin typeface="Calibri" pitchFamily="34" charset="0"/>
              </a:rPr>
              <a:t> </a:t>
            </a:r>
            <a:r>
              <a:rPr lang="hr-HR" sz="2400" dirty="0">
                <a:latin typeface="Calibri" pitchFamily="34" charset="0"/>
              </a:rPr>
              <a:t>fotografija i hibridne fotomontaže</a:t>
            </a:r>
            <a:r>
              <a:rPr lang="hr-HR" sz="2400" b="1" dirty="0">
                <a:latin typeface="Calibri" pitchFamily="34" charset="0"/>
              </a:rPr>
              <a:t> </a:t>
            </a:r>
            <a:r>
              <a:rPr lang="hr-HR" sz="2400" dirty="0">
                <a:latin typeface="Calibri" pitchFamily="34" charset="0"/>
              </a:rPr>
              <a:t>(kojima je berlinska dada je dala neprocenjiv doprinos).</a:t>
            </a:r>
          </a:p>
          <a:p>
            <a:pPr>
              <a:lnSpc>
                <a:spcPct val="90000"/>
              </a:lnSpc>
            </a:pPr>
            <a:endParaRPr lang="hr-HR" sz="24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hr-HR" sz="2400" dirty="0" smtClean="0">
                <a:latin typeface="Calibri" pitchFamily="34" charset="0"/>
              </a:rPr>
              <a:t>kubistički eksperimenti sa kolažima i delimično Arpovi kolaži </a:t>
            </a:r>
            <a:r>
              <a:rPr lang="hr-HR" sz="2400" b="1" dirty="0" smtClean="0">
                <a:latin typeface="Calibri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hr-HR" sz="24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hr-HR" sz="2400" dirty="0">
                <a:latin typeface="Calibri" pitchFamily="34" charset="0"/>
              </a:rPr>
              <a:t>Suštinski fotomontaža je bila </a:t>
            </a:r>
            <a:r>
              <a:rPr lang="hr-HR" sz="2400" u="sng" dirty="0">
                <a:latin typeface="Calibri" pitchFamily="34" charset="0"/>
              </a:rPr>
              <a:t>bliska dadaističkoj tipografskoj praksi</a:t>
            </a:r>
            <a:r>
              <a:rPr lang="hr-HR" sz="2400" dirty="0">
                <a:latin typeface="Calibri" pitchFamily="34" charset="0"/>
              </a:rPr>
              <a:t> po tome što je </a:t>
            </a:r>
            <a:r>
              <a:rPr lang="hr-HR" sz="2400" u="sng" dirty="0">
                <a:latin typeface="Calibri" pitchFamily="34" charset="0"/>
              </a:rPr>
              <a:t>disparatne elemente</a:t>
            </a:r>
            <a:r>
              <a:rPr lang="hr-HR" sz="2400" dirty="0">
                <a:latin typeface="Calibri" pitchFamily="34" charset="0"/>
              </a:rPr>
              <a:t> spajala </a:t>
            </a:r>
            <a:r>
              <a:rPr lang="hr-HR" sz="2400" dirty="0" smtClean="0">
                <a:latin typeface="Calibri" pitchFamily="34" charset="0"/>
              </a:rPr>
              <a:t>u </a:t>
            </a:r>
            <a:r>
              <a:rPr lang="hr-HR" sz="2400" u="sng" dirty="0" smtClean="0">
                <a:latin typeface="Calibri" pitchFamily="34" charset="0"/>
              </a:rPr>
              <a:t>nekonvencionalne nove celine</a:t>
            </a:r>
            <a:r>
              <a:rPr lang="hr-HR" sz="2400" dirty="0" smtClean="0">
                <a:latin typeface="Calibri" pitchFamily="34" charset="0"/>
              </a:rPr>
              <a:t>.</a:t>
            </a:r>
            <a:endParaRPr lang="hr-HR" sz="2400" dirty="0">
              <a:latin typeface="Calibri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hr-HR" sz="2400" b="1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hr-HR" sz="2400" dirty="0" smtClean="0">
                <a:latin typeface="Calibri" pitchFamily="34" charset="0"/>
              </a:rPr>
              <a:t>fotomontaža se razlikuje </a:t>
            </a:r>
            <a:r>
              <a:rPr lang="hr-HR" sz="2400" dirty="0">
                <a:latin typeface="Calibri" pitchFamily="34" charset="0"/>
              </a:rPr>
              <a:t>i od tipografije i od kolaža </a:t>
            </a:r>
            <a:r>
              <a:rPr lang="hr-HR" sz="2400" dirty="0" smtClean="0">
                <a:latin typeface="Calibri" pitchFamily="34" charset="0"/>
              </a:rPr>
              <a:t>jer </a:t>
            </a:r>
            <a:r>
              <a:rPr lang="sr-Latn-RS" sz="2400" dirty="0" smtClean="0">
                <a:latin typeface="Calibri" pitchFamily="34" charset="0"/>
              </a:rPr>
              <a:t>zahvaljujući korišćenju fotografije uspostavlja neposredni, direktan, trenutni</a:t>
            </a:r>
            <a:r>
              <a:rPr lang="hr-HR" sz="2400" dirty="0" smtClean="0">
                <a:latin typeface="Calibri" pitchFamily="34" charset="0"/>
              </a:rPr>
              <a:t> odnos </a:t>
            </a:r>
            <a:r>
              <a:rPr lang="hr-HR" sz="2400" dirty="0">
                <a:latin typeface="Calibri" pitchFamily="34" charset="0"/>
              </a:rPr>
              <a:t>prema </a:t>
            </a:r>
            <a:r>
              <a:rPr lang="hr-HR" sz="2400" dirty="0" smtClean="0">
                <a:latin typeface="Calibri" pitchFamily="34" charset="0"/>
              </a:rPr>
              <a:t>realnosti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sr-Latn-CS"/>
              <a:t>fotomontaža</a:t>
            </a:r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 sz="2800" dirty="0">
                <a:latin typeface="Calibri" pitchFamily="34" charset="0"/>
              </a:rPr>
              <a:t>f</a:t>
            </a:r>
            <a:r>
              <a:rPr lang="hr-HR" sz="2800" dirty="0" smtClean="0">
                <a:latin typeface="Calibri" pitchFamily="34" charset="0"/>
              </a:rPr>
              <a:t>otomontaža </a:t>
            </a:r>
            <a:r>
              <a:rPr lang="hr-HR" sz="2800" dirty="0">
                <a:latin typeface="Calibri" pitchFamily="34" charset="0"/>
              </a:rPr>
              <a:t>- politička/satirična funkcija</a:t>
            </a:r>
          </a:p>
          <a:p>
            <a:pPr>
              <a:lnSpc>
                <a:spcPct val="80000"/>
              </a:lnSpc>
            </a:pPr>
            <a:r>
              <a:rPr lang="hr-HR" sz="2800" dirty="0">
                <a:latin typeface="Calibri" pitchFamily="34" charset="0"/>
              </a:rPr>
              <a:t>s</a:t>
            </a:r>
            <a:r>
              <a:rPr lang="hr-HR" sz="2800" dirty="0" smtClean="0">
                <a:latin typeface="Calibri" pitchFamily="34" charset="0"/>
              </a:rPr>
              <a:t>irovi </a:t>
            </a:r>
            <a:r>
              <a:rPr lang="hr-HR" sz="2800" dirty="0">
                <a:latin typeface="Calibri" pitchFamily="34" charset="0"/>
              </a:rPr>
              <a:t>materijal fotomontaže bio je fleksibilan i realističan</a:t>
            </a:r>
            <a:r>
              <a:rPr lang="hr-HR" sz="2800" dirty="0" smtClean="0">
                <a:latin typeface="Calibri" pitchFamily="34" charset="0"/>
              </a:rPr>
              <a:t>, a izbegava upotrebu diskreditovanog slikarskog realizma.</a:t>
            </a:r>
            <a:endParaRPr lang="hr-HR" sz="28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800" dirty="0" smtClean="0">
                <a:latin typeface="Calibri" pitchFamily="34" charset="0"/>
              </a:rPr>
              <a:t>jednostavni </a:t>
            </a:r>
            <a:r>
              <a:rPr lang="hr-HR" sz="2800" dirty="0">
                <a:latin typeface="Calibri" pitchFamily="34" charset="0"/>
              </a:rPr>
              <a:t>‘slučajnim’ ređanjem disparatnih vizuelnih </a:t>
            </a:r>
            <a:r>
              <a:rPr lang="hr-HR" sz="2800" dirty="0" smtClean="0">
                <a:latin typeface="Calibri" pitchFamily="34" charset="0"/>
              </a:rPr>
              <a:t>sadržaja dobija se nova, eksplozivna </a:t>
            </a:r>
            <a:r>
              <a:rPr lang="hr-HR" sz="2800" dirty="0">
                <a:latin typeface="Calibri" pitchFamily="34" charset="0"/>
              </a:rPr>
              <a:t>slika</a:t>
            </a:r>
          </a:p>
          <a:p>
            <a:pPr>
              <a:lnSpc>
                <a:spcPct val="80000"/>
              </a:lnSpc>
            </a:pPr>
            <a:r>
              <a:rPr lang="hr-HR" sz="2800" dirty="0" smtClean="0">
                <a:latin typeface="Calibri" pitchFamily="34" charset="0"/>
              </a:rPr>
              <a:t>u </a:t>
            </a:r>
            <a:r>
              <a:rPr lang="hr-HR" sz="2800" dirty="0">
                <a:latin typeface="Calibri" pitchFamily="34" charset="0"/>
              </a:rPr>
              <a:t>procesu eksperimentisanja postalo je evidentno da kako god bila manipulisana, fotografija ostaje ubedljiva kao </a:t>
            </a:r>
            <a:r>
              <a:rPr lang="hr-HR" sz="2800" dirty="0" smtClean="0">
                <a:latin typeface="Calibri" pitchFamily="34" charset="0"/>
              </a:rPr>
              <a:t>fragment realnosti</a:t>
            </a:r>
            <a:endParaRPr lang="hr-HR" sz="28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800" dirty="0" smtClean="0">
                <a:latin typeface="Calibri" pitchFamily="34" charset="0"/>
              </a:rPr>
              <a:t>prihvatanje </a:t>
            </a:r>
            <a:r>
              <a:rPr lang="hr-HR" sz="2800" dirty="0">
                <a:latin typeface="Calibri" pitchFamily="34" charset="0"/>
              </a:rPr>
              <a:t>mehaničkog </a:t>
            </a:r>
            <a:r>
              <a:rPr lang="hr-HR" sz="2800" dirty="0" smtClean="0">
                <a:latin typeface="Calibri" pitchFamily="34" charset="0"/>
              </a:rPr>
              <a:t>postupka u izvođenju fotomontaža </a:t>
            </a:r>
            <a:r>
              <a:rPr lang="hr-HR" sz="2800" dirty="0">
                <a:latin typeface="Calibri" pitchFamily="34" charset="0"/>
              </a:rPr>
              <a:t>takođe dodaje elemenat ruske mašinske estetike koja je </a:t>
            </a:r>
            <a:r>
              <a:rPr lang="hr-HR" sz="2800" dirty="0" smtClean="0">
                <a:latin typeface="Calibri" pitchFamily="34" charset="0"/>
              </a:rPr>
              <a:t>privlačila pažnju berlinskih dadaista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5" descr="http://www.dadart.com/dada-media/Everyman_Football%5Bp%5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1363" y="0"/>
            <a:ext cx="4592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Rectangle 6"/>
          <p:cNvSpPr>
            <a:spLocks noChangeArrowheads="1"/>
          </p:cNvSpPr>
          <p:nvPr/>
        </p:nvSpPr>
        <p:spPr bwMode="auto">
          <a:xfrm>
            <a:off x="304800" y="220663"/>
            <a:ext cx="40386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dirty="0">
                <a:latin typeface="Calibri" pitchFamily="34" charset="0"/>
              </a:rPr>
              <a:t>John Heartfield</a:t>
            </a:r>
            <a:r>
              <a:rPr lang="sr-Latn-CS" b="1" i="1" dirty="0">
                <a:latin typeface="Calibri" pitchFamily="34" charset="0"/>
              </a:rPr>
              <a:t>, </a:t>
            </a:r>
            <a:r>
              <a:rPr lang="sr-Latn-CS" b="1" dirty="0">
                <a:latin typeface="Calibri" pitchFamily="34" charset="0"/>
              </a:rPr>
              <a:t>naslovna strana prvog broja </a:t>
            </a:r>
            <a:r>
              <a:rPr lang="sr-Latn-CS" b="1" dirty="0" smtClean="0">
                <a:latin typeface="Calibri" pitchFamily="34" charset="0"/>
              </a:rPr>
              <a:t>časopisa </a:t>
            </a:r>
            <a:r>
              <a:rPr lang="en-US" b="1" i="1" dirty="0" err="1" smtClean="0">
                <a:latin typeface="Calibri" pitchFamily="34" charset="0"/>
              </a:rPr>
              <a:t>Jedermann</a:t>
            </a:r>
            <a:r>
              <a:rPr lang="en-US" b="1" i="1" dirty="0" smtClean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sein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eigner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Fussball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sr-Latn-CS" b="1" dirty="0">
                <a:latin typeface="Calibri" pitchFamily="34" charset="0"/>
              </a:rPr>
              <a:t>(Svako svoju fudbalsku loptu) </a:t>
            </a:r>
            <a:r>
              <a:rPr lang="en-US" b="1" dirty="0" smtClean="0">
                <a:latin typeface="Calibri" pitchFamily="34" charset="0"/>
              </a:rPr>
              <a:t>– </a:t>
            </a:r>
            <a:r>
              <a:rPr lang="sr-Latn-RS" b="1" dirty="0" smtClean="0">
                <a:latin typeface="Calibri" pitchFamily="34" charset="0"/>
              </a:rPr>
              <a:t>f</a:t>
            </a:r>
            <a:r>
              <a:rPr lang="en-US" b="1" dirty="0" err="1" smtClean="0">
                <a:latin typeface="Calibri" pitchFamily="34" charset="0"/>
              </a:rPr>
              <a:t>ebruary</a:t>
            </a:r>
            <a:r>
              <a:rPr lang="sr-Latn-RS" b="1" dirty="0" smtClean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1919</a:t>
            </a:r>
            <a:endParaRPr lang="sr-Latn-CS" b="1" dirty="0">
              <a:latin typeface="Calibri" pitchFamily="34" charset="0"/>
            </a:endParaRPr>
          </a:p>
          <a:p>
            <a:r>
              <a:rPr lang="sr-Latn-CS" b="1" dirty="0" smtClean="0">
                <a:latin typeface="Calibri" pitchFamily="34" charset="0"/>
              </a:rPr>
              <a:t>Na naslovnoj strani </a:t>
            </a:r>
            <a:r>
              <a:rPr lang="sr-Latn-CS" b="1" dirty="0">
                <a:latin typeface="Calibri" pitchFamily="34" charset="0"/>
              </a:rPr>
              <a:t>Grosova fotomontaža, </a:t>
            </a:r>
            <a:r>
              <a:rPr lang="sr-Latn-CS" b="1" i="1" dirty="0">
                <a:latin typeface="Calibri" pitchFamily="34" charset="0"/>
              </a:rPr>
              <a:t>Ko je najlepši? Nemački lepotan br 1</a:t>
            </a:r>
            <a:endParaRPr lang="sr-Latn-CS" i="1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Putem fotomontaže tematizovali su sve aspekte savremenog života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Gros je tvrdio da je Hartfild osmislio tehniku kao način da zaobiđe političku cenzuru; na različitim mestima Gros datuje prve Hartfildove fotomontaže u 1915 ili 1916 koje je radio kao </a:t>
            </a:r>
            <a:r>
              <a:rPr lang="sr-Latn-CS" dirty="0" smtClean="0">
                <a:latin typeface="Calibri" pitchFamily="34" charset="0"/>
              </a:rPr>
              <a:t>razglednice i </a:t>
            </a:r>
            <a:r>
              <a:rPr lang="sr-Latn-CS" dirty="0">
                <a:latin typeface="Calibri" pitchFamily="34" charset="0"/>
              </a:rPr>
              <a:t>koje je </a:t>
            </a:r>
            <a:r>
              <a:rPr lang="sr-Latn-CS" dirty="0" smtClean="0">
                <a:latin typeface="Calibri" pitchFamily="34" charset="0"/>
              </a:rPr>
              <a:t>onda navodno </a:t>
            </a:r>
            <a:r>
              <a:rPr lang="sr-Latn-CS" dirty="0">
                <a:latin typeface="Calibri" pitchFamily="34" charset="0"/>
              </a:rPr>
              <a:t>slao sa fronta – što </a:t>
            </a:r>
            <a:r>
              <a:rPr lang="sr-Latn-CS" dirty="0" smtClean="0">
                <a:latin typeface="Calibri" pitchFamily="34" charset="0"/>
              </a:rPr>
              <a:t>je za </a:t>
            </a:r>
            <a:r>
              <a:rPr lang="sr-Latn-CS" dirty="0">
                <a:latin typeface="Calibri" pitchFamily="34" charset="0"/>
              </a:rPr>
              <a:t>posledicu imalo da se verovalo da je tehnika spontano nastala među vojnicima u </a:t>
            </a:r>
            <a:r>
              <a:rPr lang="sr-Latn-CS" dirty="0" smtClean="0">
                <a:latin typeface="Calibri" pitchFamily="34" charset="0"/>
              </a:rPr>
              <a:t>rovovima</a:t>
            </a:r>
          </a:p>
          <a:p>
            <a:r>
              <a:rPr lang="sr-Latn-CS" dirty="0" smtClean="0">
                <a:latin typeface="Calibri" pitchFamily="34" charset="0"/>
              </a:rPr>
              <a:t>(Hartfild je u to vreme imao iskustva rada na filmu – manipulacija fotografskim procesom)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75" y="0"/>
            <a:ext cx="531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Rectangle 5"/>
          <p:cNvSpPr>
            <a:spLocks noChangeArrowheads="1"/>
          </p:cNvSpPr>
          <p:nvPr/>
        </p:nvSpPr>
        <p:spPr bwMode="auto">
          <a:xfrm>
            <a:off x="0" y="152400"/>
            <a:ext cx="37338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1919-20, </a:t>
            </a:r>
            <a:r>
              <a:rPr lang="sr-Latn-CS" dirty="0">
                <a:latin typeface="Calibri" pitchFamily="34" charset="0"/>
              </a:rPr>
              <a:t>H</a:t>
            </a:r>
            <a:r>
              <a:rPr lang="en-US" dirty="0" err="1">
                <a:latin typeface="Calibri" pitchFamily="34" charset="0"/>
              </a:rPr>
              <a:t>ausmann</a:t>
            </a:r>
            <a:r>
              <a:rPr lang="sr-Latn-CS" b="1" dirty="0">
                <a:latin typeface="Calibri" pitchFamily="34" charset="0"/>
              </a:rPr>
              <a:t>, </a:t>
            </a:r>
            <a:r>
              <a:rPr lang="sr-Latn-RS" b="1" dirty="0" smtClean="0">
                <a:latin typeface="Calibri" pitchFamily="34" charset="0"/>
              </a:rPr>
              <a:t>Likovni kritičar</a:t>
            </a:r>
            <a:r>
              <a:rPr lang="sr-Latn-C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Tate, 38,1x25,4 cm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Hausmann i Hoch su tvrdili da su oni pronašli fotomontažu na odmoru sredinom 1918. kada su naišli na kompozitnu sliku Kralja i njegovih predaka, među koje je vlasnik hotela u kojem su odseli dodao fotografiju svog lica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Ovo implicira da pronalazak tehnike </a:t>
            </a:r>
            <a:r>
              <a:rPr lang="sr-Latn-CS" b="1" dirty="0">
                <a:latin typeface="Calibri" pitchFamily="34" charset="0"/>
              </a:rPr>
              <a:t>nije politički motivisan </a:t>
            </a:r>
            <a:r>
              <a:rPr lang="sr-Latn-CS" dirty="0">
                <a:latin typeface="Calibri" pitchFamily="34" charset="0"/>
              </a:rPr>
              <a:t>kao i da je potonji rad ovog para izveden iz tipa predstave koja je već bila prisutna u </a:t>
            </a:r>
            <a:r>
              <a:rPr lang="sr-Latn-CS" b="1" dirty="0">
                <a:latin typeface="Calibri" pitchFamily="34" charset="0"/>
              </a:rPr>
              <a:t>domenu popularne kulture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NIJEDNA RAZGLEDNICA NITI KOMPOZITNA SLIKA VLASNIKA HOTELA </a:t>
            </a:r>
            <a:r>
              <a:rPr lang="sr-Latn-CS" dirty="0">
                <a:latin typeface="Calibri" pitchFamily="34" charset="0"/>
              </a:rPr>
              <a:t>O KOJIMA OVA SEĆANJA GOVORE </a:t>
            </a:r>
            <a:r>
              <a:rPr lang="sr-Latn-CS" dirty="0" smtClean="0">
                <a:latin typeface="Calibri" pitchFamily="34" charset="0"/>
              </a:rPr>
              <a:t>NISU SAČUVANI </a:t>
            </a:r>
            <a:r>
              <a:rPr lang="sr-Latn-CS" dirty="0">
                <a:latin typeface="Calibri" pitchFamily="34" charset="0"/>
              </a:rPr>
              <a:t>(Hartfildov ‘fudbal’ je među najranijim sačuvanim fotomontažama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s://encrypted-tbn1.gstatic.com/images?q=tbn:ANd9GcTsiKIwpk17LYuQGSHgJoyeGugObLfHBMoVhKVaDJ7fl5JK59HulPDESc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28600"/>
            <a:ext cx="14589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Rectangle 2"/>
          <p:cNvSpPr>
            <a:spLocks noChangeArrowheads="1"/>
          </p:cNvSpPr>
          <p:nvPr/>
        </p:nvSpPr>
        <p:spPr bwMode="auto">
          <a:xfrm>
            <a:off x="914400" y="3048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Paul Gurk</a:t>
            </a:r>
            <a:r>
              <a:rPr lang="sr-Latn-CS">
                <a:latin typeface="Calibri" pitchFamily="34" charset="0"/>
              </a:rPr>
              <a:t> (</a:t>
            </a:r>
            <a:r>
              <a:rPr lang="de-DE">
                <a:latin typeface="Calibri" pitchFamily="34" charset="0"/>
              </a:rPr>
              <a:t>1880</a:t>
            </a:r>
            <a:r>
              <a:rPr lang="sr-Latn-CS">
                <a:latin typeface="Calibri" pitchFamily="34" charset="0"/>
              </a:rPr>
              <a:t>-</a:t>
            </a:r>
            <a:r>
              <a:rPr lang="de-DE">
                <a:latin typeface="Calibri" pitchFamily="34" charset="0"/>
              </a:rPr>
              <a:t>1953</a:t>
            </a:r>
            <a:r>
              <a:rPr lang="sr-Latn-CS">
                <a:latin typeface="Calibri" pitchFamily="34" charset="0"/>
              </a:rPr>
              <a:t>)</a:t>
            </a:r>
            <a:endParaRPr lang="en-US">
              <a:latin typeface="Calibri" pitchFamily="34" charset="0"/>
            </a:endParaRPr>
          </a:p>
        </p:txBody>
      </p:sp>
      <p:pic>
        <p:nvPicPr>
          <p:cNvPr id="160772" name="Picture 4" descr="http://blog.fitnyc.edu/precollegeprograms/files/2011/07/url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28600"/>
            <a:ext cx="38719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3" name="Rectangle 4"/>
          <p:cNvSpPr>
            <a:spLocks noChangeArrowheads="1"/>
          </p:cNvSpPr>
          <p:nvPr/>
        </p:nvSpPr>
        <p:spPr bwMode="auto">
          <a:xfrm>
            <a:off x="4953000" y="6019800"/>
            <a:ext cx="3733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H</a:t>
            </a:r>
            <a:r>
              <a:rPr lang="en-US" dirty="0" err="1">
                <a:latin typeface="Calibri" pitchFamily="34" charset="0"/>
              </a:rPr>
              <a:t>ausman</a:t>
            </a:r>
            <a:r>
              <a:rPr lang="sr-Latn-CS" dirty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Gurk</a:t>
            </a:r>
            <a:r>
              <a:rPr lang="en-US" dirty="0">
                <a:latin typeface="Calibri" pitchFamily="34" charset="0"/>
              </a:rPr>
              <a:t>, c.1918-19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sr-Latn-RS" dirty="0" smtClean="0">
                <a:latin typeface="Calibri" pitchFamily="34" charset="0"/>
              </a:rPr>
              <a:t>kolaž</a:t>
            </a:r>
            <a:r>
              <a:rPr lang="en-US" dirty="0" smtClean="0">
                <a:latin typeface="Calibri" pitchFamily="34" charset="0"/>
              </a:rPr>
              <a:t>)</a:t>
            </a:r>
            <a:r>
              <a:rPr lang="sr-Latn-CS" dirty="0">
                <a:latin typeface="Calibri" pitchFamily="34" charset="0"/>
              </a:rPr>
              <a:t>, 27x21,5 cm, Kunstarchiv Arntz, Haag</a:t>
            </a:r>
            <a:r>
              <a:rPr lang="en-US" dirty="0">
                <a:latin typeface="Calibri" pitchFamily="34" charset="0"/>
              </a:rPr>
              <a:t> </a:t>
            </a:r>
          </a:p>
        </p:txBody>
      </p:sp>
      <p:sp>
        <p:nvSpPr>
          <p:cNvPr id="160774" name="Rectangle 5"/>
          <p:cNvSpPr>
            <a:spLocks noChangeArrowheads="1"/>
          </p:cNvSpPr>
          <p:nvPr/>
        </p:nvSpPr>
        <p:spPr bwMode="auto">
          <a:xfrm>
            <a:off x="304800" y="5029200"/>
            <a:ext cx="3581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Hausmanovi kolaži su okrenuti </a:t>
            </a:r>
            <a:r>
              <a:rPr lang="sr-Latn-CS" dirty="0" smtClean="0">
                <a:latin typeface="Calibri" pitchFamily="34" charset="0"/>
              </a:rPr>
              <a:t>ka upotrebi </a:t>
            </a:r>
            <a:r>
              <a:rPr lang="sr-Latn-CS" dirty="0">
                <a:latin typeface="Calibri" pitchFamily="34" charset="0"/>
              </a:rPr>
              <a:t>reči – kondenzovane verzije realnosti</a:t>
            </a:r>
          </a:p>
          <a:p>
            <a:r>
              <a:rPr lang="sr-Latn-CS" dirty="0">
                <a:latin typeface="Calibri" pitchFamily="34" charset="0"/>
              </a:rPr>
              <a:t>Kondenzacija prisutna i u njegovim fotomontažama (i kod Heh)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machinatorium.files.wordpress.com/2011/01/hausmann_02.jpg?w=497&amp;h=7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25" y="0"/>
            <a:ext cx="458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Rectangle 2"/>
          <p:cNvSpPr>
            <a:spLocks noChangeArrowheads="1"/>
          </p:cNvSpPr>
          <p:nvPr/>
        </p:nvSpPr>
        <p:spPr bwMode="auto">
          <a:xfrm>
            <a:off x="152400" y="152400"/>
            <a:ext cx="4191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Hausmann</a:t>
            </a:r>
            <a:r>
              <a:rPr lang="sr-Latn-CS" b="1" dirty="0">
                <a:latin typeface="Calibri" pitchFamily="34" charset="0"/>
              </a:rPr>
              <a:t>, </a:t>
            </a:r>
            <a:r>
              <a:rPr lang="sr-Latn-RS" b="1" dirty="0" smtClean="0">
                <a:latin typeface="Calibri" pitchFamily="34" charset="0"/>
              </a:rPr>
              <a:t>Tatljin kod kuće</a:t>
            </a:r>
            <a:r>
              <a:rPr lang="en-US" b="1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1920</a:t>
            </a:r>
            <a:r>
              <a:rPr lang="sr-Latn-CS" dirty="0">
                <a:latin typeface="Calibri" pitchFamily="34" charset="0"/>
              </a:rPr>
              <a:t>, photomontage; 40,9x27,9 cm, Moderna Museet, Stokholm</a:t>
            </a:r>
          </a:p>
          <a:p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Grosov i Hartfildov poster: “Umetnost je mrtva! Živela Tatljinova mašinska umetnost!” (ideja o umetnosti koja je uzela aktivnu ulogu u transformaciji društva)</a:t>
            </a:r>
          </a:p>
          <a:p>
            <a:endParaRPr lang="sr-Latn-CS" dirty="0" smtClean="0">
              <a:latin typeface="Calibri" pitchFamily="34" charset="0"/>
            </a:endParaRPr>
          </a:p>
          <a:p>
            <a:r>
              <a:rPr lang="sr-Latn-CS" dirty="0" smtClean="0">
                <a:latin typeface="Calibri" pitchFamily="34" charset="0"/>
              </a:rPr>
              <a:t>Berlinska </a:t>
            </a:r>
            <a:r>
              <a:rPr lang="sr-Latn-CS" dirty="0">
                <a:latin typeface="Calibri" pitchFamily="34" charset="0"/>
              </a:rPr>
              <a:t>grupa je </a:t>
            </a:r>
            <a:r>
              <a:rPr lang="sr-Latn-CS" dirty="0" smtClean="0">
                <a:latin typeface="Calibri" pitchFamily="34" charset="0"/>
              </a:rPr>
              <a:t>poznavala rad ruskih konstruktivista (poster na Dada </a:t>
            </a:r>
            <a:r>
              <a:rPr lang="sr-Latn-CS" dirty="0">
                <a:latin typeface="Calibri" pitchFamily="34" charset="0"/>
              </a:rPr>
              <a:t>Sajmu 1920. godine </a:t>
            </a:r>
            <a:r>
              <a:rPr lang="sr-Latn-CS" dirty="0" smtClean="0">
                <a:latin typeface="Calibri" pitchFamily="34" charset="0"/>
              </a:rPr>
              <a:t>)ali </a:t>
            </a:r>
            <a:r>
              <a:rPr lang="sr-Latn-CS" dirty="0">
                <a:latin typeface="Calibri" pitchFamily="34" charset="0"/>
              </a:rPr>
              <a:t>pravo upoznavanje će uslediti </a:t>
            </a:r>
            <a:r>
              <a:rPr lang="sr-Latn-CS" dirty="0" smtClean="0">
                <a:latin typeface="Calibri" pitchFamily="34" charset="0"/>
              </a:rPr>
              <a:t>1922. godine </a:t>
            </a:r>
            <a:r>
              <a:rPr lang="sr-Latn-CS" dirty="0">
                <a:latin typeface="Calibri" pitchFamily="34" charset="0"/>
              </a:rPr>
              <a:t>sa Prvom sovijetskom umetničkom </a:t>
            </a:r>
            <a:r>
              <a:rPr lang="sr-Latn-CS" dirty="0" smtClean="0">
                <a:latin typeface="Calibri" pitchFamily="34" charset="0"/>
              </a:rPr>
              <a:t>izložbom u Berlinu.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533400"/>
            <a:ext cx="35623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Rectangle 2"/>
          <p:cNvSpPr>
            <a:spLocks noChangeArrowheads="1"/>
          </p:cNvSpPr>
          <p:nvPr/>
        </p:nvSpPr>
        <p:spPr bwMode="auto">
          <a:xfrm>
            <a:off x="457200" y="533400"/>
            <a:ext cx="396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Prvi međunarodni Dada sajam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Berlin, 1920: </a:t>
            </a:r>
            <a:r>
              <a:rPr lang="en-US" dirty="0" smtClean="0">
                <a:latin typeface="Calibri" pitchFamily="34" charset="0"/>
              </a:rPr>
              <a:t>“</a:t>
            </a:r>
            <a:r>
              <a:rPr lang="sr-Latn-RS" dirty="0" smtClean="0">
                <a:latin typeface="Calibri" pitchFamily="34" charset="0"/>
              </a:rPr>
              <a:t>Umetnost je mrtva – da živi Tatljinova nova mašinska umetnost”</a:t>
            </a:r>
            <a:r>
              <a:rPr lang="en-US" dirty="0" smtClean="0">
                <a:latin typeface="Calibri" pitchFamily="34" charset="0"/>
              </a:rPr>
              <a:t>".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Displaying 20150508_1131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171" name="AutoShape 4" descr="Displaying 20150508_1131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172" name="AutoShape 6" descr="Displaying 20150508_1131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533400" y="5486400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GEORGE GROSZ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Bog s nama, list iz mape Bog s nama (</a:t>
            </a:r>
            <a:r>
              <a:rPr lang="en-US" dirty="0" err="1"/>
              <a:t>Gott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 smtClean="0"/>
              <a:t>uns</a:t>
            </a:r>
            <a:r>
              <a:rPr lang="sr-Latn-RS" dirty="0" smtClean="0"/>
              <a:t>)</a:t>
            </a:r>
            <a:r>
              <a:rPr lang="en-US" dirty="0" smtClean="0">
                <a:latin typeface="Calibri" pitchFamily="34" charset="0"/>
              </a:rPr>
              <a:t>, 1919</a:t>
            </a:r>
            <a:r>
              <a:rPr lang="sr-Latn-CS" dirty="0" smtClean="0">
                <a:latin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</a:rPr>
              <a:t>Malik-Verlag</a:t>
            </a:r>
            <a:r>
              <a:rPr lang="en-US" dirty="0">
                <a:latin typeface="Calibri" pitchFamily="34" charset="0"/>
              </a:rPr>
              <a:t>, Berlin, </a:t>
            </a:r>
            <a:r>
              <a:rPr lang="en-US" dirty="0" smtClean="0">
                <a:latin typeface="Calibri" pitchFamily="34" charset="0"/>
              </a:rPr>
              <a:t>1920</a:t>
            </a:r>
            <a:r>
              <a:rPr lang="sr-Latn-RS" dirty="0" smtClean="0">
                <a:latin typeface="Calibri" pitchFamily="34" charset="0"/>
              </a:rPr>
              <a:t>)</a:t>
            </a:r>
          </a:p>
          <a:p>
            <a:pPr algn="ctr"/>
            <a:endParaRPr lang="sr-Latn-RS" dirty="0" smtClean="0">
              <a:latin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</a:rPr>
              <a:t>V</a:t>
            </a:r>
            <a:r>
              <a:rPr lang="sr-Latn-RS" dirty="0" smtClean="0">
                <a:latin typeface="Calibri" pitchFamily="34" charset="0"/>
              </a:rPr>
              <a:t>ideti na: </a:t>
            </a:r>
            <a:r>
              <a:rPr lang="en-US" dirty="0" smtClean="0">
                <a:hlinkClick r:id="rId2"/>
              </a:rPr>
              <a:t>https://www.moma.org/collection/works/67039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176" name="Picture 8" descr="Image result for GEORGE GROSZ, God with Us, God with Us,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381000"/>
            <a:ext cx="6038850" cy="4891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http://machinatorium.files.wordpress.com/2011/01/hausmann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25" y="0"/>
            <a:ext cx="458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3" name="Rectangle 2"/>
          <p:cNvSpPr>
            <a:spLocks noChangeArrowheads="1"/>
          </p:cNvSpPr>
          <p:nvPr/>
        </p:nvSpPr>
        <p:spPr bwMode="auto">
          <a:xfrm>
            <a:off x="5105400" y="6248400"/>
            <a:ext cx="3570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b="1" dirty="0">
                <a:solidFill>
                  <a:schemeClr val="bg1"/>
                </a:solidFill>
                <a:latin typeface="Calibri" pitchFamily="34" charset="0"/>
              </a:rPr>
              <a:t>Hausmann,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Dada </a:t>
            </a:r>
            <a:r>
              <a:rPr lang="sr-Latn-RS" b="1" dirty="0" smtClean="0">
                <a:solidFill>
                  <a:schemeClr val="bg1"/>
                </a:solidFill>
                <a:latin typeface="Calibri" pitchFamily="34" charset="0"/>
              </a:rPr>
              <a:t>autoportret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1920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4804" name="Rectangle 3"/>
          <p:cNvSpPr>
            <a:spLocks noChangeArrowheads="1"/>
          </p:cNvSpPr>
          <p:nvPr/>
        </p:nvSpPr>
        <p:spPr bwMode="auto">
          <a:xfrm>
            <a:off x="228600" y="76200"/>
            <a:ext cx="396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b="1">
                <a:latin typeface="Calibri" pitchFamily="34" charset="0"/>
              </a:rPr>
              <a:t>dada kiborg, ‘visions of the new human in weimar berlin’, matthew biro</a:t>
            </a:r>
            <a:endParaRPr lang="en-US" b="1">
              <a:latin typeface="Calibri" pitchFamily="34" charset="0"/>
            </a:endParaRPr>
          </a:p>
        </p:txBody>
      </p:sp>
      <p:sp>
        <p:nvSpPr>
          <p:cNvPr id="204805" name="Content Placeholder 2"/>
          <p:cNvSpPr txBox="1">
            <a:spLocks/>
          </p:cNvSpPr>
          <p:nvPr/>
        </p:nvSpPr>
        <p:spPr bwMode="auto">
          <a:xfrm>
            <a:off x="76200" y="990600"/>
            <a:ext cx="434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r-Latn-CS" dirty="0">
                <a:latin typeface="Calibri" pitchFamily="34" charset="0"/>
              </a:rPr>
              <a:t>F</a:t>
            </a:r>
            <a:r>
              <a:rPr lang="en-ZA" dirty="0" err="1">
                <a:latin typeface="Calibri" pitchFamily="34" charset="0"/>
              </a:rPr>
              <a:t>otomonta</a:t>
            </a:r>
            <a:r>
              <a:rPr lang="sr-Latn-CS" dirty="0" smtClean="0">
                <a:latin typeface="Calibri" pitchFamily="34" charset="0"/>
              </a:rPr>
              <a:t>ža</a:t>
            </a:r>
            <a:r>
              <a:rPr lang="sr-Latn-R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koju rade </a:t>
            </a:r>
            <a:r>
              <a:rPr lang="en-ZA" dirty="0" err="1" smtClean="0">
                <a:latin typeface="Calibri" pitchFamily="34" charset="0"/>
              </a:rPr>
              <a:t>Heartfield</a:t>
            </a:r>
            <a:r>
              <a:rPr lang="en-ZA" dirty="0">
                <a:latin typeface="Calibri" pitchFamily="34" charset="0"/>
              </a:rPr>
              <a:t>, Grosz, Ernst, H</a:t>
            </a:r>
            <a:r>
              <a:rPr lang="en-US" dirty="0" err="1">
                <a:latin typeface="Calibri" pitchFamily="34" charset="0"/>
              </a:rPr>
              <a:t>öch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Hausmann</a:t>
            </a:r>
            <a:r>
              <a:rPr lang="sr-Latn-RS" dirty="0" smtClean="0">
                <a:latin typeface="Calibri" pitchFamily="34" charset="0"/>
              </a:rPr>
              <a:t>:</a:t>
            </a:r>
            <a:endParaRPr lang="en-US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r-Latn-CS" dirty="0" smtClean="0">
                <a:latin typeface="Calibri" pitchFamily="34" charset="0"/>
              </a:rPr>
              <a:t>donosi društvena satira; društvene i političke komentare</a:t>
            </a:r>
            <a:endParaRPr lang="en-US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r-Latn-CS" dirty="0" smtClean="0">
                <a:latin typeface="Calibri" pitchFamily="34" charset="0"/>
              </a:rPr>
              <a:t>poriče građanske ideale subjektivnosti – </a:t>
            </a:r>
            <a:r>
              <a:rPr lang="en-ZA" i="1" dirty="0">
                <a:latin typeface="Calibri" pitchFamily="34" charset="0"/>
              </a:rPr>
              <a:t>cut </a:t>
            </a:r>
            <a:r>
              <a:rPr lang="sr-Latn-RS" i="1" dirty="0" smtClean="0">
                <a:latin typeface="Calibri" pitchFamily="34" charset="0"/>
              </a:rPr>
              <a:t>&amp;</a:t>
            </a:r>
            <a:r>
              <a:rPr lang="en-ZA" i="1" dirty="0" smtClean="0">
                <a:latin typeface="Calibri" pitchFamily="34" charset="0"/>
              </a:rPr>
              <a:t> </a:t>
            </a:r>
            <a:r>
              <a:rPr lang="en-ZA" i="1" dirty="0">
                <a:latin typeface="Calibri" pitchFamily="34" charset="0"/>
              </a:rPr>
              <a:t>paste</a:t>
            </a:r>
            <a:r>
              <a:rPr lang="sr-Latn-CS" dirty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postupak</a:t>
            </a:r>
            <a:endParaRPr lang="sr-Latn-CS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r-Latn-CS" dirty="0" smtClean="0">
                <a:latin typeface="Calibri" pitchFamily="34" charset="0"/>
              </a:rPr>
              <a:t>preokreće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slike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jezik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reklame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dominantno</a:t>
            </a:r>
            <a:r>
              <a:rPr lang="sr-Latn-C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kapitalističk</a:t>
            </a:r>
            <a:r>
              <a:rPr lang="sr-Latn-CS" dirty="0">
                <a:latin typeface="Calibri" pitchFamily="34" charset="0"/>
              </a:rPr>
              <a:t>i orijentisanog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društva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protiv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tog </a:t>
            </a:r>
            <a:r>
              <a:rPr lang="sr-Latn-CS" dirty="0" smtClean="0">
                <a:latin typeface="Calibri" pitchFamily="34" charset="0"/>
              </a:rPr>
              <a:t>društva(koristi  reči i slike iz javne sfere da bi kritikovala moderan život</a:t>
            </a:r>
            <a:r>
              <a:rPr lang="sr-Latn-RS" dirty="0" smtClean="0">
                <a:latin typeface="Calibri" pitchFamily="34" charset="0"/>
              </a:rPr>
              <a:t>)</a:t>
            </a:r>
            <a:endParaRPr lang="en-ZA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r-Latn-CS" dirty="0" smtClean="0">
                <a:latin typeface="Calibri" pitchFamily="34" charset="0"/>
              </a:rPr>
              <a:t>reprezentuje i/ili počiva na supstituciji </a:t>
            </a:r>
            <a:r>
              <a:rPr lang="sr-Latn-CS" dirty="0">
                <a:latin typeface="Calibri" pitchFamily="34" charset="0"/>
              </a:rPr>
              <a:t>ljudskog mehaničkim</a:t>
            </a:r>
            <a:endParaRPr lang="en-ZA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r-Latn-CS" dirty="0" smtClean="0">
                <a:latin typeface="Calibri" pitchFamily="34" charset="0"/>
              </a:rPr>
              <a:t>reflektuje </a:t>
            </a:r>
            <a:r>
              <a:rPr lang="sr-Latn-CS" dirty="0">
                <a:latin typeface="Calibri" pitchFamily="34" charset="0"/>
              </a:rPr>
              <a:t>iracionalnost savremenog života</a:t>
            </a:r>
            <a:endParaRPr lang="en-ZA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r-Latn-CS" dirty="0">
                <a:latin typeface="Calibri" pitchFamily="34" charset="0"/>
              </a:rPr>
              <a:t>k</a:t>
            </a:r>
            <a:r>
              <a:rPr lang="sr-Latn-CS" dirty="0" smtClean="0">
                <a:latin typeface="Calibri" pitchFamily="34" charset="0"/>
              </a:rPr>
              <a:t>oristi različite dim</a:t>
            </a:r>
            <a:r>
              <a:rPr lang="en-US" dirty="0" smtClean="0">
                <a:latin typeface="Calibri" pitchFamily="34" charset="0"/>
              </a:rPr>
              <a:t>e</a:t>
            </a:r>
            <a:r>
              <a:rPr lang="sr-Latn-CS" dirty="0" smtClean="0">
                <a:latin typeface="Calibri" pitchFamily="34" charset="0"/>
              </a:rPr>
              <a:t>nzije </a:t>
            </a:r>
            <a:r>
              <a:rPr lang="sr-Latn-CS" dirty="0">
                <a:latin typeface="Calibri" pitchFamily="34" charset="0"/>
              </a:rPr>
              <a:t>i </a:t>
            </a:r>
            <a:r>
              <a:rPr lang="sr-Latn-CS" dirty="0" smtClean="0">
                <a:latin typeface="Calibri" pitchFamily="34" charset="0"/>
              </a:rPr>
              <a:t>tipove </a:t>
            </a:r>
            <a:r>
              <a:rPr lang="sr-Latn-CS" dirty="0">
                <a:latin typeface="Calibri" pitchFamily="34" charset="0"/>
              </a:rPr>
              <a:t>slova</a:t>
            </a:r>
            <a:endParaRPr lang="en-ZA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r-Latn-CS" dirty="0" smtClean="0">
                <a:latin typeface="Calibri" pitchFamily="34" charset="0"/>
              </a:rPr>
              <a:t>Izgleda kao zbrka </a:t>
            </a:r>
            <a:r>
              <a:rPr lang="sr-Latn-CS" dirty="0">
                <a:latin typeface="Calibri" pitchFamily="34" charset="0"/>
              </a:rPr>
              <a:t>besmislenih poruka – ništa drugo do provokacija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r-Latn-CS" dirty="0">
                <a:latin typeface="Calibri" pitchFamily="34" charset="0"/>
              </a:rPr>
              <a:t>f</a:t>
            </a:r>
            <a:r>
              <a:rPr lang="sr-Latn-CS" dirty="0" smtClean="0">
                <a:latin typeface="Calibri" pitchFamily="34" charset="0"/>
              </a:rPr>
              <a:t>otomontaže </a:t>
            </a:r>
            <a:r>
              <a:rPr lang="sr-Latn-CS" dirty="0">
                <a:latin typeface="Calibri" pitchFamily="34" charset="0"/>
              </a:rPr>
              <a:t>(i asamblaži) dozvoljavaju  da se moderna tema vrati u vizuelne umetnosti na novi, provokativan način</a:t>
            </a:r>
            <a:endParaRPr lang="en-ZA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http://machinatorium.files.wordpress.com/2011/01/hausmann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25" y="0"/>
            <a:ext cx="458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7" name="Rectangle 2"/>
          <p:cNvSpPr>
            <a:spLocks noChangeArrowheads="1"/>
          </p:cNvSpPr>
          <p:nvPr/>
        </p:nvSpPr>
        <p:spPr bwMode="auto">
          <a:xfrm>
            <a:off x="152400" y="117475"/>
            <a:ext cx="43434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b="1" dirty="0">
                <a:latin typeface="Calibri" pitchFamily="34" charset="0"/>
              </a:rPr>
              <a:t>Hausmann, </a:t>
            </a:r>
            <a:r>
              <a:rPr lang="en-US" b="1" dirty="0">
                <a:latin typeface="Calibri" pitchFamily="34" charset="0"/>
              </a:rPr>
              <a:t>Dada </a:t>
            </a:r>
            <a:r>
              <a:rPr lang="sr-Latn-RS" b="1" dirty="0" smtClean="0">
                <a:latin typeface="Calibri" pitchFamily="34" charset="0"/>
              </a:rPr>
              <a:t>autoportret</a:t>
            </a:r>
            <a:r>
              <a:rPr lang="en-US" b="1" dirty="0" smtClean="0">
                <a:latin typeface="Calibri" pitchFamily="34" charset="0"/>
              </a:rPr>
              <a:t>, </a:t>
            </a:r>
            <a:r>
              <a:rPr lang="en-US" b="1" dirty="0">
                <a:latin typeface="Calibri" pitchFamily="34" charset="0"/>
              </a:rPr>
              <a:t>1920</a:t>
            </a:r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(identifikovana kao autoportret na osnovu kataloga ‘Dada Fair’-a)</a:t>
            </a:r>
          </a:p>
          <a:p>
            <a:endParaRPr lang="sr-Latn-CS" b="1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u</a:t>
            </a:r>
            <a:r>
              <a:rPr lang="sr-Latn-CS" dirty="0" smtClean="0">
                <a:latin typeface="Calibri" pitchFamily="34" charset="0"/>
              </a:rPr>
              <a:t>ticaj </a:t>
            </a:r>
            <a:r>
              <a:rPr lang="sr-Latn-CS" dirty="0">
                <a:latin typeface="Calibri" pitchFamily="34" charset="0"/>
              </a:rPr>
              <a:t>tehnologije na čoveka</a:t>
            </a: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n</a:t>
            </a:r>
            <a:r>
              <a:rPr lang="sr-Latn-CS" dirty="0" smtClean="0">
                <a:latin typeface="Calibri" pitchFamily="34" charset="0"/>
              </a:rPr>
              <a:t>ovi </a:t>
            </a:r>
            <a:r>
              <a:rPr lang="sr-Latn-CS" dirty="0">
                <a:latin typeface="Calibri" pitchFamily="34" charset="0"/>
              </a:rPr>
              <a:t>koncept identiteta, razumevanje odnosa između seksualnosti i društvene revolucije</a:t>
            </a:r>
          </a:p>
          <a:p>
            <a:pPr>
              <a:buFontTx/>
              <a:buChar char="-"/>
            </a:pP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 smtClean="0">
                <a:latin typeface="Calibri" pitchFamily="34" charset="0"/>
              </a:rPr>
              <a:t>pumpa </a:t>
            </a:r>
            <a:r>
              <a:rPr lang="sr-Latn-CS" dirty="0">
                <a:latin typeface="Calibri" pitchFamily="34" charset="0"/>
              </a:rPr>
              <a:t>umesto glave koja energiju koju upumpava u telo</a:t>
            </a: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k</a:t>
            </a:r>
            <a:r>
              <a:rPr lang="sr-Latn-CS" dirty="0" smtClean="0">
                <a:latin typeface="Calibri" pitchFamily="34" charset="0"/>
              </a:rPr>
              <a:t>ino-projektor –referenca na savremenu kritiku </a:t>
            </a:r>
            <a:r>
              <a:rPr lang="sr-Latn-CS" dirty="0">
                <a:latin typeface="Calibri" pitchFamily="34" charset="0"/>
              </a:rPr>
              <a:t>filma i od strane buržoazije </a:t>
            </a:r>
            <a:r>
              <a:rPr lang="sr-Latn-CS" dirty="0" smtClean="0">
                <a:latin typeface="Calibri" pitchFamily="34" charset="0"/>
              </a:rPr>
              <a:t>(koja je smatrala da </a:t>
            </a:r>
            <a:r>
              <a:rPr lang="sr-Latn-CS" dirty="0">
                <a:latin typeface="Calibri" pitchFamily="34" charset="0"/>
              </a:rPr>
              <a:t>će film uništiti nemačku kulturu) i od strane levice </a:t>
            </a:r>
            <a:r>
              <a:rPr lang="sr-Latn-CS" dirty="0" smtClean="0">
                <a:latin typeface="Calibri" pitchFamily="34" charset="0"/>
              </a:rPr>
              <a:t>(po čijem mišljenju film </a:t>
            </a:r>
            <a:r>
              <a:rPr lang="sr-Latn-CS" dirty="0">
                <a:latin typeface="Calibri" pitchFamily="34" charset="0"/>
              </a:rPr>
              <a:t>ima potencijal da iskrivi i laže o realnosti); Hausmanov ambivalentan odnos</a:t>
            </a:r>
          </a:p>
          <a:p>
            <a:pPr>
              <a:buFontTx/>
              <a:buChar char="-"/>
            </a:pP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Dijalektička priroda moderne egzistencije-kombinacija ‘sopstvenih’ i ‘stranih’ elemenata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4"/>
          <p:cNvSpPr>
            <a:spLocks noChangeArrowheads="1"/>
          </p:cNvSpPr>
          <p:nvPr/>
        </p:nvSpPr>
        <p:spPr bwMode="auto">
          <a:xfrm>
            <a:off x="152400" y="266700"/>
            <a:ext cx="40386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ZA" b="1" dirty="0" err="1">
                <a:latin typeface="Calibri" pitchFamily="34" charset="0"/>
              </a:rPr>
              <a:t>Raoul</a:t>
            </a:r>
            <a:r>
              <a:rPr lang="en-ZA" b="1" dirty="0">
                <a:latin typeface="Calibri" pitchFamily="34" charset="0"/>
              </a:rPr>
              <a:t> </a:t>
            </a:r>
            <a:r>
              <a:rPr lang="en-ZA" b="1" dirty="0" err="1">
                <a:latin typeface="Calibri" pitchFamily="34" charset="0"/>
              </a:rPr>
              <a:t>Hausmann</a:t>
            </a:r>
            <a:r>
              <a:rPr lang="en-ZA" b="1" dirty="0">
                <a:latin typeface="Calibri" pitchFamily="34" charset="0"/>
              </a:rPr>
              <a:t> and Hannah </a:t>
            </a:r>
            <a:r>
              <a:rPr lang="en-ZA" b="1" dirty="0" err="1">
                <a:latin typeface="Calibri" pitchFamily="34" charset="0"/>
              </a:rPr>
              <a:t>Höch</a:t>
            </a:r>
            <a:r>
              <a:rPr lang="en-ZA" b="1" dirty="0">
                <a:latin typeface="Calibri" pitchFamily="34" charset="0"/>
              </a:rPr>
              <a:t> </a:t>
            </a:r>
            <a:br>
              <a:rPr lang="en-ZA" b="1" dirty="0">
                <a:latin typeface="Calibri" pitchFamily="34" charset="0"/>
              </a:rPr>
            </a:b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 smtClean="0">
                <a:latin typeface="Calibri" pitchFamily="34" charset="0"/>
              </a:rPr>
              <a:t>fotomontaže su heterogeni ‘proizvodi’: </a:t>
            </a:r>
            <a:endParaRPr lang="en-US" dirty="0">
              <a:latin typeface="Calibri" pitchFamily="34" charset="0"/>
            </a:endParaRPr>
          </a:p>
          <a:p>
            <a:pPr>
              <a:buFontTx/>
              <a:buChar char="-"/>
            </a:pP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 smtClean="0">
                <a:latin typeface="Calibri" pitchFamily="34" charset="0"/>
              </a:rPr>
              <a:t>fotomontaže  proizvode novog posmatrača; </a:t>
            </a:r>
            <a:r>
              <a:rPr lang="sr-Latn-CS" dirty="0">
                <a:latin typeface="Calibri" pitchFamily="34" charset="0"/>
              </a:rPr>
              <a:t>provociraju da poredi svet kako je predstavljen putem medija sa iskustvom realnosti u svakodnevnom </a:t>
            </a:r>
            <a:r>
              <a:rPr lang="sr-Latn-CS" dirty="0" smtClean="0">
                <a:latin typeface="Calibri" pitchFamily="34" charset="0"/>
              </a:rPr>
              <a:t>životu</a:t>
            </a:r>
            <a:r>
              <a:rPr lang="sr-Latn-RS" dirty="0" smtClean="0">
                <a:latin typeface="Calibri" pitchFamily="34" charset="0"/>
              </a:rPr>
              <a:t>: procep između slike realnosti i same realnosti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 podstiču posmatrača da </a:t>
            </a:r>
            <a:r>
              <a:rPr lang="sr-Latn-CS" dirty="0" smtClean="0">
                <a:latin typeface="Calibri" pitchFamily="34" charset="0"/>
              </a:rPr>
              <a:t>razvija  </a:t>
            </a:r>
            <a:r>
              <a:rPr lang="en-US" dirty="0" err="1">
                <a:latin typeface="Calibri" pitchFamily="34" charset="0"/>
              </a:rPr>
              <a:t>disper</a:t>
            </a:r>
            <a:r>
              <a:rPr lang="sr-Latn-CS" dirty="0">
                <a:latin typeface="Calibri" pitchFamily="34" charset="0"/>
              </a:rPr>
              <a:t>z</a:t>
            </a:r>
            <a:r>
              <a:rPr lang="en-US" dirty="0">
                <a:latin typeface="Calibri" pitchFamily="34" charset="0"/>
              </a:rPr>
              <a:t>nu</a:t>
            </a:r>
            <a:r>
              <a:rPr lang="sr-Latn-CS" dirty="0">
                <a:latin typeface="Calibri" pitchFamily="34" charset="0"/>
              </a:rPr>
              <a:t> percepciju da bi kritički </a:t>
            </a:r>
            <a:r>
              <a:rPr lang="sr-Latn-CS" dirty="0" smtClean="0">
                <a:latin typeface="Calibri" pitchFamily="34" charset="0"/>
              </a:rPr>
              <a:t>preispitivao društvene</a:t>
            </a:r>
            <a:r>
              <a:rPr lang="sr-Latn-CS" dirty="0">
                <a:latin typeface="Calibri" pitchFamily="34" charset="0"/>
              </a:rPr>
              <a:t> </a:t>
            </a:r>
            <a:r>
              <a:rPr lang="sr-Latn-CS" dirty="0" smtClean="0">
                <a:latin typeface="Calibri" pitchFamily="34" charset="0"/>
              </a:rPr>
              <a:t>i političke </a:t>
            </a:r>
            <a:r>
              <a:rPr lang="sr-Latn-CS" dirty="0">
                <a:latin typeface="Calibri" pitchFamily="34" charset="0"/>
              </a:rPr>
              <a:t>stereotipe artikulisane u masovnim medijima</a:t>
            </a:r>
          </a:p>
          <a:p>
            <a:pPr>
              <a:buFontTx/>
              <a:buChar char="-"/>
            </a:pP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NOVI POSMATRAČ – POZICIJA INTERPELIRANOG SUBJEKTA </a:t>
            </a:r>
            <a:r>
              <a:rPr lang="sr-Latn-CS" dirty="0" smtClean="0">
                <a:latin typeface="Calibri" pitchFamily="34" charset="0"/>
              </a:rPr>
              <a:t>proizvedenog </a:t>
            </a:r>
            <a:r>
              <a:rPr lang="sr-Latn-CS" dirty="0">
                <a:latin typeface="Calibri" pitchFamily="34" charset="0"/>
              </a:rPr>
              <a:t>heterogenim umetničkim delima u uslovima masovne reprodukcije i razvijanja novih formi hibridnih identiteta</a:t>
            </a:r>
            <a:endParaRPr lang="en-ZA" dirty="0"/>
          </a:p>
        </p:txBody>
      </p:sp>
      <p:pic>
        <p:nvPicPr>
          <p:cNvPr id="206851" name="Picture 2" descr="Raoul Hausman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381000" y="304800"/>
            <a:ext cx="3810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dirty="0">
                <a:latin typeface="Calibri" pitchFamily="34" charset="0"/>
              </a:rPr>
              <a:t>Raoul Hausmann, </a:t>
            </a:r>
            <a:r>
              <a:rPr lang="fr-FR" b="1" i="1" dirty="0">
                <a:latin typeface="Calibri" pitchFamily="34" charset="0"/>
              </a:rPr>
              <a:t>ABCD</a:t>
            </a:r>
            <a:r>
              <a:rPr lang="fr-FR" dirty="0">
                <a:latin typeface="Calibri" pitchFamily="34" charset="0"/>
              </a:rPr>
              <a:t>, 1923-1924, </a:t>
            </a:r>
            <a:r>
              <a:rPr lang="sr-Latn-RS" dirty="0" smtClean="0">
                <a:latin typeface="Calibri" pitchFamily="34" charset="0"/>
              </a:rPr>
              <a:t>fotomontaža i kolaž,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>
                <a:latin typeface="Calibri" pitchFamily="34" charset="0"/>
              </a:rPr>
              <a:t>40,5 x 28,5, Paris, Centre Pompidou-Musée national d’art moderne</a:t>
            </a:r>
            <a:endParaRPr lang="sr-Latn-CS" dirty="0">
              <a:latin typeface="Calibri" pitchFamily="34" charset="0"/>
            </a:endParaRPr>
          </a:p>
          <a:p>
            <a:pPr algn="r"/>
            <a:endParaRPr lang="sr-Latn-CS" dirty="0">
              <a:latin typeface="Calibri" pitchFamily="34" charset="0"/>
            </a:endParaRPr>
          </a:p>
          <a:p>
            <a:pPr algn="r"/>
            <a:endParaRPr lang="sr-Latn-CS" b="1" dirty="0">
              <a:latin typeface="Calibri" pitchFamily="34" charset="0"/>
            </a:endParaRPr>
          </a:p>
          <a:p>
            <a:pPr algn="r"/>
            <a:r>
              <a:rPr lang="sr-Latn-CS" b="1" dirty="0">
                <a:latin typeface="Calibri" pitchFamily="34" charset="0"/>
              </a:rPr>
              <a:t>Efemerna priroda fotomontaža</a:t>
            </a:r>
            <a:r>
              <a:rPr lang="sr-Latn-CS" dirty="0">
                <a:latin typeface="Calibri" pitchFamily="34" charset="0"/>
              </a:rPr>
              <a:t> – važna snaga poruke koja se saopštava, ne vrednuje se umešnost</a:t>
            </a:r>
          </a:p>
          <a:p>
            <a:pPr algn="r"/>
            <a:r>
              <a:rPr lang="sr-Latn-CS" dirty="0">
                <a:latin typeface="Calibri" pitchFamily="34" charset="0"/>
              </a:rPr>
              <a:t>Mešanje realnog i fiktivnog, amimetičnost i metatekstualnost </a:t>
            </a:r>
          </a:p>
          <a:p>
            <a:pPr algn="r"/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Hausmann će kasnije, 1925. reći da </a:t>
            </a:r>
            <a:r>
              <a:rPr lang="sr-Latn-CS" dirty="0" smtClean="0">
                <a:latin typeface="Calibri" pitchFamily="34" charset="0"/>
              </a:rPr>
              <a:t>je fotomontaža baš zato </a:t>
            </a:r>
            <a:r>
              <a:rPr lang="sr-Latn-CS" dirty="0">
                <a:latin typeface="Calibri" pitchFamily="34" charset="0"/>
              </a:rPr>
              <a:t>što je “</a:t>
            </a:r>
            <a:r>
              <a:rPr lang="sr-Latn-CS" b="1" dirty="0">
                <a:latin typeface="Calibri" pitchFamily="34" charset="0"/>
              </a:rPr>
              <a:t>eksplozija tačaka posmatranja i vrtložna konfuzija slika</a:t>
            </a:r>
            <a:r>
              <a:rPr lang="sr-Latn-CS" dirty="0">
                <a:latin typeface="Calibri" pitchFamily="34" charset="0"/>
              </a:rPr>
              <a:t>” posebno pogodna za istraživanje dijalektičkih odnosa između forme i sadržine</a:t>
            </a:r>
          </a:p>
        </p:txBody>
      </p:sp>
      <p:pic>
        <p:nvPicPr>
          <p:cNvPr id="164867" name="Picture 4" descr="Raoul Hausmann, ABCD, 1923-1924, Photomontage et collage&amp;#160;:  encre de Chine, reproduction de photographie et imprimés découpés,  collés sur papier, 40,5 x 28,5, Paris, Centre Pompidou-Musée national  d’art modern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2613" y="0"/>
            <a:ext cx="4751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6" descr="http://37.media.tumblr.com/tumblr_lxr4bbnUvE1r9j6pro1_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-33338"/>
            <a:ext cx="41148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152400" y="152400"/>
            <a:ext cx="46482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b="1" dirty="0">
                <a:latin typeface="Calibri" pitchFamily="34" charset="0"/>
              </a:rPr>
              <a:t>Johannes </a:t>
            </a:r>
            <a:r>
              <a:rPr lang="en-US" sz="1600" b="1" dirty="0" err="1">
                <a:latin typeface="Calibri" pitchFamily="34" charset="0"/>
              </a:rPr>
              <a:t>Baader</a:t>
            </a:r>
            <a:r>
              <a:rPr lang="sr-Latn-CS" sz="1600" b="1" dirty="0">
                <a:latin typeface="Calibri" pitchFamily="34" charset="0"/>
              </a:rPr>
              <a:t> (</a:t>
            </a:r>
            <a:r>
              <a:rPr lang="en-US" sz="1600" b="1" dirty="0">
                <a:latin typeface="Calibri" pitchFamily="34" charset="0"/>
              </a:rPr>
              <a:t> 1875–1955</a:t>
            </a:r>
            <a:r>
              <a:rPr lang="sr-Latn-CS" sz="1600" dirty="0">
                <a:latin typeface="Calibri" pitchFamily="34" charset="0"/>
              </a:rPr>
              <a:t>)</a:t>
            </a:r>
            <a:r>
              <a:rPr lang="en-US" sz="1600" dirty="0">
                <a:latin typeface="Calibri" pitchFamily="34" charset="0"/>
              </a:rPr>
              <a:t>, </a:t>
            </a:r>
            <a:r>
              <a:rPr lang="en-US" sz="1600" dirty="0" err="1">
                <a:latin typeface="Calibri" pitchFamily="34" charset="0"/>
              </a:rPr>
              <a:t>Raoul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Hausmann</a:t>
            </a:r>
            <a:r>
              <a:rPr lang="en-US" sz="1600" dirty="0">
                <a:latin typeface="Calibri" pitchFamily="34" charset="0"/>
              </a:rPr>
              <a:t>, </a:t>
            </a:r>
            <a:r>
              <a:rPr lang="sr-Latn-RS" sz="1600" i="1" dirty="0" smtClean="0">
                <a:latin typeface="Calibri" pitchFamily="34" charset="0"/>
              </a:rPr>
              <a:t>Dupli portret </a:t>
            </a:r>
            <a:r>
              <a:rPr lang="en-US" sz="1600" i="1" dirty="0" err="1" smtClean="0">
                <a:latin typeface="Calibri" pitchFamily="34" charset="0"/>
              </a:rPr>
              <a:t>Baader-Hausmann</a:t>
            </a:r>
            <a:r>
              <a:rPr lang="en-US" sz="1600" dirty="0">
                <a:latin typeface="Calibri" pitchFamily="34" charset="0"/>
              </a:rPr>
              <a:t>, impression d’un photomontage </a:t>
            </a:r>
            <a:r>
              <a:rPr lang="en-US" sz="1600" dirty="0" err="1">
                <a:latin typeface="Calibri" pitchFamily="34" charset="0"/>
              </a:rPr>
              <a:t>sur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papier</a:t>
            </a:r>
            <a:r>
              <a:rPr lang="en-US" sz="1600" dirty="0">
                <a:latin typeface="Calibri" pitchFamily="34" charset="0"/>
              </a:rPr>
              <a:t> journal, 25,4 x 15,8 cm, 1919-1920, </a:t>
            </a:r>
            <a:r>
              <a:rPr lang="en-US" sz="1600" dirty="0" err="1">
                <a:latin typeface="Calibri" pitchFamily="34" charset="0"/>
              </a:rPr>
              <a:t>Kunsthaus</a:t>
            </a:r>
            <a:r>
              <a:rPr lang="en-US" sz="1600" dirty="0">
                <a:latin typeface="Calibri" pitchFamily="34" charset="0"/>
              </a:rPr>
              <a:t> Zurich</a:t>
            </a:r>
            <a:endParaRPr lang="sr-Latn-CS" sz="1600" dirty="0">
              <a:latin typeface="Calibri" pitchFamily="34" charset="0"/>
            </a:endParaRPr>
          </a:p>
          <a:p>
            <a:pPr algn="r"/>
            <a:endParaRPr lang="sr-Latn-CS" sz="1600" dirty="0">
              <a:latin typeface="Calibri" pitchFamily="34" charset="0"/>
            </a:endParaRPr>
          </a:p>
          <a:p>
            <a:pPr algn="r"/>
            <a:r>
              <a:rPr lang="sr-Latn-CS" sz="1700" dirty="0">
                <a:latin typeface="Calibri" pitchFamily="34" charset="0"/>
              </a:rPr>
              <a:t>Na tragu teorija Otta Grossa, Hausmann je smatrao da transformacija ljudske seksualnosti </a:t>
            </a:r>
            <a:r>
              <a:rPr lang="sr-Latn-CS" sz="1700" dirty="0" smtClean="0">
                <a:latin typeface="Calibri" pitchFamily="34" charset="0"/>
              </a:rPr>
              <a:t> </a:t>
            </a:r>
            <a:r>
              <a:rPr lang="sr-Latn-CS" sz="1700" dirty="0">
                <a:latin typeface="Calibri" pitchFamily="34" charset="0"/>
              </a:rPr>
              <a:t>neophodni preduslov za razvoj novog nehegemonog modela zajedničkog života.</a:t>
            </a:r>
          </a:p>
          <a:p>
            <a:pPr algn="r"/>
            <a:endParaRPr lang="sr-Latn-CS" sz="1700" dirty="0">
              <a:latin typeface="Calibri" pitchFamily="34" charset="0"/>
            </a:endParaRPr>
          </a:p>
          <a:p>
            <a:pPr algn="r"/>
            <a:r>
              <a:rPr lang="sr-Latn-CS" sz="1700" dirty="0">
                <a:latin typeface="Calibri" pitchFamily="34" charset="0"/>
              </a:rPr>
              <a:t>Hausmann je identifikovao građanski poredak kao onaj koji počiva na individualističkoj, hiperracionalnoj, kapitalističkoj i heteroseksualnoj ideologiji koja favorizuje muškarca i potiskuje različitost i i pokušava da uredi svakoga i sve u okruženju.</a:t>
            </a:r>
          </a:p>
          <a:p>
            <a:pPr algn="r"/>
            <a:r>
              <a:rPr lang="sr-Latn-CS" sz="1700" dirty="0">
                <a:latin typeface="Calibri" pitchFamily="34" charset="0"/>
              </a:rPr>
              <a:t>Hausmann je smatrao da građanski subjekat nije definisan klasnom strukturom i ekonomskim odnosima posedovanja i proizvodnje (marksizam) već svojom seksualnošću. Stoga, da bi novi čovek i zajednica sebe razvili, prvo heteroseksualne muške vrednosti moraju da budu prevaziđene i to:</a:t>
            </a:r>
          </a:p>
          <a:p>
            <a:pPr algn="r">
              <a:buFontTx/>
              <a:buAutoNum type="arabicPeriod"/>
            </a:pPr>
            <a:r>
              <a:rPr lang="sr-Latn-CS" sz="1700" dirty="0" smtClean="0">
                <a:latin typeface="Calibri" pitchFamily="34" charset="0"/>
              </a:rPr>
              <a:t>homoseksualnošću (</a:t>
            </a:r>
            <a:r>
              <a:rPr lang="sr-Latn-CS" sz="1700" dirty="0">
                <a:latin typeface="Calibri" pitchFamily="34" charset="0"/>
              </a:rPr>
              <a:t>koju vidi prisutnu u svim stadijumima razvoja libida) i</a:t>
            </a:r>
          </a:p>
          <a:p>
            <a:pPr algn="r"/>
            <a:r>
              <a:rPr lang="sr-Latn-CS" sz="1700" dirty="0">
                <a:latin typeface="Calibri" pitchFamily="34" charset="0"/>
              </a:rPr>
              <a:t>2. promiskuitetom</a:t>
            </a:r>
            <a:endParaRPr lang="en-US" sz="17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ttp://4.bp.blogspot.com/_Tyk2yoqzVkE/TEFaHP3odgI/AAAAAAAAA6o/_OmHEUz6eyI/s1600/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0"/>
            <a:ext cx="48768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Rectangle 2"/>
          <p:cNvSpPr>
            <a:spLocks noChangeArrowheads="1"/>
          </p:cNvSpPr>
          <p:nvPr/>
        </p:nvSpPr>
        <p:spPr bwMode="auto">
          <a:xfrm>
            <a:off x="762000" y="304800"/>
            <a:ext cx="304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J</a:t>
            </a:r>
            <a:r>
              <a:rPr lang="en-US" dirty="0" err="1">
                <a:latin typeface="Calibri" pitchFamily="34" charset="0"/>
              </a:rPr>
              <a:t>ohannes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Baader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Veličina i propast Nemačke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Prvi međunarodni Dada sajam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Berlin 1920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7025" y="0"/>
            <a:ext cx="5006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Rectangle 5"/>
          <p:cNvSpPr>
            <a:spLocks noChangeArrowheads="1"/>
          </p:cNvSpPr>
          <p:nvPr/>
        </p:nvSpPr>
        <p:spPr bwMode="auto">
          <a:xfrm>
            <a:off x="381000" y="3733800"/>
            <a:ext cx="3429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>
                <a:latin typeface="Calibri" pitchFamily="34" charset="0"/>
              </a:rPr>
              <a:t>Hausmann, </a:t>
            </a:r>
          </a:p>
          <a:p>
            <a:pPr algn="r"/>
            <a:r>
              <a:rPr lang="en-US" i="1" dirty="0" err="1">
                <a:latin typeface="Calibri" pitchFamily="34" charset="0"/>
              </a:rPr>
              <a:t>Mechanischer</a:t>
            </a:r>
            <a:r>
              <a:rPr lang="en-US" i="1" dirty="0">
                <a:latin typeface="Calibri" pitchFamily="34" charset="0"/>
              </a:rPr>
              <a:t> Kopf : </a:t>
            </a:r>
            <a:r>
              <a:rPr lang="en-US" i="1" dirty="0" err="1">
                <a:latin typeface="Calibri" pitchFamily="34" charset="0"/>
              </a:rPr>
              <a:t>der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Geist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unserer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Zeit</a:t>
            </a:r>
            <a:r>
              <a:rPr lang="en-US" dirty="0">
                <a:latin typeface="Calibri" pitchFamily="34" charset="0"/>
              </a:rPr>
              <a:t> </a:t>
            </a:r>
            <a:br>
              <a:rPr lang="en-US" dirty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[</a:t>
            </a:r>
            <a:r>
              <a:rPr lang="sr-Latn-RS" dirty="0" smtClean="0">
                <a:latin typeface="Calibri" pitchFamily="34" charset="0"/>
              </a:rPr>
              <a:t>Mehanička glava: Duh našeg vremena</a:t>
            </a:r>
            <a:r>
              <a:rPr lang="en-US" dirty="0" smtClean="0">
                <a:latin typeface="Calibri" pitchFamily="34" charset="0"/>
              </a:rPr>
              <a:t>]</a:t>
            </a:r>
            <a:r>
              <a:rPr lang="en-US" dirty="0">
                <a:latin typeface="Calibri" pitchFamily="34" charset="0"/>
              </a:rPr>
              <a:t> 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c. 1920 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asamblaž</a:t>
            </a:r>
            <a:r>
              <a:rPr lang="en-US" dirty="0">
                <a:latin typeface="Calibri" pitchFamily="34" charset="0"/>
              </a:rPr>
              <a:t> 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visina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dirty="0">
                <a:latin typeface="Calibri" pitchFamily="34" charset="0"/>
              </a:rPr>
              <a:t>325 </a:t>
            </a:r>
            <a:r>
              <a:rPr lang="en-US" dirty="0" smtClean="0">
                <a:latin typeface="Calibri" pitchFamily="34" charset="0"/>
              </a:rPr>
              <a:t>mm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 </a:t>
            </a:r>
            <a:br>
              <a:rPr lang="en-US" dirty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MNAM </a:t>
            </a:r>
            <a:r>
              <a:rPr lang="en-US" dirty="0">
                <a:latin typeface="Calibri" pitchFamily="34" charset="0"/>
              </a:rPr>
              <a:t>Centre Georges Pompidou, Paris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Metropolispo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819150"/>
            <a:ext cx="2362200" cy="5219700"/>
          </a:xfrm>
          <a:prstGeom prst="rect">
            <a:avLst/>
          </a:prstGeom>
          <a:noFill/>
        </p:spPr>
      </p:pic>
      <p:pic>
        <p:nvPicPr>
          <p:cNvPr id="172035" name="Picture 3" descr="metropolis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04800"/>
            <a:ext cx="4962525" cy="2784475"/>
          </a:xfrm>
          <a:prstGeom prst="rect">
            <a:avLst/>
          </a:prstGeom>
          <a:noFill/>
        </p:spPr>
      </p:pic>
      <p:pic>
        <p:nvPicPr>
          <p:cNvPr id="172036" name="Picture 4" descr="93886201852383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721100"/>
            <a:ext cx="2590800" cy="2298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http://2.bp.blogspot.com/_Tyk2yoqzVkE/TEFYAa0VthI/AAAAAAAAA6g/5CKrfhiEOTw/s1600/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81000"/>
            <a:ext cx="48482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Rectangle 2"/>
          <p:cNvSpPr>
            <a:spLocks noChangeArrowheads="1"/>
          </p:cNvSpPr>
          <p:nvPr/>
        </p:nvSpPr>
        <p:spPr bwMode="auto">
          <a:xfrm>
            <a:off x="381000" y="457200"/>
            <a:ext cx="289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Johannes </a:t>
            </a:r>
            <a:r>
              <a:rPr lang="en-US" dirty="0" err="1">
                <a:latin typeface="Calibri" pitchFamily="34" charset="0"/>
              </a:rPr>
              <a:t>Baader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Dadaisti protiv Vajmara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1919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11-ai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52400"/>
            <a:ext cx="447675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Rectangle 2"/>
          <p:cNvSpPr>
            <a:spLocks noChangeArrowheads="1"/>
          </p:cNvSpPr>
          <p:nvPr/>
        </p:nvSpPr>
        <p:spPr bwMode="auto">
          <a:xfrm>
            <a:off x="1752600" y="381000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Calibri" pitchFamily="34" charset="0"/>
              </a:rPr>
              <a:t>John Heartfield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AIZ, no 44, 1934</a:t>
            </a:r>
          </a:p>
        </p:txBody>
      </p:sp>
      <p:sp>
        <p:nvSpPr>
          <p:cNvPr id="176132" name="Rectangle 3"/>
          <p:cNvSpPr>
            <a:spLocks noChangeArrowheads="1"/>
          </p:cNvSpPr>
          <p:nvPr/>
        </p:nvSpPr>
        <p:spPr bwMode="auto">
          <a:xfrm>
            <a:off x="457200" y="2438400"/>
            <a:ext cx="3810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‘anti-umetničke’ fotomontaže – dezintegracija aure umetničkog dela u uslovima masovne reprodukcije i masovnih medija – ‘originalne’ fotomontaže </a:t>
            </a:r>
            <a:r>
              <a:rPr lang="sr-Latn-CS" dirty="0" smtClean="0">
                <a:latin typeface="Calibri" pitchFamily="34" charset="0"/>
              </a:rPr>
              <a:t>i </a:t>
            </a:r>
            <a:r>
              <a:rPr lang="sr-Latn-CS" dirty="0">
                <a:latin typeface="Calibri" pitchFamily="34" charset="0"/>
              </a:rPr>
              <a:t>posteri zasnovani na fotomontažama</a:t>
            </a:r>
          </a:p>
          <a:p>
            <a:pPr>
              <a:buFontTx/>
              <a:buChar char="-"/>
            </a:pPr>
            <a:endParaRPr lang="sr-Latn-CS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r-Latn-CS" dirty="0">
                <a:latin typeface="Calibri" pitchFamily="34" charset="0"/>
              </a:rPr>
              <a:t>‘originalne’ fotomontaže - primarno komponovane od fotomehaničkih reprodukovanih elemenata preuzetih iz masovnih medija – konstelacije izvedene </a:t>
            </a:r>
            <a:r>
              <a:rPr lang="sr-Latn-CS" dirty="0" smtClean="0">
                <a:latin typeface="Calibri" pitchFamily="34" charset="0"/>
              </a:rPr>
              <a:t>rukom, </a:t>
            </a:r>
            <a:r>
              <a:rPr lang="sr-Latn-CS" dirty="0">
                <a:latin typeface="Calibri" pitchFamily="34" charset="0"/>
              </a:rPr>
              <a:t>dodirnute i oblikovane od strane </a:t>
            </a:r>
            <a:r>
              <a:rPr lang="sr-Latn-CS" dirty="0" smtClean="0">
                <a:latin typeface="Calibri" pitchFamily="34" charset="0"/>
              </a:rPr>
              <a:t>umetnika </a:t>
            </a:r>
            <a:r>
              <a:rPr lang="sr-Latn-CS" dirty="0">
                <a:latin typeface="Calibri" pitchFamily="34" charset="0"/>
              </a:rPr>
              <a:t>koji ih je odabrao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2057400" y="5791200"/>
            <a:ext cx="4800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GEORGE GROSZ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Krv je najbolji preliv, list iz mape Bog s nama (</a:t>
            </a:r>
            <a:r>
              <a:rPr lang="en-US" dirty="0" err="1" smtClean="0"/>
              <a:t>Gott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uns</a:t>
            </a:r>
            <a:r>
              <a:rPr lang="sr-Latn-RS" dirty="0" smtClean="0"/>
              <a:t>)</a:t>
            </a:r>
            <a:r>
              <a:rPr lang="en-US" dirty="0" smtClean="0">
                <a:latin typeface="Calibri" pitchFamily="34" charset="0"/>
              </a:rPr>
              <a:t>, 1919</a:t>
            </a:r>
            <a:r>
              <a:rPr lang="sr-Latn-CS" dirty="0" smtClean="0">
                <a:latin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</a:rPr>
              <a:t>Malik-Verlag</a:t>
            </a:r>
            <a:r>
              <a:rPr lang="en-US" dirty="0" smtClean="0">
                <a:latin typeface="Calibri" pitchFamily="34" charset="0"/>
              </a:rPr>
              <a:t>, Berlin, 1920</a:t>
            </a:r>
            <a:r>
              <a:rPr lang="sr-Latn-R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197" name="Picture 5" descr="Image result for GEORGE GROSZ, Blood Is the Best Sau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350" y="381000"/>
            <a:ext cx="6267450" cy="5076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5800" y="228600"/>
            <a:ext cx="342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John </a:t>
            </a:r>
            <a:r>
              <a:rPr lang="en-US" sz="1600" dirty="0" err="1">
                <a:latin typeface="Calibri" pitchFamily="34" charset="0"/>
              </a:rPr>
              <a:t>Heartfield</a:t>
            </a:r>
            <a:r>
              <a:rPr lang="en-US" sz="1600" dirty="0">
                <a:latin typeface="Calibri" pitchFamily="34" charset="0"/>
              </a:rPr>
              <a:t>, 1930 </a:t>
            </a:r>
          </a:p>
          <a:p>
            <a:pPr algn="r"/>
            <a:r>
              <a:rPr lang="en-US" sz="1600" dirty="0" smtClean="0">
                <a:latin typeface="Calibri" pitchFamily="34" charset="0"/>
              </a:rPr>
              <a:t>“</a:t>
            </a:r>
            <a:r>
              <a:rPr lang="sr-Latn-RS" sz="1600" dirty="0" smtClean="0">
                <a:latin typeface="Calibri" pitchFamily="34" charset="0"/>
              </a:rPr>
              <a:t>Kogod čita buržoaske novine postaje slep i gluv</a:t>
            </a:r>
            <a:r>
              <a:rPr lang="en-US" sz="1600" dirty="0" smtClean="0">
                <a:latin typeface="Calibri" pitchFamily="34" charset="0"/>
              </a:rPr>
              <a:t>: </a:t>
            </a:r>
            <a:r>
              <a:rPr lang="sr-Latn-RS" sz="1600" dirty="0" smtClean="0">
                <a:latin typeface="Calibri" pitchFamily="34" charset="0"/>
              </a:rPr>
              <a:t>Skidaj zaglupljujuće zavoje!”</a:t>
            </a:r>
            <a:endParaRPr lang="sr-Latn-CS" sz="1600" dirty="0">
              <a:latin typeface="Calibri" pitchFamily="34" charset="0"/>
            </a:endParaRPr>
          </a:p>
          <a:p>
            <a:pPr algn="r"/>
            <a:r>
              <a:rPr lang="pt-BR" sz="1600" dirty="0">
                <a:latin typeface="Calibri" pitchFamily="34" charset="0"/>
              </a:rPr>
              <a:t>AIZ (1930), vol. 9, no. 6, p. 103</a:t>
            </a:r>
            <a:endParaRPr lang="sr-Latn-CS" sz="1600" dirty="0">
              <a:latin typeface="Calibri" pitchFamily="34" charset="0"/>
            </a:endParaRPr>
          </a:p>
          <a:p>
            <a:pPr algn="r"/>
            <a:r>
              <a:rPr lang="sr-Latn-CS" sz="1600" dirty="0">
                <a:latin typeface="Calibri" pitchFamily="34" charset="0"/>
              </a:rPr>
              <a:t>(</a:t>
            </a:r>
            <a:r>
              <a:rPr lang="sr-Latn-CS" sz="1600" i="1" dirty="0">
                <a:latin typeface="Calibri" pitchFamily="34" charset="0"/>
              </a:rPr>
              <a:t>radnički ilustrovani magazin</a:t>
            </a:r>
            <a:r>
              <a:rPr lang="sr-Latn-CS" sz="1600" dirty="0">
                <a:latin typeface="Calibri" pitchFamily="34" charset="0"/>
              </a:rPr>
              <a:t>)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178179" name="Picture 4" descr="http://raumgegenzement.blogsport.de/images/200808132314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228600"/>
            <a:ext cx="47625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0" name="Picture 6" descr="AIZ cover - Meaning of Hitler Salute / Heart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133600"/>
            <a:ext cx="26670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304800" y="5791200"/>
            <a:ext cx="2819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The Meaning of the Hitler Salute: Little Man Asks for Big Gifts, 1932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7" descr="Hannah%20Hoch-Cut_Knif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4113" y="0"/>
            <a:ext cx="5449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3" name="Rectangle 8"/>
          <p:cNvSpPr>
            <a:spLocks noChangeArrowheads="1"/>
          </p:cNvSpPr>
          <p:nvPr/>
        </p:nvSpPr>
        <p:spPr bwMode="auto">
          <a:xfrm>
            <a:off x="228600" y="3505200"/>
            <a:ext cx="3276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>
                <a:latin typeface="Calibri" pitchFamily="34" charset="0"/>
              </a:rPr>
              <a:t>Hannah </a:t>
            </a:r>
            <a:r>
              <a:rPr lang="en-US" dirty="0" err="1">
                <a:latin typeface="Calibri" pitchFamily="34" charset="0"/>
              </a:rPr>
              <a:t>Höch</a:t>
            </a:r>
            <a:r>
              <a:rPr lang="en-US" dirty="0">
                <a:latin typeface="Calibri" pitchFamily="34" charset="0"/>
              </a:rPr>
              <a:t> (1889-1978).</a:t>
            </a:r>
            <a:r>
              <a:rPr lang="sr-Latn-CS" dirty="0">
                <a:latin typeface="Calibri" pitchFamily="34" charset="0"/>
              </a:rPr>
              <a:t> Rez kuhinjskim nožem kroz poslednju vajmasku kulturnu epohu pivskih stomaka u Nemačkoj</a:t>
            </a:r>
            <a:r>
              <a:rPr lang="en-US" dirty="0">
                <a:latin typeface="Calibri" pitchFamily="34" charset="0"/>
              </a:rPr>
              <a:t>, 1919-1920</a:t>
            </a:r>
            <a:r>
              <a:rPr lang="sr-Latn-CS" dirty="0">
                <a:latin typeface="Calibri" pitchFamily="34" charset="0"/>
              </a:rPr>
              <a:t>:</a:t>
            </a:r>
          </a:p>
          <a:p>
            <a:r>
              <a:rPr lang="sr-Latn-CS" dirty="0">
                <a:latin typeface="Calibri" pitchFamily="34" charset="0"/>
              </a:rPr>
              <a:t>Prikazuje društveni i politički pejzaž </a:t>
            </a:r>
            <a:r>
              <a:rPr lang="sr-Latn-CS" dirty="0" smtClean="0">
                <a:latin typeface="Calibri" pitchFamily="34" charset="0"/>
              </a:rPr>
              <a:t>Vajmarske </a:t>
            </a:r>
            <a:r>
              <a:rPr lang="sr-Latn-CS" dirty="0">
                <a:latin typeface="Calibri" pitchFamily="34" charset="0"/>
              </a:rPr>
              <a:t>republike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D</a:t>
            </a:r>
            <a:r>
              <a:rPr lang="en-ZA" dirty="0" err="1">
                <a:latin typeface="Calibri" pitchFamily="34" charset="0"/>
              </a:rPr>
              <a:t>isparat</a:t>
            </a:r>
            <a:r>
              <a:rPr lang="sr-Latn-CS" dirty="0">
                <a:latin typeface="Calibri" pitchFamily="34" charset="0"/>
              </a:rPr>
              <a:t>n</a:t>
            </a:r>
            <a:r>
              <a:rPr lang="en-ZA" dirty="0">
                <a:latin typeface="Calibri" pitchFamily="34" charset="0"/>
              </a:rPr>
              <a:t>e </a:t>
            </a:r>
            <a:r>
              <a:rPr lang="sr-Latn-CS" dirty="0">
                <a:latin typeface="Calibri" pitchFamily="34" charset="0"/>
              </a:rPr>
              <a:t>slike</a:t>
            </a:r>
            <a:r>
              <a:rPr lang="en-ZA" dirty="0">
                <a:latin typeface="Calibri" pitchFamily="34" charset="0"/>
              </a:rPr>
              <a:t> cut</a:t>
            </a:r>
            <a:r>
              <a:rPr lang="sr-Latn-CS" dirty="0">
                <a:latin typeface="Calibri" pitchFamily="34" charset="0"/>
              </a:rPr>
              <a:t>&amp;</a:t>
            </a:r>
            <a:r>
              <a:rPr lang="en-ZA" dirty="0">
                <a:latin typeface="Calibri" pitchFamily="34" charset="0"/>
              </a:rPr>
              <a:t>pasted – </a:t>
            </a:r>
            <a:r>
              <a:rPr lang="sr-Latn-CS" dirty="0">
                <a:latin typeface="Calibri" pitchFamily="34" charset="0"/>
              </a:rPr>
              <a:t>otvorena struktura/otvoreno delo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annah-ho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572500" cy="5715000"/>
          </a:xfrm>
          <a:prstGeom prst="rect">
            <a:avLst/>
          </a:prstGeom>
          <a:noFill/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0" y="5715000"/>
            <a:ext cx="899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i="1" dirty="0"/>
              <a:t>Die anti-</a:t>
            </a:r>
            <a:r>
              <a:rPr lang="en-US" i="1" dirty="0" err="1"/>
              <a:t>dadaistische</a:t>
            </a:r>
            <a:r>
              <a:rPr lang="en-US" i="1" dirty="0"/>
              <a:t> </a:t>
            </a:r>
            <a:r>
              <a:rPr lang="en-US" i="1" dirty="0" err="1"/>
              <a:t>Bewegung</a:t>
            </a:r>
            <a:r>
              <a:rPr lang="sr-Latn-CS" i="1" dirty="0"/>
              <a:t> – </a:t>
            </a:r>
            <a:r>
              <a:rPr lang="sr-Latn-CS" dirty="0"/>
              <a:t>Viljem II, </a:t>
            </a:r>
            <a:r>
              <a:rPr lang="sr-Latn-CS" dirty="0" smtClean="0"/>
              <a:t>general </a:t>
            </a:r>
            <a:r>
              <a:rPr lang="en-US" dirty="0"/>
              <a:t>Paul von </a:t>
            </a:r>
            <a:r>
              <a:rPr lang="en-US" dirty="0" smtClean="0"/>
              <a:t>Hindenburg</a:t>
            </a:r>
            <a:r>
              <a:rPr lang="sr-Latn-RS" dirty="0" smtClean="0"/>
              <a:t> na telu plesačice Sent M’ahesa</a:t>
            </a:r>
            <a:r>
              <a:rPr lang="sr-Latn-CS" dirty="0" smtClean="0"/>
              <a:t>, </a:t>
            </a:r>
            <a:r>
              <a:rPr lang="sr-Latn-CS" dirty="0"/>
              <a:t>general </a:t>
            </a:r>
            <a:r>
              <a:rPr lang="en-US" dirty="0"/>
              <a:t>Karl von </a:t>
            </a:r>
            <a:r>
              <a:rPr lang="en-US" dirty="0" err="1" smtClean="0"/>
              <a:t>Pflanzer-Baltin</a:t>
            </a:r>
            <a:r>
              <a:rPr lang="en-US" dirty="0" smtClean="0"/>
              <a:t> </a:t>
            </a:r>
            <a:r>
              <a:rPr lang="sr-Latn-CS" dirty="0" smtClean="0"/>
              <a:t>koji stoji na glavama ministara, </a:t>
            </a:r>
            <a:r>
              <a:rPr lang="sr-Latn-CS" dirty="0"/>
              <a:t>avion – </a:t>
            </a:r>
            <a:r>
              <a:rPr lang="sr-Latn-CS" dirty="0" smtClean="0"/>
              <a:t>pučista </a:t>
            </a:r>
            <a:r>
              <a:rPr lang="en-US" dirty="0"/>
              <a:t>Wolfgang </a:t>
            </a:r>
            <a:r>
              <a:rPr lang="en-US" dirty="0" err="1"/>
              <a:t>Kapp</a:t>
            </a:r>
            <a:r>
              <a:rPr lang="en-US" dirty="0"/>
              <a:t> </a:t>
            </a:r>
            <a:r>
              <a:rPr lang="sr-Latn-CS" dirty="0"/>
              <a:t>/ nasuprot Albert Ajnštajn (</a:t>
            </a:r>
            <a:r>
              <a:rPr lang="en-US" i="1" dirty="0" err="1"/>
              <a:t>Ставите</a:t>
            </a:r>
            <a:r>
              <a:rPr lang="en-US" i="1" dirty="0"/>
              <a:t> </a:t>
            </a:r>
            <a:r>
              <a:rPr lang="en-US" i="1" dirty="0" err="1"/>
              <a:t>свој</a:t>
            </a:r>
            <a:r>
              <a:rPr lang="en-US" i="1" dirty="0"/>
              <a:t> </a:t>
            </a:r>
            <a:r>
              <a:rPr lang="en-US" i="1" dirty="0" err="1"/>
              <a:t>новац</a:t>
            </a:r>
            <a:r>
              <a:rPr lang="en-US" i="1" dirty="0"/>
              <a:t> у </a:t>
            </a:r>
            <a:r>
              <a:rPr lang="en-US" i="1" dirty="0" err="1"/>
              <a:t>даду</a:t>
            </a:r>
            <a:r>
              <a:rPr lang="en-US" dirty="0"/>
              <a:t> </a:t>
            </a:r>
            <a:r>
              <a:rPr lang="sr-Latn-CS" dirty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AutoShape 2" descr="199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81253" name="AutoShape 5" descr="Related imag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76200"/>
            <a:ext cx="5943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228600" y="4217988"/>
            <a:ext cx="86868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/>
              <a:t>Dadazof</a:t>
            </a:r>
            <a:r>
              <a:rPr lang="en-US" dirty="0"/>
              <a:t> Raul </a:t>
            </a:r>
            <a:r>
              <a:rPr lang="en-US" dirty="0" err="1"/>
              <a:t>Hausman</a:t>
            </a:r>
            <a:r>
              <a:rPr lang="en-US" dirty="0"/>
              <a:t> u </a:t>
            </a:r>
            <a:r>
              <a:rPr lang="en-US" dirty="0" err="1"/>
              <a:t>ronilačkom</a:t>
            </a:r>
            <a:r>
              <a:rPr lang="en-US" dirty="0"/>
              <a:t> </a:t>
            </a:r>
            <a:r>
              <a:rPr lang="en-US" dirty="0" err="1"/>
              <a:t>odelu</a:t>
            </a:r>
            <a:r>
              <a:rPr lang="sr-Latn-CS" dirty="0"/>
              <a:t>, </a:t>
            </a:r>
            <a:r>
              <a:rPr lang="en-US" dirty="0" err="1"/>
              <a:t>mašina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glavom</a:t>
            </a:r>
            <a:r>
              <a:rPr lang="en-US" dirty="0"/>
              <a:t> Karl </a:t>
            </a:r>
            <a:r>
              <a:rPr lang="en-US" dirty="0" err="1"/>
              <a:t>Marksa</a:t>
            </a:r>
            <a:r>
              <a:rPr lang="en-US" dirty="0"/>
              <a:t> </a:t>
            </a:r>
            <a:r>
              <a:rPr lang="sr-Latn-CS" dirty="0"/>
              <a:t>;</a:t>
            </a:r>
          </a:p>
          <a:p>
            <a:r>
              <a:rPr lang="en-US" dirty="0" err="1"/>
              <a:t>Vrh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mašine</a:t>
            </a:r>
            <a:r>
              <a:rPr lang="en-US" dirty="0"/>
              <a:t> </a:t>
            </a:r>
            <a:r>
              <a:rPr lang="en-US" dirty="0" err="1"/>
              <a:t>završava</a:t>
            </a:r>
            <a:r>
              <a:rPr lang="en-US" dirty="0"/>
              <a:t> se </a:t>
            </a:r>
            <a:r>
              <a:rPr lang="en-US" dirty="0" err="1"/>
              <a:t>točkom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grudima</a:t>
            </a:r>
            <a:r>
              <a:rPr lang="en-US" dirty="0"/>
              <a:t> </a:t>
            </a:r>
            <a:r>
              <a:rPr lang="en-US" dirty="0" err="1"/>
              <a:t>Viljema</a:t>
            </a:r>
            <a:r>
              <a:rPr lang="en-US" dirty="0"/>
              <a:t> II, pored </a:t>
            </a:r>
            <a:r>
              <a:rPr lang="en-US" dirty="0" err="1"/>
              <a:t>koga</a:t>
            </a:r>
            <a:r>
              <a:rPr lang="en-US" dirty="0"/>
              <a:t> je </a:t>
            </a:r>
            <a:r>
              <a:rPr lang="en-US" dirty="0" err="1"/>
              <a:t>glava</a:t>
            </a:r>
            <a:r>
              <a:rPr lang="en-US" dirty="0"/>
              <a:t> Else </a:t>
            </a:r>
            <a:r>
              <a:rPr lang="en-US" dirty="0" err="1"/>
              <a:t>Lasker-Šuler</a:t>
            </a:r>
            <a:r>
              <a:rPr lang="sr-Latn-CS" dirty="0"/>
              <a:t> (</a:t>
            </a:r>
            <a:r>
              <a:rPr lang="en-US" dirty="0" err="1"/>
              <a:t>Hercfelde</a:t>
            </a:r>
            <a:r>
              <a:rPr lang="en-US" dirty="0"/>
              <a:t> </a:t>
            </a:r>
            <a:r>
              <a:rPr lang="sr-Latn-RS" dirty="0" smtClean="0"/>
              <a:t>je rekao da je</a:t>
            </a:r>
            <a:r>
              <a:rPr lang="en-US" dirty="0" smtClean="0"/>
              <a:t> </a:t>
            </a:r>
            <a:r>
              <a:rPr lang="en-US" dirty="0" err="1"/>
              <a:t>izdavačka</a:t>
            </a:r>
            <a:r>
              <a:rPr lang="en-US" dirty="0"/>
              <a:t> </a:t>
            </a:r>
            <a:r>
              <a:rPr lang="en-US" dirty="0" err="1" smtClean="0"/>
              <a:t>kuća</a:t>
            </a:r>
            <a:r>
              <a:rPr lang="sr-Latn-RS" dirty="0" smtClean="0"/>
              <a:t> koju je vodio </a:t>
            </a:r>
            <a:r>
              <a:rPr lang="en-US" dirty="0" smtClean="0"/>
              <a:t> </a:t>
            </a:r>
            <a:r>
              <a:rPr lang="en-US" dirty="0" err="1"/>
              <a:t>dobila</a:t>
            </a:r>
            <a:r>
              <a:rPr lang="en-US" dirty="0"/>
              <a:t> </a:t>
            </a:r>
            <a:r>
              <a:rPr lang="en-US" dirty="0" err="1" smtClean="0"/>
              <a:t>ime</a:t>
            </a:r>
            <a:r>
              <a:rPr lang="en-US" dirty="0" smtClean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liku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njene</a:t>
            </a:r>
            <a:r>
              <a:rPr lang="en-US" dirty="0"/>
              <a:t> </a:t>
            </a:r>
            <a:r>
              <a:rPr lang="en-US" dirty="0" err="1"/>
              <a:t>antiratne</a:t>
            </a:r>
            <a:r>
              <a:rPr lang="en-US" dirty="0"/>
              <a:t> </a:t>
            </a:r>
            <a:r>
              <a:rPr lang="en-US" dirty="0" err="1"/>
              <a:t>novele</a:t>
            </a:r>
            <a:r>
              <a:rPr lang="en-US" dirty="0"/>
              <a:t> o </a:t>
            </a:r>
            <a:r>
              <a:rPr lang="en-US" dirty="0" err="1"/>
              <a:t>orijentalnom</a:t>
            </a:r>
            <a:r>
              <a:rPr lang="en-US" dirty="0"/>
              <a:t> </a:t>
            </a:r>
            <a:r>
              <a:rPr lang="en-US" dirty="0" err="1"/>
              <a:t>princu</a:t>
            </a:r>
            <a:r>
              <a:rPr lang="en-US" dirty="0"/>
              <a:t> </a:t>
            </a:r>
            <a:r>
              <a:rPr lang="en-US" dirty="0" err="1"/>
              <a:t>Maliku</a:t>
            </a:r>
            <a:r>
              <a:rPr lang="sr-Latn-CS" dirty="0"/>
              <a:t>);</a:t>
            </a:r>
          </a:p>
          <a:p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revolucionara</a:t>
            </a:r>
            <a:r>
              <a:rPr lang="en-US" dirty="0"/>
              <a:t> Karla </a:t>
            </a:r>
            <a:r>
              <a:rPr lang="en-US" dirty="0" err="1"/>
              <a:t>Radeka</a:t>
            </a:r>
            <a:r>
              <a:rPr lang="en-US" dirty="0"/>
              <a:t> </a:t>
            </a:r>
            <a:r>
              <a:rPr lang="sr-Latn-CS" dirty="0"/>
              <a:t>i </a:t>
            </a:r>
            <a:r>
              <a:rPr lang="en-US" dirty="0" err="1"/>
              <a:t>Lenjina</a:t>
            </a:r>
            <a:r>
              <a:rPr lang="sr-Latn-CS" dirty="0"/>
              <a:t>,</a:t>
            </a:r>
            <a:r>
              <a:rPr lang="en-US" dirty="0"/>
              <a:t> </a:t>
            </a:r>
            <a:r>
              <a:rPr lang="en-US" dirty="0" err="1"/>
              <a:t>nalazi</a:t>
            </a:r>
            <a:r>
              <a:rPr lang="en-US" dirty="0"/>
              <a:t> se</a:t>
            </a:r>
            <a:r>
              <a:rPr lang="sr-Latn-CS" dirty="0"/>
              <a:t> Baderova</a:t>
            </a:r>
            <a:r>
              <a:rPr lang="en-US" dirty="0"/>
              <a:t> </a:t>
            </a:r>
            <a:r>
              <a:rPr lang="en-US" dirty="0" err="1"/>
              <a:t>glava</a:t>
            </a:r>
            <a:r>
              <a:rPr lang="en-US" dirty="0"/>
              <a:t> </a:t>
            </a:r>
            <a:r>
              <a:rPr lang="en-US" dirty="0" err="1"/>
              <a:t>prikačena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telo</a:t>
            </a:r>
            <a:r>
              <a:rPr lang="en-US" dirty="0"/>
              <a:t> </a:t>
            </a:r>
            <a:r>
              <a:rPr lang="en-US" dirty="0" err="1"/>
              <a:t>Šarlote</a:t>
            </a:r>
            <a:r>
              <a:rPr lang="en-US" dirty="0"/>
              <a:t> </a:t>
            </a:r>
            <a:r>
              <a:rPr lang="en-US" dirty="0" err="1"/>
              <a:t>Jozef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naslonjeno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telo</a:t>
            </a:r>
            <a:r>
              <a:rPr lang="en-US" dirty="0"/>
              <a:t> </a:t>
            </a:r>
            <a:r>
              <a:rPr lang="en-US" dirty="0" err="1"/>
              <a:t>Johane</a:t>
            </a:r>
            <a:r>
              <a:rPr lang="en-US" dirty="0"/>
              <a:t> </a:t>
            </a:r>
            <a:r>
              <a:rPr lang="en-US" dirty="0" err="1"/>
              <a:t>Jozef</a:t>
            </a:r>
            <a:r>
              <a:rPr lang="en-US" dirty="0"/>
              <a:t> (Johanna Joseph),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nemačke</a:t>
            </a:r>
            <a:r>
              <a:rPr lang="en-US" dirty="0"/>
              <a:t> </a:t>
            </a:r>
            <a:r>
              <a:rPr lang="en-US" dirty="0" err="1"/>
              <a:t>nacionale</a:t>
            </a:r>
            <a:r>
              <a:rPr lang="en-US" dirty="0"/>
              <a:t> </a:t>
            </a:r>
            <a:r>
              <a:rPr lang="en-US" dirty="0" err="1"/>
              <a:t>šampionke</a:t>
            </a:r>
            <a:r>
              <a:rPr lang="en-US" dirty="0"/>
              <a:t> u </a:t>
            </a:r>
            <a:r>
              <a:rPr lang="en-US" dirty="0" err="1"/>
              <a:t>skakanju</a:t>
            </a:r>
            <a:r>
              <a:rPr lang="en-US" dirty="0"/>
              <a:t> u </a:t>
            </a:r>
            <a:r>
              <a:rPr lang="en-US" dirty="0" err="1"/>
              <a:t>vodu</a:t>
            </a:r>
            <a:r>
              <a:rPr lang="sr-Latn-CS" dirty="0"/>
              <a:t>/bader-baden; kunstspringen</a:t>
            </a:r>
            <a:r>
              <a:rPr lang="en-US" dirty="0"/>
              <a:t>.</a:t>
            </a:r>
            <a:endParaRPr lang="sr-Latn-CS" dirty="0"/>
          </a:p>
          <a:p>
            <a:r>
              <a:rPr lang="sr-Latn-CS" dirty="0"/>
              <a:t>sa glavom Kathe Kolvitz (u pedesetdrugoj postala prvi ženski profesor na Pruskoj umetničkoj akademiji </a:t>
            </a:r>
            <a:r>
              <a:rPr lang="sr-Latn-C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304800" y="5029200"/>
            <a:ext cx="8610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Dada-</a:t>
            </a:r>
            <a:r>
              <a:rPr lang="en-US" dirty="0" err="1"/>
              <a:t>svet</a:t>
            </a:r>
            <a:r>
              <a:rPr lang="en-US" dirty="0"/>
              <a:t> </a:t>
            </a:r>
            <a:r>
              <a:rPr lang="en-US" dirty="0" err="1"/>
              <a:t>nastanjuju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glave</a:t>
            </a:r>
            <a:r>
              <a:rPr lang="en-US" dirty="0"/>
              <a:t> </a:t>
            </a:r>
            <a:r>
              <a:rPr lang="en-US" dirty="0" err="1"/>
              <a:t>Georga</a:t>
            </a:r>
            <a:r>
              <a:rPr lang="en-US" dirty="0"/>
              <a:t> </a:t>
            </a:r>
            <a:r>
              <a:rPr lang="en-US" dirty="0" err="1"/>
              <a:t>Grosa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Vilanda</a:t>
            </a:r>
            <a:r>
              <a:rPr lang="en-US" dirty="0"/>
              <a:t> </a:t>
            </a:r>
            <a:r>
              <a:rPr lang="en-US" dirty="0" err="1"/>
              <a:t>Hercfeldea</a:t>
            </a:r>
            <a:r>
              <a:rPr lang="en-US" dirty="0"/>
              <a:t>, </a:t>
            </a:r>
            <a:r>
              <a:rPr lang="en-US" dirty="0" err="1"/>
              <a:t>zakačene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telo</a:t>
            </a:r>
            <a:r>
              <a:rPr lang="en-US" dirty="0"/>
              <a:t> </a:t>
            </a:r>
            <a:r>
              <a:rPr lang="en-US" dirty="0" err="1"/>
              <a:t>balerine</a:t>
            </a:r>
            <a:r>
              <a:rPr lang="en-US" dirty="0"/>
              <a:t>; </a:t>
            </a:r>
            <a:endParaRPr lang="sr-Latn-CS" dirty="0"/>
          </a:p>
          <a:p>
            <a:r>
              <a:rPr lang="en-US" dirty="0" err="1"/>
              <a:t>glumica</a:t>
            </a:r>
            <a:r>
              <a:rPr lang="en-US" dirty="0"/>
              <a:t> </a:t>
            </a:r>
            <a:r>
              <a:rPr lang="en-US" dirty="0" err="1"/>
              <a:t>Asta</a:t>
            </a:r>
            <a:r>
              <a:rPr lang="en-US" dirty="0"/>
              <a:t> </a:t>
            </a:r>
            <a:r>
              <a:rPr lang="en-US" dirty="0" err="1"/>
              <a:t>Nilsen</a:t>
            </a:r>
            <a:r>
              <a:rPr lang="en-US" dirty="0"/>
              <a:t> </a:t>
            </a:r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od</a:t>
            </a:r>
            <a:r>
              <a:rPr lang="en-US" dirty="0"/>
              <a:t> </a:t>
            </a:r>
            <a:r>
              <a:rPr lang="en-US" dirty="0" err="1"/>
              <a:t>najvećih</a:t>
            </a:r>
            <a:r>
              <a:rPr lang="en-US" dirty="0"/>
              <a:t> </a:t>
            </a:r>
            <a:r>
              <a:rPr lang="en-US" dirty="0" err="1"/>
              <a:t>zvezda</a:t>
            </a:r>
            <a:r>
              <a:rPr lang="en-US" dirty="0"/>
              <a:t> </a:t>
            </a:r>
            <a:r>
              <a:rPr lang="en-US" dirty="0" err="1"/>
              <a:t>nemog</a:t>
            </a:r>
            <a:r>
              <a:rPr lang="en-US" dirty="0"/>
              <a:t> </a:t>
            </a:r>
            <a:r>
              <a:rPr lang="en-US" dirty="0" err="1"/>
              <a:t>filma</a:t>
            </a:r>
            <a:r>
              <a:rPr lang="en-US" dirty="0"/>
              <a:t>; </a:t>
            </a:r>
            <a:endParaRPr lang="sr-Latn-CS" dirty="0"/>
          </a:p>
          <a:p>
            <a:r>
              <a:rPr lang="en-US" dirty="0" err="1"/>
              <a:t>plesačice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Negri</a:t>
            </a:r>
            <a:r>
              <a:rPr lang="en-US" dirty="0"/>
              <a:t> (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Negri</a:t>
            </a:r>
            <a:r>
              <a:rPr lang="en-US" dirty="0"/>
              <a:t>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Nidi</a:t>
            </a:r>
            <a:r>
              <a:rPr lang="en-US" dirty="0"/>
              <a:t> </a:t>
            </a:r>
            <a:r>
              <a:rPr lang="en-US" dirty="0" err="1"/>
              <a:t>Impekoven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kupa</a:t>
            </a:r>
            <a:r>
              <a:rPr lang="en-US" dirty="0"/>
              <a:t> </a:t>
            </a:r>
            <a:r>
              <a:rPr lang="en-US" dirty="0" err="1"/>
              <a:t>Džona</a:t>
            </a:r>
            <a:r>
              <a:rPr lang="en-US" dirty="0"/>
              <a:t> </a:t>
            </a:r>
            <a:r>
              <a:rPr lang="en-US" dirty="0" err="1"/>
              <a:t>Hartfilda</a:t>
            </a:r>
            <a:r>
              <a:rPr lang="en-US" dirty="0"/>
              <a:t> </a:t>
            </a:r>
            <a:r>
              <a:rPr lang="en-US" dirty="0" err="1"/>
              <a:t>Lik</a:t>
            </a:r>
            <a:r>
              <a:rPr lang="en-US" dirty="0"/>
              <a:t> </a:t>
            </a:r>
            <a:r>
              <a:rPr lang="en-US" dirty="0" err="1"/>
              <a:t>Hane</a:t>
            </a:r>
            <a:r>
              <a:rPr lang="en-US" dirty="0"/>
              <a:t> </a:t>
            </a:r>
            <a:r>
              <a:rPr lang="en-US" dirty="0" err="1"/>
              <a:t>Heh</a:t>
            </a:r>
            <a:r>
              <a:rPr lang="en-US" dirty="0"/>
              <a:t> se </a:t>
            </a:r>
            <a:r>
              <a:rPr lang="en-US" dirty="0" err="1"/>
              <a:t>pojavljuje</a:t>
            </a:r>
            <a:r>
              <a:rPr lang="en-US" dirty="0"/>
              <a:t> </a:t>
            </a:r>
            <a:r>
              <a:rPr lang="en-US" dirty="0" err="1"/>
              <a:t>iznad</a:t>
            </a:r>
            <a:r>
              <a:rPr lang="en-US" dirty="0"/>
              <a:t> </a:t>
            </a:r>
            <a:r>
              <a:rPr lang="en-US" dirty="0" err="1"/>
              <a:t>mape</a:t>
            </a:r>
            <a:r>
              <a:rPr lang="en-US" dirty="0"/>
              <a:t> </a:t>
            </a:r>
            <a:r>
              <a:rPr lang="en-US" dirty="0" err="1"/>
              <a:t>Evrope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pokazuje</a:t>
            </a:r>
            <a:r>
              <a:rPr lang="en-US" dirty="0"/>
              <a:t> </a:t>
            </a:r>
            <a:r>
              <a:rPr lang="en-US" dirty="0" err="1"/>
              <a:t>države</a:t>
            </a:r>
            <a:r>
              <a:rPr lang="en-US" dirty="0"/>
              <a:t> u </a:t>
            </a:r>
            <a:r>
              <a:rPr lang="en-US" dirty="0" err="1"/>
              <a:t>kojima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žene</a:t>
            </a:r>
            <a:r>
              <a:rPr lang="en-US" dirty="0"/>
              <a:t> </a:t>
            </a:r>
            <a:r>
              <a:rPr lang="en-US" dirty="0" err="1"/>
              <a:t>dobile</a:t>
            </a:r>
            <a:r>
              <a:rPr lang="en-US" dirty="0"/>
              <a:t> </a:t>
            </a:r>
            <a:r>
              <a:rPr lang="en-US" dirty="0" err="1"/>
              <a:t>pravo</a:t>
            </a:r>
            <a:r>
              <a:rPr lang="en-US" dirty="0"/>
              <a:t> </a:t>
            </a:r>
            <a:r>
              <a:rPr lang="en-US" dirty="0" err="1"/>
              <a:t>glasa</a:t>
            </a:r>
            <a:r>
              <a:rPr lang="en-US" dirty="0" smtClean="0"/>
              <a:t>.</a:t>
            </a:r>
            <a:endParaRPr lang="sr-Latn-RS" dirty="0" smtClean="0"/>
          </a:p>
          <a:p>
            <a:r>
              <a:rPr lang="sr-Latn-RS" dirty="0" smtClean="0"/>
              <a:t>(DETALJNIJE O OPISIMA FOTOMONTAŽA POGLEDATI PRILOG U PDF-U)</a:t>
            </a:r>
            <a:endParaRPr lang="en-US" dirty="0"/>
          </a:p>
        </p:txBody>
      </p:sp>
      <p:sp>
        <p:nvSpPr>
          <p:cNvPr id="203783" name="AutoShape 7" descr="Related imag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0378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76200"/>
            <a:ext cx="464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8" descr="http://inthelittlehouse.com/wp-content/uploads/2012/01/hannahHo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362200"/>
            <a:ext cx="35099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152400" y="457200"/>
            <a:ext cx="4191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sr-Latn-CS">
                <a:latin typeface="Calibri" pitchFamily="34" charset="0"/>
              </a:rPr>
              <a:t>Rodni stereotipi</a:t>
            </a:r>
          </a:p>
          <a:p>
            <a:pPr>
              <a:lnSpc>
                <a:spcPct val="80000"/>
              </a:lnSpc>
            </a:pPr>
            <a:endParaRPr lang="en-ZA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sr-Latn-CS">
                <a:latin typeface="Calibri" pitchFamily="34" charset="0"/>
              </a:rPr>
              <a:t>Kulturalna kritika</a:t>
            </a:r>
            <a:endParaRPr lang="en-ZA">
              <a:latin typeface="Calibri" pitchFamily="34" charset="0"/>
            </a:endParaRPr>
          </a:p>
        </p:txBody>
      </p:sp>
      <p:pic>
        <p:nvPicPr>
          <p:cNvPr id="182276" name="Picture 2" descr="http://harpymarx.files.wordpress.com/2008/08/hhoch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371600"/>
            <a:ext cx="43434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5181600" y="304800"/>
            <a:ext cx="3581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dirty="0">
                <a:latin typeface="Calibri" pitchFamily="34" charset="0"/>
              </a:rPr>
              <a:t>Hannah Höch, </a:t>
            </a:r>
            <a:r>
              <a:rPr lang="en-US" dirty="0" err="1" smtClean="0">
                <a:latin typeface="Calibri" pitchFamily="34" charset="0"/>
              </a:rPr>
              <a:t>Lepa</a:t>
            </a:r>
            <a:r>
              <a:rPr lang="sr-Latn-RS" dirty="0" smtClean="0">
                <a:latin typeface="Calibri" pitchFamily="34" charset="0"/>
              </a:rPr>
              <a:t> devojka (</a:t>
            </a:r>
            <a:r>
              <a:rPr lang="de-DE" i="1" dirty="0" smtClean="0">
                <a:latin typeface="Calibri" pitchFamily="34" charset="0"/>
              </a:rPr>
              <a:t>Das </a:t>
            </a:r>
            <a:r>
              <a:rPr lang="de-DE" i="1" dirty="0">
                <a:latin typeface="Calibri" pitchFamily="34" charset="0"/>
              </a:rPr>
              <a:t>schöne Mädchen </a:t>
            </a:r>
            <a:r>
              <a:rPr lang="de-DE" dirty="0" smtClean="0">
                <a:latin typeface="Calibri" pitchFamily="34" charset="0"/>
              </a:rPr>
              <a:t>), </a:t>
            </a:r>
            <a:r>
              <a:rPr lang="sr-Latn-RS" dirty="0" smtClean="0">
                <a:latin typeface="Calibri" pitchFamily="34" charset="0"/>
              </a:rPr>
              <a:t>fotomontaža</a:t>
            </a:r>
            <a:r>
              <a:rPr lang="de-DE" dirty="0" smtClean="0">
                <a:latin typeface="Calibri" pitchFamily="34" charset="0"/>
              </a:rPr>
              <a:t>, </a:t>
            </a:r>
            <a:r>
              <a:rPr lang="de-DE" dirty="0">
                <a:latin typeface="Calibri" pitchFamily="34" charset="0"/>
              </a:rPr>
              <a:t>1921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5" descr="http://www.dadart.com/dada-media/Hannah-Hoch-DaDandy-1919-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52399"/>
            <a:ext cx="5011738" cy="656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5" name="Rectangle 6"/>
          <p:cNvSpPr>
            <a:spLocks noChangeArrowheads="1"/>
          </p:cNvSpPr>
          <p:nvPr/>
        </p:nvSpPr>
        <p:spPr bwMode="auto">
          <a:xfrm>
            <a:off x="304800" y="304800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dirty="0">
                <a:latin typeface="Calibri" pitchFamily="34" charset="0"/>
              </a:rPr>
              <a:t>Hannah Höch,</a:t>
            </a:r>
            <a:r>
              <a:rPr lang="de-DE" i="1" dirty="0">
                <a:latin typeface="Calibri" pitchFamily="34" charset="0"/>
              </a:rPr>
              <a:t> Da-Dandy,</a:t>
            </a:r>
            <a:r>
              <a:rPr lang="de-DE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fotomontaža</a:t>
            </a:r>
            <a:r>
              <a:rPr lang="de-DE" dirty="0" smtClean="0">
                <a:latin typeface="Calibri" pitchFamily="34" charset="0"/>
              </a:rPr>
              <a:t>, </a:t>
            </a:r>
            <a:r>
              <a:rPr lang="de-DE" dirty="0">
                <a:latin typeface="Calibri" pitchFamily="34" charset="0"/>
              </a:rPr>
              <a:t>1919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457200" y="381000"/>
            <a:ext cx="2819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Calibri" pitchFamily="34" charset="0"/>
              </a:rPr>
              <a:t>Hochfinanz (High Finance)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1923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Photomontage with collage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36 x 31 cm</a:t>
            </a:r>
            <a:r>
              <a:rPr lang="sr-Latn-CS">
                <a:latin typeface="Calibri" pitchFamily="34" charset="0"/>
              </a:rPr>
              <a:t>, </a:t>
            </a:r>
            <a:r>
              <a:rPr lang="en-US">
                <a:latin typeface="Calibri" pitchFamily="34" charset="0"/>
              </a:rPr>
              <a:t>Private Collection </a:t>
            </a:r>
          </a:p>
        </p:txBody>
      </p:sp>
      <p:pic>
        <p:nvPicPr>
          <p:cNvPr id="183299" name="Picture 4" descr="http://www.artchive.com/artchive/h/hoch/high_fina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0575" y="0"/>
            <a:ext cx="5813425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2" descr="http://25.media.tumblr.com/tumblr_l7seb2dKHL1qzz5ieo1_500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876800" y="990600"/>
            <a:ext cx="4111625" cy="5540375"/>
          </a:xfrm>
        </p:spPr>
      </p:pic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181600" y="152400"/>
            <a:ext cx="3473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en-US" dirty="0"/>
              <a:t>Hannah </a:t>
            </a:r>
            <a:r>
              <a:rPr lang="en-US" dirty="0" err="1"/>
              <a:t>Höch</a:t>
            </a:r>
            <a:r>
              <a:rPr lang="sr-Latn-CS" dirty="0"/>
              <a:t>, Mulatkinja, 1924, 11x8,2 cm</a:t>
            </a:r>
            <a:r>
              <a:rPr lang="en-US" dirty="0"/>
              <a:t> </a:t>
            </a:r>
          </a:p>
        </p:txBody>
      </p:sp>
      <p:pic>
        <p:nvPicPr>
          <p:cNvPr id="4" name="Picture 2" descr="http://lapetitemelancolie.files.wordpress.com/2013/04/hannah-hc3b6ch-from-an-ethnographical-museum-photomontage-1925.jpg?w=549&amp;h=8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74700"/>
            <a:ext cx="3932238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4800" y="76200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ZA" dirty="0"/>
              <a:t>Hannah Hoch </a:t>
            </a:r>
            <a:r>
              <a:rPr lang="sr-Latn-RS" i="1" dirty="0" smtClean="0"/>
              <a:t>Tuga: iz Etnografskog muzeja, </a:t>
            </a:r>
            <a:r>
              <a:rPr lang="sr-Latn-RS" dirty="0" smtClean="0"/>
              <a:t>fotomontaža </a:t>
            </a:r>
            <a:r>
              <a:rPr lang="en-ZA" dirty="0" smtClean="0"/>
              <a:t>1925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Hanna Hoch -  The Sweet One, 19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9977" y="0"/>
            <a:ext cx="311162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Rectangle 5"/>
          <p:cNvSpPr>
            <a:spLocks noChangeArrowheads="1"/>
          </p:cNvSpPr>
          <p:nvPr/>
        </p:nvSpPr>
        <p:spPr bwMode="auto">
          <a:xfrm>
            <a:off x="5334000" y="6019800"/>
            <a:ext cx="365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Hanna Hoch -  </a:t>
            </a:r>
            <a:r>
              <a:rPr lang="sr-Latn-RS" dirty="0" smtClean="0">
                <a:latin typeface="Calibri" pitchFamily="34" charset="0"/>
              </a:rPr>
              <a:t>Dražesna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1926</a:t>
            </a:r>
            <a:r>
              <a:rPr lang="sr-Latn-CS" dirty="0">
                <a:latin typeface="Calibri" pitchFamily="34" charset="0"/>
              </a:rPr>
              <a:t>, 30x15,5cm, Museum Folkwang Essen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86372" name="Rectangle 3"/>
          <p:cNvSpPr>
            <a:spLocks noChangeArrowheads="1"/>
          </p:cNvSpPr>
          <p:nvPr/>
        </p:nvSpPr>
        <p:spPr bwMode="auto">
          <a:xfrm>
            <a:off x="152400" y="4800600"/>
            <a:ext cx="5181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r-Latn-CS" dirty="0">
                <a:latin typeface="Calibri" pitchFamily="34" charset="0"/>
              </a:rPr>
              <a:t>Rasni stereotipi – ‘primitivna umetnost’ - predstave sa maskama iz etnolografskog muzeja  kombinovane sa predstavama /fragmentima iz modnih magazina, fotografijama delova tela, kadrova iz filmova itd</a:t>
            </a:r>
          </a:p>
        </p:txBody>
      </p:sp>
      <p:pic>
        <p:nvPicPr>
          <p:cNvPr id="5" name="Picture 2" descr="http://1.bp.blogspot.com/-DinUDWOe7m0/UG8FVw4ELXI/AAAAAAAAAJE/QJm_jFr0OEY/s1600/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150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3352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>
                <a:latin typeface="Calibri" pitchFamily="34" charset="0"/>
              </a:rPr>
              <a:t>Hannah Höch, </a:t>
            </a:r>
            <a:r>
              <a:rPr lang="sr-Latn-RS" dirty="0" smtClean="0">
                <a:latin typeface="Calibri" pitchFamily="34" charset="0"/>
              </a:rPr>
              <a:t>Čudna lepota (</a:t>
            </a:r>
            <a:r>
              <a:rPr lang="de-DE" i="1" dirty="0" smtClean="0">
                <a:latin typeface="Calibri" pitchFamily="34" charset="0"/>
              </a:rPr>
              <a:t>Fremde Schönheit), </a:t>
            </a:r>
            <a:r>
              <a:rPr lang="sr-Latn-RS" dirty="0" smtClean="0">
                <a:latin typeface="Calibri" pitchFamily="34" charset="0"/>
              </a:rPr>
              <a:t>fotomontaža</a:t>
            </a:r>
            <a:r>
              <a:rPr lang="de-DE" dirty="0" smtClean="0">
                <a:latin typeface="Calibri" pitchFamily="34" charset="0"/>
              </a:rPr>
              <a:t>, 1929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563563"/>
          </a:xfrm>
        </p:spPr>
        <p:txBody>
          <a:bodyPr>
            <a:normAutofit/>
          </a:bodyPr>
          <a:lstStyle/>
          <a:p>
            <a:r>
              <a:rPr lang="sr-Latn-CS" sz="2900"/>
              <a:t>BERLIN</a:t>
            </a:r>
            <a:endParaRPr lang="en-US" sz="2900"/>
          </a:p>
        </p:txBody>
      </p:sp>
      <p:sp>
        <p:nvSpPr>
          <p:cNvPr id="149507" name="Content Placeholder 2"/>
          <p:cNvSpPr>
            <a:spLocks noGrp="1"/>
          </p:cNvSpPr>
          <p:nvPr>
            <p:ph idx="4294967295"/>
          </p:nvPr>
        </p:nvSpPr>
        <p:spPr>
          <a:xfrm>
            <a:off x="457200" y="685800"/>
            <a:ext cx="8229600" cy="5867400"/>
          </a:xfrm>
        </p:spPr>
        <p:txBody>
          <a:bodyPr>
            <a:normAutofit fontScale="92500"/>
          </a:bodyPr>
          <a:lstStyle/>
          <a:p>
            <a:r>
              <a:rPr lang="en-US" sz="1800" b="1" dirty="0" smtClean="0"/>
              <a:t>1917</a:t>
            </a:r>
            <a:r>
              <a:rPr lang="sr-Latn-RS" sz="1800" b="1" dirty="0" smtClean="0"/>
              <a:t> (februar)</a:t>
            </a:r>
            <a:r>
              <a:rPr lang="en-US" sz="1800" dirty="0" smtClean="0"/>
              <a:t>: </a:t>
            </a:r>
            <a:r>
              <a:rPr lang="en-US" sz="1800" dirty="0" err="1"/>
              <a:t>Huelsenbeck</a:t>
            </a:r>
            <a:r>
              <a:rPr lang="en-US" sz="1800" dirty="0"/>
              <a:t> </a:t>
            </a:r>
            <a:r>
              <a:rPr lang="sr-Latn-RS" sz="1800" dirty="0" smtClean="0"/>
              <a:t>se vraća u</a:t>
            </a:r>
            <a:r>
              <a:rPr lang="en-US" sz="1800" dirty="0" smtClean="0"/>
              <a:t> Berlin </a:t>
            </a:r>
            <a:endParaRPr lang="sr-Latn-RS" sz="1800" dirty="0" smtClean="0"/>
          </a:p>
          <a:p>
            <a:r>
              <a:rPr lang="sr-Latn-RS" sz="1800" b="1" dirty="0" smtClean="0"/>
              <a:t>1918:</a:t>
            </a:r>
            <a:r>
              <a:rPr lang="sr-Latn-RS" sz="1800" dirty="0" smtClean="0"/>
              <a:t> </a:t>
            </a:r>
            <a:r>
              <a:rPr lang="en-US" sz="1800" dirty="0" smtClean="0"/>
              <a:t>Soiree </a:t>
            </a:r>
            <a:r>
              <a:rPr lang="sr-Latn-CS" sz="1800" dirty="0" smtClean="0"/>
              <a:t>u</a:t>
            </a:r>
            <a:r>
              <a:rPr lang="en-US" sz="1800" dirty="0" smtClean="0"/>
              <a:t> </a:t>
            </a:r>
            <a:r>
              <a:rPr lang="en-US" sz="1800" dirty="0" err="1" smtClean="0"/>
              <a:t>Neumenn’s</a:t>
            </a:r>
            <a:r>
              <a:rPr lang="en-US" sz="1800" dirty="0" smtClean="0"/>
              <a:t> </a:t>
            </a:r>
            <a:r>
              <a:rPr lang="en-US" sz="1800" dirty="0" err="1" smtClean="0"/>
              <a:t>Graphisches</a:t>
            </a:r>
            <a:r>
              <a:rPr lang="en-US" sz="1800" dirty="0" smtClean="0"/>
              <a:t> </a:t>
            </a:r>
            <a:r>
              <a:rPr lang="en-US" sz="1800" dirty="0" err="1" smtClean="0"/>
              <a:t>kabinett</a:t>
            </a:r>
            <a:r>
              <a:rPr lang="en-US" sz="1800" dirty="0" smtClean="0"/>
              <a:t> (22 </a:t>
            </a:r>
            <a:r>
              <a:rPr lang="sr-Latn-CS" sz="1800" dirty="0" smtClean="0"/>
              <a:t>januar</a:t>
            </a:r>
            <a:r>
              <a:rPr lang="en-US" sz="1800" dirty="0" smtClean="0"/>
              <a:t>)</a:t>
            </a:r>
            <a:r>
              <a:rPr lang="sr-Latn-RS" sz="1800" dirty="0" smtClean="0"/>
              <a:t>: </a:t>
            </a:r>
            <a:r>
              <a:rPr lang="hr-HR" sz="1800" dirty="0" smtClean="0"/>
              <a:t>Huelsenbeck je čitao svoju zvučnu poeziju i u improvizovanom govoru  napao je ekspresionizam, koji je optužio za kompromis sa establišmentom dok su drugi govornici, iznenadivši se, prigovarali da im je veče oteo neko ko traži kontroverze; </a:t>
            </a:r>
            <a:r>
              <a:rPr lang="en-US" sz="1800" dirty="0" smtClean="0"/>
              <a:t>Johannes </a:t>
            </a:r>
            <a:r>
              <a:rPr lang="en-US" sz="1800" dirty="0" err="1" smtClean="0"/>
              <a:t>Baader</a:t>
            </a:r>
            <a:r>
              <a:rPr lang="en-US" sz="1800" dirty="0" smtClean="0"/>
              <a:t> </a:t>
            </a:r>
            <a:r>
              <a:rPr lang="sr-Latn-CS" sz="1800" dirty="0" smtClean="0"/>
              <a:t>naziva sebe Predsednikom društva Oberdadaističke intergalaktičke nacije (februar)</a:t>
            </a:r>
            <a:r>
              <a:rPr lang="en-US" sz="1800" dirty="0" smtClean="0"/>
              <a:t>; </a:t>
            </a:r>
            <a:r>
              <a:rPr lang="en-US" sz="1800" dirty="0" err="1" smtClean="0"/>
              <a:t>Huelsenbeck</a:t>
            </a:r>
            <a:r>
              <a:rPr lang="en-US" sz="1800" dirty="0" smtClean="0"/>
              <a:t> </a:t>
            </a:r>
            <a:r>
              <a:rPr lang="sr-Latn-CS" sz="1800" dirty="0" smtClean="0"/>
              <a:t>piše</a:t>
            </a:r>
            <a:r>
              <a:rPr lang="en-US" sz="1800" dirty="0" smtClean="0"/>
              <a:t> ‘Dada Manifesto’</a:t>
            </a:r>
            <a:r>
              <a:rPr lang="sr-Latn-CS" sz="1800" dirty="0" smtClean="0"/>
              <a:t>; </a:t>
            </a:r>
            <a:r>
              <a:rPr lang="en-US" sz="1800" dirty="0" err="1" smtClean="0"/>
              <a:t>Huelsenbeck</a:t>
            </a:r>
            <a:r>
              <a:rPr lang="en-US" sz="1800" dirty="0" smtClean="0"/>
              <a:t>, </a:t>
            </a:r>
            <a:r>
              <a:rPr lang="en-US" sz="1800" dirty="0" err="1" smtClean="0"/>
              <a:t>Hausmann</a:t>
            </a:r>
            <a:r>
              <a:rPr lang="en-US" sz="1800" dirty="0" smtClean="0"/>
              <a:t> </a:t>
            </a:r>
            <a:r>
              <a:rPr lang="sr-Latn-CS" sz="1800" dirty="0" smtClean="0"/>
              <a:t>i</a:t>
            </a:r>
            <a:r>
              <a:rPr lang="en-US" sz="1800" dirty="0" smtClean="0"/>
              <a:t> Grosz </a:t>
            </a:r>
            <a:r>
              <a:rPr lang="sr-Latn-CS" sz="1800" dirty="0" smtClean="0"/>
              <a:t>organizovali veliki</a:t>
            </a:r>
            <a:r>
              <a:rPr lang="en-US" sz="1800" dirty="0" smtClean="0"/>
              <a:t> Dada soiree </a:t>
            </a:r>
            <a:r>
              <a:rPr lang="sr-Latn-CS" sz="1800" dirty="0" smtClean="0"/>
              <a:t>u </a:t>
            </a:r>
            <a:r>
              <a:rPr lang="en-US" sz="1800" dirty="0" smtClean="0"/>
              <a:t>Berliner </a:t>
            </a:r>
            <a:r>
              <a:rPr lang="en-US" sz="1800" dirty="0" err="1" smtClean="0"/>
              <a:t>Sezession</a:t>
            </a:r>
            <a:r>
              <a:rPr lang="en-US" sz="1800" dirty="0" smtClean="0"/>
              <a:t> (12</a:t>
            </a:r>
            <a:r>
              <a:rPr lang="sr-Latn-CS" sz="1800" dirty="0" smtClean="0"/>
              <a:t>.</a:t>
            </a:r>
            <a:r>
              <a:rPr lang="en-US" sz="1800" dirty="0" smtClean="0"/>
              <a:t> </a:t>
            </a:r>
            <a:r>
              <a:rPr lang="sr-Latn-CS" sz="1800" dirty="0" smtClean="0"/>
              <a:t>a</a:t>
            </a:r>
            <a:r>
              <a:rPr lang="en-US" sz="1800" dirty="0" err="1" smtClean="0"/>
              <a:t>pril</a:t>
            </a:r>
            <a:r>
              <a:rPr lang="en-US" sz="1800" dirty="0" smtClean="0"/>
              <a:t>)</a:t>
            </a:r>
            <a:r>
              <a:rPr lang="sr-Latn-RS" sz="1800" dirty="0" smtClean="0"/>
              <a:t>; </a:t>
            </a:r>
            <a:r>
              <a:rPr lang="hr-HR" sz="1800" dirty="0" smtClean="0"/>
              <a:t>Club Dada formiran je u aprilu; </a:t>
            </a:r>
            <a:r>
              <a:rPr lang="en-US" sz="1800" dirty="0" smtClean="0"/>
              <a:t>Raul </a:t>
            </a:r>
            <a:r>
              <a:rPr lang="en-US" sz="1800" dirty="0" err="1" smtClean="0"/>
              <a:t>Hausmann</a:t>
            </a:r>
            <a:r>
              <a:rPr lang="en-US" sz="1800" dirty="0" smtClean="0"/>
              <a:t> </a:t>
            </a:r>
            <a:r>
              <a:rPr lang="sr-Latn-CS" sz="1800" dirty="0" smtClean="0"/>
              <a:t>objavljuje</a:t>
            </a:r>
            <a:r>
              <a:rPr lang="en-US" sz="1800" dirty="0" smtClean="0"/>
              <a:t> ‘</a:t>
            </a:r>
            <a:r>
              <a:rPr lang="en-US" sz="1800" dirty="0" err="1" smtClean="0"/>
              <a:t>Materal</a:t>
            </a:r>
            <a:r>
              <a:rPr lang="en-US" sz="1800" dirty="0" smtClean="0"/>
              <a:t> </a:t>
            </a:r>
            <a:r>
              <a:rPr lang="en-US" sz="1800" dirty="0" err="1" smtClean="0"/>
              <a:t>der</a:t>
            </a:r>
            <a:r>
              <a:rPr lang="en-US" sz="1800" dirty="0" smtClean="0"/>
              <a:t> </a:t>
            </a:r>
            <a:r>
              <a:rPr lang="en-US" sz="1800" dirty="0" err="1" smtClean="0"/>
              <a:t>Malerie</a:t>
            </a:r>
            <a:r>
              <a:rPr lang="en-US" sz="1800" dirty="0" smtClean="0"/>
              <a:t>, </a:t>
            </a:r>
            <a:r>
              <a:rPr lang="en-US" sz="1800" dirty="0" err="1" smtClean="0"/>
              <a:t>Plastik</a:t>
            </a:r>
            <a:r>
              <a:rPr lang="en-US" sz="1800" dirty="0" smtClean="0"/>
              <a:t> and </a:t>
            </a:r>
            <a:r>
              <a:rPr lang="en-US" sz="1800" dirty="0" err="1" smtClean="0"/>
              <a:t>Architektur</a:t>
            </a:r>
            <a:r>
              <a:rPr lang="en-US" sz="1800" dirty="0" smtClean="0"/>
              <a:t>’ </a:t>
            </a:r>
            <a:r>
              <a:rPr lang="sr-Latn-CS" sz="1800" dirty="0" smtClean="0"/>
              <a:t>i</a:t>
            </a:r>
            <a:r>
              <a:rPr lang="en-US" sz="1800" dirty="0" smtClean="0"/>
              <a:t> ‘</a:t>
            </a:r>
            <a:r>
              <a:rPr lang="en-US" sz="1800" dirty="0" err="1" smtClean="0"/>
              <a:t>Syntetis</a:t>
            </a:r>
            <a:r>
              <a:rPr lang="en-US" sz="1800" dirty="0" smtClean="0"/>
              <a:t> Cinema Painting’ (</a:t>
            </a:r>
            <a:r>
              <a:rPr lang="sr-Latn-CS" sz="1800" dirty="0" smtClean="0"/>
              <a:t>ok</a:t>
            </a:r>
            <a:r>
              <a:rPr lang="en-US" sz="1800" dirty="0" err="1" smtClean="0"/>
              <a:t>tob</a:t>
            </a:r>
            <a:r>
              <a:rPr lang="sr-Latn-CS" sz="1800" dirty="0" smtClean="0"/>
              <a:t>a</a:t>
            </a:r>
            <a:r>
              <a:rPr lang="en-US" sz="1800" dirty="0" smtClean="0"/>
              <a:t>r</a:t>
            </a:r>
            <a:r>
              <a:rPr lang="sr-Latn-CS" sz="1800" dirty="0" smtClean="0"/>
              <a:t>);</a:t>
            </a:r>
            <a:r>
              <a:rPr lang="en-US" sz="1800" dirty="0" smtClean="0"/>
              <a:t> </a:t>
            </a:r>
            <a:r>
              <a:rPr lang="sr-Latn-CS" sz="1800" dirty="0" smtClean="0"/>
              <a:t>Velike demonstracije u organizaciji </a:t>
            </a:r>
            <a:r>
              <a:rPr lang="en-US" sz="1800" dirty="0" smtClean="0"/>
              <a:t> Sparta</a:t>
            </a:r>
            <a:r>
              <a:rPr lang="sr-Latn-CS" sz="1800" dirty="0" smtClean="0"/>
              <a:t>kista </a:t>
            </a:r>
            <a:r>
              <a:rPr lang="en-US" sz="1800" dirty="0" smtClean="0"/>
              <a:t>(8 December)</a:t>
            </a:r>
            <a:endParaRPr lang="sr-Latn-RS" sz="1800" dirty="0" smtClean="0"/>
          </a:p>
          <a:p>
            <a:r>
              <a:rPr lang="en-US" sz="1800" b="1" dirty="0" smtClean="0"/>
              <a:t>1918</a:t>
            </a:r>
            <a:r>
              <a:rPr lang="en-US" sz="1800" dirty="0"/>
              <a:t>: </a:t>
            </a:r>
            <a:r>
              <a:rPr lang="en-US" sz="1800" dirty="0" err="1"/>
              <a:t>Hausmann</a:t>
            </a:r>
            <a:r>
              <a:rPr lang="sr-Latn-CS" sz="1800" dirty="0"/>
              <a:t>/Hoch</a:t>
            </a:r>
            <a:r>
              <a:rPr lang="en-US" sz="1800" dirty="0"/>
              <a:t> </a:t>
            </a:r>
            <a:r>
              <a:rPr lang="sr-Latn-CS" sz="1800" dirty="0"/>
              <a:t>– otkrivaju tehniku f</a:t>
            </a:r>
            <a:r>
              <a:rPr lang="en-US" sz="1800" dirty="0" err="1"/>
              <a:t>otomonta</a:t>
            </a:r>
            <a:r>
              <a:rPr lang="sr-Latn-CS" sz="1800" dirty="0"/>
              <a:t>ža</a:t>
            </a:r>
            <a:r>
              <a:rPr lang="en-US" sz="1800" dirty="0"/>
              <a:t> (</a:t>
            </a:r>
            <a:r>
              <a:rPr lang="sr-Latn-CS" sz="1800" dirty="0"/>
              <a:t>leto</a:t>
            </a:r>
            <a:r>
              <a:rPr lang="en-US" sz="1800" dirty="0"/>
              <a:t>) </a:t>
            </a:r>
            <a:r>
              <a:rPr lang="sr-Latn-CS" sz="1800" dirty="0"/>
              <a:t> (ili je to bio Heartfield 1915-1916)</a:t>
            </a:r>
            <a:endParaRPr lang="en-US" sz="1800" dirty="0"/>
          </a:p>
          <a:p>
            <a:r>
              <a:rPr lang="en-US" sz="1800" b="1" dirty="0"/>
              <a:t>1919</a:t>
            </a:r>
            <a:r>
              <a:rPr lang="en-US" sz="1800" dirty="0"/>
              <a:t>: Sparta</a:t>
            </a:r>
            <a:r>
              <a:rPr lang="sr-Latn-CS" sz="1800" dirty="0"/>
              <a:t>k</a:t>
            </a:r>
            <a:r>
              <a:rPr lang="en-US" sz="1800" dirty="0" err="1"/>
              <a:t>ist</a:t>
            </a:r>
            <a:r>
              <a:rPr lang="sr-Latn-CS" sz="1800" dirty="0"/>
              <a:t>ičke pobune</a:t>
            </a:r>
            <a:r>
              <a:rPr lang="en-US" sz="1800" dirty="0"/>
              <a:t> </a:t>
            </a:r>
            <a:r>
              <a:rPr lang="sr-Latn-CS" sz="1800" dirty="0"/>
              <a:t>u </a:t>
            </a:r>
            <a:r>
              <a:rPr lang="sr-Latn-CS" sz="1800" dirty="0" smtClean="0"/>
              <a:t>Berlinu, Štutgardu, Nirnbergu, Bremenu, Dizeldorf</a:t>
            </a:r>
            <a:r>
              <a:rPr lang="sr-Latn-RS" sz="1800" dirty="0" smtClean="0"/>
              <a:t>u </a:t>
            </a:r>
            <a:r>
              <a:rPr lang="en-US" sz="1800" dirty="0" smtClean="0"/>
              <a:t>(6-12 </a:t>
            </a:r>
            <a:r>
              <a:rPr lang="en-US" sz="1800" dirty="0" err="1"/>
              <a:t>januar</a:t>
            </a:r>
            <a:r>
              <a:rPr lang="en-US" sz="1800" dirty="0" smtClean="0"/>
              <a:t>)</a:t>
            </a:r>
            <a:r>
              <a:rPr lang="sr-Latn-RS" sz="1800" dirty="0" smtClean="0"/>
              <a:t>; </a:t>
            </a:r>
            <a:r>
              <a:rPr lang="en-US" sz="1800" dirty="0" smtClean="0"/>
              <a:t>Berlin</a:t>
            </a:r>
            <a:r>
              <a:rPr lang="en-US" sz="1800" dirty="0"/>
              <a:t>: </a:t>
            </a:r>
            <a:r>
              <a:rPr lang="en-US" sz="1800" dirty="0" err="1"/>
              <a:t>Baader</a:t>
            </a:r>
            <a:r>
              <a:rPr lang="en-US" sz="1800" dirty="0"/>
              <a:t> </a:t>
            </a:r>
            <a:r>
              <a:rPr lang="sr-Latn-CS" sz="1800" dirty="0"/>
              <a:t>sebe proglašava za</a:t>
            </a:r>
            <a:r>
              <a:rPr lang="en-US" sz="1800" dirty="0"/>
              <a:t>  ‘</a:t>
            </a:r>
            <a:r>
              <a:rPr lang="en-US" sz="1800" dirty="0" err="1"/>
              <a:t>Pred</a:t>
            </a:r>
            <a:r>
              <a:rPr lang="sr-Latn-CS" sz="1800" dirty="0"/>
              <a:t>s</a:t>
            </a:r>
            <a:r>
              <a:rPr lang="en-US" sz="1800" dirty="0"/>
              <a:t>e</a:t>
            </a:r>
            <a:r>
              <a:rPr lang="sr-Latn-CS" sz="1800" dirty="0"/>
              <a:t>dnika</a:t>
            </a:r>
            <a:r>
              <a:rPr lang="en-US" sz="1800" dirty="0"/>
              <a:t> </a:t>
            </a:r>
            <a:r>
              <a:rPr lang="en-US" sz="1800" dirty="0" err="1"/>
              <a:t>Univer</a:t>
            </a:r>
            <a:r>
              <a:rPr lang="sr-Latn-CS" sz="1800" dirty="0"/>
              <a:t>zuma</a:t>
            </a:r>
            <a:r>
              <a:rPr lang="en-US" sz="1800" dirty="0"/>
              <a:t>’ (6 </a:t>
            </a:r>
            <a:r>
              <a:rPr lang="sr-Latn-CS" sz="1800" dirty="0"/>
              <a:t>februara)</a:t>
            </a:r>
            <a:r>
              <a:rPr lang="en-US" sz="1800" dirty="0"/>
              <a:t>; </a:t>
            </a:r>
            <a:r>
              <a:rPr lang="sr-Latn-CS" sz="1800" dirty="0" smtClean="0"/>
              <a:t>izlazi </a:t>
            </a:r>
            <a:r>
              <a:rPr lang="en-US" sz="1800" dirty="0" smtClean="0"/>
              <a:t>‘</a:t>
            </a:r>
            <a:r>
              <a:rPr lang="en-US" sz="1800" dirty="0" err="1" smtClean="0"/>
              <a:t>Jedermann</a:t>
            </a:r>
            <a:r>
              <a:rPr lang="en-US" sz="1800" dirty="0" smtClean="0"/>
              <a:t> </a:t>
            </a:r>
            <a:r>
              <a:rPr lang="en-US" sz="1800" dirty="0" err="1"/>
              <a:t>sein</a:t>
            </a:r>
            <a:r>
              <a:rPr lang="en-US" sz="1800" dirty="0"/>
              <a:t> </a:t>
            </a:r>
            <a:r>
              <a:rPr lang="en-US" sz="1800" dirty="0" err="1"/>
              <a:t>eigner</a:t>
            </a:r>
            <a:r>
              <a:rPr lang="en-US" sz="1800" dirty="0"/>
              <a:t> </a:t>
            </a:r>
            <a:r>
              <a:rPr lang="en-US" sz="1800" dirty="0" err="1"/>
              <a:t>Fussball</a:t>
            </a:r>
            <a:r>
              <a:rPr lang="en-US" sz="1800" dirty="0"/>
              <a:t>’ (</a:t>
            </a:r>
            <a:r>
              <a:rPr lang="sr-Latn-CS" sz="1800" dirty="0" smtClean="0"/>
              <a:t>Svako svoju fudbalsku loptu</a:t>
            </a:r>
            <a:r>
              <a:rPr lang="en-US" sz="1800" dirty="0" smtClean="0"/>
              <a:t>)</a:t>
            </a:r>
            <a:r>
              <a:rPr lang="sr-Latn-CS" sz="1800" dirty="0"/>
              <a:t>, izdavači</a:t>
            </a:r>
            <a:r>
              <a:rPr lang="sr-Latn-CS" sz="1800" dirty="0" smtClean="0"/>
              <a:t>: </a:t>
            </a:r>
            <a:r>
              <a:rPr lang="en-US" sz="1800" dirty="0" smtClean="0"/>
              <a:t>Wieland </a:t>
            </a:r>
            <a:r>
              <a:rPr lang="en-US" sz="1800" dirty="0" err="1"/>
              <a:t>Herzfelde</a:t>
            </a:r>
            <a:r>
              <a:rPr lang="sr-Latn-CS" sz="1800" dirty="0"/>
              <a:t>,</a:t>
            </a:r>
            <a:r>
              <a:rPr lang="en-US" sz="1800" dirty="0"/>
              <a:t> </a:t>
            </a:r>
            <a:r>
              <a:rPr lang="en-US" sz="1800" dirty="0" smtClean="0"/>
              <a:t>Grosz</a:t>
            </a:r>
            <a:r>
              <a:rPr lang="sr-Latn-RS" sz="1800" dirty="0"/>
              <a:t> </a:t>
            </a:r>
            <a:r>
              <a:rPr lang="sr-Latn-RS" sz="1800" dirty="0" smtClean="0"/>
              <a:t>i</a:t>
            </a:r>
            <a:r>
              <a:rPr lang="en-US" sz="1800" dirty="0" smtClean="0"/>
              <a:t> </a:t>
            </a:r>
            <a:r>
              <a:rPr lang="sr-Latn-RS" sz="1800" dirty="0" smtClean="0"/>
              <a:t>Walter </a:t>
            </a:r>
            <a:r>
              <a:rPr lang="en-US" sz="1800" dirty="0" err="1" smtClean="0"/>
              <a:t>Mehring</a:t>
            </a:r>
            <a:r>
              <a:rPr lang="en-US" sz="1800" dirty="0" smtClean="0"/>
              <a:t> </a:t>
            </a:r>
            <a:r>
              <a:rPr lang="sr-Latn-CS" sz="1800" dirty="0"/>
              <a:t>sa</a:t>
            </a:r>
            <a:r>
              <a:rPr lang="en-US" sz="1800" dirty="0"/>
              <a:t> </a:t>
            </a:r>
            <a:r>
              <a:rPr lang="sr-Latn-CS" sz="1800" dirty="0"/>
              <a:t>Heartfieldovim f</a:t>
            </a:r>
            <a:r>
              <a:rPr lang="en-US" sz="1800" dirty="0" err="1"/>
              <a:t>otomonta</a:t>
            </a:r>
            <a:r>
              <a:rPr lang="sr-Latn-CS" sz="1800" dirty="0"/>
              <a:t>žama</a:t>
            </a:r>
            <a:r>
              <a:rPr lang="en-US" sz="1800" dirty="0"/>
              <a:t>; </a:t>
            </a:r>
            <a:r>
              <a:rPr lang="sr-Latn-CS" sz="1800" dirty="0"/>
              <a:t>Prva</a:t>
            </a:r>
            <a:r>
              <a:rPr lang="en-US" sz="1800" dirty="0"/>
              <a:t> </a:t>
            </a:r>
            <a:r>
              <a:rPr lang="sr-Latn-CS" sz="1800" dirty="0"/>
              <a:t>D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sr-Latn-CS" sz="1800" dirty="0"/>
              <a:t>Izložba (maj 1919)</a:t>
            </a:r>
            <a:r>
              <a:rPr lang="en-US" sz="1800" dirty="0"/>
              <a:t>; </a:t>
            </a:r>
            <a:r>
              <a:rPr lang="sr-Latn-CS" sz="1800" dirty="0"/>
              <a:t>Prvi broj</a:t>
            </a:r>
            <a:r>
              <a:rPr lang="en-US" sz="1800" dirty="0"/>
              <a:t> ‘</a:t>
            </a:r>
            <a:r>
              <a:rPr lang="en-US" sz="1800" dirty="0" err="1"/>
              <a:t>Der</a:t>
            </a:r>
            <a:r>
              <a:rPr lang="en-US" sz="1800" dirty="0"/>
              <a:t> dada’ </a:t>
            </a:r>
            <a:r>
              <a:rPr lang="sr-Latn-CS" sz="1800" dirty="0"/>
              <a:t>(H</a:t>
            </a:r>
            <a:r>
              <a:rPr lang="en-US" sz="1800" dirty="0" err="1"/>
              <a:t>ausmann</a:t>
            </a:r>
            <a:r>
              <a:rPr lang="en-US" sz="1800" dirty="0"/>
              <a:t> and </a:t>
            </a:r>
            <a:r>
              <a:rPr lang="en-US" sz="1800" dirty="0" err="1"/>
              <a:t>Baader</a:t>
            </a:r>
            <a:r>
              <a:rPr lang="sr-Latn-CS" sz="1800" dirty="0"/>
              <a:t>) sa Carinim tekstom </a:t>
            </a:r>
            <a:r>
              <a:rPr lang="en-US" sz="1800" dirty="0"/>
              <a:t>(</a:t>
            </a:r>
            <a:r>
              <a:rPr lang="sr-Latn-CS" sz="1800" dirty="0"/>
              <a:t>j</a:t>
            </a:r>
            <a:r>
              <a:rPr lang="en-US" sz="1800" dirty="0" smtClean="0"/>
              <a:t>un</a:t>
            </a:r>
            <a:r>
              <a:rPr lang="sr-Latn-CS" sz="1800" dirty="0" smtClean="0"/>
              <a:t>i 1919</a:t>
            </a:r>
            <a:r>
              <a:rPr lang="en-US" sz="1800" dirty="0"/>
              <a:t>);</a:t>
            </a:r>
            <a:r>
              <a:rPr lang="sr-Latn-CS" sz="1800" dirty="0"/>
              <a:t> ‘</a:t>
            </a:r>
            <a:r>
              <a:rPr lang="en-US" sz="1800" dirty="0"/>
              <a:t>Grosse Dada </a:t>
            </a:r>
            <a:r>
              <a:rPr lang="en-US" sz="1800" dirty="0" err="1"/>
              <a:t>Messe</a:t>
            </a:r>
            <a:r>
              <a:rPr lang="en-US" sz="1800" dirty="0"/>
              <a:t>’ </a:t>
            </a:r>
            <a:r>
              <a:rPr lang="sr-Latn-CS" sz="1800" dirty="0"/>
              <a:t>u</a:t>
            </a:r>
            <a:r>
              <a:rPr lang="en-US" sz="1800" dirty="0"/>
              <a:t> </a:t>
            </a:r>
            <a:r>
              <a:rPr lang="en-US" sz="1800" dirty="0" err="1"/>
              <a:t>Galerie</a:t>
            </a:r>
            <a:r>
              <a:rPr lang="en-US" sz="1800" dirty="0"/>
              <a:t> </a:t>
            </a:r>
            <a:r>
              <a:rPr lang="en-US" sz="1800" dirty="0" err="1"/>
              <a:t>Burchard</a:t>
            </a:r>
            <a:r>
              <a:rPr lang="en-US" sz="1800" dirty="0"/>
              <a:t> (</a:t>
            </a:r>
            <a:r>
              <a:rPr lang="en-US" sz="1800" dirty="0" smtClean="0"/>
              <a:t>Jun</a:t>
            </a:r>
            <a:r>
              <a:rPr lang="sr-Latn-RS" sz="1800" dirty="0" smtClean="0"/>
              <a:t>i</a:t>
            </a:r>
            <a:r>
              <a:rPr lang="en-US" sz="1800" dirty="0" smtClean="0"/>
              <a:t>- A</a:t>
            </a:r>
            <a:r>
              <a:rPr lang="sr-Latn-RS" sz="1800" dirty="0" smtClean="0"/>
              <a:t>v</a:t>
            </a:r>
            <a:r>
              <a:rPr lang="en-US" sz="1800" dirty="0" smtClean="0"/>
              <a:t>gust);</a:t>
            </a:r>
            <a:endParaRPr lang="sr-Latn-RS" sz="1800" dirty="0" smtClean="0"/>
          </a:p>
          <a:p>
            <a:r>
              <a:rPr lang="en-US" sz="1800" b="1" dirty="0" smtClean="0">
                <a:latin typeface="Calibri" pitchFamily="34" charset="0"/>
              </a:rPr>
              <a:t>1920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sr-Latn-RS" sz="1800" dirty="0" smtClean="0">
                <a:latin typeface="Calibri" pitchFamily="34" charset="0"/>
              </a:rPr>
              <a:t>Prvi međunarodni Dada sajam </a:t>
            </a:r>
            <a:r>
              <a:rPr lang="sr-Latn-CS" sz="1800" dirty="0" smtClean="0">
                <a:latin typeface="Calibri" pitchFamily="34" charset="0"/>
              </a:rPr>
              <a:t>(Dada Messe)</a:t>
            </a:r>
            <a:r>
              <a:rPr lang="en-US" sz="1800" dirty="0" smtClean="0">
                <a:latin typeface="Calibri" pitchFamily="34" charset="0"/>
              </a:rPr>
              <a:t>, Otto </a:t>
            </a:r>
            <a:r>
              <a:rPr lang="en-US" sz="1800" dirty="0" err="1" smtClean="0">
                <a:latin typeface="Calibri" pitchFamily="34" charset="0"/>
              </a:rPr>
              <a:t>Burchard</a:t>
            </a:r>
            <a:r>
              <a:rPr lang="en-US" sz="1800" dirty="0" smtClean="0">
                <a:latin typeface="Calibri" pitchFamily="34" charset="0"/>
              </a:rPr>
              <a:t> Gallery, Berlin</a:t>
            </a:r>
            <a:endParaRPr lang="sr-Latn-CS" sz="1800" dirty="0"/>
          </a:p>
          <a:p>
            <a:r>
              <a:rPr lang="en-US" sz="1800" b="1" dirty="0"/>
              <a:t>1921</a:t>
            </a:r>
            <a:r>
              <a:rPr lang="en-US" sz="1800" dirty="0"/>
              <a:t>: Berlin: </a:t>
            </a:r>
            <a:r>
              <a:rPr lang="en-US" sz="1800" dirty="0" err="1"/>
              <a:t>Hausmann</a:t>
            </a:r>
            <a:r>
              <a:rPr lang="en-US" sz="1800" dirty="0"/>
              <a:t>, Arp, </a:t>
            </a:r>
            <a:r>
              <a:rPr lang="en-US" sz="1800" dirty="0" err="1"/>
              <a:t>Puni</a:t>
            </a:r>
            <a:r>
              <a:rPr lang="en-US" sz="1800" dirty="0"/>
              <a:t>, M</a:t>
            </a:r>
            <a:r>
              <a:rPr lang="sr-Latn-CS" sz="1800" dirty="0"/>
              <a:t>o</a:t>
            </a:r>
            <a:r>
              <a:rPr lang="en-US" sz="1800" dirty="0"/>
              <a:t>holy-Nagy: ‘</a:t>
            </a:r>
            <a:r>
              <a:rPr lang="sr-Latn-CS" sz="1800" dirty="0"/>
              <a:t>Zahtev za elementarnom umetnošću</a:t>
            </a:r>
            <a:r>
              <a:rPr lang="en-US" sz="1800" dirty="0"/>
              <a:t>’ (O</a:t>
            </a:r>
            <a:r>
              <a:rPr lang="sr-Latn-CS" sz="1800" dirty="0"/>
              <a:t>ktobar</a:t>
            </a:r>
            <a:r>
              <a:rPr lang="en-US" sz="1800" dirty="0"/>
              <a:t>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447800"/>
            <a:ext cx="38004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5" name="Rectangle 5"/>
          <p:cNvSpPr>
            <a:spLocks noChangeArrowheads="1"/>
          </p:cNvSpPr>
          <p:nvPr/>
        </p:nvSpPr>
        <p:spPr bwMode="auto">
          <a:xfrm>
            <a:off x="4953000" y="152400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i="1" dirty="0" smtClean="0">
                <a:latin typeface="Calibri" pitchFamily="34" charset="0"/>
              </a:rPr>
              <a:t>Republikanski automatoni </a:t>
            </a:r>
            <a:r>
              <a:rPr lang="en-US" i="1" dirty="0" smtClean="0">
                <a:latin typeface="Calibri" pitchFamily="34" charset="0"/>
              </a:rPr>
              <a:t>(</a:t>
            </a:r>
            <a:r>
              <a:rPr lang="en-US" i="1" dirty="0" err="1" smtClean="0">
                <a:latin typeface="Calibri" pitchFamily="34" charset="0"/>
              </a:rPr>
              <a:t>Republikanische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Automaten</a:t>
            </a:r>
            <a:r>
              <a:rPr lang="en-US" i="1" dirty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1920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akvarel i olovka na papiru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60 x 47.3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07876" name="Picture 2" descr="http://4.bp.blogspot.com/-huUEWyfEGrc/UMekx_AVdqI/AAAAAAAABF0/fgLIQuKMMMw/s1600/Screen+Shot+2012-11-28+at+4.16.+PM+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831022"/>
            <a:ext cx="3429000" cy="482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152400" y="152400"/>
            <a:ext cx="426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1920, </a:t>
            </a:r>
            <a:r>
              <a:rPr lang="en-US" sz="1600" dirty="0" err="1"/>
              <a:t>Daum</a:t>
            </a:r>
            <a:r>
              <a:rPr lang="en-US" sz="1600" dirty="0"/>
              <a:t> se </a:t>
            </a:r>
            <a:r>
              <a:rPr lang="en-US" sz="1600" dirty="0" err="1"/>
              <a:t>udaje</a:t>
            </a:r>
            <a:r>
              <a:rPr lang="en-US" sz="1600" dirty="0"/>
              <a:t>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en-US" sz="1600" dirty="0" err="1"/>
              <a:t>svog</a:t>
            </a:r>
            <a:r>
              <a:rPr lang="en-US" sz="1600" dirty="0"/>
              <a:t> </a:t>
            </a:r>
            <a:r>
              <a:rPr lang="en-US" sz="1600" dirty="0" err="1"/>
              <a:t>pedantnog</a:t>
            </a:r>
            <a:r>
              <a:rPr lang="en-US" sz="1600" dirty="0"/>
              <a:t> automata </a:t>
            </a:r>
            <a:r>
              <a:rPr lang="en-US" sz="1600" dirty="0" err="1"/>
              <a:t>Georga</a:t>
            </a:r>
            <a:r>
              <a:rPr lang="en-US" sz="1600" dirty="0"/>
              <a:t> u </a:t>
            </a:r>
            <a:r>
              <a:rPr lang="en-US" sz="1600" dirty="0" err="1"/>
              <a:t>maju</a:t>
            </a:r>
            <a:r>
              <a:rPr lang="en-US" sz="1600" dirty="0"/>
              <a:t> </a:t>
            </a:r>
            <a:r>
              <a:rPr lang="en-US" sz="1600" dirty="0" smtClean="0"/>
              <a:t>1920, </a:t>
            </a:r>
            <a:r>
              <a:rPr lang="en-US" sz="1600" dirty="0"/>
              <a:t>John </a:t>
            </a:r>
            <a:r>
              <a:rPr lang="en-US" sz="1600" dirty="0" err="1"/>
              <a:t>Heartfield</a:t>
            </a:r>
            <a:r>
              <a:rPr lang="en-US" sz="1600" dirty="0"/>
              <a:t> je </a:t>
            </a:r>
            <a:r>
              <a:rPr lang="en-US" sz="1600" dirty="0" err="1"/>
              <a:t>vrlo</a:t>
            </a:r>
            <a:r>
              <a:rPr lang="en-US" sz="1600" dirty="0"/>
              <a:t> </a:t>
            </a:r>
            <a:r>
              <a:rPr lang="en-US" sz="1600" dirty="0" err="1"/>
              <a:t>zadovoljan</a:t>
            </a:r>
            <a:r>
              <a:rPr lang="en-US" sz="1600" dirty="0"/>
              <a:t> </a:t>
            </a:r>
            <a:r>
              <a:rPr lang="sr-Latn-CS" sz="1600" i="1" dirty="0" smtClean="0">
                <a:latin typeface="Calibri" pitchFamily="34" charset="0"/>
              </a:rPr>
              <a:t>(</a:t>
            </a:r>
            <a:r>
              <a:rPr lang="en-US" sz="1600" dirty="0">
                <a:latin typeface="Calibri" pitchFamily="34" charset="0"/>
              </a:rPr>
              <a:t>Meta-</a:t>
            </a:r>
            <a:r>
              <a:rPr lang="en-US" sz="1600" dirty="0" err="1">
                <a:latin typeface="Calibri" pitchFamily="34" charset="0"/>
              </a:rPr>
              <a:t>mechanische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Konstruk-tion</a:t>
            </a:r>
            <a:r>
              <a:rPr lang="sr-Latn-CS" sz="1600" dirty="0">
                <a:latin typeface="Calibri" pitchFamily="34" charset="0"/>
              </a:rPr>
              <a:t>)</a:t>
            </a:r>
            <a:r>
              <a:rPr lang="en-US" sz="1600" dirty="0">
                <a:latin typeface="Calibri" pitchFamily="34" charset="0"/>
              </a:rPr>
              <a:t> 42 x 30.2 </a:t>
            </a:r>
            <a:r>
              <a:rPr lang="en-US" sz="1600" dirty="0" smtClean="0">
                <a:latin typeface="Calibri" pitchFamily="34" charset="0"/>
              </a:rPr>
              <a:t>cm</a:t>
            </a:r>
            <a:r>
              <a:rPr lang="sr-Latn-RS" sz="1600" dirty="0" smtClean="0">
                <a:latin typeface="Calibri" pitchFamily="34" charset="0"/>
              </a:rPr>
              <a:t>, akvarel, kolaž; videti: </a:t>
            </a:r>
            <a:r>
              <a:rPr lang="en-US" sz="1600" dirty="0" smtClean="0">
                <a:hlinkClick r:id="rId4"/>
              </a:rPr>
              <a:t>https://berlinischegalerie.de/en/collection/our-collection/prints-and-drawings/george-grosz/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https://s-media-cache-ak0.pinimg.com/736x/35/2c/c6/352cc6a07938f1db88328aedc2fe79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09600"/>
            <a:ext cx="416345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99" name="Rectangle 2"/>
          <p:cNvSpPr>
            <a:spLocks noChangeArrowheads="1"/>
          </p:cNvSpPr>
          <p:nvPr/>
        </p:nvSpPr>
        <p:spPr bwMode="auto">
          <a:xfrm>
            <a:off x="304800" y="381000"/>
            <a:ext cx="39624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/>
              <a:t>Georg Grosz </a:t>
            </a:r>
            <a:r>
              <a:rPr lang="sr-Latn-RS" dirty="0" smtClean="0"/>
              <a:t>“</a:t>
            </a:r>
            <a:r>
              <a:rPr lang="sr-Latn-RS" i="1" dirty="0" smtClean="0"/>
              <a:t>Osuđenik</a:t>
            </a:r>
            <a:r>
              <a:rPr lang="sr-Latn-RS" dirty="0" smtClean="0"/>
              <a:t>,</a:t>
            </a:r>
            <a:r>
              <a:rPr lang="en-US" i="1" dirty="0" smtClean="0"/>
              <a:t> </a:t>
            </a:r>
            <a:r>
              <a:rPr lang="en-US" i="1" dirty="0" err="1" smtClean="0"/>
              <a:t>Monteur</a:t>
            </a:r>
            <a:r>
              <a:rPr lang="en-US" i="1" dirty="0" smtClean="0"/>
              <a:t> John </a:t>
            </a:r>
            <a:r>
              <a:rPr lang="en-US" i="1" dirty="0" err="1" smtClean="0"/>
              <a:t>Heartfield</a:t>
            </a:r>
            <a:r>
              <a:rPr lang="sr-Latn-RS" dirty="0" smtClean="0"/>
              <a:t> </a:t>
            </a:r>
            <a:r>
              <a:rPr lang="sr-Latn-RS" i="1" dirty="0" smtClean="0"/>
              <a:t>nakon pokušaja Franza Junga da ga digne na noge</a:t>
            </a:r>
            <a:r>
              <a:rPr lang="sr-Latn-RS" dirty="0" smtClean="0"/>
              <a:t>”</a:t>
            </a:r>
            <a:r>
              <a:rPr lang="en-US" i="1" dirty="0" smtClean="0"/>
              <a:t>("</a:t>
            </a:r>
            <a:r>
              <a:rPr lang="en-US" i="1" dirty="0" err="1"/>
              <a:t>Der</a:t>
            </a:r>
            <a:r>
              <a:rPr lang="en-US" i="1" dirty="0"/>
              <a:t> </a:t>
            </a:r>
            <a:r>
              <a:rPr lang="en-US" i="1" dirty="0" err="1"/>
              <a:t>Sträfling</a:t>
            </a:r>
            <a:r>
              <a:rPr lang="en-US" i="1" dirty="0"/>
              <a:t>": </a:t>
            </a:r>
            <a:r>
              <a:rPr lang="en-US" i="1" dirty="0" err="1"/>
              <a:t>Monteur</a:t>
            </a:r>
            <a:r>
              <a:rPr lang="en-US" i="1" dirty="0"/>
              <a:t> John </a:t>
            </a:r>
            <a:r>
              <a:rPr lang="en-US" i="1" dirty="0" err="1"/>
              <a:t>Heartfield</a:t>
            </a:r>
            <a:r>
              <a:rPr lang="en-US" i="1" dirty="0"/>
              <a:t> </a:t>
            </a:r>
            <a:r>
              <a:rPr lang="en-US" i="1" dirty="0" err="1"/>
              <a:t>nach</a:t>
            </a:r>
            <a:r>
              <a:rPr lang="en-US" i="1" dirty="0"/>
              <a:t> Franz </a:t>
            </a:r>
            <a:r>
              <a:rPr lang="en-US" i="1" dirty="0" err="1"/>
              <a:t>Jungs</a:t>
            </a:r>
            <a:r>
              <a:rPr lang="en-US" i="1" dirty="0"/>
              <a:t> </a:t>
            </a:r>
            <a:r>
              <a:rPr lang="en-US" i="1" dirty="0" err="1"/>
              <a:t>Versuch</a:t>
            </a:r>
            <a:r>
              <a:rPr lang="en-US" i="1" dirty="0"/>
              <a:t>, </a:t>
            </a:r>
            <a:r>
              <a:rPr lang="en-US" i="1" dirty="0" err="1"/>
              <a:t>ihn</a:t>
            </a:r>
            <a:r>
              <a:rPr lang="en-US" i="1" dirty="0"/>
              <a:t> auf die </a:t>
            </a:r>
            <a:r>
              <a:rPr lang="en-US" i="1" dirty="0" err="1"/>
              <a:t>Beine</a:t>
            </a:r>
            <a:r>
              <a:rPr lang="en-US" i="1" dirty="0"/>
              <a:t> </a:t>
            </a:r>
            <a:r>
              <a:rPr lang="en-US" i="1" dirty="0" err="1"/>
              <a:t>zu</a:t>
            </a:r>
            <a:r>
              <a:rPr lang="en-US" i="1" dirty="0"/>
              <a:t> </a:t>
            </a:r>
            <a:r>
              <a:rPr lang="en-US" i="1" dirty="0" err="1"/>
              <a:t>stellen</a:t>
            </a:r>
            <a:r>
              <a:rPr lang="en-US" i="1" dirty="0"/>
              <a:t>)</a:t>
            </a:r>
          </a:p>
          <a:p>
            <a:pPr algn="r"/>
            <a:r>
              <a:rPr lang="en-US" b="1" dirty="0"/>
              <a:t>(1920)</a:t>
            </a:r>
          </a:p>
          <a:p>
            <a:pPr algn="r"/>
            <a:r>
              <a:rPr lang="sr-Latn-RS" dirty="0" smtClean="0"/>
              <a:t>Akvarel, tuš, olovka, kolaž</a:t>
            </a:r>
            <a:r>
              <a:rPr lang="en-US" dirty="0" smtClean="0"/>
              <a:t>, </a:t>
            </a:r>
            <a:r>
              <a:rPr lang="en-US" dirty="0"/>
              <a:t>41.9 x 30.5 cm, </a:t>
            </a:r>
            <a:r>
              <a:rPr lang="en-US" dirty="0" err="1" smtClean="0"/>
              <a:t>MoMA</a:t>
            </a:r>
            <a:endParaRPr lang="sr-Latn-RS" dirty="0" smtClean="0"/>
          </a:p>
          <a:p>
            <a:pPr algn="r"/>
            <a:r>
              <a:rPr lang="en-US" dirty="0" smtClean="0"/>
              <a:t>V</a:t>
            </a:r>
            <a:r>
              <a:rPr lang="sr-Latn-RS" dirty="0" smtClean="0"/>
              <a:t>ideti: </a:t>
            </a:r>
            <a:r>
              <a:rPr lang="en-US" dirty="0" smtClean="0">
                <a:hlinkClick r:id="rId3"/>
              </a:rPr>
              <a:t>https://www.moma.org/collection/works/35058</a:t>
            </a:r>
            <a:endParaRPr lang="sr-Latn-RS" dirty="0" smtClean="0"/>
          </a:p>
          <a:p>
            <a:pPr algn="r"/>
            <a:endParaRPr lang="sr-Latn-RS" dirty="0" smtClean="0"/>
          </a:p>
          <a:p>
            <a:pPr algn="r">
              <a:buFontTx/>
              <a:buChar char="-"/>
            </a:pPr>
            <a:r>
              <a:rPr lang="en-US" dirty="0" smtClean="0"/>
              <a:t>D</a:t>
            </a:r>
            <a:r>
              <a:rPr lang="sr-Latn-RS" dirty="0" smtClean="0"/>
              <a:t>vostruki’portret’ (predstavlja Hartfilda sa glavom Grosa)</a:t>
            </a:r>
          </a:p>
          <a:p>
            <a:pPr algn="r">
              <a:buFontTx/>
              <a:buChar char="-"/>
            </a:pPr>
            <a:r>
              <a:rPr lang="sr-Latn-RS" dirty="0" smtClean="0"/>
              <a:t>- vojnička uniforma, spartanski ambijent: sanatorijum (Hartfild je posle nervnog sloma proveo 1915. u sanatorijumu; Gros takođe 1917 zbog stvarne ili simulirane mentalne nestabilnost;</a:t>
            </a:r>
          </a:p>
          <a:p>
            <a:pPr algn="r">
              <a:buFontTx/>
              <a:buChar char="-"/>
            </a:pPr>
            <a:r>
              <a:rPr lang="sr-Latn-RS" dirty="0" smtClean="0"/>
              <a:t>“puno sreće u (novom) domu”)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6" descr="Ivan Goll - Methusalem. 19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54292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1" name="Rectangle 2"/>
          <p:cNvSpPr>
            <a:spLocks noChangeArrowheads="1"/>
          </p:cNvSpPr>
          <p:nvPr/>
        </p:nvSpPr>
        <p:spPr bwMode="auto">
          <a:xfrm>
            <a:off x="2362200" y="15240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>
                <a:latin typeface="Calibri" pitchFamily="34" charset="0"/>
              </a:rPr>
              <a:t>Y</a:t>
            </a:r>
            <a:r>
              <a:rPr lang="sr-Latn-RS" dirty="0" smtClean="0">
                <a:latin typeface="Calibri" pitchFamily="34" charset="0"/>
              </a:rPr>
              <a:t>van </a:t>
            </a:r>
            <a:r>
              <a:rPr lang="en-US" dirty="0" err="1" smtClean="0">
                <a:latin typeface="Calibri" pitchFamily="34" charset="0"/>
              </a:rPr>
              <a:t>Goll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Metu</a:t>
            </a:r>
            <a:r>
              <a:rPr lang="sr-Latn-RS" dirty="0" smtClean="0">
                <a:latin typeface="Calibri" pitchFamily="34" charset="0"/>
              </a:rPr>
              <a:t>za</a:t>
            </a:r>
            <a:r>
              <a:rPr lang="en-US" dirty="0" err="1" smtClean="0">
                <a:latin typeface="Calibri" pitchFamily="34" charset="0"/>
              </a:rPr>
              <a:t>lem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ilustracije </a:t>
            </a:r>
            <a:r>
              <a:rPr lang="en-US" dirty="0" smtClean="0">
                <a:latin typeface="Calibri" pitchFamily="34" charset="0"/>
              </a:rPr>
              <a:t>G</a:t>
            </a:r>
            <a:r>
              <a:rPr lang="en-US" dirty="0">
                <a:latin typeface="Calibri" pitchFamily="34" charset="0"/>
              </a:rPr>
              <a:t>. Grosz</a:t>
            </a:r>
            <a:r>
              <a:rPr lang="en-US" dirty="0" smtClean="0">
                <a:latin typeface="Calibri" pitchFamily="34" charset="0"/>
              </a:rPr>
              <a:t>.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Potsdam</a:t>
            </a:r>
            <a:r>
              <a:rPr lang="en-US" dirty="0">
                <a:latin typeface="Calibri" pitchFamily="34" charset="0"/>
              </a:rPr>
              <a:t>, G. </a:t>
            </a:r>
            <a:r>
              <a:rPr lang="en-US" dirty="0" err="1">
                <a:latin typeface="Calibri" pitchFamily="34" charset="0"/>
              </a:rPr>
              <a:t>Kiepenheuer</a:t>
            </a:r>
            <a:r>
              <a:rPr lang="en-US" dirty="0">
                <a:latin typeface="Calibri" pitchFamily="34" charset="0"/>
              </a:rPr>
              <a:t> 1922</a:t>
            </a:r>
            <a:r>
              <a:rPr lang="en-US" dirty="0" smtClean="0">
                <a:latin typeface="Calibri" pitchFamily="34" charset="0"/>
              </a:rPr>
              <a:t>.</a:t>
            </a:r>
            <a:r>
              <a:rPr lang="sr-Latn-R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5"/>
          <p:cNvSpPr>
            <a:spLocks noChangeArrowheads="1"/>
          </p:cNvSpPr>
          <p:nvPr/>
        </p:nvSpPr>
        <p:spPr bwMode="auto">
          <a:xfrm>
            <a:off x="4343400" y="228600"/>
            <a:ext cx="480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Georg Grosz</a:t>
            </a:r>
            <a:r>
              <a:rPr lang="sr-Latn-RS" b="1" i="1" dirty="0" smtClean="0">
                <a:latin typeface="Calibri" pitchFamily="34" charset="0"/>
              </a:rPr>
              <a:t> </a:t>
            </a:r>
            <a:r>
              <a:rPr lang="en-US" b="1" i="1" dirty="0" err="1" smtClean="0">
                <a:latin typeface="Calibri" pitchFamily="34" charset="0"/>
              </a:rPr>
              <a:t>Methusalem</a:t>
            </a:r>
            <a:r>
              <a:rPr lang="en-US" b="1" i="1" dirty="0">
                <a:latin typeface="Calibri" pitchFamily="34" charset="0"/>
              </a:rPr>
              <a:t>. </a:t>
            </a:r>
            <a:r>
              <a:rPr lang="en-US" b="1" dirty="0">
                <a:latin typeface="Calibri" pitchFamily="34" charset="0"/>
              </a:rPr>
              <a:t>Costume design for the play</a:t>
            </a:r>
            <a:r>
              <a:rPr lang="sr-Latn-CS" b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Methusalem</a:t>
            </a:r>
            <a:endParaRPr lang="en-US" b="1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1922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Watercolor, ink, metallic paint, and pencil on paper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52.6 x 41.1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09923" name="Picture 2" descr="George Grosz. Methusalem. Costume design for the play Methusalem. (192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981200"/>
            <a:ext cx="31337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4" name="Picture 4" descr="http://images.plurk.com/402ec0b1ae573528bd807b80b8f9691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43000"/>
            <a:ext cx="3810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4938" y="0"/>
            <a:ext cx="5199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7" name="Rectangle 5"/>
          <p:cNvSpPr>
            <a:spLocks noChangeArrowheads="1"/>
          </p:cNvSpPr>
          <p:nvPr/>
        </p:nvSpPr>
        <p:spPr bwMode="auto">
          <a:xfrm>
            <a:off x="1676400" y="6248400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1922, </a:t>
            </a:r>
            <a:r>
              <a:rPr lang="en-US" dirty="0" err="1">
                <a:latin typeface="Calibri" pitchFamily="34" charset="0"/>
              </a:rPr>
              <a:t>metuzalem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www.ieeff.org/dadamanifestberlin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7675" y="0"/>
            <a:ext cx="48863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2" descr="Johannes Baader and Raoul Hausmann, Club Dada postcard Berlin, c. 19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32385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304800" y="3352800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Postcard for Club Dada by Johannes Baader and Raoul Hausmann, c. 1919.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ChangeArrowheads="1"/>
          </p:cNvSpPr>
          <p:nvPr/>
        </p:nvSpPr>
        <p:spPr bwMode="auto">
          <a:xfrm>
            <a:off x="76200" y="228600"/>
            <a:ext cx="4572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Richard </a:t>
            </a:r>
            <a:r>
              <a:rPr lang="en-US" dirty="0" err="1">
                <a:latin typeface="Calibri" pitchFamily="34" charset="0"/>
              </a:rPr>
              <a:t>Huelsenbeck</a:t>
            </a:r>
            <a:r>
              <a:rPr lang="en-US" dirty="0">
                <a:latin typeface="Calibri" pitchFamily="34" charset="0"/>
              </a:rPr>
              <a:t> (left) and </a:t>
            </a:r>
            <a:r>
              <a:rPr lang="en-US" dirty="0" err="1">
                <a:latin typeface="Calibri" pitchFamily="34" charset="0"/>
              </a:rPr>
              <a:t>Raoul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Hausmann</a:t>
            </a:r>
            <a:r>
              <a:rPr lang="en-US" dirty="0">
                <a:latin typeface="Calibri" pitchFamily="34" charset="0"/>
              </a:rPr>
              <a:t>, in </a:t>
            </a:r>
            <a:r>
              <a:rPr lang="en-US" i="1" dirty="0">
                <a:latin typeface="Calibri" pitchFamily="34" charset="0"/>
              </a:rPr>
              <a:t>Dada </a:t>
            </a:r>
            <a:r>
              <a:rPr lang="en-US" i="1" dirty="0" err="1">
                <a:latin typeface="Calibri" pitchFamily="34" charset="0"/>
              </a:rPr>
              <a:t>Almanach</a:t>
            </a:r>
            <a:r>
              <a:rPr lang="en-US" dirty="0">
                <a:latin typeface="Calibri" pitchFamily="34" charset="0"/>
              </a:rPr>
              <a:t> / Richard </a:t>
            </a:r>
            <a:r>
              <a:rPr lang="en-US" dirty="0" err="1">
                <a:latin typeface="Calibri" pitchFamily="34" charset="0"/>
              </a:rPr>
              <a:t>Huelsenbeck</a:t>
            </a:r>
            <a:r>
              <a:rPr lang="en-US" dirty="0">
                <a:latin typeface="Calibri" pitchFamily="34" charset="0"/>
              </a:rPr>
              <a:t>, Berlin 1920</a:t>
            </a:r>
            <a:endParaRPr lang="sr-Latn-CS" dirty="0">
              <a:latin typeface="Calibri" pitchFamily="34" charset="0"/>
            </a:endParaRPr>
          </a:p>
          <a:p>
            <a:pPr algn="r"/>
            <a:endParaRPr lang="sr-Latn-CS" dirty="0">
              <a:latin typeface="Calibri" pitchFamily="34" charset="0"/>
            </a:endParaRPr>
          </a:p>
          <a:p>
            <a:pPr algn="r"/>
            <a:r>
              <a:rPr lang="hr-HR" dirty="0" smtClean="0">
                <a:latin typeface="Calibri" pitchFamily="34" charset="0"/>
              </a:rPr>
              <a:t>Klub Dada je bilo labavo udruženje</a:t>
            </a:r>
          </a:p>
          <a:p>
            <a:pPr algn="r"/>
            <a:r>
              <a:rPr lang="hr-HR" dirty="0" smtClean="0">
                <a:latin typeface="Calibri" pitchFamily="34" charset="0"/>
              </a:rPr>
              <a:t>najpoznatiji članovi bili su </a:t>
            </a:r>
            <a:r>
              <a:rPr lang="en-US" dirty="0" err="1" smtClean="0">
                <a:latin typeface="Calibri" pitchFamily="34" charset="0"/>
              </a:rPr>
              <a:t>Valter</a:t>
            </a:r>
            <a:r>
              <a:rPr lang="hr-HR" dirty="0" smtClean="0">
                <a:latin typeface="Calibri" pitchFamily="34" charset="0"/>
              </a:rPr>
              <a:t> Mering, braća </a:t>
            </a:r>
            <a:r>
              <a:rPr lang="en-US" dirty="0" smtClean="0">
                <a:latin typeface="Calibri" pitchFamily="34" charset="0"/>
              </a:rPr>
              <a:t>Vi</a:t>
            </a:r>
            <a:r>
              <a:rPr lang="hr-HR" dirty="0" smtClean="0">
                <a:latin typeface="Calibri" pitchFamily="34" charset="0"/>
              </a:rPr>
              <a:t>land Her</a:t>
            </a:r>
            <a:r>
              <a:rPr lang="en-US" dirty="0" smtClean="0">
                <a:latin typeface="Calibri" pitchFamily="34" charset="0"/>
              </a:rPr>
              <a:t>c</a:t>
            </a:r>
            <a:r>
              <a:rPr lang="hr-HR" dirty="0" smtClean="0">
                <a:latin typeface="Calibri" pitchFamily="34" charset="0"/>
              </a:rPr>
              <a:t>felde i </a:t>
            </a:r>
            <a:r>
              <a:rPr lang="en-US" dirty="0" smtClean="0">
                <a:latin typeface="Calibri" pitchFamily="34" charset="0"/>
              </a:rPr>
              <a:t>D</a:t>
            </a:r>
            <a:r>
              <a:rPr lang="sr-Latn-RS" dirty="0" smtClean="0">
                <a:latin typeface="Calibri" pitchFamily="34" charset="0"/>
              </a:rPr>
              <a:t>žon Hartfild</a:t>
            </a:r>
            <a:r>
              <a:rPr lang="hr-HR" dirty="0" smtClean="0">
                <a:latin typeface="Calibri" pitchFamily="34" charset="0"/>
              </a:rPr>
              <a:t> (ovaj drugi je svoje ime promenio /’internacionalizovao’ u znak protesta protiv nacionalizma i rata) i drugi umetnici kao Georg Gros, Johanes Bader, Hana Heh i Raul Hausman</a:t>
            </a:r>
            <a:r>
              <a:rPr lang="hr-HR" dirty="0" smtClean="0"/>
              <a:t>.</a:t>
            </a:r>
            <a:endParaRPr lang="en-US" dirty="0" smtClean="0"/>
          </a:p>
          <a:p>
            <a:pPr algn="r"/>
            <a:endParaRPr lang="hr-HR" dirty="0" smtClean="0">
              <a:latin typeface="Calibri" pitchFamily="34" charset="0"/>
            </a:endParaRPr>
          </a:p>
          <a:p>
            <a:pPr algn="r"/>
            <a:endParaRPr lang="hr-HR" dirty="0">
              <a:latin typeface="Calibri" pitchFamily="34" charset="0"/>
            </a:endParaRPr>
          </a:p>
          <a:p>
            <a:pPr algn="r"/>
            <a:r>
              <a:rPr lang="hr-HR" dirty="0" smtClean="0">
                <a:latin typeface="Calibri" pitchFamily="34" charset="0"/>
              </a:rPr>
              <a:t>Članovi su bili izabrali za sebe humorističke pseudonime koji su sugerisale šta je to što oni rade u klubu: Heartfield je bio ‘monteur dada’ (inženjer-umentik), njegov brat ‘Progress dada’, Gros je bio ‘maršal’ i ‘propaganddada’, filozofski raspoložen Hausmann bio je ‘Dadasoph’, a Baader “Oberdada’.</a:t>
            </a:r>
            <a:endParaRPr lang="en-US" dirty="0" smtClean="0">
              <a:latin typeface="Calibri" pitchFamily="34" charset="0"/>
            </a:endParaRPr>
          </a:p>
          <a:p>
            <a:pPr algn="r"/>
            <a:endParaRPr lang="hr-HR" dirty="0" smtClean="0">
              <a:latin typeface="Calibri" pitchFamily="34" charset="0"/>
            </a:endParaRPr>
          </a:p>
          <a:p>
            <a:pPr algn="r"/>
            <a:endParaRPr lang="hr-HR" dirty="0">
              <a:latin typeface="Calibri" pitchFamily="34" charset="0"/>
            </a:endParaRPr>
          </a:p>
        </p:txBody>
      </p:sp>
      <p:pic>
        <p:nvPicPr>
          <p:cNvPr id="134147" name="Picture 4" descr="http://www.ieeff.org/dadaberhaushue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4196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le:Walter Mehring (196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152400" y="152400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>
                <a:latin typeface="Calibri" pitchFamily="34" charset="0"/>
              </a:rPr>
              <a:t>Walter Mehring</a:t>
            </a:r>
            <a:r>
              <a:rPr lang="de-DE" dirty="0">
                <a:latin typeface="Calibri" pitchFamily="34" charset="0"/>
              </a:rPr>
              <a:t> (1896 –</a:t>
            </a:r>
            <a:r>
              <a:rPr lang="de-DE" dirty="0" smtClean="0">
                <a:latin typeface="Calibri" pitchFamily="34" charset="0"/>
              </a:rPr>
              <a:t>1981</a:t>
            </a:r>
            <a:r>
              <a:rPr lang="sr-Latn-RS" dirty="0" smtClean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35172" name="Picture 4" descr="http://static.artlover.me/images/art2/george-grosz-portrait-of-the-writer-walter-mehr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8150" y="38100"/>
            <a:ext cx="489585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3" name="Rectangle 6"/>
          <p:cNvSpPr>
            <a:spLocks noChangeArrowheads="1"/>
          </p:cNvSpPr>
          <p:nvPr/>
        </p:nvSpPr>
        <p:spPr bwMode="auto">
          <a:xfrm>
            <a:off x="228600" y="5934075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latin typeface="Calibri" pitchFamily="34" charset="0"/>
              </a:rPr>
              <a:t>George Grosz, </a:t>
            </a:r>
            <a:r>
              <a:rPr lang="sr-Latn-RS" dirty="0" smtClean="0">
                <a:latin typeface="Calibri" pitchFamily="34" charset="0"/>
              </a:rPr>
              <a:t>Portret pisca </a:t>
            </a:r>
            <a:r>
              <a:rPr lang="en-US" dirty="0" smtClean="0">
                <a:latin typeface="Calibri" pitchFamily="34" charset="0"/>
              </a:rPr>
              <a:t>Walter</a:t>
            </a:r>
            <a:r>
              <a:rPr lang="sr-Latn-RS" dirty="0" smtClean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Mehring</a:t>
            </a:r>
            <a:r>
              <a:rPr lang="sr-Latn-RS" dirty="0" smtClean="0">
                <a:latin typeface="Calibri" pitchFamily="34" charset="0"/>
              </a:rPr>
              <a:t>a,</a:t>
            </a:r>
            <a:r>
              <a:rPr lang="en-US" dirty="0" smtClean="0">
                <a:latin typeface="Calibri" pitchFamily="34" charset="0"/>
              </a:rPr>
              <a:t> 1925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dirty="0" err="1">
                <a:latin typeface="Calibri" pitchFamily="34" charset="0"/>
              </a:rPr>
              <a:t>Koninklijk</a:t>
            </a:r>
            <a:r>
              <a:rPr lang="en-US" dirty="0">
                <a:latin typeface="Calibri" pitchFamily="34" charset="0"/>
              </a:rPr>
              <a:t> Museum </a:t>
            </a:r>
            <a:r>
              <a:rPr lang="en-US" dirty="0" err="1">
                <a:latin typeface="Calibri" pitchFamily="34" charset="0"/>
              </a:rPr>
              <a:t>voor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Schone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Kunsten</a:t>
            </a:r>
            <a:r>
              <a:rPr lang="en-US" dirty="0">
                <a:latin typeface="Calibri" pitchFamily="34" charset="0"/>
              </a:rPr>
              <a:t>, Antwerp, Belgium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2762</Words>
  <Application>Microsoft Office PowerPoint</Application>
  <PresentationFormat>On-screen Show (4:3)</PresentationFormat>
  <Paragraphs>247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berlinska dada, februar 1918. i dada u nemačkoj  (vajmarska republika 1919-1933) predavanje: sreda, 18. mart 2020  literatura: M. Gale, Dada &amp; Surrealism, Phaidon, London, 1997, 115-170 P, Gej, Vajmarska kultura, Geopoetika, Beograd, 1998, 1, 4. i 5. poglavlje </vt:lpstr>
      <vt:lpstr>Slide 2</vt:lpstr>
      <vt:lpstr>Slide 3</vt:lpstr>
      <vt:lpstr>Slide 4</vt:lpstr>
      <vt:lpstr>Slide 5</vt:lpstr>
      <vt:lpstr>BERLIN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fotomontaža</vt:lpstr>
      <vt:lpstr>fotomontaža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berlinska dada, februar 1918. nova objektivnost/ Neue Sachlichkeit  (vajmarska republika 1919-1933)</dc:title>
  <dc:creator>User</dc:creator>
  <cp:lastModifiedBy>User</cp:lastModifiedBy>
  <cp:revision>36</cp:revision>
  <dcterms:created xsi:type="dcterms:W3CDTF">2020-03-17T18:55:32Z</dcterms:created>
  <dcterms:modified xsi:type="dcterms:W3CDTF">2020-03-23T17:08:03Z</dcterms:modified>
</cp:coreProperties>
</file>