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417B443-AF71-4290-A120-E9413634C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439D024-19FF-45A9-AFFF-B4EF0645D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50C77D9-CCAD-460F-B147-40AD8CDCF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616291-0532-4810-883B-F2DE5DCA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2711B54-4115-413D-A71F-F931FD32B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1996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911C77-6EC9-4D17-A41A-513ED41AA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ABC18970-EF8A-437E-AB80-4FA82DAE7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EFAD1C5-4F2D-4871-B1A3-4A37CE72D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38EE600B-DA73-4282-83DA-9E66A3589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E4E3A2F1-7FAD-443D-ADF9-0ACEABFA7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30598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C78712CC-FA55-4FBA-8179-D1891DC0CC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03B29F23-BC37-4942-B27A-A8407EFF2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1DC84635-533F-4882-A86B-30F42E0A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349552E-3E84-415A-AD30-2D47F255C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5F39DFF-2707-4DDA-8613-4B41EC269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35663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CDF3EE-76F9-415C-B7A4-8BFC544F4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3488702D-D091-4F53-8BAA-A4B6C64D9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DC8E54C-F4B8-4E89-A070-FD61A34F5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F0203785-AC48-454A-843C-BC9B330FC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38C8D3FF-E6AE-4E51-8E55-B6227675A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3914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5E9423-8D39-4AA1-9487-F39B6B5C9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61DB947-F67B-43DE-A024-8AB7CDE77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1EBB9BAB-BA60-4C19-9762-C9D784CEC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2F74D186-8518-4AF9-A469-7AE036BBB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00347975-8793-419E-9606-D0D6ABB2D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3663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3B1EF4-0BEB-4781-A934-63968D2D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3377886-733F-419A-BF9A-A1D2122AB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C989A3D5-32BA-4B1B-ABF9-5AC65353C0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B7FFF84F-76EE-43DA-AD0B-6A4939BC0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3377547F-53EA-43CE-9026-9EB0AB9BA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C066C922-BE85-4DF0-86DA-E81AAF62D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8999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2397E8-AD4C-4F88-8CE2-21637ACFE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E04C2676-C2B9-4953-851B-FE86C804A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B0CDC53A-5468-42B0-A0B7-2270A5849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03A6149C-4569-4568-92B4-6E3598E8B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218370DD-BA0C-4BFE-94CD-72D45B8369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1DBB07D-8C17-4F71-901E-E4E4F2201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3E0F8471-1113-479A-BD43-4D846BC30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65209350-F9B2-48EF-9F78-37BDD467C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9249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D2DE23-1603-4F25-B133-A27C7434D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6DA1722D-0D12-40D2-AD7A-F7EE87845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204013A6-78C8-4747-BB52-C3A1816A0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0E4E7A71-7C10-4054-89F2-C30763B5D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36865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56F91187-A29C-4F74-AE06-6E34E4A6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79944189-0F70-4697-BA7F-6ABB91728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D5A811AB-2528-46C9-A8F7-7721515B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3686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0700E4-7087-4417-9D25-3FA9CC00C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2DF9252-2D1B-4DF7-8622-795C4F037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8113DBEE-D31B-4038-B71C-42F7CA3C3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3711B7E4-B42F-4422-AF90-0908FF57C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9D463297-7D9D-4E36-A8E7-8CCD8C9E4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BC3587A4-7CD5-41CD-81B7-E1403AE5D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7196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BA98AD-28CA-48A8-BBD3-9C20DB89F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4D08E543-F9D4-446A-A02B-537C0113CF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21FF64E7-76AB-4C45-8C76-D9BCD5E84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1679AE95-DA20-47A6-BB3B-2D49FFE3B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91DEDEAE-9967-4CA7-A5B3-1FD72322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EB8C4B1A-E2AB-4526-937A-34EBC9BC1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5869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082CF61A-241F-4D2D-A14B-023AA7AE4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3480F07C-D046-4FED-A49C-18CD4E3C6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4154017-267D-4F1E-8E9C-19876AADC8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78FE6-3C3D-4A7B-A854-620477DA2206}" type="datetimeFigureOut">
              <a:rPr lang="sr-Latn-RS" smtClean="0"/>
              <a:t>2.4.2020.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7B2938E-1FF5-48DE-B9A7-14A16548F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019CC4D6-FB18-47EF-BAD2-E6274749D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7C6B8-E448-4D21-92CD-372BA434377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09373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BF9B20-9325-4903-BF58-0D6E0C1804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b="1" dirty="0"/>
              <a:t>Sokrat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7CB01EE-6658-46D2-9F2F-7C167CA82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sz="3600" dirty="0"/>
              <a:t>Profesorske teze i pitanja za razmišljanje</a:t>
            </a:r>
          </a:p>
        </p:txBody>
      </p:sp>
    </p:spTree>
    <p:extLst>
      <p:ext uri="{BB962C8B-B14F-4D97-AF65-F5344CB8AC3E}">
        <p14:creationId xmlns:p14="http://schemas.microsoft.com/office/powerpoint/2010/main" val="155279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BF66E2-1630-4F06-AD96-5BB8C613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/>
              <a:t>Sofisti i Sokrat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37D44734-5B2F-483F-9AFE-779A386BA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Razlika nomos/fizis: šta je to i koliko se sofisti u pogledu ove distinkcije međusobno razlikuju?</a:t>
            </a:r>
          </a:p>
          <a:p>
            <a:r>
              <a:rPr lang="sr-Latn-RS" dirty="0"/>
              <a:t>Relativizam (koji sve?) – Protagora: „Čovek je mera…“ (</a:t>
            </a:r>
            <a:r>
              <a:rPr lang="sr-Latn-RS" i="1" dirty="0" err="1"/>
              <a:t>Teetet</a:t>
            </a:r>
            <a:r>
              <a:rPr lang="sr-Latn-RS" dirty="0"/>
              <a:t>)</a:t>
            </a:r>
          </a:p>
          <a:p>
            <a:r>
              <a:rPr lang="sr-Latn-RS" dirty="0"/>
              <a:t>Nihilizam (koji sve?) – Gorgija: „Ništa se ne postoji a i ako postoji ne može se saznati, a i ako se može saznati ne može se saopštiti…“ (</a:t>
            </a:r>
            <a:r>
              <a:rPr lang="sr-Latn-RS" dirty="0" err="1"/>
              <a:t>Gorgija</a:t>
            </a:r>
            <a:r>
              <a:rPr lang="sr-Latn-RS" dirty="0"/>
              <a:t>, 483c – 484b)</a:t>
            </a:r>
          </a:p>
          <a:p>
            <a:r>
              <a:rPr lang="sr-Latn-RS" dirty="0"/>
              <a:t>Vrlina – </a:t>
            </a:r>
            <a:r>
              <a:rPr lang="sr-Latn-RS" dirty="0" err="1"/>
              <a:t>Kalikle</a:t>
            </a:r>
            <a:r>
              <a:rPr lang="sr-Latn-RS" dirty="0"/>
              <a:t>, pravda kao pravo jačeg (Videti i Sokratov dijalog sa </a:t>
            </a:r>
            <a:r>
              <a:rPr lang="sr-Latn-RS" dirty="0" err="1"/>
              <a:t>Trasimahom</a:t>
            </a:r>
            <a:r>
              <a:rPr lang="sr-Latn-RS" dirty="0"/>
              <a:t> u knjizi I </a:t>
            </a:r>
            <a:r>
              <a:rPr lang="sr-Latn-RS" i="1" dirty="0"/>
              <a:t>Države</a:t>
            </a:r>
            <a:r>
              <a:rPr lang="sr-Latn-RS" dirty="0"/>
              <a:t>)</a:t>
            </a:r>
          </a:p>
          <a:p>
            <a:r>
              <a:rPr lang="sr-Latn-RS" dirty="0"/>
              <a:t>Da li je Sokrat prezirao sofiste samo zato što su „na prodaju“?</a:t>
            </a:r>
          </a:p>
          <a:p>
            <a:r>
              <a:rPr lang="sr-Latn-RS" dirty="0"/>
              <a:t>Sofisti kao „učitelji vrline“. Šta je predmet podučavanja?</a:t>
            </a:r>
          </a:p>
          <a:p>
            <a:r>
              <a:rPr lang="sr-Latn-RS" dirty="0"/>
              <a:t>Zašto Aristofan vidi Sokrata kao naročito poremećenog „sofistu“?</a:t>
            </a:r>
          </a:p>
          <a:p>
            <a:r>
              <a:rPr lang="sr-Latn-RS" dirty="0"/>
              <a:t>Teorijski odnos sofista i Sokrata: šta su „veštine“ dijalektike i retorike; koji je odnos znanja i mnjenja</a:t>
            </a:r>
          </a:p>
        </p:txBody>
      </p:sp>
    </p:spTree>
    <p:extLst>
      <p:ext uri="{BB962C8B-B14F-4D97-AF65-F5344CB8AC3E}">
        <p14:creationId xmlns:p14="http://schemas.microsoft.com/office/powerpoint/2010/main" val="3631403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76E426-BDFB-4119-85CA-84A8317FD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/>
              <a:t>Sokratov metod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6EEBA5D-9E8F-40B6-9D1E-F4824BB0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FontTx/>
              <a:buChar char="-"/>
            </a:pPr>
            <a:r>
              <a:rPr lang="sr-Latn-RS" dirty="0"/>
              <a:t>Metod, obično: dijalektika, </a:t>
            </a:r>
            <a:r>
              <a:rPr lang="sr-Latn-RS" dirty="0" err="1"/>
              <a:t>majeutika</a:t>
            </a:r>
            <a:r>
              <a:rPr lang="sr-Latn-RS" dirty="0"/>
              <a:t> i ironija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r-Latn-RS" dirty="0"/>
              <a:t>Aristotel kaže još i: „Induktivna rasprava i opšta definicija koje, i jedna i druga, predstavljaju načelo nauke.“ (</a:t>
            </a:r>
            <a:r>
              <a:rPr lang="sr-Latn-RS" i="1" dirty="0"/>
              <a:t>Metafizika</a:t>
            </a:r>
            <a:r>
              <a:rPr lang="sr-Latn-RS" dirty="0"/>
              <a:t> 1078b) Zato se ponegde navodi „indukcija“, mada je </a:t>
            </a:r>
            <a:r>
              <a:rPr lang="sr-Latn-RS" i="1" dirty="0"/>
              <a:t>dijalektika</a:t>
            </a:r>
            <a:r>
              <a:rPr lang="sr-Latn-RS" dirty="0"/>
              <a:t> – vođenje </a:t>
            </a:r>
            <a:r>
              <a:rPr lang="sr-Latn-RS" i="1" dirty="0"/>
              <a:t>dijaloga</a:t>
            </a:r>
            <a:r>
              <a:rPr lang="sr-Latn-RS" dirty="0"/>
              <a:t> – ključna. U pisanim tekstovima ne mogu se voditi dijalozi, zato Sokrat nije pisao.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dirty="0" err="1"/>
              <a:t>Najkarakterističniji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Sokrat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Platonovih</a:t>
            </a:r>
            <a:r>
              <a:rPr lang="en-US" dirty="0"/>
              <a:t> </a:t>
            </a:r>
            <a:r>
              <a:rPr lang="en-US" dirty="0" err="1"/>
              <a:t>ranih</a:t>
            </a:r>
            <a:r>
              <a:rPr lang="en-US" dirty="0"/>
              <a:t> </a:t>
            </a:r>
            <a:r>
              <a:rPr lang="en-US" dirty="0" err="1"/>
              <a:t>dijaloga</a:t>
            </a:r>
            <a:r>
              <a:rPr lang="en-US" dirty="0"/>
              <a:t> je </a:t>
            </a:r>
            <a:r>
              <a:rPr lang="en-US" i="1" dirty="0" err="1"/>
              <a:t>elenhos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grčkom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dokaz</a:t>
            </a:r>
            <a:r>
              <a:rPr lang="en-US" dirty="0"/>
              <a:t>, </a:t>
            </a:r>
            <a:r>
              <a:rPr lang="en-US" dirty="0" err="1"/>
              <a:t>pobijanje</a:t>
            </a:r>
            <a:r>
              <a:rPr lang="en-US" dirty="0"/>
              <a:t>, </a:t>
            </a:r>
            <a:r>
              <a:rPr lang="en-US" dirty="0" err="1"/>
              <a:t>ispitivanje</a:t>
            </a:r>
            <a:r>
              <a:rPr lang="en-US" dirty="0"/>
              <a:t>). </a:t>
            </a:r>
            <a:r>
              <a:rPr lang="en-US" dirty="0" err="1"/>
              <a:t>Sokratov</a:t>
            </a:r>
            <a:r>
              <a:rPr lang="en-US" dirty="0"/>
              <a:t> </a:t>
            </a:r>
            <a:r>
              <a:rPr lang="en-US" i="1" dirty="0" err="1"/>
              <a:t>elenhos</a:t>
            </a:r>
            <a:r>
              <a:rPr lang="en-US" dirty="0"/>
              <a:t> je </a:t>
            </a:r>
            <a:r>
              <a:rPr lang="en-US" dirty="0" err="1"/>
              <a:t>potraga</a:t>
            </a:r>
            <a:r>
              <a:rPr lang="en-US" dirty="0"/>
              <a:t> za </a:t>
            </a:r>
            <a:r>
              <a:rPr lang="en-US" dirty="0" err="1"/>
              <a:t>moralnim</a:t>
            </a:r>
            <a:r>
              <a:rPr lang="en-US" dirty="0"/>
              <a:t> </a:t>
            </a:r>
            <a:r>
              <a:rPr lang="en-US" dirty="0" err="1"/>
              <a:t>istinama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odgovora</a:t>
            </a:r>
            <a:r>
              <a:rPr lang="en-US" dirty="0"/>
              <a:t> </a:t>
            </a:r>
            <a:r>
              <a:rPr lang="en-US" dirty="0" err="1"/>
              <a:t>istražuje</a:t>
            </a:r>
            <a:r>
              <a:rPr lang="en-US" dirty="0"/>
              <a:t> </a:t>
            </a:r>
            <a:r>
              <a:rPr lang="en-US" dirty="0" err="1"/>
              <a:t>sagovornikova</a:t>
            </a:r>
            <a:r>
              <a:rPr lang="en-US" dirty="0"/>
              <a:t> </a:t>
            </a:r>
            <a:r>
              <a:rPr lang="en-US" dirty="0" err="1"/>
              <a:t>teza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potvrđena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vlastito</a:t>
            </a:r>
            <a:r>
              <a:rPr lang="en-US" dirty="0"/>
              <a:t> </a:t>
            </a:r>
            <a:r>
              <a:rPr lang="en-US" dirty="0" err="1"/>
              <a:t>uverenje</a:t>
            </a:r>
            <a:r>
              <a:rPr lang="en-US" dirty="0"/>
              <a:t> </a:t>
            </a:r>
            <a:r>
              <a:rPr lang="en-US" dirty="0" err="1"/>
              <a:t>onog</a:t>
            </a:r>
            <a:r>
              <a:rPr lang="en-US" dirty="0"/>
              <a:t> ko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se </a:t>
            </a:r>
            <a:r>
              <a:rPr lang="en-US" dirty="0" err="1"/>
              <a:t>pobijenom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negacija</a:t>
            </a:r>
            <a:r>
              <a:rPr lang="en-US" dirty="0"/>
              <a:t> </a:t>
            </a:r>
            <a:r>
              <a:rPr lang="en-US" dirty="0" err="1"/>
              <a:t>izvedena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uverenja</a:t>
            </a:r>
            <a:r>
              <a:rPr lang="en-US" dirty="0"/>
              <a:t>. </a:t>
            </a:r>
            <a:r>
              <a:rPr lang="en-US" dirty="0" err="1"/>
              <a:t>Najvažnija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i="1" dirty="0" err="1"/>
              <a:t>elenhosa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istraživanje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i="1" dirty="0" err="1"/>
              <a:t>elenhos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samome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inače</a:t>
            </a:r>
            <a:r>
              <a:rPr lang="en-US" dirty="0"/>
              <a:t> bi bio </a:t>
            </a:r>
            <a:r>
              <a:rPr lang="en-US" dirty="0" err="1"/>
              <a:t>eristika</a:t>
            </a:r>
            <a:r>
              <a:rPr lang="en-US" dirty="0"/>
              <a:t>. To </a:t>
            </a:r>
            <a:r>
              <a:rPr lang="en-US" dirty="0" err="1"/>
              <a:t>istraživanje</a:t>
            </a:r>
            <a:r>
              <a:rPr lang="en-US" dirty="0"/>
              <a:t> je za </a:t>
            </a:r>
            <a:r>
              <a:rPr lang="en-US" dirty="0" err="1"/>
              <a:t>Sokrata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filozofija</a:t>
            </a:r>
            <a:r>
              <a:rPr lang="en-US" dirty="0"/>
              <a:t>, a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potraga</a:t>
            </a:r>
            <a:r>
              <a:rPr lang="en-US" dirty="0"/>
              <a:t> za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istinom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za </a:t>
            </a:r>
            <a:r>
              <a:rPr lang="en-US" dirty="0" err="1"/>
              <a:t>istinom</a:t>
            </a:r>
            <a:r>
              <a:rPr lang="en-US" dirty="0"/>
              <a:t> s </a:t>
            </a:r>
            <a:r>
              <a:rPr lang="en-US" dirty="0" err="1"/>
              <a:t>područja</a:t>
            </a:r>
            <a:r>
              <a:rPr lang="en-US" dirty="0"/>
              <a:t> </a:t>
            </a:r>
            <a:r>
              <a:rPr lang="en-US" dirty="0" err="1"/>
              <a:t>morala</a:t>
            </a:r>
            <a:r>
              <a:rPr lang="en-US" dirty="0"/>
              <a:t>. </a:t>
            </a:r>
            <a:r>
              <a:rPr lang="en-US" i="1" dirty="0" err="1"/>
              <a:t>Elenhos</a:t>
            </a:r>
            <a:r>
              <a:rPr lang="en-US" dirty="0"/>
              <a:t> se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poredi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očišćenjem</a:t>
            </a:r>
            <a:r>
              <a:rPr lang="en-US" dirty="0"/>
              <a:t> </a:t>
            </a:r>
            <a:r>
              <a:rPr lang="en-US" dirty="0" err="1"/>
              <a:t>duše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on ne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gotova</a:t>
            </a:r>
            <a:r>
              <a:rPr lang="en-US" dirty="0"/>
              <a:t> </a:t>
            </a:r>
            <a:r>
              <a:rPr lang="en-US" dirty="0" err="1"/>
              <a:t>saznanja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uklanja</a:t>
            </a:r>
            <a:r>
              <a:rPr lang="en-US" dirty="0"/>
              <a:t> </a:t>
            </a:r>
            <a:r>
              <a:rPr lang="en-US" dirty="0" err="1"/>
              <a:t>prepreku</a:t>
            </a:r>
            <a:r>
              <a:rPr lang="en-US" dirty="0"/>
              <a:t> </a:t>
            </a:r>
            <a:r>
              <a:rPr lang="en-US" dirty="0" err="1"/>
              <a:t>znanju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prisutna</a:t>
            </a:r>
            <a:r>
              <a:rPr lang="en-US" dirty="0"/>
              <a:t> u </a:t>
            </a:r>
            <a:r>
              <a:rPr lang="en-US" dirty="0" err="1"/>
              <a:t>čoveku</a:t>
            </a:r>
            <a:r>
              <a:rPr lang="en-US" dirty="0"/>
              <a:t>, a to je </a:t>
            </a:r>
            <a:r>
              <a:rPr lang="en-US" dirty="0" err="1"/>
              <a:t>uobraženost</a:t>
            </a:r>
            <a:r>
              <a:rPr lang="en-US" dirty="0"/>
              <a:t> da se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poseduje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. U </a:t>
            </a:r>
            <a:r>
              <a:rPr lang="en-US" i="1" dirty="0" err="1"/>
              <a:t>Apologiji</a:t>
            </a:r>
            <a:r>
              <a:rPr lang="en-US" dirty="0"/>
              <a:t> </a:t>
            </a:r>
            <a:r>
              <a:rPr lang="en-US" dirty="0" err="1"/>
              <a:t>Sokrat</a:t>
            </a:r>
            <a:r>
              <a:rPr lang="en-US" dirty="0"/>
              <a:t> </a:t>
            </a:r>
            <a:r>
              <a:rPr lang="en-US" dirty="0" err="1"/>
              <a:t>kaže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mu je bog </a:t>
            </a:r>
            <a:r>
              <a:rPr lang="en-US" dirty="0" err="1"/>
              <a:t>naložio</a:t>
            </a:r>
            <a:r>
              <a:rPr lang="en-US" dirty="0"/>
              <a:t> </a:t>
            </a:r>
            <a:r>
              <a:rPr lang="en-US" dirty="0" err="1"/>
              <a:t>dužnost</a:t>
            </a:r>
            <a:r>
              <a:rPr lang="en-US" dirty="0"/>
              <a:t> da </a:t>
            </a:r>
            <a:r>
              <a:rPr lang="en-US" dirty="0" err="1"/>
              <a:t>ljudima</a:t>
            </a:r>
            <a:r>
              <a:rPr lang="en-US" dirty="0"/>
              <a:t> </a:t>
            </a:r>
            <a:r>
              <a:rPr lang="en-US" dirty="0" err="1"/>
              <a:t>pokaže</a:t>
            </a:r>
            <a:r>
              <a:rPr lang="en-US" dirty="0"/>
              <a:t> da </a:t>
            </a:r>
            <a:r>
              <a:rPr lang="en-US" dirty="0" err="1"/>
              <a:t>nijedan</a:t>
            </a:r>
            <a:r>
              <a:rPr lang="en-US" dirty="0"/>
              <a:t> </a:t>
            </a:r>
            <a:r>
              <a:rPr lang="en-US" dirty="0" err="1"/>
              <a:t>čovek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mudar.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zadatak</a:t>
            </a:r>
            <a:r>
              <a:rPr lang="en-US" dirty="0"/>
              <a:t> je da </a:t>
            </a:r>
            <a:r>
              <a:rPr lang="en-US" dirty="0" err="1"/>
              <a:t>posrami</a:t>
            </a:r>
            <a:r>
              <a:rPr lang="en-US" dirty="0"/>
              <a:t> </a:t>
            </a:r>
            <a:r>
              <a:rPr lang="en-US" dirty="0" err="1"/>
              <a:t>ljude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žive</a:t>
            </a:r>
            <a:r>
              <a:rPr lang="en-US" dirty="0"/>
              <a:t> </a:t>
            </a:r>
            <a:r>
              <a:rPr lang="en-US" dirty="0" err="1"/>
              <a:t>pogrešno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okrenu</a:t>
            </a:r>
            <a:r>
              <a:rPr lang="en-US" dirty="0"/>
              <a:t> </a:t>
            </a:r>
            <a:r>
              <a:rPr lang="en-US" dirty="0" err="1"/>
              <a:t>onome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najvažnije</a:t>
            </a:r>
            <a:r>
              <a:rPr lang="en-US" dirty="0"/>
              <a:t>, a to je </a:t>
            </a:r>
            <a:r>
              <a:rPr lang="en-US" dirty="0" err="1"/>
              <a:t>vrlina</a:t>
            </a:r>
            <a:r>
              <a:rPr lang="en-US" dirty="0"/>
              <a:t>. 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i="1" dirty="0" err="1"/>
              <a:t>elenhosa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da </a:t>
            </a:r>
            <a:r>
              <a:rPr lang="en-US" dirty="0" err="1"/>
              <a:t>pruži</a:t>
            </a:r>
            <a:r>
              <a:rPr lang="en-US" dirty="0"/>
              <a:t> </a:t>
            </a:r>
            <a:r>
              <a:rPr lang="en-US" dirty="0" err="1"/>
              <a:t>intelektualno</a:t>
            </a:r>
            <a:r>
              <a:rPr lang="en-US" dirty="0"/>
              <a:t> </a:t>
            </a:r>
            <a:r>
              <a:rPr lang="en-US" dirty="0" err="1"/>
              <a:t>obrazovanje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da </a:t>
            </a:r>
            <a:r>
              <a:rPr lang="en-US" dirty="0" err="1"/>
              <a:t>omogući</a:t>
            </a:r>
            <a:r>
              <a:rPr lang="en-US" dirty="0"/>
              <a:t> </a:t>
            </a:r>
            <a:r>
              <a:rPr lang="en-US" dirty="0" err="1"/>
              <a:t>moralno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. Da bi </a:t>
            </a:r>
            <a:r>
              <a:rPr lang="en-US" dirty="0" err="1"/>
              <a:t>čovek</a:t>
            </a:r>
            <a:r>
              <a:rPr lang="en-US" dirty="0"/>
              <a:t> bio pun </a:t>
            </a:r>
            <a:r>
              <a:rPr lang="en-US" dirty="0" err="1"/>
              <a:t>vrlina</a:t>
            </a:r>
            <a:r>
              <a:rPr lang="en-US" dirty="0"/>
              <a:t>, mora da </a:t>
            </a:r>
            <a:r>
              <a:rPr lang="en-US" dirty="0" err="1"/>
              <a:t>nauči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vrlina</a:t>
            </a:r>
            <a:r>
              <a:rPr lang="en-US" dirty="0"/>
              <a:t>, a 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ukloni</a:t>
            </a:r>
            <a:r>
              <a:rPr lang="en-US" dirty="0"/>
              <a:t> </a:t>
            </a:r>
            <a:r>
              <a:rPr lang="en-US" dirty="0" err="1"/>
              <a:t>lažno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. Da bi se </a:t>
            </a:r>
            <a:r>
              <a:rPr lang="en-US" dirty="0" err="1"/>
              <a:t>uklonilo</a:t>
            </a:r>
            <a:r>
              <a:rPr lang="en-US" dirty="0"/>
              <a:t> </a:t>
            </a:r>
            <a:r>
              <a:rPr lang="en-US" dirty="0" err="1"/>
              <a:t>lažno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 </a:t>
            </a:r>
            <a:r>
              <a:rPr lang="en-US" dirty="0" err="1"/>
              <a:t>nužno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je </a:t>
            </a:r>
            <a:r>
              <a:rPr lang="en-US" dirty="0" err="1"/>
              <a:t>podvrći</a:t>
            </a:r>
            <a:r>
              <a:rPr lang="en-US" dirty="0"/>
              <a:t> </a:t>
            </a:r>
            <a:r>
              <a:rPr lang="en-US" i="1" dirty="0" err="1"/>
              <a:t>elenhosu</a:t>
            </a:r>
            <a:r>
              <a:rPr lang="en-US" dirty="0"/>
              <a:t>. To je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Sokrat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da je </a:t>
            </a:r>
            <a:r>
              <a:rPr lang="en-US" i="1" dirty="0" err="1"/>
              <a:t>elenhos</a:t>
            </a:r>
            <a:r>
              <a:rPr lang="en-US" dirty="0"/>
              <a:t> </a:t>
            </a:r>
            <a:r>
              <a:rPr lang="en-US" dirty="0" err="1"/>
              <a:t>prikladno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.</a:t>
            </a:r>
            <a:endParaRPr lang="en-GB" dirty="0"/>
          </a:p>
          <a:p>
            <a:pPr marL="0" indent="0">
              <a:lnSpc>
                <a:spcPct val="100000"/>
              </a:lnSpc>
              <a:buNone/>
            </a:pPr>
            <a:r>
              <a:rPr lang="sr-Latn-RS" dirty="0"/>
              <a:t>- Dijalektika: znanje i mnjenje (razlikovati). Predrasude. Rasprava. Aktivna razmena.</a:t>
            </a:r>
          </a:p>
          <a:p>
            <a:pPr>
              <a:buFontTx/>
              <a:buChar char="-"/>
            </a:pPr>
            <a:r>
              <a:rPr lang="sr-Latn-RS" dirty="0" err="1"/>
              <a:t>Majeutika</a:t>
            </a:r>
            <a:r>
              <a:rPr lang="sr-Latn-RS" dirty="0"/>
              <a:t>: Sokrat i rob (</a:t>
            </a:r>
            <a:r>
              <a:rPr lang="sr-Latn-RS" i="1" dirty="0" err="1"/>
              <a:t>Menon</a:t>
            </a:r>
            <a:r>
              <a:rPr lang="sr-Latn-RS" dirty="0"/>
              <a:t>, 82b)</a:t>
            </a:r>
          </a:p>
          <a:p>
            <a:pPr>
              <a:buFontTx/>
              <a:buChar char="-"/>
            </a:pPr>
            <a:r>
              <a:rPr lang="sr-Latn-RS" dirty="0"/>
              <a:t>Ironija: šta je tačno? Da li Platonov Sokrat (iz </a:t>
            </a:r>
            <a:r>
              <a:rPr lang="sr-Latn-RS" i="1" dirty="0"/>
              <a:t>Države</a:t>
            </a:r>
            <a:r>
              <a:rPr lang="sr-Latn-RS" dirty="0"/>
              <a:t>, </a:t>
            </a:r>
            <a:r>
              <a:rPr lang="sr-Latn-RS" i="1" dirty="0"/>
              <a:t>Odbrane</a:t>
            </a:r>
            <a:r>
              <a:rPr lang="sr-Latn-RS" dirty="0"/>
              <a:t>, </a:t>
            </a:r>
            <a:r>
              <a:rPr lang="sr-Latn-RS" i="1" dirty="0" err="1"/>
              <a:t>Menona</a:t>
            </a:r>
            <a:r>
              <a:rPr lang="sr-Latn-RS" dirty="0"/>
              <a:t>…) zaista samo zna da </a:t>
            </a:r>
            <a:r>
              <a:rPr lang="sr-Latn-RS" i="1" dirty="0"/>
              <a:t>ništa</a:t>
            </a:r>
            <a:r>
              <a:rPr lang="sr-Latn-RS" dirty="0"/>
              <a:t> ne zna?</a:t>
            </a:r>
          </a:p>
          <a:p>
            <a:pPr>
              <a:buFontTx/>
              <a:buChar char="-"/>
            </a:pPr>
            <a:r>
              <a:rPr lang="sr-Latn-RS" dirty="0"/>
              <a:t>Ironija i predrasude. „Znam da ništa ne znam“ kao ironija?</a:t>
            </a:r>
          </a:p>
          <a:p>
            <a:pPr>
              <a:buFontTx/>
              <a:buChar char="-"/>
            </a:pPr>
            <a:r>
              <a:rPr lang="sr-Latn-RS" dirty="0"/>
              <a:t>Ne treba zaboraviti „demona“. Koja je njegova uloga?</a:t>
            </a:r>
          </a:p>
          <a:p>
            <a:pPr>
              <a:buFontTx/>
              <a:buChar char="-"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1693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CBD898-EEAA-408A-B25A-0BE62E3FB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/>
              <a:t>„Znam da (ništa?) ne znam“ i „Vrlina je znanje“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ECACF4B-3F6A-42B8-A98C-F92CF2747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Da li za Sokrata  postoji </a:t>
            </a:r>
            <a:r>
              <a:rPr lang="sr-Latn-RS" i="1" dirty="0"/>
              <a:t>definicija</a:t>
            </a:r>
            <a:r>
              <a:rPr lang="sr-Latn-RS" dirty="0"/>
              <a:t> vrline? („Vrlina je znanje“ je karakterizacija, ne definicija.)</a:t>
            </a:r>
          </a:p>
          <a:p>
            <a:r>
              <a:rPr lang="sr-Latn-RS" dirty="0"/>
              <a:t>Da li se Sokratovi dijalozi završavaju bilo kakvom konačnom definicijom?</a:t>
            </a:r>
          </a:p>
          <a:p>
            <a:r>
              <a:rPr lang="sr-Latn-RS" dirty="0"/>
              <a:t>Šta Sokrat hoće da postigne ubeđivanjem svojih sagovornika da on sam ne zna šta je vrlina? </a:t>
            </a:r>
          </a:p>
          <a:p>
            <a:r>
              <a:rPr lang="sr-Latn-RS" dirty="0"/>
              <a:t>Kako biste objasnili to što Sokrat tvrdi </a:t>
            </a:r>
            <a:r>
              <a:rPr lang="sr-Latn-RS" i="1" dirty="0"/>
              <a:t>i </a:t>
            </a:r>
            <a:r>
              <a:rPr lang="sr-Latn-RS" dirty="0"/>
              <a:t>da vrlinu niko „ne zna“</a:t>
            </a:r>
            <a:r>
              <a:rPr lang="sr-Latn-RS" i="1" dirty="0"/>
              <a:t> i </a:t>
            </a:r>
            <a:r>
              <a:rPr lang="sr-Latn-RS" dirty="0"/>
              <a:t>da je „vrlina – znanje“? Da li su ove teze međusobno saglasne?</a:t>
            </a:r>
          </a:p>
          <a:p>
            <a:r>
              <a:rPr lang="sr-Latn-RS" dirty="0"/>
              <a:t>Kako razlikujete značenje termina: znanje, saznanje i </a:t>
            </a:r>
            <a:r>
              <a:rPr lang="sr-Latn-RS" i="1" dirty="0"/>
              <a:t>saznavanje</a:t>
            </a:r>
            <a:r>
              <a:rPr lang="sr-Latn-RS" dirty="0"/>
              <a:t>.</a:t>
            </a:r>
          </a:p>
          <a:p>
            <a:r>
              <a:rPr lang="sr-Latn-RS" dirty="0"/>
              <a:t>Sokratova sličnost sa Aristotelom: </a:t>
            </a:r>
            <a:r>
              <a:rPr lang="sr-Latn-RS" i="1" dirty="0"/>
              <a:t>stalni napor, </a:t>
            </a:r>
            <a:r>
              <a:rPr lang="sr-Latn-RS" dirty="0"/>
              <a:t>a ne definitivno „postignuće“. Nema kraja.</a:t>
            </a:r>
          </a:p>
        </p:txBody>
      </p:sp>
    </p:spTree>
    <p:extLst>
      <p:ext uri="{BB962C8B-B14F-4D97-AF65-F5344CB8AC3E}">
        <p14:creationId xmlns:p14="http://schemas.microsoft.com/office/powerpoint/2010/main" val="274291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F29AC3-CD3E-4C7B-B13F-79B2E0ED7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/>
              <a:t>Vrlina, znanje, sreća, „psihološki egoizam“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BA699B9-9F39-4EC9-90D5-9D133E2DE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9249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sr-Latn-RS" dirty="0"/>
              <a:t>Sokrat: niko od ljudi ne odabira zlo dobrovoljno (</a:t>
            </a:r>
            <a:r>
              <a:rPr lang="sr-Latn-RS" i="1" dirty="0" err="1"/>
              <a:t>Protagora</a:t>
            </a:r>
            <a:r>
              <a:rPr lang="sr-Latn-RS" dirty="0"/>
              <a:t>, 358)</a:t>
            </a:r>
          </a:p>
          <a:p>
            <a:r>
              <a:rPr lang="sr-Latn-RS" i="1" dirty="0"/>
              <a:t>Kontekst</a:t>
            </a:r>
            <a:r>
              <a:rPr lang="sr-Latn-RS" dirty="0"/>
              <a:t> rasprave o vrlini – to je nasleđeno od </a:t>
            </a:r>
            <a:r>
              <a:rPr lang="sr-Latn-RS" dirty="0" err="1"/>
              <a:t>homerskih</a:t>
            </a:r>
            <a:r>
              <a:rPr lang="sr-Latn-RS" dirty="0"/>
              <a:t> vremena. </a:t>
            </a:r>
          </a:p>
          <a:p>
            <a:r>
              <a:rPr lang="sr-Latn-RS" dirty="0"/>
              <a:t>Četiri kardinalne vrline: hrabrost, umerenost, mudrost, pravednost (kojima se dodaje i „pobožnost“)</a:t>
            </a:r>
          </a:p>
          <a:p>
            <a:r>
              <a:rPr lang="en-US" dirty="0" err="1"/>
              <a:t>Kad</a:t>
            </a:r>
            <a:r>
              <a:rPr lang="en-US" dirty="0"/>
              <a:t>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vrlinama</a:t>
            </a:r>
            <a:r>
              <a:rPr lang="en-US" dirty="0"/>
              <a:t>, pored </a:t>
            </a:r>
            <a:r>
              <a:rPr lang="en-US" dirty="0" err="1"/>
              <a:t>čuvenih</a:t>
            </a:r>
            <a:r>
              <a:rPr lang="en-US" dirty="0"/>
              <a:t> pet </a:t>
            </a:r>
            <a:r>
              <a:rPr lang="en-US" dirty="0" err="1"/>
              <a:t>kardinalnih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“</a:t>
            </a:r>
            <a:r>
              <a:rPr lang="en-US" dirty="0" err="1"/>
              <a:t>stožernih</a:t>
            </a:r>
            <a:r>
              <a:rPr lang="en-US" dirty="0"/>
              <a:t>” </a:t>
            </a:r>
            <a:r>
              <a:rPr lang="en-US" dirty="0" err="1"/>
              <a:t>vrlina</a:t>
            </a:r>
            <a:r>
              <a:rPr lang="en-US" dirty="0"/>
              <a:t> (</a:t>
            </a:r>
            <a:r>
              <a:rPr lang="en-US" dirty="0" err="1"/>
              <a:t>mudrost</a:t>
            </a:r>
            <a:r>
              <a:rPr lang="en-US" dirty="0"/>
              <a:t>, </a:t>
            </a:r>
            <a:r>
              <a:rPr lang="en-US" dirty="0" err="1"/>
              <a:t>pravednost</a:t>
            </a:r>
            <a:r>
              <a:rPr lang="en-US" dirty="0"/>
              <a:t>, </a:t>
            </a:r>
            <a:r>
              <a:rPr lang="en-US" dirty="0" err="1"/>
              <a:t>umerenost</a:t>
            </a:r>
            <a:r>
              <a:rPr lang="en-US" dirty="0"/>
              <a:t>, </a:t>
            </a:r>
            <a:r>
              <a:rPr lang="en-US" dirty="0" err="1"/>
              <a:t>hrabrost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pobožnost</a:t>
            </a:r>
            <a:r>
              <a:rPr lang="en-US" dirty="0"/>
              <a:t>),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Ksenofontovo</a:t>
            </a:r>
            <a:r>
              <a:rPr lang="en-US" dirty="0"/>
              <a:t> </a:t>
            </a:r>
            <a:r>
              <a:rPr lang="en-US" dirty="0" err="1"/>
              <a:t>svedočanstvo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Sokrat</a:t>
            </a:r>
            <a:r>
              <a:rPr lang="en-US" dirty="0"/>
              <a:t> </a:t>
            </a:r>
            <a:r>
              <a:rPr lang="en-US" dirty="0" err="1"/>
              <a:t>govorio</a:t>
            </a:r>
            <a:r>
              <a:rPr lang="en-US" dirty="0"/>
              <a:t> da </a:t>
            </a:r>
            <a:r>
              <a:rPr lang="en-US" dirty="0" err="1"/>
              <a:t>obuzdavanje</a:t>
            </a:r>
            <a:r>
              <a:rPr lang="en-US" dirty="0"/>
              <a:t> </a:t>
            </a:r>
            <a:r>
              <a:rPr lang="en-US" dirty="0" err="1"/>
              <a:t>strasti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nagona</a:t>
            </a:r>
            <a:r>
              <a:rPr lang="en-US" dirty="0"/>
              <a:t>, </a:t>
            </a:r>
            <a:r>
              <a:rPr lang="en-US" i="1" dirty="0" err="1"/>
              <a:t>enkrateia</a:t>
            </a:r>
            <a:r>
              <a:rPr lang="en-US" dirty="0"/>
              <a:t> (</a:t>
            </a:r>
            <a:r>
              <a:rPr lang="en-US" dirty="0" err="1"/>
              <a:t>vladanje</a:t>
            </a:r>
            <a:r>
              <a:rPr lang="en-US" dirty="0"/>
              <a:t> </a:t>
            </a:r>
            <a:r>
              <a:rPr lang="en-US" dirty="0" err="1"/>
              <a:t>sobom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samokontrola</a:t>
            </a:r>
            <a:r>
              <a:rPr lang="en-US" dirty="0"/>
              <a:t>),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vrlina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Da li Sokrat smatra tezu da postoji samo </a:t>
            </a:r>
            <a:r>
              <a:rPr lang="sr-Latn-RS" i="1" dirty="0"/>
              <a:t>jedna </a:t>
            </a:r>
            <a:r>
              <a:rPr lang="sr-Latn-RS" dirty="0"/>
              <a:t>vrlina? Jer: sve su „znanje“.)</a:t>
            </a:r>
          </a:p>
          <a:p>
            <a:r>
              <a:rPr lang="sr-Latn-RS" dirty="0"/>
              <a:t>„Psihološki egoizam“ i „racionalni egoizam“ u etici nisu najjasnije etikete. “Svako nužno teži </a:t>
            </a:r>
            <a:r>
              <a:rPr lang="sr-Latn-RS" i="1" dirty="0"/>
              <a:t>svom</a:t>
            </a:r>
            <a:r>
              <a:rPr lang="sr-Latn-RS" dirty="0"/>
              <a:t> dobru“ je teza zajednička ovim odredbama. One se odnose na stav prema prirodi motivacije karakterističan za utilitarizam koji je bolje zvati „psihološkim </a:t>
            </a:r>
            <a:r>
              <a:rPr lang="sr-Latn-RS" i="1" dirty="0"/>
              <a:t>hedonizmom</a:t>
            </a:r>
            <a:r>
              <a:rPr lang="sr-Latn-RS" dirty="0"/>
              <a:t>“ koji nije normativna teorija već osnov za (deskriptivnu) psihološku teoriju motivacije. </a:t>
            </a:r>
          </a:p>
          <a:p>
            <a:r>
              <a:rPr lang="sr-Latn-RS" dirty="0"/>
              <a:t>Vrlina jeste povezana sa srećom, ali ne i neposredno sa zadovoljstvom. Sokrat nije „psihološki hedonista“. On misli da se može biti srećan i bez zadovoljstva. Na njega aludira Aristotel kada kaže: „Ali oni [filozofi] koji tvrde da je čovek razapet na spravi za mučenje ili pod teškim udarcem sudbine ipak srećan samo ako je dobar [tj. ima vrlinu] govore čiste gluposti ili svojevoljno ili protiv volje.“ (Nikomahova etika, 1153b) </a:t>
            </a:r>
          </a:p>
          <a:p>
            <a:r>
              <a:rPr lang="sr-Latn-RS" dirty="0"/>
              <a:t>Nema jasnog određenja ni vrline ni sreće kod Sokrata, ali one su, kao i kod Aristotela povezane.</a:t>
            </a:r>
          </a:p>
        </p:txBody>
      </p:sp>
    </p:spTree>
    <p:extLst>
      <p:ext uri="{BB962C8B-B14F-4D97-AF65-F5344CB8AC3E}">
        <p14:creationId xmlns:p14="http://schemas.microsoft.com/office/powerpoint/2010/main" val="1404766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512F9D-2AEF-496F-82C2-65C31C111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/>
              <a:t>Filozofski smisao Sokratove smrti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877D739C-2C4A-47CB-9D3C-2EA9FEBAB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/>
              <a:t>Istorijski kontekst optužbe protiv Sokrata</a:t>
            </a:r>
          </a:p>
          <a:p>
            <a:r>
              <a:rPr lang="sr-Latn-CS" dirty="0"/>
              <a:t>Tradicionalna grčka ideja glasi da </a:t>
            </a:r>
            <a:r>
              <a:rPr lang="sr-Latn-CS" dirty="0" err="1"/>
              <a:t>ljudi</a:t>
            </a:r>
            <a:r>
              <a:rPr lang="sr-Latn-CS" dirty="0"/>
              <a:t> ne mogu </a:t>
            </a:r>
            <a:r>
              <a:rPr lang="sr-Latn-CS" dirty="0" err="1"/>
              <a:t>uspeti</a:t>
            </a:r>
            <a:r>
              <a:rPr lang="sr-Latn-CS" dirty="0"/>
              <a:t> u životu bez pomoći bogova. Paradigma </a:t>
            </a:r>
            <a:r>
              <a:rPr lang="sr-Latn-CS" i="1" dirty="0" err="1"/>
              <a:t>hibrisa</a:t>
            </a:r>
            <a:r>
              <a:rPr lang="sr-Latn-CS" dirty="0"/>
              <a:t> (arogantnog ponosa) jeste </a:t>
            </a:r>
            <a:r>
              <a:rPr lang="sr-Latn-CS" dirty="0" err="1"/>
              <a:t>verovanje</a:t>
            </a:r>
            <a:r>
              <a:rPr lang="sr-Latn-CS" dirty="0"/>
              <a:t> da možete </a:t>
            </a:r>
            <a:r>
              <a:rPr lang="sr-Latn-CS" dirty="0" err="1"/>
              <a:t>uspeti</a:t>
            </a:r>
            <a:r>
              <a:rPr lang="sr-Latn-CS" dirty="0"/>
              <a:t> upravo bez pomoći bogova. </a:t>
            </a:r>
            <a:r>
              <a:rPr lang="sr-Latn-CS" i="1" dirty="0" err="1"/>
              <a:t>Eudaimonia</a:t>
            </a:r>
            <a:r>
              <a:rPr lang="sr-Latn-CS" dirty="0"/>
              <a:t>, koja se najčešće prevodi kao “sreća”, prvobitno je označavala nosioca </a:t>
            </a:r>
            <a:r>
              <a:rPr lang="sr-Latn-CS" i="1" dirty="0" err="1"/>
              <a:t>eudajmonije</a:t>
            </a:r>
            <a:r>
              <a:rPr lang="sr-Latn-CS" dirty="0"/>
              <a:t> kao “onog kome je božanstvo naklonjeno”. A opet, u </a:t>
            </a:r>
            <a:r>
              <a:rPr lang="sr-Latn-CS" i="1" dirty="0"/>
              <a:t>Apologiji</a:t>
            </a:r>
            <a:r>
              <a:rPr lang="sr-Latn-CS" dirty="0"/>
              <a:t> Sokrat se približava shvatanju da morate i možete da uspete svojim sopstvenim snagama, da možete steći </a:t>
            </a:r>
            <a:r>
              <a:rPr lang="sr-Latn-CS" i="1" dirty="0" err="1"/>
              <a:t>eudajmoniju</a:t>
            </a:r>
            <a:r>
              <a:rPr lang="sr-Latn-CS" dirty="0"/>
              <a:t> bez pomoći boga ili bogova (nije li to jedan od razloga za podizanje optužbe protiv Sokrata?)</a:t>
            </a:r>
          </a:p>
          <a:p>
            <a:r>
              <a:rPr lang="sr-Latn-CS" dirty="0"/>
              <a:t>Sokrat se pita (u dijalogu </a:t>
            </a:r>
            <a:r>
              <a:rPr lang="sr-Latn-CS" i="1" dirty="0" err="1"/>
              <a:t>Eutifronu</a:t>
            </a:r>
            <a:r>
              <a:rPr lang="sr-Latn-CS" dirty="0"/>
              <a:t>): Odobrava li Bog x zato što je x dobro (</a:t>
            </a:r>
            <a:r>
              <a:rPr lang="sr-Latn-CS" dirty="0" err="1"/>
              <a:t>sveto</a:t>
            </a:r>
            <a:r>
              <a:rPr lang="sr-Latn-CS" dirty="0"/>
              <a:t>) ili je x dobro (</a:t>
            </a:r>
            <a:r>
              <a:rPr lang="sr-Latn-CS" dirty="0" err="1"/>
              <a:t>sveto</a:t>
            </a:r>
            <a:r>
              <a:rPr lang="sr-Latn-CS" dirty="0"/>
              <a:t>) zato što ga Bog odobrava? </a:t>
            </a:r>
            <a:r>
              <a:rPr lang="en-US" dirty="0" err="1"/>
              <a:t>Sokrat</a:t>
            </a:r>
            <a:r>
              <a:rPr lang="en-US" dirty="0"/>
              <a:t>, </a:t>
            </a:r>
            <a:r>
              <a:rPr lang="en-US" dirty="0" err="1"/>
              <a:t>naravno</a:t>
            </a:r>
            <a:r>
              <a:rPr lang="en-US" dirty="0"/>
              <a:t>, </a:t>
            </a:r>
            <a:r>
              <a:rPr lang="en-US" dirty="0" err="1"/>
              <a:t>navodi</a:t>
            </a:r>
            <a:r>
              <a:rPr lang="en-US" dirty="0"/>
              <a:t> </a:t>
            </a:r>
            <a:r>
              <a:rPr lang="en-US" dirty="0" err="1"/>
              <a:t>Eutifrona</a:t>
            </a:r>
            <a:r>
              <a:rPr lang="en-US" dirty="0"/>
              <a:t> da </a:t>
            </a:r>
            <a:r>
              <a:rPr lang="en-US" dirty="0" err="1"/>
              <a:t>prihvati</a:t>
            </a:r>
            <a:r>
              <a:rPr lang="en-US" dirty="0"/>
              <a:t> </a:t>
            </a:r>
            <a:r>
              <a:rPr lang="en-US" dirty="0" err="1"/>
              <a:t>prvu</a:t>
            </a:r>
            <a:r>
              <a:rPr lang="en-US" dirty="0"/>
              <a:t> </a:t>
            </a:r>
            <a:r>
              <a:rPr lang="en-US" dirty="0" err="1"/>
              <a:t>alternativu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odbaci</a:t>
            </a:r>
            <a:r>
              <a:rPr lang="en-US" dirty="0"/>
              <a:t> </a:t>
            </a:r>
            <a:r>
              <a:rPr lang="en-US" dirty="0" err="1"/>
              <a:t>drugu</a:t>
            </a:r>
            <a:r>
              <a:rPr lang="en-US" dirty="0"/>
              <a:t>. </a:t>
            </a:r>
            <a:r>
              <a:rPr lang="en-US" dirty="0" err="1"/>
              <a:t>Svetost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moralni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prethodi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nezavisan</a:t>
            </a:r>
            <a:r>
              <a:rPr lang="en-US" dirty="0"/>
              <a:t> od </a:t>
            </a:r>
            <a:r>
              <a:rPr lang="en-US" dirty="0" err="1"/>
              <a:t>božije</a:t>
            </a:r>
            <a:r>
              <a:rPr lang="en-US" dirty="0"/>
              <a:t> </a:t>
            </a:r>
            <a:r>
              <a:rPr lang="en-US" dirty="0" err="1"/>
              <a:t>naklonosti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nenaklonosti</a:t>
            </a:r>
            <a:r>
              <a:rPr lang="en-US" dirty="0"/>
              <a:t>. Da li “</a:t>
            </a:r>
            <a:r>
              <a:rPr lang="en-US" dirty="0" err="1"/>
              <a:t>Eutifronova</a:t>
            </a:r>
            <a:r>
              <a:rPr lang="en-US" dirty="0"/>
              <a:t> </a:t>
            </a:r>
            <a:r>
              <a:rPr lang="en-US" dirty="0" err="1"/>
              <a:t>dilema</a:t>
            </a:r>
            <a:r>
              <a:rPr lang="en-US" dirty="0"/>
              <a:t>”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izazov</a:t>
            </a:r>
            <a:r>
              <a:rPr lang="en-US" dirty="0"/>
              <a:t> </a:t>
            </a:r>
            <a:r>
              <a:rPr lang="en-US" dirty="0" err="1"/>
              <a:t>teološkom</a:t>
            </a:r>
            <a:r>
              <a:rPr lang="en-US" dirty="0"/>
              <a:t> </a:t>
            </a:r>
            <a:r>
              <a:rPr lang="en-US" dirty="0" err="1"/>
              <a:t>utemeljenju</a:t>
            </a:r>
            <a:r>
              <a:rPr lang="en-US" dirty="0"/>
              <a:t> </a:t>
            </a:r>
            <a:r>
              <a:rPr lang="en-US" dirty="0" err="1"/>
              <a:t>etike</a:t>
            </a:r>
            <a:r>
              <a:rPr lang="en-US" dirty="0"/>
              <a:t>? I </a:t>
            </a:r>
            <a:r>
              <a:rPr lang="en-US" dirty="0" err="1"/>
              <a:t>nije</a:t>
            </a:r>
            <a:r>
              <a:rPr lang="en-US" dirty="0"/>
              <a:t> li to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razloga</a:t>
            </a:r>
            <a:r>
              <a:rPr lang="en-US" dirty="0"/>
              <a:t> za </a:t>
            </a:r>
            <a:r>
              <a:rPr lang="en-US" dirty="0" err="1"/>
              <a:t>podizanje</a:t>
            </a:r>
            <a:r>
              <a:rPr lang="en-US" dirty="0"/>
              <a:t> </a:t>
            </a:r>
            <a:r>
              <a:rPr lang="en-US" dirty="0" err="1"/>
              <a:t>optužbe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Sokrata</a:t>
            </a:r>
            <a:r>
              <a:rPr lang="en-US"/>
              <a:t>?</a:t>
            </a:r>
            <a:endParaRPr lang="sr-Latn-RS" dirty="0"/>
          </a:p>
          <a:p>
            <a:r>
              <a:rPr lang="sr-Latn-RS" dirty="0"/>
              <a:t>Zašto i za šta je Sokrat optužen – ovo su dve različite stvari</a:t>
            </a:r>
          </a:p>
          <a:p>
            <a:r>
              <a:rPr lang="sr-Latn-RS" dirty="0"/>
              <a:t>Kako se Sokrat vladao kao građanin Atine? </a:t>
            </a:r>
          </a:p>
          <a:p>
            <a:r>
              <a:rPr lang="sr-Latn-RS" dirty="0"/>
              <a:t>Zašto Sokrat odbija da pobegne?</a:t>
            </a:r>
          </a:p>
          <a:p>
            <a:r>
              <a:rPr lang="sr-Latn-RS" dirty="0"/>
              <a:t>Kakav je Sokratov stav prema zakonima? (Razmisliti šire o ideji „vladavine zakona“.)</a:t>
            </a:r>
          </a:p>
        </p:txBody>
      </p:sp>
    </p:spTree>
    <p:extLst>
      <p:ext uri="{BB962C8B-B14F-4D97-AF65-F5344CB8AC3E}">
        <p14:creationId xmlns:p14="http://schemas.microsoft.com/office/powerpoint/2010/main" val="13410723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1203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Office</vt:lpstr>
      <vt:lpstr>Sokrat</vt:lpstr>
      <vt:lpstr>Sofisti i Sokrat</vt:lpstr>
      <vt:lpstr>Sokratov metod</vt:lpstr>
      <vt:lpstr>„Znam da (ništa?) ne znam“ i „Vrlina je znanje“</vt:lpstr>
      <vt:lpstr>Vrlina, znanje, sreća, „psihološki egoizam“</vt:lpstr>
      <vt:lpstr>Filozofski smisao Sokratove smrti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Sokrat: teze i pitanja za razmišljanje</dc:title>
  <dc:creator>Nenad</dc:creator>
  <cp:lastModifiedBy>micic.stefan@outlook.com</cp:lastModifiedBy>
  <cp:revision>25</cp:revision>
  <dcterms:created xsi:type="dcterms:W3CDTF">2020-04-01T17:04:29Z</dcterms:created>
  <dcterms:modified xsi:type="dcterms:W3CDTF">2020-04-02T21:53:15Z</dcterms:modified>
</cp:coreProperties>
</file>