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0" r:id="rId1"/>
  </p:sldMasterIdLst>
  <p:sldIdLst>
    <p:sldId id="257" r:id="rId2"/>
    <p:sldId id="296" r:id="rId3"/>
    <p:sldId id="297" r:id="rId4"/>
    <p:sldId id="279" r:id="rId5"/>
    <p:sldId id="283" r:id="rId6"/>
    <p:sldId id="288" r:id="rId7"/>
    <p:sldId id="289" r:id="rId8"/>
    <p:sldId id="271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B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5/8/2023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0028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5/8/2023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41057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5/8/2023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2476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5/8/2023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9098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5/8/2023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9758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5/8/2023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378941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5/8/2023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764364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5/8/2023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812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5/8/2023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89595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5/8/2023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711084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5/8/2023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2505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smtClean="0"/>
              <a:pPr/>
              <a:t>5/8/2023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6100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33721" y="1866046"/>
            <a:ext cx="947897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3200" b="1" u="sng">
                <a:solidFill>
                  <a:schemeClr val="tx1">
                    <a:lumMod val="95000"/>
                    <a:lumOff val="5000"/>
                  </a:schemeClr>
                </a:solidFill>
                <a:latin typeface="Gill Sans MT" panose="020B0502020104020203"/>
              </a:rPr>
              <a:t>MUŠKOST DOVEDENA U PITANJE </a:t>
            </a:r>
          </a:p>
          <a:p>
            <a:pPr algn="ctr"/>
            <a:r>
              <a:rPr lang="sr-Latn-RS" sz="3200" b="1">
                <a:solidFill>
                  <a:schemeClr val="tx1">
                    <a:lumMod val="95000"/>
                    <a:lumOff val="5000"/>
                  </a:schemeClr>
                </a:solidFill>
                <a:latin typeface="Gill Sans MT" panose="020B0502020104020203"/>
              </a:rPr>
              <a:t>SOCIOLOŠKA ANALIZA MASOVNIH UBISTAVA U ŠKOLAMA (NASUMIČNIH PUCNJAVA) U AMERIČKOM DRUŠTVU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74479" y="5458382"/>
            <a:ext cx="68806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>
                <a:latin typeface="Gill Sans MT" panose="020B0502020104020203"/>
              </a:rPr>
              <a:t>Andrija Golubović</a:t>
            </a:r>
            <a:endParaRPr lang="en-US" sz="2800">
              <a:latin typeface="Gill Sans MT" panose="020B0502020104020203"/>
            </a:endParaRPr>
          </a:p>
        </p:txBody>
      </p:sp>
    </p:spTree>
    <p:extLst>
      <p:ext uri="{BB962C8B-B14F-4D97-AF65-F5344CB8AC3E}">
        <p14:creationId xmlns:p14="http://schemas.microsoft.com/office/powerpoint/2010/main" val="41094790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RS"/>
              <a:t>Majkl Kimel (Michael Kimmel)</a:t>
            </a:r>
            <a:br>
              <a:rPr lang="sr-Latn-RS"/>
            </a:br>
            <a:r>
              <a:rPr lang="sr-Latn-RS" sz="2800"/>
              <a:t>američki sociolog i teoretičar rodnosti</a:t>
            </a:r>
            <a:br>
              <a:rPr lang="sr-Latn-RS" sz="2800"/>
            </a:br>
            <a:r>
              <a:rPr lang="sr-Latn-RS" sz="2800"/>
              <a:t>oblasti interesovanja: </a:t>
            </a:r>
            <a:r>
              <a:rPr lang="sr-Latn-RS" sz="2800" i="1"/>
              <a:t>maskuliniteti, dečaštvo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4568" y="1872868"/>
            <a:ext cx="8451161" cy="4753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3983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7620" y="253497"/>
            <a:ext cx="4217068" cy="63510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549" y="253273"/>
            <a:ext cx="4200808" cy="6345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8907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515" y="488888"/>
            <a:ext cx="10929486" cy="5839484"/>
          </a:xfrm>
        </p:spPr>
        <p:txBody>
          <a:bodyPr>
            <a:normAutofit lnSpcReduction="10000"/>
          </a:bodyPr>
          <a:lstStyle/>
          <a:p>
            <a:pPr marL="0" indent="0" algn="just">
              <a:spcAft>
                <a:spcPts val="600"/>
              </a:spcAft>
              <a:buNone/>
            </a:pPr>
            <a:endParaRPr lang="sr-Latn-RS" i="1"/>
          </a:p>
          <a:p>
            <a:pPr marL="0" indent="0" algn="just">
              <a:spcAft>
                <a:spcPts val="600"/>
              </a:spcAft>
              <a:buNone/>
            </a:pPr>
            <a:r>
              <a:rPr lang="sr-Latn-RS" sz="2400"/>
              <a:t>Majkl Kimel već 2 decenije proučava masovna ubistva u školama u SAD-u iz perspektive kritičkih studija maskuliniteta.</a:t>
            </a:r>
          </a:p>
          <a:p>
            <a:pPr marL="0" indent="0" algn="just">
              <a:spcAft>
                <a:spcPts val="600"/>
              </a:spcAft>
              <a:buNone/>
            </a:pPr>
            <a:endParaRPr lang="sr-Latn-RS" i="1"/>
          </a:p>
          <a:p>
            <a:pPr marL="0" indent="0" algn="just">
              <a:spcAft>
                <a:spcPts val="600"/>
              </a:spcAft>
              <a:buNone/>
            </a:pPr>
            <a:r>
              <a:rPr lang="sr-Latn-RS" sz="2400"/>
              <a:t>U svom istraživanju iz 2003. „</a:t>
            </a:r>
            <a:r>
              <a:rPr lang="en-US" sz="2400"/>
              <a:t>Adolescent Masculinity, Homophobia, and Violence: Random School Shootings, 1982-2001</a:t>
            </a:r>
            <a:r>
              <a:rPr lang="sr-Latn-RS" sz="2400"/>
              <a:t>“, Kimel piše:</a:t>
            </a:r>
          </a:p>
          <a:p>
            <a:pPr marL="0" indent="0" algn="just">
              <a:spcAft>
                <a:spcPts val="600"/>
              </a:spcAft>
              <a:buNone/>
            </a:pPr>
            <a:endParaRPr lang="sr-Latn-RS" i="1"/>
          </a:p>
          <a:p>
            <a:pPr marL="0" indent="0" algn="just">
              <a:spcAft>
                <a:spcPts val="600"/>
              </a:spcAft>
              <a:buNone/>
            </a:pPr>
            <a:r>
              <a:rPr lang="sr-Latn-RS" i="1"/>
              <a:t>„</a:t>
            </a:r>
            <a:r>
              <a:rPr lang="en-US" i="1"/>
              <a:t>Nasilje je jedno od najhitnijih pitanja sa kojima se suočavaju škole naše zemlje. Svuda u zemlji, Amerikanci se pitaju zašto neki mladi ljudi otvaraju vatru (pucaju), očigledno nasumično, ubijajući ili ranjavajući druge učenike i njihove nastavnike. Da li su ovi tinejdžeri emocionalno nestabilni (mentalno poremećeni)? Da li se nalaze u ropstvu medijskog nasilja – video igrica, interneta, rok ili rep muzike? Da li su njihovi roditelji krivi?</a:t>
            </a:r>
            <a:r>
              <a:rPr lang="sr-Latn-RS" i="1"/>
              <a:t>“</a:t>
            </a:r>
            <a:r>
              <a:rPr lang="en-US" i="1"/>
              <a:t> </a:t>
            </a:r>
            <a:r>
              <a:rPr lang="en-US"/>
              <a:t>(MICHAEL S. KIMMEL &amp; MATTHEW MAHLER, 2003).</a:t>
            </a:r>
          </a:p>
          <a:p>
            <a:pPr marL="0" indent="0" algn="just">
              <a:spcAft>
                <a:spcPts val="600"/>
              </a:spcAft>
              <a:buNone/>
            </a:pPr>
            <a:endParaRPr lang="sr-Latn-RS"/>
          </a:p>
          <a:p>
            <a:pPr marL="0" indent="0" algn="just">
              <a:spcAft>
                <a:spcPts val="600"/>
              </a:spcAft>
              <a:buNone/>
            </a:pPr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5408663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2410" y="280658"/>
            <a:ext cx="10520127" cy="6577342"/>
          </a:xfrm>
        </p:spPr>
        <p:txBody>
          <a:bodyPr>
            <a:normAutofit/>
          </a:bodyPr>
          <a:lstStyle/>
          <a:p>
            <a:pPr marL="0" indent="0" algn="just">
              <a:spcAft>
                <a:spcPts val="1200"/>
              </a:spcAft>
              <a:buNone/>
            </a:pPr>
            <a:r>
              <a:rPr lang="sr-Latn-RS" sz="2400" u="sng"/>
              <a:t>Različiti eksperti i političari okrivljuju:</a:t>
            </a:r>
          </a:p>
          <a:p>
            <a:pPr marL="0" indent="0" algn="just">
              <a:spcAft>
                <a:spcPts val="1200"/>
              </a:spcAft>
              <a:buNone/>
            </a:pPr>
            <a:r>
              <a:rPr lang="sr-Latn-RS" sz="2400" i="1"/>
              <a:t>- nasilne video igrice</a:t>
            </a:r>
          </a:p>
          <a:p>
            <a:pPr marL="0" indent="0" algn="just">
              <a:spcAft>
                <a:spcPts val="1200"/>
              </a:spcAft>
              <a:buNone/>
            </a:pPr>
            <a:r>
              <a:rPr lang="sr-Latn-RS" sz="2400" i="1"/>
              <a:t>- nasilje u medijima</a:t>
            </a:r>
          </a:p>
          <a:p>
            <a:pPr marL="0" indent="0" algn="just">
              <a:spcAft>
                <a:spcPts val="1200"/>
              </a:spcAft>
              <a:buNone/>
            </a:pPr>
            <a:r>
              <a:rPr lang="sr-Latn-RS" sz="2400" i="1"/>
              <a:t>- dostupnost oružja mladima</a:t>
            </a:r>
          </a:p>
          <a:p>
            <a:pPr marL="0" indent="0" algn="just">
              <a:spcAft>
                <a:spcPts val="1200"/>
              </a:spcAft>
              <a:buNone/>
            </a:pPr>
            <a:r>
              <a:rPr lang="sr-Latn-RS" sz="2400" i="1"/>
              <a:t>- nedovoljno policijske kontrole u školama</a:t>
            </a:r>
          </a:p>
          <a:p>
            <a:pPr marL="0" indent="0" algn="just">
              <a:spcAft>
                <a:spcPts val="1200"/>
              </a:spcAft>
              <a:buNone/>
            </a:pPr>
            <a:r>
              <a:rPr lang="sr-Latn-RS" sz="2400" i="1"/>
              <a:t>- određene muzičke žanrove </a:t>
            </a:r>
          </a:p>
          <a:p>
            <a:pPr marL="0" indent="0" algn="just">
              <a:spcAft>
                <a:spcPts val="1200"/>
              </a:spcAft>
              <a:buNone/>
            </a:pPr>
            <a:r>
              <a:rPr lang="sr-Latn-RS" sz="2400" i="1"/>
              <a:t>- učenje o evoluciji</a:t>
            </a:r>
          </a:p>
          <a:p>
            <a:pPr marL="0" indent="0" algn="just">
              <a:spcAft>
                <a:spcPts val="1200"/>
              </a:spcAft>
              <a:buNone/>
            </a:pPr>
            <a:r>
              <a:rPr lang="sr-Latn-RS" sz="2400" i="1"/>
              <a:t>- radikalnu klimu 60ih</a:t>
            </a:r>
          </a:p>
          <a:p>
            <a:pPr marL="0" indent="0" algn="just">
              <a:spcAft>
                <a:spcPts val="1200"/>
              </a:spcAft>
              <a:buNone/>
            </a:pPr>
            <a:r>
              <a:rPr lang="sr-Latn-RS" sz="2400" i="1"/>
              <a:t>- zaposlene majke koje uzimaju pilule za sprečavanje trudnoće</a:t>
            </a:r>
          </a:p>
          <a:p>
            <a:pPr marL="0" indent="0" algn="just">
              <a:spcAft>
                <a:spcPts val="1200"/>
              </a:spcAft>
              <a:buNone/>
            </a:pPr>
            <a:r>
              <a:rPr lang="sr-Latn-RS" sz="2400" i="1"/>
              <a:t>- psihološke činioce (istorija zlostavljanja u detinjstvu, odsutni očevi, dominantne majke, nestabilno porodično okruženje, itd).</a:t>
            </a:r>
          </a:p>
          <a:p>
            <a:pPr marL="0" indent="0" algn="just">
              <a:spcAft>
                <a:spcPts val="1200"/>
              </a:spcAft>
              <a:buNone/>
            </a:pPr>
            <a:endParaRPr lang="sr-Latn-RS" sz="2400" i="1"/>
          </a:p>
          <a:p>
            <a:pPr lvl="0" algn="just">
              <a:spcAft>
                <a:spcPts val="1200"/>
              </a:spcAft>
            </a:pPr>
            <a:endParaRPr lang="en-US" sz="1800"/>
          </a:p>
          <a:p>
            <a:pPr algn="just">
              <a:spcAft>
                <a:spcPts val="1200"/>
              </a:spcAft>
            </a:pPr>
            <a:endParaRPr lang="en-US" sz="1800"/>
          </a:p>
          <a:p>
            <a:pPr algn="just">
              <a:spcAft>
                <a:spcPts val="600"/>
              </a:spcAft>
            </a:pPr>
            <a:endParaRPr lang="sr-Latn-RS" i="1"/>
          </a:p>
        </p:txBody>
      </p:sp>
    </p:spTree>
    <p:extLst>
      <p:ext uri="{BB962C8B-B14F-4D97-AF65-F5344CB8AC3E}">
        <p14:creationId xmlns:p14="http://schemas.microsoft.com/office/powerpoint/2010/main" val="10283686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9126" y="538682"/>
            <a:ext cx="10490667" cy="6061293"/>
          </a:xfrm>
        </p:spPr>
        <p:txBody>
          <a:bodyPr>
            <a:normAutofit fontScale="92500" lnSpcReduction="10000"/>
          </a:bodyPr>
          <a:lstStyle/>
          <a:p>
            <a:pPr marL="0" lvl="0" indent="0" algn="just" defTabSz="457200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>
                <a:srgbClr val="632E62"/>
              </a:buClr>
              <a:buNone/>
            </a:pPr>
            <a:r>
              <a:rPr lang="sr-Latn-RS" sz="2400">
                <a:solidFill>
                  <a:prstClr val="black">
                    <a:lumMod val="65000"/>
                    <a:lumOff val="35000"/>
                  </a:prstClr>
                </a:solidFill>
              </a:rPr>
              <a:t>Kimel odbacuje sve navedene razloge kao nedostatne za objašnjenje masovnih školskih ubistava u pućnjavama u SAD-u, jer najčešće ne prolaze test empirijske stvarnosti.</a:t>
            </a:r>
          </a:p>
          <a:p>
            <a:pPr marL="0" lvl="0" indent="0" algn="just" defTabSz="457200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>
                <a:srgbClr val="632E62"/>
              </a:buClr>
              <a:buNone/>
            </a:pPr>
            <a:r>
              <a:rPr lang="sr-Latn-RS" sz="2400">
                <a:solidFill>
                  <a:prstClr val="black">
                    <a:lumMod val="65000"/>
                    <a:lumOff val="35000"/>
                  </a:prstClr>
                </a:solidFill>
              </a:rPr>
              <a:t>Sve dosadašnje analize ostavljaju nevidljivim faktor koji je zajednički svim masovnim pucnjavama – </a:t>
            </a:r>
            <a:r>
              <a:rPr lang="sr-Latn-RS" sz="2400" b="1">
                <a:solidFill>
                  <a:prstClr val="black">
                    <a:lumMod val="65000"/>
                    <a:lumOff val="35000"/>
                  </a:prstClr>
                </a:solidFill>
              </a:rPr>
              <a:t>maskulinitet</a:t>
            </a:r>
            <a:r>
              <a:rPr lang="sr-Latn-RS" sz="2400">
                <a:solidFill>
                  <a:prstClr val="black">
                    <a:lumMod val="65000"/>
                    <a:lumOff val="35000"/>
                  </a:prstClr>
                </a:solidFill>
              </a:rPr>
              <a:t>. Svaki pristup koji nastoji da razume školske pucnjave mora da uzme za ozbiljno u obzir ROD, odnosno specifičnu konstelaciju maskuliniteta u adolescenciji, homofobije i (vršnjačkog) nasilja.</a:t>
            </a:r>
          </a:p>
          <a:p>
            <a:pPr marL="0" lvl="0" indent="0" algn="just" defTabSz="457200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>
                <a:srgbClr val="632E62"/>
              </a:buClr>
              <a:buNone/>
            </a:pPr>
            <a:r>
              <a:rPr lang="sr-Latn-RS" sz="2400" b="1">
                <a:solidFill>
                  <a:prstClr val="black">
                    <a:lumMod val="65000"/>
                    <a:lumOff val="35000"/>
                  </a:prstClr>
                </a:solidFill>
              </a:rPr>
              <a:t>Zajedničko svim slučajevima je što su počinioci bili (1) dečaci/momci, (2) bili žrtve homofobičnog nasilja u vršnjačkoj kulturi, tj. zlostavljani zbog normativnih prekoračenja roda (iako su svi bili heteroseksualni), (3) nisu uspeli da odigraju ideal hegemonog maskuliniteta.</a:t>
            </a:r>
          </a:p>
          <a:p>
            <a:pPr marL="0" lvl="0" indent="0" algn="just" defTabSz="457200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>
                <a:srgbClr val="632E62"/>
              </a:buClr>
              <a:buNone/>
            </a:pPr>
            <a:r>
              <a:rPr lang="sr-Latn-RS" sz="2400">
                <a:solidFill>
                  <a:prstClr val="black">
                    <a:lumMod val="65000"/>
                    <a:lumOff val="35000"/>
                  </a:prstClr>
                </a:solidFill>
              </a:rPr>
              <a:t>Kimel tvrdi da naš fokus kao društvenih istraživača treba da budu lokalne školske kulture i hijerarhije, interakcije među vršnjacima, normativne rodne ideologije i lokalne rodne kulture itd. Ovi fenomeni će nam omogućiti da razumemo uslove pojave masovnih školskih ubistava u pucnjavama.</a:t>
            </a:r>
          </a:p>
          <a:p>
            <a:pPr marL="0" lvl="0" indent="0" algn="just" defTabSz="457200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>
                <a:srgbClr val="632E62"/>
              </a:buClr>
              <a:buNone/>
            </a:pPr>
            <a:endParaRPr lang="sr-Latn-RS" sz="2400" b="1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marL="0" lvl="0" indent="0" algn="just" defTabSz="457200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>
                <a:srgbClr val="632E62"/>
              </a:buClr>
              <a:buNone/>
            </a:pPr>
            <a:endParaRPr lang="sr-Latn-RS" sz="2400" i="1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marL="0" lvl="0" indent="0" algn="just" defTabSz="457200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>
                <a:srgbClr val="632E62"/>
              </a:buClr>
              <a:buNone/>
            </a:pPr>
            <a:endParaRPr lang="sr-Latn-RS" sz="2400" i="1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marL="0" lvl="0" indent="0" algn="just" defTabSz="457200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>
                <a:srgbClr val="632E62"/>
              </a:buClr>
              <a:buNone/>
            </a:pPr>
            <a:endParaRPr lang="sr-Latn-RS" sz="2400" i="1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marL="0" lvl="0" indent="0" algn="just" defTabSz="457200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>
                <a:srgbClr val="632E62"/>
              </a:buClr>
              <a:buNone/>
            </a:pP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33230638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5218" y="683538"/>
            <a:ext cx="10852806" cy="5481872"/>
          </a:xfrm>
        </p:spPr>
        <p:txBody>
          <a:bodyPr>
            <a:normAutofit fontScale="92500"/>
          </a:bodyPr>
          <a:lstStyle/>
          <a:p>
            <a:pPr marL="0" lvl="0" indent="0" algn="just" defTabSz="457200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>
                <a:srgbClr val="632E62"/>
              </a:buClr>
              <a:buNone/>
            </a:pPr>
            <a:r>
              <a:rPr lang="sr-Latn-RS" sz="2400" u="sng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Dva važna projekta u kontekstu srpskog društva:</a:t>
            </a:r>
          </a:p>
          <a:p>
            <a:pPr marL="457200" lvl="0" indent="-457200" algn="just" defTabSz="457200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>
                <a:srgbClr val="632E62"/>
              </a:buClr>
              <a:buFont typeface="+mj-lt"/>
              <a:buAutoNum type="arabicPeriod"/>
            </a:pPr>
            <a:r>
              <a:rPr lang="sr-Latn-RS" sz="2400" i="1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Centar E8: </a:t>
            </a:r>
            <a:r>
              <a:rPr lang="sr-Latn-RS" sz="240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(1) Program M i (2) „Budi muško – menja pravila“ (od 2006/8).</a:t>
            </a:r>
          </a:p>
          <a:p>
            <a:pPr lvl="1" algn="just" defTabSz="457200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>
                <a:srgbClr val="632E62"/>
              </a:buClr>
              <a:buFontTx/>
              <a:buChar char="-"/>
            </a:pPr>
            <a:r>
              <a:rPr lang="sr-Latn-RS" sz="200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sastoje se iz edukativnih radionica čiji je cilj aktivno uključivanje dečaka i momaka (osnovna i srednja škola) u programe rodne ravnopravnosti i prevencije rodno zasnovanog nasilja (radi se o vršnjačkim edukacijama), kao i preispitivanja krutih normi maskuliniteta.</a:t>
            </a:r>
          </a:p>
          <a:p>
            <a:pPr marL="514350" indent="-514350" algn="just" defTabSz="457200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>
                <a:srgbClr val="632E62"/>
              </a:buClr>
              <a:buFont typeface="+mj-lt"/>
              <a:buAutoNum type="arabicPeriod"/>
            </a:pPr>
            <a:r>
              <a:rPr lang="sr-Latn-RS" sz="240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Autonomni ženski centar i BeFem: </a:t>
            </a:r>
            <a:r>
              <a:rPr lang="pl-PL" sz="240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„Nulta tolerancija na rodno zasnovano nasilje” (2018)</a:t>
            </a:r>
          </a:p>
          <a:p>
            <a:pPr lvl="1" algn="just" defTabSz="457200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>
                <a:srgbClr val="632E62"/>
              </a:buClr>
            </a:pPr>
            <a:r>
              <a:rPr lang="sr-Latn-RS" sz="200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cilj je bio da se poveća osećaj bezbednosti učenica u srednjim školama, te je Autonomni ženski centar ostvario saradnju sa preko 400 nastavnica/-ka i stručnih saradnica/-ka iz 30 srednjih škola sa teritorije Srbije, koji su obavili edukativne radionice sa učenicima i učenicama.</a:t>
            </a:r>
          </a:p>
          <a:p>
            <a:pPr marL="914400" lvl="1" indent="-457200" algn="just" defTabSz="457200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>
                <a:srgbClr val="632E62"/>
              </a:buClr>
              <a:buFont typeface="+mj-lt"/>
              <a:buAutoNum type="arabicPeriod"/>
            </a:pPr>
            <a:endParaRPr lang="sr-Latn-RS" sz="2000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just" defTabSz="457200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>
                <a:srgbClr val="632E62"/>
              </a:buClr>
              <a:buNone/>
            </a:pPr>
            <a:endParaRPr lang="sr-Latn-RS" sz="2400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42453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13577" y="805758"/>
            <a:ext cx="10264740" cy="36870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340" marR="0" indent="-273685" algn="just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</a:pPr>
            <a:endParaRPr lang="sr-Latn-RS" sz="140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0340" marR="0" indent="-273685" algn="just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Bridges, Tristan &amp; Leigh Tober, Tara (2020). „Mass shootings, Masculinity and Gun Violence as Feminist Issues“, u: Taylor, V., Whittier, N., &amp; Rupp, L. J. (ur.). Feminist Frontiers. Lanham, Boulder, New York and London: Rowman &amp; Littlefield Publishers, str. 498-506.</a:t>
            </a:r>
          </a:p>
          <a:p>
            <a:pPr marL="180340" marR="0" indent="-273685" algn="just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Kimmel, Michael &amp; Mahler, Matthew (2003). „Adolescent Masculinity, Homophobia, and Violence“. American Behavioral Scientist, 46(10): 1439-1458.</a:t>
            </a:r>
          </a:p>
          <a:p>
            <a:pPr marL="180340" marR="0" indent="-273685" algn="just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Kimmel, Michael &amp; Kalish, Rachel (2010) „Suicide by mass murder: Masculinity, aggrieved entitlement, and rampage school shootings“. Health Sociology Review, 19(4): 451–464.</a:t>
            </a:r>
          </a:p>
          <a:p>
            <a:pPr marL="180340" marR="0" indent="-273685" algn="just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</a:pPr>
            <a:endParaRPr lang="en-US" sz="14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340" marR="0" indent="-273685" algn="just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</a:pPr>
            <a:endParaRPr lang="en-US" sz="12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340" marR="0" indent="-273685" algn="just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</a:pPr>
            <a:endParaRPr lang="en-US" sz="12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113577" y="264690"/>
            <a:ext cx="10178322" cy="54106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 cap="all" spc="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Latn-RS" sz="2400"/>
              <a:t>literatura</a:t>
            </a: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971449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4532</TotalTime>
  <Words>657</Words>
  <Application>Microsoft Office PowerPoint</Application>
  <PresentationFormat>Widescreen</PresentationFormat>
  <Paragraphs>41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Gill Sans MT</vt:lpstr>
      <vt:lpstr>Times New Roman</vt:lpstr>
      <vt:lpstr>Office Theme</vt:lpstr>
      <vt:lpstr>PowerPoint Presentation</vt:lpstr>
      <vt:lpstr>Majkl Kimel (Michael Kimmel) američki sociolog i teoretičar rodnosti oblasti interesovanja: maskuliniteti, dečaštvo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Dell</cp:lastModifiedBy>
  <cp:revision>118</cp:revision>
  <dcterms:created xsi:type="dcterms:W3CDTF">2020-12-07T12:38:48Z</dcterms:created>
  <dcterms:modified xsi:type="dcterms:W3CDTF">2023-05-08T10:43:39Z</dcterms:modified>
</cp:coreProperties>
</file>