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3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907164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4000" y="3201480"/>
            <a:ext cx="907164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0400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15268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71200" y="165600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38040" y="165600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04000" y="320148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571200" y="320148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6638040" y="320148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504000" y="1656000"/>
            <a:ext cx="9071640" cy="2958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907164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504000" y="565560"/>
            <a:ext cx="907164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656000"/>
            <a:ext cx="9071640" cy="2958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15268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04000" y="3201480"/>
            <a:ext cx="907164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907164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504000" y="3201480"/>
            <a:ext cx="907164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50400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15268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571200" y="165600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638040" y="165600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504000" y="320148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571200" y="320148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638040" y="3201480"/>
            <a:ext cx="292068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907164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04000" y="565560"/>
            <a:ext cx="907164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152680" y="320148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sr-RS" sz="4400" b="0" strike="noStrike" spc="-1">
              <a:solidFill>
                <a:srgbClr val="C7243A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656000"/>
            <a:ext cx="442692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201480"/>
            <a:ext cx="9071640" cy="141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R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14"/>
          <a:stretch/>
        </p:blipFill>
        <p:spPr>
          <a:xfrm>
            <a:off x="0" y="5104800"/>
            <a:ext cx="10080000" cy="581040"/>
          </a:xfrm>
          <a:prstGeom prst="rect">
            <a:avLst/>
          </a:prstGeom>
          <a:ln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648000"/>
            <a:ext cx="9071640" cy="2736000"/>
          </a:xfrm>
          <a:prstGeom prst="rect">
            <a:avLst/>
          </a:prstGeom>
        </p:spPr>
        <p:txBody>
          <a:bodyPr lIns="7200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FFFFFF"/>
                </a:solidFill>
                <a:latin typeface="Arial"/>
              </a:rPr>
              <a:t>Кликните да уредите облик насловног текста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816000" y="3600000"/>
            <a:ext cx="5255640" cy="1296000"/>
          </a:xfrm>
          <a:prstGeom prst="rect">
            <a:avLst/>
          </a:prstGeom>
        </p:spPr>
        <p:txBody>
          <a:bodyPr lIns="0" tIns="0" rIns="0" bIns="0">
            <a:normAutofit fontScale="36000"/>
          </a:bodyPr>
          <a:lstStyle/>
          <a:p>
            <a:pPr marL="432000" indent="-324000">
              <a:spcAft>
                <a:spcPts val="106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2400" b="0" strike="noStrike" spc="-1">
                <a:latin typeface="Arial"/>
              </a:rPr>
              <a:t>Кликните да уредите облик оквирног текста</a:t>
            </a:r>
          </a:p>
          <a:p>
            <a:pPr marL="864000" lvl="1" indent="-324000">
              <a:spcAft>
                <a:spcPts val="848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RS" sz="2100" b="0" strike="noStrike" spc="-1">
                <a:latin typeface="Arial"/>
              </a:rPr>
              <a:t>Други ниво оквира</a:t>
            </a:r>
          </a:p>
          <a:p>
            <a:pPr marL="1296000" lvl="2" indent="-288000">
              <a:spcAft>
                <a:spcPts val="63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800" b="0" strike="noStrike" spc="-1">
                <a:latin typeface="Arial"/>
              </a:rPr>
              <a:t>Трећи ниво оквира</a:t>
            </a:r>
          </a:p>
          <a:p>
            <a:pPr marL="1728000" lvl="3" indent="-216000">
              <a:spcAft>
                <a:spcPts val="422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RS" sz="1500" b="0" strike="noStrike" spc="-1">
                <a:latin typeface="Arial"/>
              </a:rPr>
              <a:t>Четврти ниво оквира</a:t>
            </a:r>
          </a:p>
          <a:p>
            <a:pPr marL="2160000" lvl="4" indent="-2160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500" b="0" strike="noStrike" spc="-1">
                <a:latin typeface="Arial"/>
              </a:rPr>
              <a:t>Пети ниво оквира</a:t>
            </a:r>
          </a:p>
          <a:p>
            <a:pPr marL="2592000" lvl="5" indent="-2160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500" b="0" strike="noStrike" spc="-1">
                <a:latin typeface="Arial"/>
              </a:rPr>
              <a:t>Шести ниво оквира</a:t>
            </a:r>
          </a:p>
          <a:p>
            <a:pPr marL="3024000" lvl="6" indent="-216000">
              <a:spcAft>
                <a:spcPts val="21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500" b="0" strike="noStrike" spc="-1">
                <a:latin typeface="Arial"/>
              </a:rPr>
              <a:t>Седми ниво оквира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1728000" y="528408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sr-RS" sz="1400" b="0" strike="noStrike" spc="-1">
                <a:solidFill>
                  <a:srgbClr val="FFFFFF"/>
                </a:solidFill>
                <a:latin typeface="Arial"/>
              </a:rPr>
              <a:t>&lt;датум/време&gt;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4221000" y="5271840"/>
            <a:ext cx="319500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sr-RS" sz="1400" b="0" strike="noStrike" spc="-1">
                <a:solidFill>
                  <a:srgbClr val="FFFFFF"/>
                </a:solidFill>
                <a:latin typeface="Arial"/>
              </a:rPr>
              <a:t>&lt;подножје&gt;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632000" y="5271840"/>
            <a:ext cx="2348280" cy="3909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27EE1119-52F7-47E0-B71D-E5DB4484F0B8}" type="slidenum">
              <a:rPr lang="sr-R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sr-RS" sz="14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6" name="Picture 5"/>
          <p:cNvPicPr/>
          <p:nvPr/>
        </p:nvPicPr>
        <p:blipFill>
          <a:blip r:embed="rId15"/>
          <a:stretch/>
        </p:blipFill>
        <p:spPr>
          <a:xfrm>
            <a:off x="0" y="0"/>
            <a:ext cx="10080000" cy="32400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/>
          <p:nvPr/>
        </p:nvPicPr>
        <p:blipFill>
          <a:blip r:embed="rId14"/>
          <a:stretch/>
        </p:blipFill>
        <p:spPr>
          <a:xfrm>
            <a:off x="6120" y="0"/>
            <a:ext cx="10080000" cy="324000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14"/>
          <a:stretch/>
        </p:blipFill>
        <p:spPr>
          <a:xfrm>
            <a:off x="6120" y="5357160"/>
            <a:ext cx="10080000" cy="324000"/>
          </a:xfrm>
          <a:prstGeom prst="rect">
            <a:avLst/>
          </a:prstGeom>
          <a:ln>
            <a:noFill/>
          </a:ln>
        </p:spPr>
      </p:pic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56556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Кликните да уредите облик насловног текста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04000" y="1656000"/>
            <a:ext cx="9071640" cy="2958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Кликните да уредите облик оквирног текста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RS" sz="2800" b="0" strike="noStrike" spc="-1">
                <a:latin typeface="Arial"/>
              </a:rPr>
              <a:t>Други ниво оквира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2400" b="0" strike="noStrike" spc="-1">
                <a:latin typeface="Arial"/>
              </a:rPr>
              <a:t>Трећи ниво оквира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RS" sz="2000" b="0" strike="noStrike" spc="-1">
                <a:latin typeface="Arial"/>
              </a:rPr>
              <a:t>Четврти ниво оквира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2000" b="0" strike="noStrike" spc="-1">
                <a:latin typeface="Arial"/>
              </a:rPr>
              <a:t>Пети ниво оквира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2000" b="0" strike="noStrike" spc="-1">
                <a:latin typeface="Arial"/>
              </a:rPr>
              <a:t>Шести ниво оквира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2000" b="0" strike="noStrike" spc="-1">
                <a:latin typeface="Arial"/>
              </a:rPr>
              <a:t>Седми ниво оквира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1008000" y="5400720"/>
            <a:ext cx="2240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sr-RS" sz="1400" b="0" strike="noStrike" spc="-1">
                <a:latin typeface="Arial"/>
              </a:rPr>
              <a:t>&lt;датум/време&gt;</a:t>
            </a:r>
          </a:p>
        </p:txBody>
      </p:sp>
      <p:sp>
        <p:nvSpPr>
          <p:cNvPr id="48" name="TextShape 4"/>
          <p:cNvSpPr txBox="1"/>
          <p:nvPr/>
        </p:nvSpPr>
        <p:spPr>
          <a:xfrm>
            <a:off x="1728360" y="5400360"/>
            <a:ext cx="2348280" cy="39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r>
              <a:rPr lang="sr-RS" sz="1400" b="0" strike="noStrike" spc="-1">
                <a:solidFill>
                  <a:srgbClr val="FFFFFF"/>
                </a:solidFill>
                <a:latin typeface="Arial"/>
              </a:rPr>
              <a:t>&lt;датум/време&gt;</a:t>
            </a:r>
            <a:endParaRPr lang="sr-RS" sz="1400" b="0" strike="noStrike" spc="-1">
              <a:latin typeface="Arial"/>
            </a:endParaRPr>
          </a:p>
        </p:txBody>
      </p:sp>
      <p:sp>
        <p:nvSpPr>
          <p:cNvPr id="49" name="TextShape 5"/>
          <p:cNvSpPr txBox="1"/>
          <p:nvPr/>
        </p:nvSpPr>
        <p:spPr>
          <a:xfrm>
            <a:off x="4221360" y="5400360"/>
            <a:ext cx="3195000" cy="39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ctr"/>
            <a:r>
              <a:rPr lang="sr-RS" sz="1400" b="0" strike="noStrike" spc="-1">
                <a:solidFill>
                  <a:srgbClr val="FFFFFF"/>
                </a:solidFill>
                <a:latin typeface="Arial"/>
              </a:rPr>
              <a:t>&lt;подножје&gt;</a:t>
            </a:r>
            <a:endParaRPr lang="sr-RS" sz="1400" b="0" strike="noStrike" spc="-1">
              <a:latin typeface="Arial"/>
            </a:endParaRPr>
          </a:p>
        </p:txBody>
      </p:sp>
      <p:sp>
        <p:nvSpPr>
          <p:cNvPr id="50" name="TextShape 6"/>
          <p:cNvSpPr txBox="1"/>
          <p:nvPr/>
        </p:nvSpPr>
        <p:spPr>
          <a:xfrm>
            <a:off x="7659720" y="5400360"/>
            <a:ext cx="2348280" cy="39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r"/>
            <a:fld id="{A1342B4E-9379-45B1-B3E9-85D883B4D98D}" type="slidenum">
              <a:rPr lang="sr-R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sr-RS" sz="1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7920" y="648000"/>
            <a:ext cx="9071640" cy="2736000"/>
          </a:xfrm>
          <a:prstGeom prst="rect">
            <a:avLst/>
          </a:prstGeom>
          <a:solidFill>
            <a:srgbClr val="C7243A"/>
          </a:solidFill>
          <a:ln>
            <a:noFill/>
          </a:ln>
        </p:spPr>
        <p:txBody>
          <a:bodyPr lIns="7200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FFFFFF"/>
                </a:solidFill>
                <a:latin typeface="Arial"/>
              </a:rPr>
              <a:t>Научна теорија</a:t>
            </a:r>
          </a:p>
        </p:txBody>
      </p:sp>
      <p:sp>
        <p:nvSpPr>
          <p:cNvPr id="88" name="TextShape 2"/>
          <p:cNvSpPr txBox="1"/>
          <p:nvPr/>
        </p:nvSpPr>
        <p:spPr>
          <a:xfrm>
            <a:off x="3816000" y="3600000"/>
            <a:ext cx="5255640" cy="1296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algn="ctr"/>
            <a:r>
              <a:rPr lang="sr-RS" sz="3200" b="0" strike="noStrike" spc="-1">
                <a:latin typeface="Arial"/>
              </a:rPr>
              <a:t>Орашанин Кристина СО16/63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Домен научне теорије</a:t>
            </a:r>
          </a:p>
        </p:txBody>
      </p:sp>
      <p:sp>
        <p:nvSpPr>
          <p:cNvPr id="110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49000"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Да ли нека теорија спада у домен једне или друге науке, зависи од онтолошке природе њених постулата.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Ако постоји општа сагласност у погледу делокруга и основног методског поступка неке науке, нема већих тешкоћа у одређивању да ли нека теорија спада у њу или неку другу науку. Међутим, ове основне сагласности често нема или је неодређена. Социологија је у том случају добар пример.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Шта је научна теорија?</a:t>
            </a:r>
          </a:p>
        </p:txBody>
      </p:sp>
      <p:sp>
        <p:nvSpPr>
          <p:cNvPr id="90" name="TextShape 2"/>
          <p:cNvSpPr txBox="1"/>
          <p:nvPr/>
        </p:nvSpPr>
        <p:spPr>
          <a:xfrm>
            <a:off x="504000" y="1656000"/>
            <a:ext cx="9071640" cy="352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6000"/>
          </a:bodyPr>
          <a:lstStyle/>
          <a:p>
            <a:pPr algn="just">
              <a:lnSpc>
                <a:spcPct val="150000"/>
              </a:lnSpc>
              <a:spcAft>
                <a:spcPts val="1414"/>
              </a:spcAft>
            </a:pPr>
            <a:r>
              <a:rPr lang="sr-RS" b="0" strike="noStrike" spc="-1">
                <a:latin typeface="Times New Roman"/>
              </a:rPr>
              <a:t>Теорију неке науке чине општи искуствени ставови, који су на неки начин повезани, помоћу којих она сређује искуствене податке и објашњава искуствене појаве на оном подручју стварности које је предмет њеног истраживања. Исто тако, она усмерава даља истраживања. У научну теорију спадају научни закони, који представљају опште искуствене ставове. Како ће теоријско знање да буде структурисано у некој науци, зависи од степена њене опште развијености – постоји више нивоа.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Нивои теоријског развоја</a:t>
            </a:r>
          </a:p>
        </p:txBody>
      </p:sp>
      <p:sp>
        <p:nvSpPr>
          <p:cNvPr id="92" name="TextShape 2"/>
          <p:cNvSpPr txBox="1"/>
          <p:nvPr/>
        </p:nvSpPr>
        <p:spPr>
          <a:xfrm>
            <a:off x="469080" y="1396800"/>
            <a:ext cx="4426920" cy="1411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300" b="0" strike="noStrike" spc="-1">
                <a:latin typeface="Arial"/>
              </a:rPr>
              <a:t>1. На најнижем степену теоријског развоја општа знања се састоје из одређеног броја искуствених уопштавања, која су међусобно повезана. Не постоје откривене неке опште правилности и нема проверених општих теоријских ставова. Зачеци систематског знања састоје се углавном у класификацијским оквирима.</a:t>
            </a:r>
          </a:p>
        </p:txBody>
      </p:sp>
      <p:sp>
        <p:nvSpPr>
          <p:cNvPr id="93" name="TextShape 3"/>
          <p:cNvSpPr txBox="1"/>
          <p:nvPr/>
        </p:nvSpPr>
        <p:spPr>
          <a:xfrm>
            <a:off x="5040000" y="1396800"/>
            <a:ext cx="4426920" cy="1411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300" b="0" strike="noStrike" spc="-1">
                <a:latin typeface="Arial"/>
              </a:rPr>
              <a:t>2. Виши ступањ теоријске развијености подразумева науке које су успеле да открију већи број закона о одређеним особинама тог предмета. С друге стране, оне не повезују законе и своја ужа теоријска знања у целовит теоријски систем. Ова ниво развоја се понекад назива природно-историјским.</a:t>
            </a:r>
          </a:p>
        </p:txBody>
      </p:sp>
      <p:sp>
        <p:nvSpPr>
          <p:cNvPr id="94" name="TextShape 4"/>
          <p:cNvSpPr txBox="1"/>
          <p:nvPr/>
        </p:nvSpPr>
        <p:spPr>
          <a:xfrm>
            <a:off x="432000" y="2880000"/>
            <a:ext cx="4426920" cy="1411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300" b="0" strike="noStrike" spc="-1">
                <a:latin typeface="Arial"/>
              </a:rPr>
              <a:t>3. Још виши ступањ развијености имају науке чија су сва теоријска сазнања претворена у јединствен теоријски систем, а то је изведено на потребном нивоу егзактности и прецизности.</a:t>
            </a:r>
          </a:p>
        </p:txBody>
      </p:sp>
      <p:sp>
        <p:nvSpPr>
          <p:cNvPr id="95" name="TextShape 5"/>
          <p:cNvSpPr txBox="1"/>
          <p:nvPr/>
        </p:nvSpPr>
        <p:spPr>
          <a:xfrm>
            <a:off x="5040000" y="2836800"/>
            <a:ext cx="4426920" cy="1411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300" b="0" strike="noStrike" spc="-1">
                <a:latin typeface="Arial"/>
              </a:rPr>
              <a:t>4. Наредни ступањ се састоји у интегрисању целокупног научног сазнања о човеку, друштву или природи у јединствен теоријски систем (пример би био покушај спајања физике и хемије).</a:t>
            </a:r>
          </a:p>
        </p:txBody>
      </p:sp>
      <p:sp>
        <p:nvSpPr>
          <p:cNvPr id="96" name="TextShape 6"/>
          <p:cNvSpPr txBox="1"/>
          <p:nvPr/>
        </p:nvSpPr>
        <p:spPr>
          <a:xfrm>
            <a:off x="1152000" y="3988800"/>
            <a:ext cx="7344000" cy="1411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300" b="0" strike="noStrike" spc="-1">
                <a:latin typeface="Arial"/>
              </a:rPr>
              <a:t>Дакле, степен теоријске развијености неке науке зависи од количине и садржинског обима утврђених и проверених искуствених уопштавања и научних закона, који представљају непосредну основу за развијање научне теорије.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Основни елементи научне теорије</a:t>
            </a:r>
          </a:p>
        </p:txBody>
      </p:sp>
      <p:sp>
        <p:nvSpPr>
          <p:cNvPr id="98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57000"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Постоје три основна елемента научне теорије: 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1. Речник који садржи дефиниције основних појмова који се јављају у постулатима теорије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2. Одређен број постулата теорије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3. Већи или мањи број теорема које су изведене из постулата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Основи елементи научне теорије</a:t>
            </a:r>
          </a:p>
        </p:txBody>
      </p:sp>
      <p:sp>
        <p:nvSpPr>
          <p:cNvPr id="100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Постулати су најопштији теоријски ставови неке теорије, из којих се могу извести све остале њене теореме и чија се тачност проверава на основу из њих изведених закључака.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Речник теорије треба да садржи дефиниције њених основних појмова.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Број постулата није ограничен, али се тежи да он буде сведен на најмању могућу меру. Уколико је теорија шира и примењује се за објашњавање различитих појава, треба очекивати да ће број постулата бити већи.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Повезивањем појединих постулата, стварају се нове научне теореме.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Дужина логичког низа што повезује постулате с теоремама које се непосредно односе на искуство, може да буде различита. Она зависи од сложености искуственог предмета теорије, али и од степена теоријске развијености неке науке.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Функције научне теорије</a:t>
            </a:r>
          </a:p>
        </p:txBody>
      </p:sp>
      <p:sp>
        <p:nvSpPr>
          <p:cNvPr id="102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56000"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Основни задатак теорије је да објашњава законе тиме што их коментарше, међусобно повезује и тумачи.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3200" b="0" strike="noStrike" spc="-1">
                <a:latin typeface="Arial"/>
              </a:rPr>
              <a:t>Још један задатак теорије је у сједињавању научног знања путем повезивања ужих закона у шире, и ширих закона у теорије које их објашњавају полазећи од заједничких постулата. Најшире теорије на тај начин постају основа теоријских система.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504000" y="413640"/>
            <a:ext cx="9071640" cy="125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Шта се добија теоријским повезивањем закона=</a:t>
            </a:r>
          </a:p>
        </p:txBody>
      </p:sp>
      <p:sp>
        <p:nvSpPr>
          <p:cNvPr id="104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Теоријским повезивањем низа закона појединачни закон престаје да буде изоловано апстрактно-аналитично сазнање о неком појединачном искуственом односу. 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Повезивање с другим законима показује место односа израженог у закону у неком ужем или ширем детерминистичком систему.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Повезивањем појединачних закона у теорије које су у стању да их објасне долази се до синтетичког теоријског погледа на одређени део стварности.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Теоријско повезивање појединачних закона може знатно повећати могућност структуралних и динамичких предвиђања.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600" b="0" strike="noStrike" spc="-1">
                <a:latin typeface="Arial"/>
              </a:rPr>
              <a:t>Повезивањем закона истог и међусобно повезаних подручја могу се открити закони који стоје у међусобном временском редоследу, ако један закон својим деловањем припрема услове за испољавање другог закона који из њега динамички произилази.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504000" y="56556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Захтеви научној теорији</a:t>
            </a:r>
          </a:p>
        </p:txBody>
      </p:sp>
      <p:sp>
        <p:nvSpPr>
          <p:cNvPr id="106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98500"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Font typeface="StarSymbol"/>
              <a:buAutoNum type="arabicPeriod"/>
            </a:pPr>
            <a:r>
              <a:rPr lang="sr-RS" sz="1600" b="0" strike="noStrike" spc="-1">
                <a:latin typeface="Arial"/>
              </a:rPr>
              <a:t>Да буде искуствено проверљива.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Font typeface="StarSymbol"/>
              <a:buAutoNum type="arabicPeriod"/>
            </a:pPr>
            <a:r>
              <a:rPr lang="sr-RS" sz="1600" b="0" strike="noStrike" spc="-1">
                <a:latin typeface="Arial"/>
              </a:rPr>
              <a:t>Да буде прецизна, према датим могућностима и према нормама одређене науке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Font typeface="StarSymbol"/>
              <a:buAutoNum type="arabicPeriod"/>
            </a:pPr>
            <a:r>
              <a:rPr lang="sr-RS" sz="1600" b="0" strike="noStrike" spc="-1">
                <a:latin typeface="Arial"/>
              </a:rPr>
              <a:t>Да повезује, објашњава и тумачи проверена искуствена уопштавања и законе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Font typeface="StarSymbol"/>
              <a:buAutoNum type="arabicPeriod"/>
            </a:pPr>
            <a:r>
              <a:rPr lang="sr-RS" sz="1600" b="0" strike="noStrike" spc="-1">
                <a:latin typeface="Arial"/>
              </a:rPr>
              <a:t>Да може бити употребљена за предвиђање оних појава које у свом постојећем облику може да објасни.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Font typeface="StarSymbol"/>
              <a:buAutoNum type="arabicPeriod"/>
            </a:pPr>
            <a:r>
              <a:rPr lang="sr-RS" sz="1600" b="0" strike="noStrike" spc="-1">
                <a:latin typeface="Arial"/>
              </a:rPr>
              <a:t>Да буде хеуристички плодна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Font typeface="StarSymbol"/>
              <a:buAutoNum type="arabicPeriod"/>
            </a:pPr>
            <a:r>
              <a:rPr lang="sr-RS" sz="1600" b="0" strike="noStrike" spc="-1">
                <a:latin typeface="Arial"/>
              </a:rPr>
              <a:t>Да буде, бар перспективно, применљива у неком облику људске праксе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504000" y="413640"/>
            <a:ext cx="9071640" cy="1250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sr-RS" sz="4400" b="0" strike="noStrike" spc="-1">
                <a:solidFill>
                  <a:srgbClr val="C7243A"/>
                </a:solidFill>
                <a:latin typeface="Arial"/>
              </a:rPr>
              <a:t>Дедуктивна структура научне теорије</a:t>
            </a:r>
          </a:p>
        </p:txBody>
      </p:sp>
      <p:sp>
        <p:nvSpPr>
          <p:cNvPr id="108" name="TextShape 2"/>
          <p:cNvSpPr txBox="1"/>
          <p:nvPr/>
        </p:nvSpPr>
        <p:spPr>
          <a:xfrm>
            <a:off x="504000" y="1656000"/>
            <a:ext cx="9071640" cy="2958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Свака развијена научна теорија има дедуктивну структуру.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У математичкој дедукцији или у дедукцији у формалној логици, под претпоставком да је процес закључивања тачан, исправност закључка зависи само од полазних аксиома.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У дедуктивној научној теорији, међутим, тачност постулата зависи и од тога да ли се потврђују искуствени закључци који су из њих изведени.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Ако се открију нове искуствене појаве и нови искуствени односи који после исцрпног испитивања поузданости и исправности добијених података нису у складу са теоријом, она се мора мењати, исправљати или напустити.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Погрешно је сматрати да научне теорије, због тога што су у свом развијеном облику изразито дедуктивне, настају и развијају се само дедуктивно тј. да се увек полази од постулата или аксиома и од њих иде ка искуству.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Теоријски постулати су најчешће резултат дуготрајног претходног проучавања стварности и настају као покушај да се сазнање које већ постоји у нижим облицима повеже и даље уопшти.</a:t>
            </a:r>
          </a:p>
          <a:p>
            <a:pPr marL="432000" indent="-324000">
              <a:spcAft>
                <a:spcPts val="141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RS" sz="1200" b="0" strike="noStrike" spc="-1">
                <a:latin typeface="Arial"/>
              </a:rPr>
              <a:t>Из неке постојеће теорије се могу на дедуктиван начин изводити нове хипотезе, које се тек касније проверавају у искуству и на тај начин потврђују или одбацују.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949</Words>
  <Application>Microsoft Office PowerPoint</Application>
  <PresentationFormat>Custom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StarSymbol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Classy Red</dc:title>
  <dc:subject/>
  <dc:creator>Zeljka Manic</dc:creator>
  <dc:description/>
  <cp:lastModifiedBy>Zeljka Manic</cp:lastModifiedBy>
  <cp:revision>8</cp:revision>
  <dcterms:created xsi:type="dcterms:W3CDTF">2020-03-24T17:29:39Z</dcterms:created>
  <dcterms:modified xsi:type="dcterms:W3CDTF">2020-04-06T15:09:47Z</dcterms:modified>
  <dc:language>sr-RS</dc:language>
</cp:coreProperties>
</file>