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78" r:id="rId4"/>
    <p:sldId id="281" r:id="rId5"/>
    <p:sldId id="279" r:id="rId6"/>
    <p:sldId id="282" r:id="rId7"/>
    <p:sldId id="259" r:id="rId8"/>
    <p:sldId id="260" r:id="rId9"/>
    <p:sldId id="261" r:id="rId10"/>
    <p:sldId id="262" r:id="rId11"/>
    <p:sldId id="276" r:id="rId12"/>
    <p:sldId id="277" r:id="rId13"/>
    <p:sldId id="263" r:id="rId14"/>
    <p:sldId id="264" r:id="rId15"/>
    <p:sldId id="265" r:id="rId16"/>
    <p:sldId id="283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917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4037E3-3CB8-498A-BFB5-E49CBA3F5E0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1FC554-6FB7-460C-B9D6-251A8EB97A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Tokom </a:t>
            </a:r>
            <a:r>
              <a:rPr lang="sr-Latn-R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istraživanja</a:t>
            </a:r>
            <a:endParaRPr lang="en-US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13CEFE6-D20F-4373-A9E4-E306B569E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Prof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. dr Miloš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Milenković</a:t>
            </a:r>
            <a:endParaRPr lang="sr-Latn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67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3065D1-C273-447A-8041-51E081789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ajvažniji kvaliteti našeg metoda su istovremeno i njegove slabosti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Razumevanje: semantičko/empatičko/situaciono/istorijsko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pravdanje u kontekstu – pre časa o etici istraživanja u užem smislu razmislite šta znate iz vanistraživačkog života o razumevanju kao opravdanju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Refleksivno preispitivanje lične liste predrasuda je vaša a) privatna i b) profesionalna stvar –ono ne treba da bude javno, niti da se događa tokom istraživanja u užem smislu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Deljenje dilema s proučavanima ostavlja utisak nekompetentnosti – istraživač je ona/j “ko/ja zna” (setite se predavanja o nužnosti kreiranja pozitivističkog imidža radi </a:t>
            </a:r>
            <a:r>
              <a:rPr lang="sr-Latn-RS" dirty="0" smtClean="0">
                <a:latin typeface="Cambria" pitchFamily="18" charset="0"/>
              </a:rPr>
              <a:t>održanja javne </a:t>
            </a:r>
            <a:r>
              <a:rPr lang="sr-Latn-RS" dirty="0">
                <a:latin typeface="Cambria" pitchFamily="18" charset="0"/>
              </a:rPr>
              <a:t>reputacije nauke i na njoj zasnovanog obrazovanja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ovežite ovo s uvodnim predavanjima (pozitivizam kao “prirodni epistemološki stav” samih proučavanih)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E190AF-A5C3-481C-8BBF-6C13488A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R</a:t>
            </a:r>
            <a:r>
              <a:rPr lang="sr-Latn-RS" sz="3200" dirty="0">
                <a:latin typeface="Cambria" pitchFamily="18" charset="0"/>
              </a:rPr>
              <a:t>azum i osećajnost – zamke “razumevanja”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694A8B-27B6-4F45-A0F9-3DF95E781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pšta i posebna regulativa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liskost i poverenje – kada povećavaju a kada smanjuju kvalitet istraživanja (distorzija nalaza i kontraintuitivnost bliskosti)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liski odnosi s informantima su privatna stvar (pod uslovom da obe strane to tako doživljavaju)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koliko u njih stupite, u bilo kom obliku prisnosti, nastojte da se to u vašem istraživačkom izveštaju ne vidi – metodski netrenirana populacija nije sposobna da razume kada nešto kontaminira nauku a kada </a:t>
            </a:r>
            <a:r>
              <a:rPr lang="sr-Latn-RS" dirty="0" smtClean="0">
                <a:latin typeface="Cambria" pitchFamily="18" charset="0"/>
              </a:rPr>
              <a:t>ne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Pozitivizam: prisnost=pristrasnost (posebno relevantno za razumevanje etnologije)</a:t>
            </a:r>
            <a:endParaRPr lang="sr-Latn-RS" dirty="0">
              <a:latin typeface="Cambria" pitchFamily="18" charset="0"/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029D412F-AA2B-412F-8E5E-D6E8D165B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altLang="en-US" sz="3600" dirty="0">
                <a:latin typeface="Cambria" panose="02040503050406030204" pitchFamily="18" charset="0"/>
              </a:rPr>
              <a:t>I istraživači su ljudi...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30A561-A9AA-45AB-8A08-542EFA4EE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azlika između nauke i etnoeksplikacije odn. između naučnih tumačenja i folklornih verovanja, nigde nije toliko velika kao u slučaju religijskih tradicija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straživanja ovog tipa mogu biti posebno osetljiva po integritet proučavanih, istraživača i profesije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lično je i s ideološkim vernicima – </a:t>
            </a:r>
            <a:r>
              <a:rPr lang="sr-Latn-RS" dirty="0" smtClean="0">
                <a:latin typeface="Cambria" pitchFamily="18" charset="0"/>
              </a:rPr>
              <a:t>kvalifikacije poput “iracionalnost</a:t>
            </a:r>
            <a:r>
              <a:rPr lang="sr-Latn-RS" dirty="0">
                <a:latin typeface="Cambria" pitchFamily="18" charset="0"/>
              </a:rPr>
              <a:t>”, “kontraproduktivnost”, “zatucanost” i “iluzornost” zadržite za sebe – za sledbenike ideologija njihove ideje imaju status svetih istina i neupitnih smernica za delovanje pa ih nemojte javno vrednosno etiketirati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straživanje religije/ideologije može biti osetljivije čak i od istraživanja “normalnosti” seksualnosti ili “realnosti” etničkog identiteta, pa primenite sve što smo učili o etičkim i bezbednosnim aspektima </a:t>
            </a:r>
            <a:r>
              <a:rPr lang="sr-Latn-RS" dirty="0" smtClean="0">
                <a:latin typeface="Cambria" pitchFamily="18" charset="0"/>
              </a:rPr>
              <a:t>istraživanja</a:t>
            </a:r>
            <a:endParaRPr lang="sr-Latn-RS" dirty="0">
              <a:latin typeface="Cambria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6DE283-EDD7-4F23-A611-23EC22F1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R</a:t>
            </a:r>
            <a:r>
              <a:rPr lang="sr-Latn-RS" sz="3200" dirty="0">
                <a:latin typeface="Cambria" pitchFamily="18" charset="0"/>
              </a:rPr>
              <a:t>eligija, ideologija i poštovanje tradicija proučavanih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7A52FE-49AC-40E8-AE72-8A4AEE36A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Kvalitativnim istraživanjima se često zamera naivnost, ali ona je nužna ukoliko ne želimo da ispustimo raznovrsnost života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izvagati strah od propuštanja bitnog i sramotu da ispadnete nekompetentni?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 smtClean="0">
                <a:latin typeface="Cambria" pitchFamily="18" charset="0"/>
              </a:rPr>
              <a:t>aivnost = otvorenost </a:t>
            </a:r>
            <a:r>
              <a:rPr lang="sr-Latn-RS" b="1" dirty="0">
                <a:latin typeface="Cambria" pitchFamily="18" charset="0"/>
              </a:rPr>
              <a:t>a ne nekompetentnost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„Istraživač </a:t>
            </a:r>
            <a:r>
              <a:rPr lang="sr-Latn-RS" dirty="0">
                <a:latin typeface="Cambria" pitchFamily="18" charset="0"/>
              </a:rPr>
              <a:t>koji sve </a:t>
            </a:r>
            <a:r>
              <a:rPr lang="sr-Latn-RS" dirty="0" smtClean="0">
                <a:latin typeface="Cambria" pitchFamily="18" charset="0"/>
              </a:rPr>
              <a:t>zna“ </a:t>
            </a:r>
            <a:r>
              <a:rPr lang="sr-Latn-RS" dirty="0">
                <a:latin typeface="Cambria" pitchFamily="18" charset="0"/>
              </a:rPr>
              <a:t>iz perspektive informanata manje je korisna pozicija od </a:t>
            </a:r>
            <a:r>
              <a:rPr lang="sr-Latn-RS" dirty="0" smtClean="0">
                <a:latin typeface="Cambria" pitchFamily="18" charset="0"/>
              </a:rPr>
              <a:t>„istraživača </a:t>
            </a:r>
            <a:r>
              <a:rPr lang="sr-Latn-RS" dirty="0">
                <a:latin typeface="Cambria" pitchFamily="18" charset="0"/>
              </a:rPr>
              <a:t>koga će informanti da </a:t>
            </a:r>
            <a:r>
              <a:rPr lang="sr-Latn-RS" dirty="0" smtClean="0">
                <a:latin typeface="Cambria" pitchFamily="18" charset="0"/>
              </a:rPr>
              <a:t>nauče“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pak, određena doza ozbiljnosti je neophodna, radi postizanja efekta kompetentnosti (legitimacija istraživačkog autoriteta)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b="1" dirty="0">
                <a:latin typeface="Cambria" pitchFamily="18" charset="0"/>
              </a:rPr>
              <a:t>Ozbiljnost se demonstrira – predznanjem, titulama i dozvolama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B0FCEBB7-9170-4E48-A745-DF20E8F3E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N</a:t>
            </a:r>
            <a:r>
              <a:rPr lang="sr-Latn-RS" altLang="en-US" sz="3200" dirty="0">
                <a:latin typeface="Cambria" panose="02040503050406030204" pitchFamily="18" charset="0"/>
              </a:rPr>
              <a:t>aivnost – “cena” otkrića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299213-BB5F-4E0F-B238-36D65442E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straživači su skloni da se, brzine radi, oslone na ključne informante, koji ih lako uvedu u zajednicu i usmere na tipske odgovore. To otvara izvesne tipske probleme: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 preterane istraženosti teme/zajednice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 preterano informisanog informanta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 prethodno usaglašenih informanata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 </a:t>
            </a:r>
            <a:r>
              <a:rPr lang="sr-Latn-RS" dirty="0" smtClean="0">
                <a:latin typeface="Cambria" pitchFamily="18" charset="0"/>
              </a:rPr>
              <a:t>„profesionalnih“ </a:t>
            </a:r>
            <a:r>
              <a:rPr lang="sr-Latn-RS" dirty="0">
                <a:latin typeface="Cambria" pitchFamily="18" charset="0"/>
              </a:rPr>
              <a:t>informanata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 </a:t>
            </a:r>
            <a:r>
              <a:rPr lang="sr-Latn-RS" dirty="0" smtClean="0">
                <a:latin typeface="Cambria" pitchFamily="18" charset="0"/>
              </a:rPr>
              <a:t>ovom </a:t>
            </a:r>
            <a:r>
              <a:rPr lang="sr-Latn-RS" dirty="0">
                <a:latin typeface="Cambria" pitchFamily="18" charset="0"/>
              </a:rPr>
              <a:t>nivou izbegavajte redukciju na ličnu priču/životnu istoriju samo jednog informanta (akademski cilj </a:t>
            </a:r>
            <a:r>
              <a:rPr lang="sr-Latn-RS" dirty="0" smtClean="0">
                <a:latin typeface="Cambria" pitchFamily="18" charset="0"/>
              </a:rPr>
              <a:t>diplomskog rada jeste </a:t>
            </a:r>
            <a:r>
              <a:rPr lang="sr-Latn-RS" dirty="0">
                <a:latin typeface="Cambria" pitchFamily="18" charset="0"/>
              </a:rPr>
              <a:t>da demonstrirate da ste osposobljeni da primenite neki od osnovnih tipova analize, što biografski metod svakako nije)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79CFCA-6C56-41EE-9AFB-28115B6C0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sr-Latn-RS" sz="3200" dirty="0" smtClean="0">
                <a:latin typeface="Cambria" pitchFamily="18" charset="0"/>
              </a:rPr>
              <a:t>„Ključni </a:t>
            </a:r>
            <a:r>
              <a:rPr lang="sr-Latn-RS" sz="3200" dirty="0">
                <a:latin typeface="Cambria" pitchFamily="18" charset="0"/>
              </a:rPr>
              <a:t>informant(i</a:t>
            </a:r>
            <a:r>
              <a:rPr lang="sr-Latn-RS" sz="3200" dirty="0" smtClean="0">
                <a:latin typeface="Cambria" pitchFamily="18" charset="0"/>
              </a:rPr>
              <a:t>)“ </a:t>
            </a:r>
            <a:r>
              <a:rPr lang="sr-Latn-RS" sz="3200" dirty="0">
                <a:latin typeface="Cambria" pitchFamily="18" charset="0"/>
              </a:rPr>
              <a:t>– prednosti i mane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="" xmlns:a16="http://schemas.microsoft.com/office/drawing/2014/main" id="{77CC3328-F012-4FB6-8A93-535C353B37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en-US" dirty="0">
                <a:latin typeface="Cambria" panose="02040503050406030204" pitchFamily="18" charset="0"/>
              </a:rPr>
              <a:t>Kvalitativno istraživanje vs. pronalazaštvo</a:t>
            </a:r>
          </a:p>
          <a:p>
            <a:endParaRPr lang="sr-Latn-RS" altLang="en-US" dirty="0">
              <a:latin typeface="Cambria" panose="02040503050406030204" pitchFamily="18" charset="0"/>
            </a:endParaRPr>
          </a:p>
          <a:p>
            <a:r>
              <a:rPr lang="sr-Latn-RS" altLang="en-US" dirty="0">
                <a:latin typeface="Cambria" panose="02040503050406030204" pitchFamily="18" charset="0"/>
              </a:rPr>
              <a:t>Kvalitativno istraživanje vs. istraživačko novinarstvo</a:t>
            </a:r>
          </a:p>
          <a:p>
            <a:endParaRPr lang="sr-Latn-RS" altLang="en-US" dirty="0">
              <a:latin typeface="Cambria" panose="02040503050406030204" pitchFamily="18" charset="0"/>
            </a:endParaRPr>
          </a:p>
          <a:p>
            <a:r>
              <a:rPr lang="sr-Latn-RS" altLang="en-US" dirty="0">
                <a:latin typeface="Cambria" panose="02040503050406030204" pitchFamily="18" charset="0"/>
              </a:rPr>
              <a:t>Kvalitativno istraživanje vs. detektivski rad</a:t>
            </a:r>
          </a:p>
          <a:p>
            <a:endParaRPr lang="sr-Latn-RS" altLang="en-US" dirty="0">
              <a:latin typeface="Cambria" panose="02040503050406030204" pitchFamily="18" charset="0"/>
            </a:endParaRPr>
          </a:p>
          <a:p>
            <a:r>
              <a:rPr lang="sr-Latn-RS" altLang="en-US" dirty="0">
                <a:latin typeface="Cambria" panose="02040503050406030204" pitchFamily="18" charset="0"/>
              </a:rPr>
              <a:t>Kvalitativno istraživanje vs. socijalni rad</a:t>
            </a:r>
          </a:p>
          <a:p>
            <a:endParaRPr lang="sr-Latn-RS" altLang="en-US" dirty="0"/>
          </a:p>
          <a:p>
            <a:endParaRPr lang="en-US" altLang="en-US" dirty="0"/>
          </a:p>
        </p:txBody>
      </p:sp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B1208C9D-2BFA-4763-93DB-3153725BA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Z</a:t>
            </a:r>
            <a:r>
              <a:rPr lang="sr-Latn-RS" altLang="en-US" sz="3200" dirty="0">
                <a:latin typeface="Cambria" panose="02040503050406030204" pitchFamily="18" charset="0"/>
              </a:rPr>
              <a:t>amke profesije – istraživači pronalazači, novinari, detektivi, socijalni radnici...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C733BE-FDD9-4346-B404-81A2D5F0C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/>
              <a:t>Istraživači nisu pronalazači (to ne znači da istraživanje nema odlike avanture)</a:t>
            </a:r>
          </a:p>
          <a:p>
            <a:endParaRPr lang="sr-Latn-RS" dirty="0"/>
          </a:p>
          <a:p>
            <a:r>
              <a:rPr lang="sr-Latn-RS" dirty="0"/>
              <a:t>Iako i mi ponekad „usput“ otkrijemo nešto što do sada nije bilo poznato/nije postojalo, mi istražujemo unapred definisane istraživačke probleme</a:t>
            </a:r>
          </a:p>
          <a:p>
            <a:endParaRPr lang="sr-Latn-RS" dirty="0"/>
          </a:p>
          <a:p>
            <a:r>
              <a:rPr lang="sr-Latn-RS" dirty="0"/>
              <a:t>Ti problemi su se kvalifikovali za istraživanje svojom relevantnošću</a:t>
            </a:r>
          </a:p>
          <a:p>
            <a:endParaRPr lang="sr-Latn-RS" dirty="0"/>
          </a:p>
          <a:p>
            <a:r>
              <a:rPr lang="sr-Latn-RS" dirty="0"/>
              <a:t>Relevancija – naučna i društvena</a:t>
            </a:r>
          </a:p>
          <a:p>
            <a:endParaRPr lang="sr-Latn-RS" dirty="0"/>
          </a:p>
          <a:p>
            <a:r>
              <a:rPr lang="sr-Latn-RS" dirty="0"/>
              <a:t>Relevanciju definiše naučna zajednica, a prevashodno </a:t>
            </a:r>
            <a:r>
              <a:rPr lang="sr-Latn-RS" dirty="0" smtClean="0"/>
              <a:t>mentor, mada su mnogi istraživački problemi istovremeno i druptveno/medijski aktuelni</a:t>
            </a:r>
            <a:endParaRPr lang="sr-Latn-RS" dirty="0"/>
          </a:p>
          <a:p>
            <a:endParaRPr lang="sr-Latn-R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400B99-C1B7-4C32-80C2-5934F8D2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Kvalitativno istraživanje i pronalazaštvo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8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A52354-4593-49B9-8541-60EFA8E87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>
              <a:buNone/>
              <a:defRPr/>
            </a:pPr>
            <a:r>
              <a:rPr lang="en-US" dirty="0"/>
              <a:t>R</a:t>
            </a:r>
            <a:r>
              <a:rPr lang="sr-Latn-RS" dirty="0"/>
              <a:t>adoznalost – graniči se s nespristojnošću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en-US" dirty="0"/>
              <a:t>U</a:t>
            </a:r>
            <a:r>
              <a:rPr lang="sr-Latn-RS" dirty="0"/>
              <a:t>pornost – graniči se s dosađivanjem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en-US" dirty="0"/>
              <a:t>B</a:t>
            </a:r>
            <a:r>
              <a:rPr lang="sr-Latn-RS" dirty="0"/>
              <a:t>eskompromisnost – u koliziji s etičkim standardima odn. predefinisanošću dozvoljenih odnosa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en-US" dirty="0"/>
              <a:t>O</a:t>
            </a:r>
            <a:r>
              <a:rPr lang="sr-Latn-RS" dirty="0"/>
              <a:t>belodanjivanje nepoznatog – kome nepoznatog?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sr-Latn-RS" dirty="0" smtClean="0"/>
              <a:t>„Javnost </a:t>
            </a:r>
            <a:r>
              <a:rPr lang="sr-Latn-RS" dirty="0"/>
              <a:t>ima pravo da </a:t>
            </a:r>
            <a:r>
              <a:rPr lang="sr-Latn-RS" dirty="0" smtClean="0"/>
              <a:t>zna“ </a:t>
            </a:r>
            <a:r>
              <a:rPr lang="sr-Latn-RS" dirty="0"/>
              <a:t>– koja javnost? Da li se naučna istina konstituiše javnim konsenzusom?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sr-Latn-RS" dirty="0"/>
              <a:t>Različiti pojmovi i opseg uzročnosti - mi dozvoljavamo dijalektiku tj. cirkularno konstitutisanje, novinarstvu je neophodan pozitivizam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5A7618-03D3-4A8B-BE8F-19724FD11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sr-Latn-RS" sz="3100" dirty="0">
                <a:latin typeface="Cambria" pitchFamily="18" charset="0"/>
              </a:rPr>
              <a:t/>
            </a:r>
            <a:br>
              <a:rPr lang="sr-Latn-RS" sz="3100" dirty="0">
                <a:latin typeface="Cambria" pitchFamily="18" charset="0"/>
              </a:rPr>
            </a:br>
            <a:r>
              <a:rPr lang="sr-Latn-RS" sz="3100" dirty="0">
                <a:latin typeface="Cambria" pitchFamily="18" charset="0"/>
              </a:rPr>
              <a:t>Istraživanje i istraživačko novinarstvo</a:t>
            </a:r>
            <a:r>
              <a:rPr lang="sr-Latn-RS" dirty="0">
                <a:latin typeface="Cambria" pitchFamily="18" charset="0"/>
              </a:rPr>
              <a:t/>
            </a:r>
            <a:br>
              <a:rPr lang="sr-Latn-RS" dirty="0">
                <a:latin typeface="Cambria" pitchFamily="18" charset="0"/>
              </a:rPr>
            </a:b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5BD68D-1788-4CC4-A70B-84FD5596D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inucioznost, uz izbegavanje redukcionizma (fokus na detaljima služi kreiranju celine objašnjenja)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Misterioznost – tipska zamka (sklonost otkrivanju </a:t>
            </a:r>
            <a:r>
              <a:rPr lang="sr-Latn-RS" dirty="0" smtClean="0">
                <a:latin typeface="Cambria" pitchFamily="18" charset="0"/>
              </a:rPr>
              <a:t>„onog što </a:t>
            </a:r>
            <a:r>
              <a:rPr lang="sr-Latn-RS" dirty="0">
                <a:latin typeface="Cambria" pitchFamily="18" charset="0"/>
              </a:rPr>
              <a:t>je </a:t>
            </a:r>
            <a:r>
              <a:rPr lang="sr-Latn-RS" dirty="0" smtClean="0">
                <a:latin typeface="Cambria" pitchFamily="18" charset="0"/>
              </a:rPr>
              <a:t>skriveno“)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ntruzivnost – uvek imajte na umu da je učešće informanata dobrovoljno i da su oni ti koji kontrolišu svoje vreme i prostor!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eterminizam – tipska zamka (sklonost otkrivanju </a:t>
            </a:r>
            <a:r>
              <a:rPr lang="sr-Latn-RS" dirty="0" smtClean="0">
                <a:latin typeface="Cambria" pitchFamily="18" charset="0"/>
              </a:rPr>
              <a:t>„jednog uzroka“)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Moralizacija – mi nismo tamo da bismo ih „uhvatili u laži“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02FC2A37-2ACD-48F7-9597-F905FB684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altLang="en-US" sz="2800" dirty="0">
                <a:latin typeface="Cambria" panose="02040503050406030204" pitchFamily="18" charset="0"/>
              </a:rPr>
              <a:t/>
            </a:r>
            <a:br>
              <a:rPr lang="sr-Latn-RS" altLang="en-US" sz="2800" dirty="0">
                <a:latin typeface="Cambria" panose="02040503050406030204" pitchFamily="18" charset="0"/>
              </a:rPr>
            </a:br>
            <a:r>
              <a:rPr lang="sr-Latn-RS" altLang="en-US" sz="2800" dirty="0">
                <a:latin typeface="Cambria" panose="02040503050406030204" pitchFamily="18" charset="0"/>
              </a:rPr>
              <a:t>Istraživanje i detektivski rad</a:t>
            </a:r>
            <a:br>
              <a:rPr lang="sr-Latn-RS" altLang="en-US" sz="2800" dirty="0">
                <a:latin typeface="Cambria" panose="02040503050406030204" pitchFamily="18" charset="0"/>
              </a:rPr>
            </a:br>
            <a:endParaRPr lang="en-US" altLang="en-US" sz="28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EB63A8-79FA-4572-867D-AF14C697A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azumevanje/opravdanje – teškoće razlikovanja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 smtClean="0">
                <a:latin typeface="Cambria" pitchFamily="18" charset="0"/>
              </a:rPr>
              <a:t>osvećivanje i zastupanje </a:t>
            </a:r>
            <a:r>
              <a:rPr lang="sr-Latn-RS" dirty="0">
                <a:latin typeface="Cambria" pitchFamily="18" charset="0"/>
              </a:rPr>
              <a:t>– prednosti i mane po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amka terapijskog poriva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amka analitičke redukcije kulture na socijalne probleme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klonost brkanju etnoeksplikacija i </a:t>
            </a:r>
            <a:r>
              <a:rPr lang="sr-Latn-RS" dirty="0" smtClean="0">
                <a:latin typeface="Cambria" pitchFamily="18" charset="0"/>
              </a:rPr>
              <a:t>analize (preuzimanej gledišta proučavanih)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renaglašavanje porodičnog konteksta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renaglašavanje uzrasnih i rodnih aspekata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7C192738-5DB1-4C20-9E48-5CF6B36C1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sz="3100" dirty="0">
                <a:latin typeface="Cambria" panose="02040503050406030204" pitchFamily="18" charset="0"/>
              </a:rPr>
              <a:t>Istraživanje i socijalni rad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37DF85-B688-4643-98A0-CE7FEB4BE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 čemu voditi računa tokom istraživanja a da nije objašnjeno u metodološkoj literaturi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postupiti u slučaju dilema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eliminisati tipske greške pre samog istraživanja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se odnositi prema informantima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se odnositi prema mentoru i Fakultetu tokom istraživanja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90358DC4-6B27-4720-A015-2BC9B3398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altLang="en-US" sz="3200" dirty="0">
                <a:latin typeface="Cambria" panose="02040503050406030204" pitchFamily="18" charset="0"/>
              </a:rPr>
              <a:t>Smisao današnjeg predavanja:</a:t>
            </a:r>
            <a:br>
              <a:rPr lang="sr-Latn-RS" altLang="en-US" sz="3200" dirty="0">
                <a:latin typeface="Cambria" panose="02040503050406030204" pitchFamily="18" charset="0"/>
              </a:rPr>
            </a:br>
            <a:r>
              <a:rPr lang="en-US" altLang="en-US" sz="3200" dirty="0">
                <a:latin typeface="Cambria" panose="02040503050406030204" pitchFamily="18" charset="0"/>
              </a:rPr>
              <a:t>N</a:t>
            </a:r>
            <a:r>
              <a:rPr lang="sr-Latn-RS" altLang="en-US" sz="3200" dirty="0">
                <a:latin typeface="Cambria" panose="02040503050406030204" pitchFamily="18" charset="0"/>
              </a:rPr>
              <a:t>e piše sve u literaturi!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E30D6B-E42A-4397-B781-455D84941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ipski primer greške </a:t>
            </a:r>
            <a:r>
              <a:rPr lang="sr-Latn-RS" dirty="0" smtClean="0">
                <a:latin typeface="Cambria" pitchFamily="18" charset="0"/>
              </a:rPr>
              <a:t>– promena smisla „u hodu“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 je beneficijar – autor, Fakultet, Univerzitet, struka, akademska javnost, </a:t>
            </a:r>
            <a:r>
              <a:rPr lang="sr-Latn-RS" dirty="0" smtClean="0">
                <a:latin typeface="Cambria" pitchFamily="18" charset="0"/>
              </a:rPr>
              <a:t>„opšta“ </a:t>
            </a:r>
            <a:r>
              <a:rPr lang="sr-Latn-RS" dirty="0">
                <a:latin typeface="Cambria" pitchFamily="18" charset="0"/>
              </a:rPr>
              <a:t>javnost?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Istraživanje </a:t>
            </a:r>
            <a:r>
              <a:rPr lang="sr-Latn-RS" dirty="0">
                <a:latin typeface="Cambria" pitchFamily="18" charset="0"/>
              </a:rPr>
              <a:t>treba da bude neposredno korisno samo ukoliko je kao takvo </a:t>
            </a:r>
            <a:r>
              <a:rPr lang="sr-Latn-RS" dirty="0" smtClean="0">
                <a:latin typeface="Cambria" pitchFamily="18" charset="0"/>
              </a:rPr>
              <a:t>prethodno </a:t>
            </a:r>
            <a:r>
              <a:rPr lang="sr-Latn-RS" dirty="0">
                <a:latin typeface="Cambria" pitchFamily="18" charset="0"/>
              </a:rPr>
              <a:t>definisano (ciljano, primenjeno istraživanje) ili ako se time ne narušavaju plan istraživanja, aktivnosti, rokovi i dogovor s ključnim akterima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ne promenite smisao </a:t>
            </a:r>
            <a:r>
              <a:rPr lang="sr-Latn-RS" dirty="0" smtClean="0">
                <a:latin typeface="Cambria" pitchFamily="18" charset="0"/>
              </a:rPr>
              <a:t>diplomiranja „u hodu“, </a:t>
            </a:r>
            <a:r>
              <a:rPr lang="sr-Latn-RS" dirty="0">
                <a:latin typeface="Cambria" pitchFamily="18" charset="0"/>
              </a:rPr>
              <a:t>verovatnije je da ćete stići do cilja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koliko ste posebno senzitivni prema informantima, ugradite korisnost u samu temu, u dogovoru s mentorom. U suprotnom, pridržavajte se naučnog aspekta a primenjeni ostavite za kasniju promociju i eventualnu primenu rezultata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BEF191-E38F-407C-B184-52ADFC5E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D</a:t>
            </a:r>
            <a:r>
              <a:rPr lang="sr-Latn-RS" sz="3200" dirty="0">
                <a:latin typeface="Cambria" pitchFamily="18" charset="0"/>
              </a:rPr>
              <a:t>a li istraživanje treba da bude neposredno korisno?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CE0F30-6347-43D0-9735-FFAF889C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ruga česta tipska greška povezana s promenom smisla – </a:t>
            </a:r>
            <a:r>
              <a:rPr lang="sr-Latn-RS" dirty="0" smtClean="0">
                <a:latin typeface="Cambria" pitchFamily="18" charset="0"/>
              </a:rPr>
              <a:t>„prekino/la </a:t>
            </a:r>
            <a:r>
              <a:rPr lang="sr-Latn-RS" dirty="0">
                <a:latin typeface="Cambria" pitchFamily="18" charset="0"/>
              </a:rPr>
              <a:t>sam zato što je bilo </a:t>
            </a:r>
            <a:r>
              <a:rPr lang="sr-Latn-RS" dirty="0" smtClean="0">
                <a:latin typeface="Cambria" pitchFamily="18" charset="0"/>
              </a:rPr>
              <a:t>dosadno“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ako se </a:t>
            </a:r>
            <a:r>
              <a:rPr lang="sr-Latn-RS" dirty="0" smtClean="0">
                <a:latin typeface="Cambria" pitchFamily="18" charset="0"/>
              </a:rPr>
              <a:t>formiramo </a:t>
            </a:r>
            <a:r>
              <a:rPr lang="sr-Latn-RS" dirty="0">
                <a:latin typeface="Cambria" pitchFamily="18" charset="0"/>
              </a:rPr>
              <a:t>u civilizaciji zabave i kratke pažnje, nastojte da osvestite pritisak popularno-kulturno</a:t>
            </a:r>
            <a:r>
              <a:rPr lang="en-US" dirty="0">
                <a:latin typeface="Cambria" pitchFamily="18" charset="0"/>
              </a:rPr>
              <a:t>g</a:t>
            </a:r>
            <a:r>
              <a:rPr lang="sr-Latn-RS" dirty="0">
                <a:latin typeface="Cambria" pitchFamily="18" charset="0"/>
              </a:rPr>
              <a:t> shvatanja nauke (i obrazovanja)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ne znači da istraživanju treba da pristupite </a:t>
            </a:r>
            <a:r>
              <a:rPr lang="sr-Latn-RS" dirty="0" smtClean="0">
                <a:latin typeface="Cambria" pitchFamily="18" charset="0"/>
              </a:rPr>
              <a:t>„smrtno ozbiljno“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ao i u slučaju korisnost, ugradite ovaj smisao tokom definisanja same teme, u dogovoru s mentorom – nemojte ni započeti istraživanje koje Vam je „u startu dosadno</a:t>
            </a:r>
            <a:r>
              <a:rPr lang="sr-Latn-RS" dirty="0" smtClean="0">
                <a:latin typeface="Cambria" pitchFamily="18" charset="0"/>
              </a:rPr>
              <a:t>“ i gledajte da zabava ne bude jedina motivacija</a:t>
            </a:r>
            <a:endParaRPr lang="en-US" dirty="0">
              <a:latin typeface="Cambria" pitchFamily="18" charset="0"/>
            </a:endParaRPr>
          </a:p>
          <a:p>
            <a:pPr>
              <a:defRPr/>
            </a:pPr>
            <a:endParaRPr lang="en-U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Izaberite temu koja Vas naučno/društveno uzbuđuje, da bi Vas interesovanje „držalo“ i kada zanatski delovi istraživanja postanu dosadni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3DD343-92DF-4F30-8C51-B7920FCF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D</a:t>
            </a:r>
            <a:r>
              <a:rPr lang="sr-Latn-RS" sz="3200" dirty="0">
                <a:latin typeface="Cambria" pitchFamily="18" charset="0"/>
              </a:rPr>
              <a:t>a li istraživanje treba da bude zabavno?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2FD20F-AFC4-4950-B468-243EB8A7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Prikrivanje identiteta istraživača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Izbegavanje predstavljanja teme istraživanja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Dobijanje </a:t>
            </a:r>
            <a:r>
              <a:rPr lang="sr-Latn-RS" dirty="0" smtClean="0">
                <a:latin typeface="Cambria" pitchFamily="18" charset="0"/>
              </a:rPr>
              <a:t>„neinformisanog“ </a:t>
            </a:r>
            <a:r>
              <a:rPr lang="sr-Latn-RS" dirty="0">
                <a:latin typeface="Cambria" pitchFamily="18" charset="0"/>
              </a:rPr>
              <a:t>pristanka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Neispunjavanje obećanja o poverljivosti – odavanje identiteta informanata bez njihove prethodne saglasnosti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pronaći dobru meru između zahteva nauke i moralnih načela?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Nemojte je sami tražiti na </a:t>
            </a:r>
            <a:r>
              <a:rPr lang="sr-Latn-RS" dirty="0" smtClean="0">
                <a:latin typeface="Cambria" pitchFamily="18" charset="0"/>
              </a:rPr>
              <a:t>ovom </a:t>
            </a:r>
            <a:r>
              <a:rPr lang="sr-Latn-RS" dirty="0">
                <a:latin typeface="Cambria" pitchFamily="18" charset="0"/>
              </a:rPr>
              <a:t>nivou – ona je propisana etičkim smernicama i kodeksima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Uvek usaglasite korake s mentorom</a:t>
            </a:r>
          </a:p>
        </p:txBody>
      </p:sp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1B587B1A-CC3A-4F50-A679-5167479F1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P</a:t>
            </a:r>
            <a:r>
              <a:rPr lang="sr-Latn-RS" altLang="en-US" sz="3200" dirty="0">
                <a:latin typeface="Cambria" panose="02040503050406030204" pitchFamily="18" charset="0"/>
              </a:rPr>
              <a:t>odvale informantima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9B6B2D-017C-4EC4-9385-68988496F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lagiranje tuđih rezultata i interpretacija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F</a:t>
            </a:r>
            <a:r>
              <a:rPr lang="sr-Latn-RS" dirty="0">
                <a:latin typeface="Cambria" pitchFamily="18" charset="0"/>
              </a:rPr>
              <a:t>alsifikovanje rezultata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ažiranje/fabrikacija građe (izmišljanje ljudi, događaja, iskaza...)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„Naduvavanje“ </a:t>
            </a:r>
            <a:r>
              <a:rPr lang="sr-Latn-RS" dirty="0">
                <a:latin typeface="Cambria" pitchFamily="18" charset="0"/>
              </a:rPr>
              <a:t>broja ispitanika, lažiranje strukture ispitanika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ozivanje na neobaveštenost pri nepoštovanju rokova, predaja </a:t>
            </a:r>
            <a:r>
              <a:rPr lang="sr-Latn-RS" dirty="0" smtClean="0">
                <a:latin typeface="Cambria" pitchFamily="18" charset="0"/>
              </a:rPr>
              <a:t>„u </a:t>
            </a:r>
            <a:r>
              <a:rPr lang="sr-Latn-RS" dirty="0">
                <a:latin typeface="Cambria" pitchFamily="18" charset="0"/>
              </a:rPr>
              <a:t>poslednji </a:t>
            </a:r>
            <a:r>
              <a:rPr lang="sr-Latn-RS" dirty="0" smtClean="0">
                <a:latin typeface="Cambria" pitchFamily="18" charset="0"/>
              </a:rPr>
              <a:t>čas“ </a:t>
            </a:r>
            <a:r>
              <a:rPr lang="sr-Latn-RS" dirty="0">
                <a:latin typeface="Cambria" pitchFamily="18" charset="0"/>
              </a:rPr>
              <a:t>i </a:t>
            </a:r>
            <a:r>
              <a:rPr lang="sr-Latn-RS" dirty="0" smtClean="0">
                <a:latin typeface="Cambria" pitchFamily="18" charset="0"/>
              </a:rPr>
              <a:t>„stavljanje </a:t>
            </a:r>
            <a:r>
              <a:rPr lang="sr-Latn-RS" dirty="0">
                <a:latin typeface="Cambria" pitchFamily="18" charset="0"/>
              </a:rPr>
              <a:t>pred svršen </a:t>
            </a:r>
            <a:r>
              <a:rPr lang="sr-Latn-RS" dirty="0" smtClean="0">
                <a:latin typeface="Cambria" pitchFamily="18" charset="0"/>
              </a:rPr>
              <a:t>čin“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Da li ste u </a:t>
            </a:r>
            <a:r>
              <a:rPr lang="sr-Latn-RS" dirty="0">
                <a:latin typeface="Cambria" pitchFamily="18" charset="0"/>
              </a:rPr>
              <a:t>manjem riziku od </a:t>
            </a:r>
            <a:r>
              <a:rPr lang="sr-Latn-RS" dirty="0" smtClean="0">
                <a:latin typeface="Cambria" pitchFamily="18" charset="0"/>
              </a:rPr>
              <a:t>istraživača koji fabrikuju laboratorijska merenja?</a:t>
            </a: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EC4982A3-11DA-4511-A4AA-C8866B936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 dirty="0">
                <a:latin typeface="Cambria" panose="02040503050406030204" pitchFamily="18" charset="0"/>
              </a:rPr>
              <a:t>P</a:t>
            </a:r>
            <a:r>
              <a:rPr lang="sr-Latn-RS" altLang="en-US" sz="2800" dirty="0">
                <a:latin typeface="Cambria" panose="02040503050406030204" pitchFamily="18" charset="0"/>
              </a:rPr>
              <a:t>odvale mentoru, Odeljenju, Univerzitetu, nacionalnoj i globalnoj akademskoj zajednici</a:t>
            </a:r>
            <a:endParaRPr lang="en-US" altLang="en-US" sz="28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C99B66-96C1-4C1D-B317-E028139CB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straživanje nije linearan proces – kada negde </a:t>
            </a:r>
            <a:r>
              <a:rPr lang="sr-Latn-RS" dirty="0" smtClean="0">
                <a:latin typeface="Cambria" pitchFamily="18" charset="0"/>
              </a:rPr>
              <a:t>„zaškripi“, </a:t>
            </a:r>
            <a:r>
              <a:rPr lang="sr-Latn-RS" dirty="0">
                <a:latin typeface="Cambria" pitchFamily="18" charset="0"/>
              </a:rPr>
              <a:t>nastavite dalje; kasnije ćete se vratiti na spornu tačku (isto važi za pisanje)</a:t>
            </a:r>
            <a:r>
              <a:rPr lang="en-US" dirty="0">
                <a:latin typeface="Cambria" pitchFamily="18" charset="0"/>
              </a:rPr>
              <a:t> </a:t>
            </a:r>
            <a:endParaRPr lang="sr-Latn-RS" dirty="0" smtClean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Ono je </a:t>
            </a:r>
            <a:r>
              <a:rPr lang="en-US" dirty="0" smtClean="0">
                <a:latin typeface="Cambria" pitchFamily="18" charset="0"/>
              </a:rPr>
              <a:t>pre </a:t>
            </a:r>
            <a:r>
              <a:rPr lang="sr-Latn-RS" dirty="0" smtClean="0">
                <a:latin typeface="Cambria" pitchFamily="18" charset="0"/>
              </a:rPr>
              <a:t>„mozaik“ </a:t>
            </a:r>
            <a:r>
              <a:rPr lang="sr-Latn-RS" dirty="0">
                <a:latin typeface="Cambria" pitchFamily="18" charset="0"/>
              </a:rPr>
              <a:t>nego </a:t>
            </a:r>
            <a:r>
              <a:rPr lang="sr-Latn-RS" dirty="0" smtClean="0">
                <a:latin typeface="Cambria" pitchFamily="18" charset="0"/>
              </a:rPr>
              <a:t>„reka“, </a:t>
            </a:r>
            <a:r>
              <a:rPr lang="sr-Latn-RS" dirty="0">
                <a:latin typeface="Cambria" pitchFamily="18" charset="0"/>
              </a:rPr>
              <a:t>pre </a:t>
            </a:r>
            <a:r>
              <a:rPr lang="sr-Latn-RS" dirty="0" smtClean="0">
                <a:latin typeface="Cambria" pitchFamily="18" charset="0"/>
              </a:rPr>
              <a:t>„puno montaže“ </a:t>
            </a:r>
            <a:r>
              <a:rPr lang="sr-Latn-RS" dirty="0">
                <a:latin typeface="Cambria" pitchFamily="18" charset="0"/>
              </a:rPr>
              <a:t>nego </a:t>
            </a:r>
            <a:r>
              <a:rPr lang="sr-Latn-RS" dirty="0" smtClean="0">
                <a:latin typeface="Cambria" pitchFamily="18" charset="0"/>
              </a:rPr>
              <a:t>„film </a:t>
            </a:r>
            <a:r>
              <a:rPr lang="sr-Latn-RS" dirty="0">
                <a:latin typeface="Cambria" pitchFamily="18" charset="0"/>
              </a:rPr>
              <a:t>iz jednog </a:t>
            </a:r>
            <a:r>
              <a:rPr lang="sr-Latn-RS" dirty="0" smtClean="0">
                <a:latin typeface="Cambria" pitchFamily="18" charset="0"/>
              </a:rPr>
              <a:t>kadra“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entor ceni ozbiljnost i redovnu komunikaciju; to ne znači da treba da mu/joj dosađujete i budete sitničavi. </a:t>
            </a: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ada ne razumete i ne znate nešto u vezi sa </a:t>
            </a:r>
            <a:r>
              <a:rPr lang="sr-Latn-RS" dirty="0" smtClean="0">
                <a:latin typeface="Cambria" pitchFamily="18" charset="0"/>
              </a:rPr>
              <a:t>rokovima </a:t>
            </a:r>
            <a:r>
              <a:rPr lang="sr-Latn-RS" dirty="0">
                <a:latin typeface="Cambria" pitchFamily="18" charset="0"/>
              </a:rPr>
              <a:t>i procedurama – pitajte (ne budite stidljivi); ali uvek kada možete sami da saznate – ne budite lenji (većina svih informacija nalazi se na sajtu i za nju je </a:t>
            </a:r>
            <a:r>
              <a:rPr lang="sr-Latn-RS" dirty="0" smtClean="0">
                <a:latin typeface="Cambria" pitchFamily="18" charset="0"/>
              </a:rPr>
              <a:t>nadležna sekretarka Odeljenja i kolege iz Odseka za studentske poslove)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 razmatrajte sitne detalje dok proces traje; studentsko istraživanje ne zahteva taj vid preciznosti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olje je imati više nego manje beležaka – kasnije ćete, sami ili s kolegama i mentorom, uneti red u njihov „haos“</a:t>
            </a:r>
          </a:p>
        </p:txBody>
      </p:sp>
      <p:sp>
        <p:nvSpPr>
          <p:cNvPr id="24578" name="Title 1">
            <a:extLst>
              <a:ext uri="{FF2B5EF4-FFF2-40B4-BE49-F238E27FC236}">
                <a16:creationId xmlns="" xmlns:a16="http://schemas.microsoft.com/office/drawing/2014/main" id="{288D0FDB-E3F5-4A0F-ABA6-5A21984DC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K</a:t>
            </a:r>
            <a:r>
              <a:rPr lang="sr-Latn-RS" altLang="en-US" sz="3200" dirty="0">
                <a:latin typeface="Cambria" panose="02040503050406030204" pitchFamily="18" charset="0"/>
              </a:rPr>
              <a:t>ljučno je znati sledeće!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A361CE-B411-4E06-9033-59B8352A4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nformanti su pismeni – oni mogu da budu povređeni, uvređeni, da se pobune, da demantuju, da tuže i u javnosti kompromituju Vas lično, mentora, Fakultet, Univerzitet, profesiju i akademski rad u celini (nezavisno od toga da li govore </a:t>
            </a:r>
            <a:r>
              <a:rPr lang="sr-Latn-RS" dirty="0" smtClean="0">
                <a:latin typeface="Cambria" pitchFamily="18" charset="0"/>
              </a:rPr>
              <a:t>„istinu“ i ko je „u pravu“)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ntegracija etike i politike akademskog rada treba da Vam olakša posao, a ne da Vas parališe </a:t>
            </a:r>
            <a:r>
              <a:rPr lang="sr-Latn-RS" dirty="0" smtClean="0">
                <a:latin typeface="Cambria" pitchFamily="18" charset="0"/>
              </a:rPr>
              <a:t>– kada etičke </a:t>
            </a:r>
            <a:r>
              <a:rPr lang="sr-Latn-RS" dirty="0">
                <a:latin typeface="Cambria" pitchFamily="18" charset="0"/>
              </a:rPr>
              <a:t>i političke dileme usporavaju ili blokiraju </a:t>
            </a:r>
            <a:r>
              <a:rPr lang="sr-Latn-RS" dirty="0" smtClean="0">
                <a:latin typeface="Cambria" pitchFamily="18" charset="0"/>
              </a:rPr>
              <a:t>istraživanje, obratite </a:t>
            </a:r>
            <a:r>
              <a:rPr lang="sr-Latn-RS" dirty="0">
                <a:latin typeface="Cambria" pitchFamily="18" charset="0"/>
              </a:rPr>
              <a:t>se mentoru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Ako mentor </a:t>
            </a:r>
            <a:r>
              <a:rPr lang="sr-Latn-RS" dirty="0">
                <a:latin typeface="Cambria" pitchFamily="18" charset="0"/>
              </a:rPr>
              <a:t>nije </a:t>
            </a:r>
            <a:r>
              <a:rPr lang="sr-Latn-RS" dirty="0" smtClean="0">
                <a:latin typeface="Cambria" pitchFamily="18" charset="0"/>
              </a:rPr>
              <a:t>dostupan a vreme Vam ističe, </a:t>
            </a:r>
            <a:r>
              <a:rPr lang="sr-Latn-RS" dirty="0">
                <a:latin typeface="Cambria" pitchFamily="18" charset="0"/>
              </a:rPr>
              <a:t>posavetujte se s iskusnijim kolegama ili obavljajte više </a:t>
            </a:r>
            <a:r>
              <a:rPr lang="sr-Latn-RS" dirty="0" smtClean="0">
                <a:latin typeface="Cambria" pitchFamily="18" charset="0"/>
              </a:rPr>
              <a:t>„tehničke“ aktivnosti (one </a:t>
            </a:r>
            <a:r>
              <a:rPr lang="en-US" dirty="0" err="1" smtClean="0">
                <a:latin typeface="Cambria" pitchFamily="18" charset="0"/>
              </a:rPr>
              <a:t>koje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ne </a:t>
            </a:r>
            <a:r>
              <a:rPr lang="sr-Latn-RS" dirty="0">
                <a:latin typeface="Cambria" pitchFamily="18" charset="0"/>
              </a:rPr>
              <a:t>zahtevaju etičko-političku </a:t>
            </a:r>
            <a:r>
              <a:rPr lang="sr-Latn-RS" dirty="0" smtClean="0">
                <a:latin typeface="Cambria" pitchFamily="18" charset="0"/>
              </a:rPr>
              <a:t>procenu)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odsetite se upustava s </a:t>
            </a:r>
            <a:r>
              <a:rPr lang="sr-Latn-RS" dirty="0" smtClean="0">
                <a:latin typeface="Cambria" pitchFamily="18" charset="0"/>
              </a:rPr>
              <a:t>predavanja o planiranju istraživanja </a:t>
            </a:r>
            <a:r>
              <a:rPr lang="sr-Latn-RS" dirty="0">
                <a:latin typeface="Cambria" pitchFamily="18" charset="0"/>
              </a:rPr>
              <a:t>– poštujte plan, uvedite </a:t>
            </a:r>
            <a:r>
              <a:rPr lang="sr-Latn-RS" dirty="0" smtClean="0">
                <a:latin typeface="Cambria" pitchFamily="18" charset="0"/>
              </a:rPr>
              <a:t>„radno vreme“ </a:t>
            </a:r>
            <a:r>
              <a:rPr lang="sr-Latn-RS" dirty="0">
                <a:latin typeface="Cambria" pitchFamily="18" charset="0"/>
              </a:rPr>
              <a:t>za </a:t>
            </a:r>
            <a:r>
              <a:rPr lang="sr-Latn-RS" dirty="0" smtClean="0">
                <a:latin typeface="Cambria" pitchFamily="18" charset="0"/>
              </a:rPr>
              <a:t>istraživanje/pisanje, </a:t>
            </a:r>
            <a:r>
              <a:rPr lang="sr-Latn-RS" dirty="0">
                <a:latin typeface="Cambria" pitchFamily="18" charset="0"/>
              </a:rPr>
              <a:t>ne lenstvujte ali se </a:t>
            </a:r>
            <a:r>
              <a:rPr lang="sr-Latn-RS" dirty="0" smtClean="0">
                <a:latin typeface="Cambria" pitchFamily="18" charset="0"/>
              </a:rPr>
              <a:t>ni </a:t>
            </a:r>
            <a:r>
              <a:rPr lang="sr-Latn-RS" dirty="0">
                <a:latin typeface="Cambria" pitchFamily="18" charset="0"/>
              </a:rPr>
              <a:t>ne iscrpljujte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F6704987-467E-4FCC-B454-B914B137B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I</a:t>
            </a:r>
            <a:r>
              <a:rPr lang="sr-Latn-RS" altLang="en-US" sz="3200" dirty="0">
                <a:latin typeface="Cambria" panose="02040503050406030204" pitchFamily="18" charset="0"/>
              </a:rPr>
              <a:t> šta je još ključno...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693BA8-C33C-47D9-8EC8-28844BA0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Čitajte literaturu, razmišljajte o predavanjima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milmil</a:t>
            </a:r>
            <a:r>
              <a:rPr lang="en-US" dirty="0"/>
              <a:t>@f.bg.ac.rs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ECBC41-EA10-4995-B346-414FC15E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Hvala na pažnji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5894ED-B376-4CDF-B34D-16810A48A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Mi smo skloni da u ovom poslu vidimo i lične ciljeve koji ne moraju imati profesionalnu </a:t>
            </a:r>
            <a:r>
              <a:rPr lang="sr-Latn-RS" dirty="0" smtClean="0">
                <a:latin typeface="Cambria" pitchFamily="18" charset="0"/>
              </a:rPr>
              <a:t>osnovu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Osnovni smisao je da stignete na cilj</a:t>
            </a:r>
            <a:r>
              <a:rPr lang="en-US" dirty="0">
                <a:latin typeface="Cambria" pitchFamily="18" charset="0"/>
              </a:rPr>
              <a:t> (</a:t>
            </a:r>
            <a:r>
              <a:rPr lang="en-US" dirty="0" err="1">
                <a:latin typeface="Cambria" pitchFamily="18" charset="0"/>
              </a:rPr>
              <a:t>nema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odustajanja</a:t>
            </a:r>
            <a:r>
              <a:rPr lang="en-US" dirty="0" smtClean="0">
                <a:latin typeface="Cambria" pitchFamily="18" charset="0"/>
              </a:rPr>
              <a:t>)</a:t>
            </a:r>
            <a:r>
              <a:rPr lang="sr-Latn-RS" dirty="0" smtClean="0">
                <a:latin typeface="Cambria" pitchFamily="18" charset="0"/>
              </a:rPr>
              <a:t> 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C</a:t>
            </a:r>
            <a:r>
              <a:rPr lang="sr-Latn-RS" dirty="0">
                <a:latin typeface="Cambria" pitchFamily="18" charset="0"/>
              </a:rPr>
              <a:t>ilj je da </a:t>
            </a:r>
            <a:r>
              <a:rPr lang="en-US" dirty="0">
                <a:latin typeface="Cambria" pitchFamily="18" charset="0"/>
              </a:rPr>
              <a:t>predate </a:t>
            </a:r>
            <a:r>
              <a:rPr lang="en-US" dirty="0" err="1">
                <a:latin typeface="Cambria" pitchFamily="18" charset="0"/>
              </a:rPr>
              <a:t>i</a:t>
            </a:r>
            <a:r>
              <a:rPr lang="en-US" dirty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odbranite </a:t>
            </a:r>
            <a:r>
              <a:rPr lang="sr-Latn-RS" dirty="0" smtClean="0">
                <a:latin typeface="Cambria" pitchFamily="18" charset="0"/>
              </a:rPr>
              <a:t>završni </a:t>
            </a:r>
            <a:r>
              <a:rPr lang="sr-Latn-RS" dirty="0">
                <a:latin typeface="Cambria" pitchFamily="18" charset="0"/>
              </a:rPr>
              <a:t>rad u roku</a:t>
            </a:r>
            <a:r>
              <a:rPr lang="en-US" dirty="0">
                <a:latin typeface="Cambria" pitchFamily="18" charset="0"/>
              </a:rPr>
              <a:t> (</a:t>
            </a:r>
            <a:r>
              <a:rPr lang="en-US" dirty="0" err="1" smtClean="0">
                <a:latin typeface="Cambria" pitchFamily="18" charset="0"/>
              </a:rPr>
              <a:t>avgust</a:t>
            </a:r>
            <a:r>
              <a:rPr lang="en-US" dirty="0" smtClean="0">
                <a:latin typeface="Cambria" pitchFamily="18" charset="0"/>
              </a:rPr>
              <a:t>/</a:t>
            </a:r>
            <a:r>
              <a:rPr lang="en-US" dirty="0" err="1" smtClean="0">
                <a:latin typeface="Cambria" pitchFamily="18" charset="0"/>
              </a:rPr>
              <a:t>septembar</a:t>
            </a:r>
            <a:r>
              <a:rPr lang="sr-Latn-RS" dirty="0" smtClean="0">
                <a:latin typeface="Cambria" pitchFamily="18" charset="0"/>
              </a:rPr>
              <a:t> u IV godini studija</a:t>
            </a:r>
            <a:r>
              <a:rPr lang="en-US" dirty="0" smtClean="0">
                <a:latin typeface="Cambria" pitchFamily="18" charset="0"/>
              </a:rPr>
              <a:t>)</a:t>
            </a:r>
            <a:r>
              <a:rPr lang="sr-Latn-RS" dirty="0" smtClean="0">
                <a:latin typeface="Cambria" pitchFamily="18" charset="0"/>
              </a:rPr>
              <a:t>, dakle da prethodno polažite ispite na vreme. 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entor i komisija će verifikovati ispunjenost nužnih i dovoljnih uslova za </a:t>
            </a:r>
            <a:r>
              <a:rPr lang="sr-Latn-RS" dirty="0" smtClean="0">
                <a:latin typeface="Cambria" pitchFamily="18" charset="0"/>
              </a:rPr>
              <a:t>odbranu.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Verifikaciji prethodi poštovanje rokova, posebno za predaju rada mentoru!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vaki drugi aspekt smisla jeste subjektivno važan (zadovoljstvo studiranjem, društvena korisnost rezultata i sl.) ali nije profesionalni prioritet!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228423-1F00-4BF4-87D5-8BB17935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U</a:t>
            </a:r>
            <a:r>
              <a:rPr lang="sr-Latn-RS" sz="3200" dirty="0">
                <a:latin typeface="Cambria" pitchFamily="18" charset="0"/>
              </a:rPr>
              <a:t>vek imajte na umu profesionalni smisao i cilj svog istraživanja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2F1A07-6817-4841-9C96-5BEE2D45D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se “zaglavite” prilikom neke aktivnosti – radite nešto drugo.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 posmatrajte istraživanje linearno već kao mozaik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misao </a:t>
            </a:r>
            <a:r>
              <a:rPr lang="sr-Latn-RS" dirty="0" smtClean="0">
                <a:latin typeface="Cambria" pitchFamily="18" charset="0"/>
              </a:rPr>
              <a:t>diplomskog, pa i master </a:t>
            </a:r>
            <a:r>
              <a:rPr lang="sr-Latn-RS" dirty="0">
                <a:latin typeface="Cambria" pitchFamily="18" charset="0"/>
              </a:rPr>
              <a:t>istraživanja nije da </a:t>
            </a:r>
            <a:r>
              <a:rPr lang="sr-Latn-RS" dirty="0" smtClean="0">
                <a:latin typeface="Cambria" pitchFamily="18" charset="0"/>
              </a:rPr>
              <a:t>„u potpunosti“ proučite neki fenomen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Završni </a:t>
            </a:r>
            <a:r>
              <a:rPr lang="sr-Latn-RS" dirty="0">
                <a:latin typeface="Cambria" pitchFamily="18" charset="0"/>
              </a:rPr>
              <a:t>rad nije prilika da napišete sve što znate o svemu (tipska greška)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928D181F-652E-4B55-A5D5-BAC58486A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O</a:t>
            </a:r>
            <a:r>
              <a:rPr lang="sr-Latn-RS" altLang="en-US" sz="3200" dirty="0">
                <a:latin typeface="Cambria" panose="02040503050406030204" pitchFamily="18" charset="0"/>
              </a:rPr>
              <a:t> “zaglavljivanju” i preobimnosti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4011EB-9D8E-4DC1-8394-1AF7AE055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ajpraktičnije je da </a:t>
            </a:r>
            <a:r>
              <a:rPr lang="sr-Latn-RS" dirty="0" smtClean="0">
                <a:latin typeface="Cambria" pitchFamily="18" charset="0"/>
              </a:rPr>
              <a:t>završni </a:t>
            </a:r>
            <a:r>
              <a:rPr lang="sr-Latn-RS" dirty="0">
                <a:latin typeface="Cambria" pitchFamily="18" charset="0"/>
              </a:rPr>
              <a:t>rad doživite kao ispunjavanje nekog: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osmišljenog zadatka u 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predviđenom roku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ste </a:t>
            </a:r>
            <a:r>
              <a:rPr lang="sr-Latn-RS" dirty="0" smtClean="0">
                <a:latin typeface="Cambria" pitchFamily="18" charset="0"/>
              </a:rPr>
              <a:t>ambiciozni, „napravite razliku“ </a:t>
            </a:r>
            <a:r>
              <a:rPr lang="sr-Latn-RS" dirty="0">
                <a:latin typeface="Cambria" pitchFamily="18" charset="0"/>
              </a:rPr>
              <a:t>na kraju, prilikom tumačenja nalaza i uređivanja teksta.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 ulazite preambiciozno u svaki pojedinačni korak istraživanja – retko ko izdrži takav tempo a da se ne razočara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rganizacija ume da </a:t>
            </a:r>
            <a:r>
              <a:rPr lang="sr-Latn-RS" dirty="0" smtClean="0">
                <a:latin typeface="Cambria" pitchFamily="18" charset="0"/>
              </a:rPr>
              <a:t>„ubije čar“ </a:t>
            </a:r>
            <a:r>
              <a:rPr lang="sr-Latn-RS" dirty="0">
                <a:latin typeface="Cambria" pitchFamily="18" charset="0"/>
              </a:rPr>
              <a:t>ali </a:t>
            </a:r>
            <a:r>
              <a:rPr lang="sr-Latn-RS" dirty="0" smtClean="0">
                <a:latin typeface="Cambria" pitchFamily="18" charset="0"/>
              </a:rPr>
              <a:t>definisanje </a:t>
            </a:r>
            <a:r>
              <a:rPr lang="sr-Latn-RS" dirty="0">
                <a:latin typeface="Cambria" pitchFamily="18" charset="0"/>
              </a:rPr>
              <a:t>aktivnosti, aktera i rokovi o kojima smo govorili na prethodnom predavanju, pomažu da stignete do rezultata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misao i cilj su povezani s akterima i rokovima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B8D720-2D09-46C3-973A-A0FD2C4B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2800" dirty="0">
                <a:latin typeface="Cambria" pitchFamily="18" charset="0"/>
              </a:rPr>
              <a:t>S</a:t>
            </a:r>
            <a:r>
              <a:rPr lang="sr-Latn-RS" sz="2800" dirty="0">
                <a:latin typeface="Cambria" pitchFamily="18" charset="0"/>
              </a:rPr>
              <a:t>misao organizacije nije da “postanete roboti”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0F3013-1A3F-46FD-8685-41191B778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tandardi nas štite – oni nisu </a:t>
            </a:r>
            <a:r>
              <a:rPr lang="sr-Latn-RS" dirty="0" smtClean="0">
                <a:latin typeface="Cambria" pitchFamily="18" charset="0"/>
              </a:rPr>
              <a:t>„zatvor duha“ osim </a:t>
            </a:r>
            <a:r>
              <a:rPr lang="sr-Latn-RS" dirty="0">
                <a:latin typeface="Cambria" pitchFamily="18" charset="0"/>
              </a:rPr>
              <a:t>ako ih tako ne doživite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Bezbednost – sopstvena, informanata, zajednice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Pristojnost – mi smo gosti, red je da poštujemo privatnost proučavanih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adoznalost – između želje za otkrićem i narušavanja privatnosti proučavanih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da standardi bezbednosti i pristojnosti ne preveniraju ostvarivanje ciljeva nauke – otkriće, tumačenje, razumevanje i objašnjenje?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Nije li poenta otkrića da ono ne može biti standardizovano?</a:t>
            </a:r>
          </a:p>
          <a:p>
            <a:pPr>
              <a:defRPr/>
            </a:pPr>
            <a:endParaRPr lang="sr-Latn-R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EA7CC4-7E54-45A4-9783-CA80193F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2800" dirty="0">
                <a:latin typeface="Cambria" pitchFamily="18" charset="0"/>
              </a:rPr>
              <a:t>I</a:t>
            </a:r>
            <a:r>
              <a:rPr lang="sr-Latn-RS" sz="2800" dirty="0">
                <a:latin typeface="Cambria" pitchFamily="18" charset="0"/>
              </a:rPr>
              <a:t>zmeđu bezbednosti, pristojnosti i radoznalosti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A855C0-EF24-40ED-AFA5-F21E7B74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„Malo </a:t>
            </a:r>
            <a:r>
              <a:rPr lang="sr-Latn-RS" dirty="0">
                <a:latin typeface="Cambria" pitchFamily="18" charset="0"/>
              </a:rPr>
              <a:t>je konstruktivista na </a:t>
            </a:r>
            <a:r>
              <a:rPr lang="sr-Latn-RS" dirty="0" smtClean="0">
                <a:latin typeface="Cambria" pitchFamily="18" charset="0"/>
              </a:rPr>
              <a:t>terenu, a </a:t>
            </a:r>
            <a:r>
              <a:rPr lang="sr-Latn-RS" dirty="0">
                <a:latin typeface="Cambria" pitchFamily="18" charset="0"/>
              </a:rPr>
              <a:t>pozitivista u </a:t>
            </a:r>
            <a:r>
              <a:rPr lang="sr-Latn-RS" dirty="0" smtClean="0">
                <a:latin typeface="Cambria" pitchFamily="18" charset="0"/>
              </a:rPr>
              <a:t>biblioteci“ </a:t>
            </a:r>
            <a:r>
              <a:rPr lang="sr-Latn-RS" dirty="0">
                <a:latin typeface="Cambria" pitchFamily="18" charset="0"/>
              </a:rPr>
              <a:t>je </a:t>
            </a:r>
            <a:r>
              <a:rPr lang="sr-Latn-RS" dirty="0" smtClean="0">
                <a:latin typeface="Cambria" pitchFamily="18" charset="0"/>
              </a:rPr>
              <a:t>popularno ali skoro potpuno netačno mišljenje u akademskim krugovima!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Upravo tokom istraživanja proveravamo hipoteze i primenjeujemo teorijske koncepte, koji najčešće otkrivaju konstruisanu a ne datu prirodu našeg predmeta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pak, </a:t>
            </a:r>
            <a:r>
              <a:rPr lang="sr-Latn-RS" dirty="0" smtClean="0">
                <a:latin typeface="Cambria" pitchFamily="18" charset="0"/>
              </a:rPr>
              <a:t>„privremeni realizam“ </a:t>
            </a:r>
            <a:r>
              <a:rPr lang="sr-Latn-RS" dirty="0">
                <a:latin typeface="Cambria" pitchFamily="18" charset="0"/>
              </a:rPr>
              <a:t>je korisna strategija, posebno tokom terenskog istraživanja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n ne samo da nam pomaže da se pridržavamo plana, već nas i štiti od polemike s proučavanima (polemika u realnom vremenu onemogućava kreiranje iskustvene evidencije)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Ovakav pristup nas programski sprečava da uvredimo informante negiranjem realnosti njihovih uverenja, datosti njihovih praksi, normalnosti njihove kulture i sl.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7F2EA68F-A0C7-491F-86C5-9C7C215F6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altLang="en-US" sz="3200" dirty="0">
                <a:latin typeface="Cambria" panose="02040503050406030204" pitchFamily="18" charset="0"/>
              </a:rPr>
              <a:t>“</a:t>
            </a:r>
            <a:r>
              <a:rPr lang="en-US" altLang="en-US" sz="3200" dirty="0">
                <a:latin typeface="Cambria" panose="02040503050406030204" pitchFamily="18" charset="0"/>
              </a:rPr>
              <a:t>P</a:t>
            </a:r>
            <a:r>
              <a:rPr lang="sr-Latn-RS" altLang="en-US" sz="3200" dirty="0">
                <a:latin typeface="Cambria" panose="02040503050406030204" pitchFamily="18" charset="0"/>
              </a:rPr>
              <a:t>rivremeni realizam”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44E340-9545-440A-9E5C-A13D29040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Propisane etičke smernice, standardi ili upustva često su u koliziji s našim moralnim navikama i intuicijama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onteksti/situacije su neponovljivi ali ne i potpuno jedinstveni – za sve postoje primeri iz kojih možete da učite i da se unapred pripremite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ignorisati a ne prenaglašavati – </a:t>
            </a:r>
            <a:r>
              <a:rPr lang="sr-Latn-RS" dirty="0" smtClean="0">
                <a:latin typeface="Cambria" pitchFamily="18" charset="0"/>
              </a:rPr>
              <a:t>„umetnost“ </a:t>
            </a:r>
            <a:r>
              <a:rPr lang="sr-Latn-RS" dirty="0">
                <a:latin typeface="Cambria" pitchFamily="18" charset="0"/>
              </a:rPr>
              <a:t>odlučivanja je korisna ne samo za istraživanje već i za život (tokom istraživanja brusite svoju sposobnost da vagate argumente i u </a:t>
            </a:r>
            <a:r>
              <a:rPr lang="sr-Latn-RS" dirty="0" smtClean="0">
                <a:latin typeface="Cambria" pitchFamily="18" charset="0"/>
              </a:rPr>
              <a:t>životu, </a:t>
            </a:r>
            <a:r>
              <a:rPr lang="sr-Latn-RS" dirty="0">
                <a:latin typeface="Cambria" pitchFamily="18" charset="0"/>
              </a:rPr>
              <a:t>izvan istraživanja)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ovežite kasnije, tokom pripreme kolokvijuma, ovo uputstvo s posebnim predavanjima o etici naučnoistraživačkog rada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B58E0DCA-565B-4515-AD47-3C10FCC83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M</a:t>
            </a:r>
            <a:r>
              <a:rPr lang="sr-Latn-RS" altLang="en-US" sz="3200" dirty="0">
                <a:latin typeface="Cambria" panose="02040503050406030204" pitchFamily="18" charset="0"/>
              </a:rPr>
              <a:t>oral/etika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7E606C-384E-4C97-9FB9-F2C860FCB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G</a:t>
            </a:r>
            <a:r>
              <a:rPr lang="sr-Latn-RS" dirty="0">
                <a:latin typeface="Cambria" pitchFamily="18" charset="0"/>
              </a:rPr>
              <a:t>otovo je nemoguće istovremeno posmatrati, razgovarati i beležiti – zato pravimo audio snimke intervjua, video snimke događaja i sl.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Snimamo ih i zbog toga što znamo koliko je sećanje nepouzdano, čak i kratkotrajno (iako je i samo snimanje selektivno...)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nimanje razgovora je standard ali ne po svaku cenu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atražite saglasnost – tajno beleženje i snimanje mogu izazvati bezbednosne, pravne i moralne posledice po Vas, Fakultet, Univerzitet</a:t>
            </a:r>
            <a:r>
              <a:rPr lang="en-US" dirty="0">
                <a:latin typeface="Cambria" pitchFamily="18" charset="0"/>
              </a:rPr>
              <a:t>,</a:t>
            </a:r>
            <a:r>
              <a:rPr lang="sr-Latn-R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nau</a:t>
            </a:r>
            <a:r>
              <a:rPr lang="sr-Latn-RS" dirty="0">
                <a:latin typeface="Cambria" pitchFamily="18" charset="0"/>
              </a:rPr>
              <a:t>č</a:t>
            </a:r>
            <a:r>
              <a:rPr lang="en-US" dirty="0">
                <a:latin typeface="Cambria" pitchFamily="18" charset="0"/>
              </a:rPr>
              <a:t>nu </a:t>
            </a:r>
            <a:r>
              <a:rPr lang="sr-Latn-RS" dirty="0">
                <a:latin typeface="Cambria" pitchFamily="18" charset="0"/>
              </a:rPr>
              <a:t>disciplinu u okviru koje istražujete ali i nauku u celini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ređivanje beležaka je istovremeno i pisanje – „pisanje nikada ne prestaje“, ono počinje već formulisanjem istraživačkog problema i pregledom literature, a nastavlja se tokom samog istraživanja u užem smislu – ne potcenjujte „tehnički“ deo istraživanja, pre svega zbog toga što tokom njega </a:t>
            </a:r>
            <a:r>
              <a:rPr lang="sr-Latn-RS" b="1" dirty="0">
                <a:latin typeface="Cambria" pitchFamily="18" charset="0"/>
              </a:rPr>
              <a:t>učite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AD7B3923-D639-43F7-BE01-0B9BAF328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H</a:t>
            </a:r>
            <a:r>
              <a:rPr lang="sr-Latn-RS" altLang="en-US" sz="3200" dirty="0">
                <a:latin typeface="Cambria" panose="02040503050406030204" pitchFamily="18" charset="0"/>
              </a:rPr>
              <a:t>aos beleženja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2826</TotalTime>
  <Words>2349</Words>
  <Application>Microsoft Office PowerPoint</Application>
  <PresentationFormat>Custom</PresentationFormat>
  <Paragraphs>265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Waveform</vt:lpstr>
      <vt:lpstr>  Tokom istraživanja</vt:lpstr>
      <vt:lpstr>Smisao današnjeg predavanja: Ne piše sve u literaturi!</vt:lpstr>
      <vt:lpstr>Uvek imajte na umu profesionalni smisao i cilj svog istraživanja</vt:lpstr>
      <vt:lpstr>O “zaglavljivanju” i preobimnosti</vt:lpstr>
      <vt:lpstr>Smisao organizacije nije da “postanete roboti”</vt:lpstr>
      <vt:lpstr>Između bezbednosti, pristojnosti i radoznalosti</vt:lpstr>
      <vt:lpstr>“Privremeni realizam”</vt:lpstr>
      <vt:lpstr>Moral/etika</vt:lpstr>
      <vt:lpstr>Haos beleženja</vt:lpstr>
      <vt:lpstr>Razum i osećajnost – zamke “razumevanja”</vt:lpstr>
      <vt:lpstr>I istraživači su ljudi...</vt:lpstr>
      <vt:lpstr>Religija, ideologija i poštovanje tradicija proučavanih</vt:lpstr>
      <vt:lpstr>Naivnost – “cena” otkrića</vt:lpstr>
      <vt:lpstr>„Ključni informant(i)“ – prednosti i mane</vt:lpstr>
      <vt:lpstr>Zamke profesije – istraživači pronalazači, novinari, detektivi, socijalni radnici...</vt:lpstr>
      <vt:lpstr>Kvalitativno istraživanje i pronalazaštvo</vt:lpstr>
      <vt:lpstr> Istraživanje i istraživačko novinarstvo </vt:lpstr>
      <vt:lpstr> Istraživanje i detektivski rad </vt:lpstr>
      <vt:lpstr>Istraživanje i socijalni rad</vt:lpstr>
      <vt:lpstr>Da li istraživanje treba da bude neposredno korisno?</vt:lpstr>
      <vt:lpstr>Da li istraživanje treba da bude zabavno?</vt:lpstr>
      <vt:lpstr>Podvale informantima</vt:lpstr>
      <vt:lpstr>Podvale mentoru, Odeljenju, Univerzitetu, nacionalnoj i globalnoj akademskoj zajednici</vt:lpstr>
      <vt:lpstr>Ključno je znati sledeće!</vt:lpstr>
      <vt:lpstr>I šta je još ključno...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Milos</dc:creator>
  <cp:lastModifiedBy>User</cp:lastModifiedBy>
  <cp:revision>129</cp:revision>
  <dcterms:created xsi:type="dcterms:W3CDTF">2018-11-24T07:55:43Z</dcterms:created>
  <dcterms:modified xsi:type="dcterms:W3CDTF">2024-11-26T12:00:16Z</dcterms:modified>
</cp:coreProperties>
</file>