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2" name="Rectangle 4"/>
          <p:cNvSpPr>
            <a:spLocks noChangeArrowheads="1"/>
          </p:cNvSpPr>
          <p:nvPr/>
        </p:nvSpPr>
        <p:spPr bwMode="auto">
          <a:xfrm>
            <a:off x="1981200" y="381000"/>
            <a:ext cx="8229600" cy="1371600"/>
          </a:xfrm>
          <a:prstGeom prst="rect">
            <a:avLst/>
          </a:prstGeom>
          <a:noFill/>
          <a:ln w="9525">
            <a:noFill/>
            <a:miter lim="800000"/>
          </a:ln>
          <a:effectLst/>
        </p:spPr>
        <p:txBody>
          <a:bodyPr anchor="ctr"/>
          <a:p>
            <a:pPr algn="ctr" fontAlgn="base"/>
            <a:r>
              <a:rPr lang="sr-Latn-CS" altLang="x-none" sz="4400" strike="noStrike" noProof="1" dirty="0">
                <a:solidFill>
                  <a:srgbClr val="FF6600"/>
                </a:solidFill>
                <a:effectLst>
                  <a:outerShdw blurRad="38100" dist="38100" dir="2700000">
                    <a:srgbClr val="C0C0C0"/>
                  </a:outerShdw>
                </a:effectLst>
                <a:latin typeface="Tahoma" panose="020B0604030504040204" pitchFamily="34" charset="0"/>
                <a:ea typeface="+mn-ea"/>
                <a:cs typeface="Arial" panose="020B0604020202020204" pitchFamily="34" charset="0"/>
              </a:rPr>
              <a:t>Č</a:t>
            </a:r>
            <a:r>
              <a:rPr lang="en-US" altLang="en-US" sz="4400" strike="noStrike" noProof="1" dirty="0">
                <a:solidFill>
                  <a:srgbClr val="FF6600"/>
                </a:solidFill>
                <a:effectLst>
                  <a:outerShdw blurRad="38100" dist="38100" dir="2700000">
                    <a:srgbClr val="C0C0C0"/>
                  </a:outerShdw>
                </a:effectLst>
                <a:latin typeface="Tahoma" panose="020B0604030504040204" pitchFamily="34" charset="0"/>
                <a:ea typeface="+mn-ea"/>
                <a:cs typeface="Arial" panose="020B0604020202020204" pitchFamily="34" charset="0"/>
              </a:rPr>
              <a:t>as</a:t>
            </a:r>
            <a:r>
              <a:rPr lang="sr-Latn-CS" altLang="x-none" sz="4400" strike="noStrike" noProof="1" dirty="0">
                <a:solidFill>
                  <a:srgbClr val="FF6600"/>
                </a:solidFill>
                <a:effectLst>
                  <a:outerShdw blurRad="38100" dist="38100" dir="2700000">
                    <a:srgbClr val="C0C0C0"/>
                  </a:outerShdw>
                </a:effectLst>
                <a:latin typeface="Tahoma" panose="020B0604030504040204" pitchFamily="34" charset="0"/>
                <a:ea typeface="+mn-ea"/>
                <a:cs typeface="Arial" panose="020B0604020202020204" pitchFamily="34" charset="0"/>
              </a:rPr>
              <a:t> 1</a:t>
            </a:r>
            <a:r>
              <a:rPr lang="sr-Latn-RS" altLang="sl-SI" sz="4400" strike="noStrike" noProof="1" dirty="0">
                <a:solidFill>
                  <a:srgbClr val="FF6600"/>
                </a:solidFill>
                <a:effectLst>
                  <a:outerShdw blurRad="38100" dist="38100" dir="2700000">
                    <a:srgbClr val="C0C0C0"/>
                  </a:outerShdw>
                </a:effectLst>
                <a:latin typeface="Tahoma" panose="020B0604030504040204" pitchFamily="34" charset="0"/>
                <a:ea typeface="+mn-ea"/>
                <a:cs typeface="Arial" panose="020B0604020202020204" pitchFamily="34" charset="0"/>
              </a:rPr>
              <a:t>1</a:t>
            </a:r>
            <a:r>
              <a:rPr lang="sr-Latn-CS" altLang="x-none" sz="4400" strike="noStrike" noProof="1" dirty="0">
                <a:solidFill>
                  <a:srgbClr val="FF6600"/>
                </a:solidFill>
                <a:effectLst>
                  <a:outerShdw blurRad="38100" dist="38100" dir="2700000">
                    <a:srgbClr val="C0C0C0"/>
                  </a:outerShdw>
                </a:effectLst>
                <a:latin typeface="Tahoma" panose="020B0604030504040204" pitchFamily="34" charset="0"/>
                <a:ea typeface="+mn-ea"/>
                <a:cs typeface="Arial" panose="020B0604020202020204" pitchFamily="34" charset="0"/>
              </a:rPr>
              <a:t>.</a:t>
            </a:r>
            <a:endParaRPr lang="sr-Latn-CS" altLang="x-none" sz="4400" strike="noStrike" noProof="1" dirty="0">
              <a:solidFill>
                <a:srgbClr val="FF6600"/>
              </a:solidFill>
              <a:effectLst>
                <a:outerShdw blurRad="38100" dist="38100" dir="2700000">
                  <a:srgbClr val="C0C0C0"/>
                </a:outerShdw>
              </a:effectLst>
              <a:latin typeface="Tahoma" panose="020B0604030504040204" pitchFamily="34" charset="0"/>
            </a:endParaRPr>
          </a:p>
        </p:txBody>
      </p:sp>
      <p:sp>
        <p:nvSpPr>
          <p:cNvPr id="2053" name="Rectangle 5"/>
          <p:cNvSpPr>
            <a:spLocks noChangeArrowheads="1"/>
          </p:cNvSpPr>
          <p:nvPr/>
        </p:nvSpPr>
        <p:spPr bwMode="auto">
          <a:xfrm>
            <a:off x="1774825" y="1981200"/>
            <a:ext cx="8713788" cy="4114800"/>
          </a:xfrm>
          <a:prstGeom prst="rect">
            <a:avLst/>
          </a:prstGeom>
          <a:noFill/>
          <a:ln w="9525">
            <a:noFill/>
            <a:miter lim="800000"/>
          </a:ln>
          <a:effectLst/>
        </p:spPr>
        <p:txBody>
          <a:bodyPr/>
          <a:p>
            <a:pPr algn="ctr" fontAlgn="base">
              <a:spcBef>
                <a:spcPct val="20000"/>
              </a:spcBef>
              <a:buClr>
                <a:schemeClr val="hlink"/>
              </a:buClr>
              <a:buSzPct val="65000"/>
              <a:buFont typeface="Wingdings" panose="05000000000000000000" pitchFamily="2" charset="2"/>
              <a:buNone/>
            </a:pPr>
            <a:r>
              <a:rPr lang="sr-Latn-CS" altLang="x-none" sz="4000" b="1" strike="noStrike" noProof="1" dirty="0">
                <a:solidFill>
                  <a:schemeClr val="folHlink"/>
                </a:solidFill>
                <a:effectLst>
                  <a:outerShdw blurRad="38100" dist="38100" dir="2700000">
                    <a:srgbClr val="C0C0C0"/>
                  </a:outerShdw>
                </a:effectLst>
                <a:latin typeface="Tahoma" panose="020B0604030504040204" pitchFamily="34" charset="0"/>
                <a:ea typeface="+mn-ea"/>
                <a:cs typeface="Arial" panose="020B0604020202020204" pitchFamily="34" charset="0"/>
              </a:rPr>
              <a:t> </a:t>
            </a:r>
            <a:r>
              <a:rPr lang="en-US" altLang="en-US" sz="4000" b="1" strike="noStrike" noProof="1" dirty="0">
                <a:solidFill>
                  <a:srgbClr val="FF6600"/>
                </a:solidFill>
                <a:effectLst>
                  <a:outerShdw blurRad="38100" dist="38100" dir="2700000">
                    <a:srgbClr val="C0C0C0"/>
                  </a:outerShdw>
                </a:effectLst>
                <a:latin typeface="Tahoma" panose="020B0604030504040204" pitchFamily="34" charset="0"/>
                <a:ea typeface="+mn-ea"/>
                <a:cs typeface="Arial" panose="020B0604020202020204" pitchFamily="34" charset="0"/>
              </a:rPr>
              <a:t>Maks Veber</a:t>
            </a:r>
            <a:endParaRPr lang="en-US" altLang="en-US" sz="4000" b="1" strike="noStrike" noProof="1" dirty="0">
              <a:solidFill>
                <a:srgbClr val="FF6600"/>
              </a:solidFill>
              <a:effectLst>
                <a:outerShdw blurRad="38100" dist="38100" dir="2700000">
                  <a:srgbClr val="C0C0C0"/>
                </a:outerShdw>
              </a:effectLst>
              <a:latin typeface="Tahom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Rectangle 2"/>
          <p:cNvSpPr>
            <a:spLocks noGrp="1" noChangeArrowheads="1"/>
          </p:cNvSpPr>
          <p:nvPr>
            <p:ph idx="1"/>
          </p:nvPr>
        </p:nvSpPr>
        <p:spPr>
          <a:xfrm>
            <a:off x="1611313" y="765175"/>
            <a:ext cx="9056688" cy="6092825"/>
          </a:xfrm>
        </p:spPr>
        <p:txBody>
          <a:bodyPr vert="horz" wrap="square" lIns="91440" tIns="45720" rIns="91440" bIns="45720" numCol="1" anchor="t" anchorCtr="0" compatLnSpc="1">
            <a:normAutofit lnSpcReduction="20000"/>
          </a:bodyPr>
          <a:lstStyle/>
          <a:p>
            <a:pPr eaLnBrk="1" fontAlgn="base" hangingPunct="1">
              <a:lnSpc>
                <a:spcPct val="90000"/>
              </a:lnSpc>
            </a:pPr>
            <a:r>
              <a:rPr lang="en-US" altLang="en-US" sz="2200" strike="noStrike" noProof="1" dirty="0">
                <a:solidFill>
                  <a:srgbClr val="000000"/>
                </a:solidFill>
                <a:effectLst/>
              </a:rPr>
              <a:t>Otac mu je bio pravnik, </a:t>
            </a:r>
            <a:r>
              <a:rPr lang="sr-Latn-CS" altLang="x-none" sz="2200" strike="noStrike" noProof="1" dirty="0">
                <a:solidFill>
                  <a:srgbClr val="000000"/>
                </a:solidFill>
                <a:effectLst/>
              </a:rPr>
              <a:t>član</a:t>
            </a:r>
            <a:r>
              <a:rPr lang="en-US" altLang="en-US" sz="2200" strike="noStrike" noProof="1" dirty="0">
                <a:solidFill>
                  <a:srgbClr val="000000"/>
                </a:solidFill>
                <a:effectLst/>
              </a:rPr>
              <a:t> N</a:t>
            </a:r>
            <a:r>
              <a:rPr lang="sr-Latn-CS" altLang="x-none" sz="2200" strike="noStrike" noProof="1" dirty="0">
                <a:solidFill>
                  <a:srgbClr val="000000"/>
                </a:solidFill>
                <a:effectLst/>
              </a:rPr>
              <a:t>a</a:t>
            </a:r>
            <a:r>
              <a:rPr lang="en-US" altLang="en-US" sz="2200" strike="noStrike" noProof="1" dirty="0">
                <a:solidFill>
                  <a:srgbClr val="000000"/>
                </a:solidFill>
                <a:effectLst/>
              </a:rPr>
              <a:t>cionalno-</a:t>
            </a:r>
            <a:endParaRPr lang="sr-Latn-CS" altLang="x-none" sz="2200" strike="noStrike" noProof="1" dirty="0">
              <a:solidFill>
                <a:srgbClr val="000000"/>
              </a:solidFill>
              <a:effectLst/>
            </a:endParaRPr>
          </a:p>
          <a:p>
            <a:pPr eaLnBrk="1" fontAlgn="base" hangingPunct="1">
              <a:lnSpc>
                <a:spcPct val="90000"/>
              </a:lnSpc>
              <a:buNone/>
            </a:pPr>
            <a:r>
              <a:rPr lang="sr-Latn-CS" altLang="x-none" sz="2200" strike="noStrike" noProof="1" dirty="0">
                <a:solidFill>
                  <a:srgbClr val="000000"/>
                </a:solidFill>
                <a:effectLst/>
              </a:rPr>
              <a:t>	</a:t>
            </a:r>
            <a:r>
              <a:rPr lang="en-US" altLang="en-US" sz="2200" strike="noStrike" noProof="1" dirty="0">
                <a:solidFill>
                  <a:srgbClr val="000000"/>
                </a:solidFill>
                <a:effectLst/>
              </a:rPr>
              <a:t>liberaln</a:t>
            </a:r>
            <a:r>
              <a:rPr lang="sl-SI" altLang="x-none" sz="2200" strike="noStrike" noProof="1" dirty="0">
                <a:solidFill>
                  <a:srgbClr val="000000"/>
                </a:solidFill>
                <a:effectLst/>
              </a:rPr>
              <a:t>e</a:t>
            </a:r>
            <a:r>
              <a:rPr lang="en-US" altLang="en-US" sz="2200" strike="noStrike" noProof="1" dirty="0">
                <a:solidFill>
                  <a:srgbClr val="000000"/>
                </a:solidFill>
                <a:effectLst/>
              </a:rPr>
              <a:t> partije i poslanik </a:t>
            </a:r>
            <a:r>
              <a:rPr lang="sr-Latn-CS" altLang="x-none" sz="2200" strike="noStrike" noProof="1" dirty="0">
                <a:solidFill>
                  <a:srgbClr val="000000"/>
                </a:solidFill>
                <a:effectLst/>
              </a:rPr>
              <a:t>p</a:t>
            </a:r>
            <a:r>
              <a:rPr lang="en-US" altLang="en-US" sz="2200" strike="noStrike" noProof="1" dirty="0">
                <a:solidFill>
                  <a:srgbClr val="000000"/>
                </a:solidFill>
                <a:effectLst/>
              </a:rPr>
              <a:t>arlamenta</a:t>
            </a:r>
            <a:r>
              <a:rPr lang="sr-Latn-CS" altLang="x-none" sz="2200" strike="noStrike" noProof="1" dirty="0">
                <a:solidFill>
                  <a:srgbClr val="000000"/>
                </a:solidFill>
                <a:effectLst/>
              </a:rPr>
              <a:t>.</a:t>
            </a:r>
            <a:endParaRPr lang="sr-Latn-CS" altLang="x-none" sz="2200" strike="noStrike" noProof="1" dirty="0">
              <a:solidFill>
                <a:srgbClr val="000000"/>
              </a:solidFill>
              <a:effectLst/>
            </a:endParaRPr>
          </a:p>
          <a:p>
            <a:pPr eaLnBrk="1" fontAlgn="base" hangingPunct="1">
              <a:lnSpc>
                <a:spcPct val="90000"/>
              </a:lnSpc>
            </a:pPr>
            <a:r>
              <a:rPr lang="sr-Latn-CS" altLang="x-none" sz="2200" strike="noStrike" noProof="1" dirty="0">
                <a:solidFill>
                  <a:srgbClr val="000000"/>
                </a:solidFill>
                <a:effectLst/>
              </a:rPr>
              <a:t>Doktorirao je prava na Univerzitetu u </a:t>
            </a:r>
            <a:endParaRPr lang="sr-Latn-CS" altLang="x-none" sz="2200" strike="noStrike" noProof="1" dirty="0">
              <a:solidFill>
                <a:srgbClr val="000000"/>
              </a:solidFill>
              <a:effectLst/>
            </a:endParaRPr>
          </a:p>
          <a:p>
            <a:pPr eaLnBrk="1" fontAlgn="base" hangingPunct="1">
              <a:lnSpc>
                <a:spcPct val="90000"/>
              </a:lnSpc>
              <a:buNone/>
            </a:pPr>
            <a:r>
              <a:rPr lang="sr-Latn-CS" altLang="x-none" sz="2200" strike="noStrike" noProof="1" dirty="0">
                <a:solidFill>
                  <a:srgbClr val="000000"/>
                </a:solidFill>
                <a:effectLst/>
              </a:rPr>
              <a:t>	Berlinu 1889, a habilitirao 1892 na </a:t>
            </a:r>
            <a:endParaRPr lang="sr-Latn-CS" altLang="x-none" sz="2200" strike="noStrike" noProof="1" dirty="0">
              <a:solidFill>
                <a:srgbClr val="000000"/>
              </a:solidFill>
              <a:effectLst/>
            </a:endParaRPr>
          </a:p>
          <a:p>
            <a:pPr eaLnBrk="1" fontAlgn="base" hangingPunct="1">
              <a:lnSpc>
                <a:spcPct val="90000"/>
              </a:lnSpc>
              <a:buNone/>
            </a:pPr>
            <a:r>
              <a:rPr lang="sr-Latn-CS" altLang="x-none" sz="2200" strike="noStrike" noProof="1" dirty="0">
                <a:solidFill>
                  <a:srgbClr val="000000"/>
                </a:solidFill>
                <a:effectLst/>
              </a:rPr>
              <a:t>	Univerzitetu u Hajdelbergu.</a:t>
            </a:r>
            <a:endParaRPr lang="sr-Latn-CS" altLang="x-none" sz="2200" strike="noStrike" noProof="1" dirty="0">
              <a:solidFill>
                <a:srgbClr val="000000"/>
              </a:solidFill>
              <a:effectLst/>
            </a:endParaRPr>
          </a:p>
          <a:p>
            <a:pPr eaLnBrk="1" fontAlgn="base" hangingPunct="1">
              <a:lnSpc>
                <a:spcPct val="90000"/>
              </a:lnSpc>
            </a:pPr>
            <a:r>
              <a:rPr lang="sr-Latn-CS" altLang="x-none" sz="2200" strike="noStrike" noProof="1" dirty="0">
                <a:solidFill>
                  <a:srgbClr val="000000"/>
                </a:solidFill>
                <a:effectLst/>
              </a:rPr>
              <a:t>Predavao je 1893. trgovačko pravo na </a:t>
            </a:r>
            <a:endParaRPr lang="sr-Latn-CS" altLang="x-none" sz="2200" strike="noStrike" noProof="1" dirty="0">
              <a:solidFill>
                <a:srgbClr val="000000"/>
              </a:solidFill>
              <a:effectLst/>
            </a:endParaRPr>
          </a:p>
          <a:p>
            <a:pPr eaLnBrk="1" fontAlgn="base" hangingPunct="1">
              <a:lnSpc>
                <a:spcPct val="90000"/>
              </a:lnSpc>
              <a:buNone/>
            </a:pPr>
            <a:r>
              <a:rPr lang="sr-Latn-CS" altLang="x-none" sz="2200" strike="noStrike" noProof="1" dirty="0">
                <a:solidFill>
                  <a:srgbClr val="000000"/>
                </a:solidFill>
                <a:effectLst/>
              </a:rPr>
              <a:t>	Univerzitetu u Hajdelbergu, a od 1894. </a:t>
            </a:r>
            <a:endParaRPr lang="sr-Latn-CS" altLang="x-none" sz="2200" strike="noStrike" noProof="1" dirty="0">
              <a:solidFill>
                <a:srgbClr val="000000"/>
              </a:solidFill>
              <a:effectLst/>
            </a:endParaRPr>
          </a:p>
          <a:p>
            <a:pPr eaLnBrk="1" fontAlgn="base" hangingPunct="1">
              <a:lnSpc>
                <a:spcPct val="90000"/>
              </a:lnSpc>
              <a:buNone/>
            </a:pPr>
            <a:r>
              <a:rPr lang="sr-Latn-CS" altLang="x-none" sz="2200" strike="noStrike" noProof="1" dirty="0">
                <a:solidFill>
                  <a:srgbClr val="000000"/>
                </a:solidFill>
                <a:effectLst/>
              </a:rPr>
              <a:t>	nacionalnu ekonomiju.</a:t>
            </a:r>
            <a:endParaRPr lang="sr-Latn-CS" altLang="x-none" sz="2200" strike="noStrike" noProof="1" dirty="0">
              <a:solidFill>
                <a:srgbClr val="000000"/>
              </a:solidFill>
              <a:effectLst/>
            </a:endParaRPr>
          </a:p>
          <a:p>
            <a:pPr eaLnBrk="1" fontAlgn="base" hangingPunct="1">
              <a:lnSpc>
                <a:spcPct val="90000"/>
              </a:lnSpc>
            </a:pPr>
            <a:r>
              <a:rPr lang="sr-Latn-CS" altLang="x-none" sz="2200" strike="noStrike" noProof="1" dirty="0">
                <a:solidFill>
                  <a:srgbClr val="000000"/>
                </a:solidFill>
                <a:effectLst/>
              </a:rPr>
              <a:t>1898. počeo je da oseća prve znake </a:t>
            </a:r>
            <a:endParaRPr lang="sr-Latn-CS" altLang="x-none" sz="2200" strike="noStrike" noProof="1" dirty="0">
              <a:solidFill>
                <a:srgbClr val="000000"/>
              </a:solidFill>
              <a:effectLst/>
            </a:endParaRPr>
          </a:p>
          <a:p>
            <a:pPr eaLnBrk="1" fontAlgn="base" hangingPunct="1">
              <a:lnSpc>
                <a:spcPct val="90000"/>
              </a:lnSpc>
              <a:buNone/>
            </a:pPr>
            <a:r>
              <a:rPr lang="sr-Latn-CS" altLang="x-none" sz="2200" strike="noStrike" noProof="1" dirty="0">
                <a:solidFill>
                  <a:srgbClr val="000000"/>
                </a:solidFill>
                <a:effectLst/>
              </a:rPr>
              <a:t>	nervne bolesti, zbog koje je 1903. </a:t>
            </a:r>
            <a:endParaRPr lang="sr-Latn-CS" altLang="x-none" sz="2200" strike="noStrike" noProof="1" dirty="0">
              <a:solidFill>
                <a:srgbClr val="000000"/>
              </a:solidFill>
              <a:effectLst/>
            </a:endParaRPr>
          </a:p>
          <a:p>
            <a:pPr eaLnBrk="1" fontAlgn="base" hangingPunct="1">
              <a:lnSpc>
                <a:spcPct val="90000"/>
              </a:lnSpc>
              <a:buNone/>
            </a:pPr>
            <a:r>
              <a:rPr lang="sr-Latn-CS" altLang="x-none" sz="2200" strike="noStrike" noProof="1" dirty="0">
                <a:solidFill>
                  <a:srgbClr val="000000"/>
                </a:solidFill>
                <a:effectLst/>
              </a:rPr>
              <a:t>	prestao da predaje na univerzitetu.</a:t>
            </a:r>
            <a:endParaRPr lang="sr-Latn-CS" altLang="x-none" sz="2200" strike="noStrike" noProof="1" dirty="0">
              <a:solidFill>
                <a:srgbClr val="000000"/>
              </a:solidFill>
              <a:effectLst/>
            </a:endParaRPr>
          </a:p>
          <a:p>
            <a:pPr eaLnBrk="1" fontAlgn="base" hangingPunct="1">
              <a:lnSpc>
                <a:spcPct val="90000"/>
              </a:lnSpc>
            </a:pPr>
            <a:r>
              <a:rPr lang="sr-Latn-CS" altLang="x-none" sz="2200" strike="noStrike" noProof="1" dirty="0">
                <a:solidFill>
                  <a:srgbClr val="000000"/>
                </a:solidFill>
                <a:effectLst/>
              </a:rPr>
              <a:t>1904. je počeo da (sa Edgarom Jafeom i </a:t>
            </a:r>
            <a:endParaRPr lang="sr-Latn-CS" altLang="x-none" sz="2200" strike="noStrike" noProof="1" dirty="0">
              <a:solidFill>
                <a:srgbClr val="000000"/>
              </a:solidFill>
              <a:effectLst/>
            </a:endParaRPr>
          </a:p>
          <a:p>
            <a:pPr eaLnBrk="1" fontAlgn="base" hangingPunct="1">
              <a:lnSpc>
                <a:spcPct val="90000"/>
              </a:lnSpc>
              <a:buNone/>
            </a:pPr>
            <a:r>
              <a:rPr lang="sr-Latn-CS" altLang="x-none" sz="2200" strike="noStrike" noProof="1" dirty="0">
                <a:solidFill>
                  <a:srgbClr val="000000"/>
                </a:solidFill>
                <a:effectLst/>
              </a:rPr>
              <a:t>	Vernerom Zombartom) uređuje </a:t>
            </a:r>
            <a:r>
              <a:rPr lang="sr-Latn-CS" altLang="x-none" sz="2200" i="1" strike="noStrike" noProof="1" dirty="0">
                <a:solidFill>
                  <a:srgbClr val="000000"/>
                </a:solidFill>
                <a:effectLst/>
              </a:rPr>
              <a:t>Arhiv za društvene nauke i socijalnu politiku</a:t>
            </a:r>
            <a:r>
              <a:rPr lang="sr-Latn-CS" altLang="x-none" sz="2200" strike="noStrike" noProof="1" dirty="0">
                <a:solidFill>
                  <a:srgbClr val="000000"/>
                </a:solidFill>
                <a:effectLst/>
              </a:rPr>
              <a:t> (</a:t>
            </a:r>
            <a:r>
              <a:rPr lang="en-US" altLang="en-US" sz="2200" i="1" strike="noStrike" noProof="1" dirty="0">
                <a:solidFill>
                  <a:srgbClr val="000000"/>
                </a:solidFill>
                <a:effectLst/>
              </a:rPr>
              <a:t>Archiv für Sozialwissenschaften und Sozialpolitik</a:t>
            </a:r>
            <a:r>
              <a:rPr lang="sr-Latn-CS" altLang="x-none" sz="2200" strike="noStrike" noProof="1" dirty="0">
                <a:solidFill>
                  <a:srgbClr val="000000"/>
                </a:solidFill>
                <a:effectLst>
                  <a:outerShdw blurRad="38100" dist="38100" dir="2700000">
                    <a:srgbClr val="C0C0C0"/>
                  </a:outerShdw>
                </a:effectLst>
              </a:rPr>
              <a:t>),</a:t>
            </a:r>
            <a:r>
              <a:rPr lang="sr-Latn-CS" altLang="x-none" sz="2200" strike="noStrike" noProof="1" dirty="0">
                <a:solidFill>
                  <a:srgbClr val="000000"/>
                </a:solidFill>
                <a:effectLst/>
              </a:rPr>
              <a:t> a bio je i jedan od osnivača Nemačkog udruženja za sociologiju (1909).</a:t>
            </a:r>
            <a:endParaRPr lang="sr-Latn-CS" altLang="x-none" sz="2200" strike="noStrike" noProof="1" dirty="0">
              <a:solidFill>
                <a:srgbClr val="000000"/>
              </a:solidFill>
              <a:effectLst/>
            </a:endParaRPr>
          </a:p>
          <a:p>
            <a:pPr eaLnBrk="1" fontAlgn="base" hangingPunct="1">
              <a:lnSpc>
                <a:spcPct val="90000"/>
              </a:lnSpc>
            </a:pPr>
            <a:r>
              <a:rPr lang="sr-Latn-CS" altLang="x-none" sz="2200" strike="noStrike" noProof="1" dirty="0">
                <a:solidFill>
                  <a:srgbClr val="000000"/>
                </a:solidFill>
                <a:effectLst/>
              </a:rPr>
              <a:t>1918. je ponovo počeo da predaje nacionalnu ekonomiju na Univerzitetu u Beču, a 1919. je prešao na Univerzitet u Minhenu.</a:t>
            </a:r>
            <a:endParaRPr lang="en-US" altLang="x-none" sz="2200" strike="noStrike" noProof="1" dirty="0">
              <a:solidFill>
                <a:srgbClr val="000000"/>
              </a:solidFill>
              <a:effectLst/>
            </a:endParaRPr>
          </a:p>
        </p:txBody>
      </p:sp>
      <p:sp>
        <p:nvSpPr>
          <p:cNvPr id="13314" name="Rectangle 4"/>
          <p:cNvSpPr>
            <a:spLocks noGrp="1"/>
          </p:cNvSpPr>
          <p:nvPr>
            <p:ph type="title"/>
          </p:nvPr>
        </p:nvSpPr>
        <p:spPr>
          <a:xfrm>
            <a:off x="1524000" y="188913"/>
            <a:ext cx="5580063" cy="431800"/>
          </a:xfrm>
        </p:spPr>
        <p:txBody>
          <a:bodyPr wrap="square" lIns="91440" tIns="45720" rIns="91440" bIns="45720" anchor="ctr">
            <a:normAutofit fontScale="90000"/>
          </a:bodyPr>
          <a:p>
            <a:pPr eaLnBrk="1" hangingPunct="1"/>
            <a:r>
              <a:rPr lang="en-US" altLang="en-US" sz="3400" dirty="0">
                <a:solidFill>
                  <a:srgbClr val="FF6600"/>
                </a:solidFill>
                <a:effectLst/>
              </a:rPr>
              <a:t>Maks Veber</a:t>
            </a:r>
            <a:r>
              <a:rPr lang="sr-Latn-CS" altLang="x-none" sz="3400" dirty="0">
                <a:solidFill>
                  <a:srgbClr val="FF6600"/>
                </a:solidFill>
                <a:effectLst/>
              </a:rPr>
              <a:t> (18</a:t>
            </a:r>
            <a:r>
              <a:rPr lang="en-US" altLang="en-US" sz="3400" dirty="0">
                <a:solidFill>
                  <a:srgbClr val="FF6600"/>
                </a:solidFill>
                <a:effectLst/>
              </a:rPr>
              <a:t>64</a:t>
            </a:r>
            <a:r>
              <a:rPr lang="sr-Latn-CS" altLang="x-none" sz="3400" dirty="0">
                <a:solidFill>
                  <a:srgbClr val="FF6600"/>
                </a:solidFill>
                <a:effectLst/>
              </a:rPr>
              <a:t>-19</a:t>
            </a:r>
            <a:r>
              <a:rPr lang="en-US" altLang="en-US" sz="3400" dirty="0">
                <a:solidFill>
                  <a:srgbClr val="FF6600"/>
                </a:solidFill>
                <a:effectLst/>
              </a:rPr>
              <a:t>20</a:t>
            </a:r>
            <a:r>
              <a:rPr lang="sr-Latn-CS" altLang="x-none" sz="3400" dirty="0">
                <a:solidFill>
                  <a:srgbClr val="FF6600"/>
                </a:solidFill>
                <a:effectLst/>
              </a:rPr>
              <a:t>)</a:t>
            </a:r>
            <a:r>
              <a:rPr lang="sr-Latn-CS" altLang="x-none" sz="4000" dirty="0">
                <a:solidFill>
                  <a:srgbClr val="FF6600"/>
                </a:solidFill>
                <a:effectLst/>
              </a:rPr>
              <a:t> </a:t>
            </a:r>
            <a:endParaRPr lang="en-US" altLang="x-none" sz="4000" dirty="0">
              <a:solidFill>
                <a:srgbClr val="FF6600"/>
              </a:solidFill>
              <a:effectLst/>
            </a:endParaRPr>
          </a:p>
        </p:txBody>
      </p:sp>
      <p:pic>
        <p:nvPicPr>
          <p:cNvPr id="13315" name="Picture 5"/>
          <p:cNvPicPr>
            <a:picLocks noChangeAspect="1"/>
          </p:cNvPicPr>
          <p:nvPr/>
        </p:nvPicPr>
        <p:blipFill>
          <a:blip r:embed="rId1"/>
          <a:stretch>
            <a:fillRect/>
          </a:stretch>
        </p:blipFill>
        <p:spPr>
          <a:xfrm>
            <a:off x="7175500" y="260350"/>
            <a:ext cx="3300413" cy="4679950"/>
          </a:xfrm>
          <a:prstGeom prst="rect">
            <a:avLst/>
          </a:prstGeom>
          <a:noFill/>
          <a:ln w="9525">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Rectangle 2"/>
          <p:cNvSpPr>
            <a:spLocks noGrp="1"/>
          </p:cNvSpPr>
          <p:nvPr>
            <p:ph idx="1"/>
          </p:nvPr>
        </p:nvSpPr>
        <p:spPr>
          <a:xfrm>
            <a:off x="1611313" y="981075"/>
            <a:ext cx="8877300" cy="5768975"/>
          </a:xfrm>
        </p:spPr>
        <p:txBody>
          <a:bodyPr wrap="square" lIns="91440" tIns="45720" rIns="91440" bIns="45720" anchor="t">
            <a:normAutofit fontScale="90000" lnSpcReduction="10000"/>
          </a:bodyPr>
          <a:lstStyle/>
          <a:p>
            <a:pPr eaLnBrk="1" hangingPunct="1">
              <a:lnSpc>
                <a:spcPct val="90000"/>
              </a:lnSpc>
            </a:pPr>
            <a:r>
              <a:rPr lang="sr-Latn-CS" altLang="x-none" sz="2000" dirty="0">
                <a:solidFill>
                  <a:srgbClr val="000000"/>
                </a:solidFill>
                <a:effectLst/>
              </a:rPr>
              <a:t>1893-1899. bio je član nacionalističkog Svenemačkog saveza.</a:t>
            </a:r>
            <a:endParaRPr lang="sr-Latn-CS" altLang="x-none" sz="2000" dirty="0">
              <a:solidFill>
                <a:srgbClr val="000000"/>
              </a:solidFill>
              <a:effectLst/>
            </a:endParaRPr>
          </a:p>
          <a:p>
            <a:pPr eaLnBrk="1" hangingPunct="1">
              <a:lnSpc>
                <a:spcPct val="90000"/>
              </a:lnSpc>
            </a:pPr>
            <a:r>
              <a:rPr lang="sr-Latn-CS" altLang="x-none" sz="2000" dirty="0">
                <a:solidFill>
                  <a:srgbClr val="000000"/>
                </a:solidFill>
                <a:effectLst/>
              </a:rPr>
              <a:t>1896-1903. bio je član Fridrih Naumanovog Nacionalnosocijalnog udruženja, koje je imalo cilj da pridobije radništvo za nemačku nacionalnu državu i njene imperijalističke ciljeve.</a:t>
            </a:r>
            <a:endParaRPr lang="sr-Latn-CS" altLang="x-none" sz="2000" dirty="0">
              <a:solidFill>
                <a:srgbClr val="000000"/>
              </a:solidFill>
              <a:effectLst/>
            </a:endParaRPr>
          </a:p>
          <a:p>
            <a:pPr eaLnBrk="1" hangingPunct="1">
              <a:lnSpc>
                <a:spcPct val="90000"/>
              </a:lnSpc>
            </a:pPr>
            <a:r>
              <a:rPr lang="sr-Latn-CS" altLang="x-none" sz="2000" dirty="0">
                <a:solidFill>
                  <a:srgbClr val="000000"/>
                </a:solidFill>
                <a:effectLst/>
              </a:rPr>
              <a:t>Zagovarao je preuređenje Nemačke prema engleskom modelu </a:t>
            </a:r>
            <a:r>
              <a:rPr lang="sr-Latn-RS" altLang="sr-Latn-CS" sz="2000" dirty="0">
                <a:solidFill>
                  <a:srgbClr val="000000"/>
                </a:solidFill>
                <a:effectLst/>
              </a:rPr>
              <a:t>nakon tromesečnog boravka u SAD (1904).</a:t>
            </a:r>
            <a:endParaRPr lang="sr-Latn-RS" altLang="sr-Latn-CS" sz="2000" dirty="0">
              <a:solidFill>
                <a:srgbClr val="000000"/>
              </a:solidFill>
              <a:effectLst/>
            </a:endParaRPr>
          </a:p>
          <a:p>
            <a:pPr eaLnBrk="1" hangingPunct="1">
              <a:lnSpc>
                <a:spcPct val="90000"/>
              </a:lnSpc>
            </a:pPr>
            <a:r>
              <a:rPr lang="sr-Latn-CS" altLang="x-none" sz="2000" dirty="0">
                <a:solidFill>
                  <a:srgbClr val="000000"/>
                </a:solidFill>
                <a:effectLst/>
              </a:rPr>
              <a:t>1919. je bio jedan od saosnivača Nemačke demokratske partije,</a:t>
            </a:r>
            <a:endParaRPr lang="sr-Latn-CS" altLang="x-none" sz="2000" dirty="0">
              <a:solidFill>
                <a:srgbClr val="000000"/>
              </a:solidFill>
              <a:effectLst/>
            </a:endParaRPr>
          </a:p>
          <a:p>
            <a:pPr eaLnBrk="1" hangingPunct="1">
              <a:lnSpc>
                <a:spcPct val="90000"/>
              </a:lnSpc>
              <a:buNone/>
            </a:pPr>
            <a:r>
              <a:rPr lang="sr-Latn-CS" altLang="x-none" sz="2000" dirty="0">
                <a:solidFill>
                  <a:srgbClr val="000000"/>
                </a:solidFill>
                <a:effectLst/>
              </a:rPr>
              <a:t>	ekspert nemačke delegacije na mirovnoj konferenciji u Versaju i ekspert </a:t>
            </a:r>
            <a:endParaRPr lang="sr-Latn-CS" altLang="x-none" sz="2000" dirty="0">
              <a:solidFill>
                <a:srgbClr val="000000"/>
              </a:solidFill>
              <a:effectLst/>
            </a:endParaRPr>
          </a:p>
          <a:p>
            <a:pPr eaLnBrk="1" hangingPunct="1">
              <a:lnSpc>
                <a:spcPct val="90000"/>
              </a:lnSpc>
              <a:buNone/>
            </a:pPr>
            <a:r>
              <a:rPr lang="sr-Latn-CS" altLang="x-none" sz="2000" dirty="0">
                <a:solidFill>
                  <a:srgbClr val="000000"/>
                </a:solidFill>
                <a:effectLst/>
              </a:rPr>
              <a:t>	Ustavotvorne</a:t>
            </a:r>
            <a:endParaRPr lang="sr-Latn-CS" altLang="x-none" sz="2000" dirty="0">
              <a:solidFill>
                <a:srgbClr val="000000"/>
              </a:solidFill>
              <a:effectLst/>
            </a:endParaRPr>
          </a:p>
          <a:p>
            <a:pPr eaLnBrk="1" hangingPunct="1">
              <a:lnSpc>
                <a:spcPct val="90000"/>
              </a:lnSpc>
              <a:buNone/>
            </a:pPr>
            <a:r>
              <a:rPr lang="sr-Latn-CS" altLang="x-none" sz="2000" dirty="0">
                <a:solidFill>
                  <a:srgbClr val="000000"/>
                </a:solidFill>
                <a:effectLst/>
              </a:rPr>
              <a:t>	skupštine u Vajmaru.</a:t>
            </a:r>
            <a:endParaRPr lang="sr-Latn-CS" altLang="x-none" sz="2000" dirty="0">
              <a:solidFill>
                <a:srgbClr val="000000"/>
              </a:solidFill>
              <a:effectLst/>
            </a:endParaRPr>
          </a:p>
          <a:p>
            <a:pPr eaLnBrk="1" hangingPunct="1">
              <a:lnSpc>
                <a:spcPct val="90000"/>
              </a:lnSpc>
            </a:pPr>
            <a:r>
              <a:rPr lang="sr-Latn-CS" altLang="x-none" sz="2000" dirty="0">
                <a:solidFill>
                  <a:srgbClr val="000000"/>
                </a:solidFill>
                <a:effectLst/>
              </a:rPr>
              <a:t>U ovom periodu </a:t>
            </a:r>
            <a:endParaRPr lang="sr-Latn-CS" altLang="x-none" sz="2000" dirty="0">
              <a:solidFill>
                <a:srgbClr val="000000"/>
              </a:solidFill>
              <a:effectLst/>
            </a:endParaRPr>
          </a:p>
          <a:p>
            <a:pPr eaLnBrk="1" hangingPunct="1">
              <a:lnSpc>
                <a:spcPct val="90000"/>
              </a:lnSpc>
              <a:buNone/>
            </a:pPr>
            <a:r>
              <a:rPr lang="sr-Latn-CS" altLang="x-none" sz="2000" dirty="0">
                <a:solidFill>
                  <a:srgbClr val="000000"/>
                </a:solidFill>
                <a:effectLst/>
              </a:rPr>
              <a:t>	zagovarao je </a:t>
            </a:r>
            <a:endParaRPr lang="sr-Latn-CS" altLang="x-none" sz="2000" dirty="0">
              <a:solidFill>
                <a:srgbClr val="000000"/>
              </a:solidFill>
              <a:effectLst/>
            </a:endParaRPr>
          </a:p>
          <a:p>
            <a:pPr eaLnBrk="1" hangingPunct="1">
              <a:lnSpc>
                <a:spcPct val="90000"/>
              </a:lnSpc>
              <a:buNone/>
            </a:pPr>
            <a:r>
              <a:rPr lang="sr-Latn-CS" altLang="x-none" sz="2000" dirty="0">
                <a:solidFill>
                  <a:srgbClr val="000000"/>
                </a:solidFill>
                <a:effectLst/>
              </a:rPr>
              <a:t>	predsednički sistem </a:t>
            </a:r>
            <a:endParaRPr lang="sr-Latn-CS" altLang="x-none" sz="2000" dirty="0">
              <a:solidFill>
                <a:srgbClr val="000000"/>
              </a:solidFill>
              <a:effectLst/>
            </a:endParaRPr>
          </a:p>
          <a:p>
            <a:pPr eaLnBrk="1" hangingPunct="1">
              <a:lnSpc>
                <a:spcPct val="90000"/>
              </a:lnSpc>
              <a:buNone/>
            </a:pPr>
            <a:r>
              <a:rPr lang="sr-Latn-CS" altLang="x-none" sz="2000" dirty="0">
                <a:solidFill>
                  <a:srgbClr val="000000"/>
                </a:solidFill>
                <a:effectLst/>
              </a:rPr>
              <a:t>	primenjen u SAD.</a:t>
            </a:r>
            <a:endParaRPr lang="sr-Latn-CS" altLang="x-none" sz="2000" dirty="0">
              <a:solidFill>
                <a:srgbClr val="000000"/>
              </a:solidFill>
              <a:effectLst/>
            </a:endParaRPr>
          </a:p>
          <a:p>
            <a:pPr eaLnBrk="1" hangingPunct="1">
              <a:lnSpc>
                <a:spcPct val="90000"/>
              </a:lnSpc>
            </a:pPr>
            <a:r>
              <a:rPr lang="sr-Latn-CS" altLang="x-none" sz="2000" dirty="0">
                <a:solidFill>
                  <a:srgbClr val="000000"/>
                </a:solidFill>
                <a:effectLst/>
              </a:rPr>
              <a:t>Pred kraj života </a:t>
            </a:r>
            <a:endParaRPr lang="sr-Latn-CS" altLang="x-none" sz="2000" dirty="0">
              <a:solidFill>
                <a:srgbClr val="000000"/>
              </a:solidFill>
              <a:effectLst/>
            </a:endParaRPr>
          </a:p>
          <a:p>
            <a:pPr eaLnBrk="1" hangingPunct="1">
              <a:lnSpc>
                <a:spcPct val="90000"/>
              </a:lnSpc>
              <a:buNone/>
            </a:pPr>
            <a:r>
              <a:rPr lang="sr-Latn-CS" altLang="x-none" sz="2000" dirty="0">
                <a:solidFill>
                  <a:srgbClr val="000000"/>
                </a:solidFill>
                <a:effectLst/>
              </a:rPr>
              <a:t>	radikalno desničarski</a:t>
            </a:r>
            <a:endParaRPr lang="sr-Latn-CS" altLang="x-none" sz="2000" dirty="0">
              <a:solidFill>
                <a:srgbClr val="000000"/>
              </a:solidFill>
              <a:effectLst/>
            </a:endParaRPr>
          </a:p>
          <a:p>
            <a:pPr eaLnBrk="1" hangingPunct="1">
              <a:lnSpc>
                <a:spcPct val="90000"/>
              </a:lnSpc>
              <a:buNone/>
            </a:pPr>
            <a:r>
              <a:rPr lang="sr-Latn-CS" altLang="x-none" sz="2000" dirty="0">
                <a:solidFill>
                  <a:srgbClr val="000000"/>
                </a:solidFill>
                <a:effectLst/>
              </a:rPr>
              <a:t>	studenti su mu </a:t>
            </a:r>
            <a:endParaRPr lang="sr-Latn-CS" altLang="x-none" sz="2000" dirty="0">
              <a:solidFill>
                <a:srgbClr val="000000"/>
              </a:solidFill>
              <a:effectLst/>
            </a:endParaRPr>
          </a:p>
          <a:p>
            <a:pPr eaLnBrk="1" hangingPunct="1">
              <a:lnSpc>
                <a:spcPct val="90000"/>
              </a:lnSpc>
              <a:buNone/>
            </a:pPr>
            <a:r>
              <a:rPr lang="sr-Latn-CS" altLang="x-none" sz="2000" dirty="0">
                <a:solidFill>
                  <a:srgbClr val="000000"/>
                </a:solidFill>
                <a:effectLst/>
              </a:rPr>
              <a:t>	sabotirali nastavu.</a:t>
            </a:r>
            <a:endParaRPr lang="en-US" altLang="x-none" sz="2000" dirty="0">
              <a:solidFill>
                <a:srgbClr val="000000"/>
              </a:solidFill>
              <a:effectLst/>
            </a:endParaRPr>
          </a:p>
        </p:txBody>
      </p:sp>
      <p:sp>
        <p:nvSpPr>
          <p:cNvPr id="14338" name="Rectangle 3"/>
          <p:cNvSpPr>
            <a:spLocks noGrp="1"/>
          </p:cNvSpPr>
          <p:nvPr>
            <p:ph type="title"/>
          </p:nvPr>
        </p:nvSpPr>
        <p:spPr>
          <a:xfrm>
            <a:off x="1524000" y="188913"/>
            <a:ext cx="9144000" cy="431800"/>
          </a:xfrm>
        </p:spPr>
        <p:txBody>
          <a:bodyPr wrap="square" lIns="91440" tIns="45720" rIns="91440" bIns="45720" anchor="ctr">
            <a:normAutofit fontScale="90000"/>
          </a:bodyPr>
          <a:p>
            <a:pPr eaLnBrk="1" hangingPunct="1"/>
            <a:r>
              <a:rPr lang="sr-Latn-CS" altLang="x-none" sz="3400" dirty="0">
                <a:solidFill>
                  <a:srgbClr val="FF6600"/>
                </a:solidFill>
                <a:effectLst/>
              </a:rPr>
              <a:t>Politički angažman </a:t>
            </a:r>
            <a:r>
              <a:rPr lang="en-US" altLang="en-US" sz="3400" dirty="0">
                <a:solidFill>
                  <a:srgbClr val="FF6600"/>
                </a:solidFill>
                <a:effectLst/>
              </a:rPr>
              <a:t>Maks</a:t>
            </a:r>
            <a:r>
              <a:rPr lang="sr-Latn-CS" altLang="x-none" sz="3400" dirty="0">
                <a:solidFill>
                  <a:srgbClr val="FF6600"/>
                </a:solidFill>
                <a:effectLst/>
              </a:rPr>
              <a:t>a</a:t>
            </a:r>
            <a:r>
              <a:rPr lang="en-US" altLang="en-US" sz="3400" dirty="0">
                <a:solidFill>
                  <a:srgbClr val="FF6600"/>
                </a:solidFill>
                <a:effectLst/>
              </a:rPr>
              <a:t> Veber</a:t>
            </a:r>
            <a:r>
              <a:rPr lang="sr-Latn-CS" altLang="x-none" sz="3400" dirty="0">
                <a:solidFill>
                  <a:srgbClr val="FF6600"/>
                </a:solidFill>
                <a:effectLst/>
              </a:rPr>
              <a:t>a</a:t>
            </a:r>
            <a:r>
              <a:rPr lang="sr-Latn-CS" altLang="x-none" sz="4000" dirty="0">
                <a:solidFill>
                  <a:srgbClr val="FF6600"/>
                </a:solidFill>
                <a:effectLst/>
              </a:rPr>
              <a:t> </a:t>
            </a:r>
            <a:endParaRPr lang="en-US" altLang="x-none" sz="4000" dirty="0">
              <a:solidFill>
                <a:srgbClr val="FF6600"/>
              </a:solidFill>
              <a:effectLst/>
            </a:endParaRPr>
          </a:p>
        </p:txBody>
      </p:sp>
      <p:pic>
        <p:nvPicPr>
          <p:cNvPr id="14339" name="Picture 5"/>
          <p:cNvPicPr>
            <a:picLocks noChangeAspect="1"/>
          </p:cNvPicPr>
          <p:nvPr/>
        </p:nvPicPr>
        <p:blipFill>
          <a:blip r:embed="rId1"/>
          <a:stretch>
            <a:fillRect/>
          </a:stretch>
        </p:blipFill>
        <p:spPr>
          <a:xfrm>
            <a:off x="4733925" y="3549650"/>
            <a:ext cx="5754688" cy="3200400"/>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730375" y="381000"/>
            <a:ext cx="8758238" cy="1146175"/>
          </a:xfrm>
        </p:spPr>
        <p:txBody>
          <a:bodyPr/>
          <a:p>
            <a:pPr fontAlgn="base"/>
            <a:r>
              <a:rPr lang="sr-Latn-RS" altLang="en-US" sz="3200" strike="noStrike" noProof="1">
                <a:solidFill>
                  <a:srgbClr val="FF6600"/>
                </a:solidFill>
              </a:rPr>
              <a:t>Politički VS naučni angažman Maksa Vebera</a:t>
            </a:r>
            <a:endParaRPr lang="sr-Latn-RS" altLang="en-US" sz="3200" strike="noStrike" noProof="1">
              <a:solidFill>
                <a:srgbClr val="FF6600"/>
              </a:solidFill>
            </a:endParaRPr>
          </a:p>
        </p:txBody>
      </p:sp>
      <p:sp>
        <p:nvSpPr>
          <p:cNvPr id="15362" name="Content Placeholder 2"/>
          <p:cNvSpPr>
            <a:spLocks noGrp="1"/>
          </p:cNvSpPr>
          <p:nvPr>
            <p:ph idx="1"/>
          </p:nvPr>
        </p:nvSpPr>
        <p:spPr>
          <a:xfrm>
            <a:off x="1730375" y="1981200"/>
            <a:ext cx="8758238" cy="4737100"/>
          </a:xfrm>
        </p:spPr>
        <p:txBody>
          <a:bodyPr wrap="square" lIns="91440" tIns="45720" rIns="91440" bIns="45720" anchor="t"/>
          <a:lstStyle/>
          <a:p>
            <a:pPr marL="0" indent="0" algn="just">
              <a:buNone/>
            </a:pPr>
            <a:r>
              <a:rPr lang="en-US" altLang="en-US">
                <a:solidFill>
                  <a:srgbClr val="000000"/>
                </a:solidFill>
                <a:effectLst/>
              </a:rPr>
              <a:t>„U ovom trenutku, čisto naučna delatnost je za mene izgubila svaku draž, jer imam utisak da praktični interesi koje pravo treba da reguliše, obilato pružaju kombinacije koje se ne mogu shvatiti sredstvima naše nauke. Zbog toga je u meni znatno popustila želja da se bavim naukom radi nje same</a:t>
            </a:r>
            <a:r>
              <a:rPr lang="sr-Latn-RS" altLang="en-US">
                <a:solidFill>
                  <a:srgbClr val="000000"/>
                </a:solidFill>
                <a:effectLst/>
              </a:rPr>
              <a:t>.</a:t>
            </a:r>
            <a:r>
              <a:rPr lang="en-US" altLang="en-US">
                <a:solidFill>
                  <a:srgbClr val="000000"/>
                </a:solidFill>
                <a:effectLst/>
              </a:rPr>
              <a:t>“</a:t>
            </a:r>
            <a:endParaRPr lang="en-US" altLang="en-US">
              <a:solidFill>
                <a:srgbClr val="000000"/>
              </a:solidFill>
              <a:effectLst/>
            </a:endParaRPr>
          </a:p>
          <a:p>
            <a:pPr marL="0" indent="0" algn="just">
              <a:buNone/>
            </a:pPr>
            <a:endParaRPr lang="en-US" altLang="en-US">
              <a:solidFill>
                <a:srgbClr val="000000"/>
              </a:solidFill>
              <a:effectLst/>
            </a:endParaRPr>
          </a:p>
          <a:p>
            <a:pPr marL="0" indent="0" algn="r">
              <a:buNone/>
            </a:pPr>
            <a:r>
              <a:rPr lang="sr-Latn-RS" altLang="en-US" sz="2400">
                <a:solidFill>
                  <a:srgbClr val="000000"/>
                </a:solidFill>
                <a:effectLst/>
              </a:rPr>
              <a:t>(pismo supruzi Marijani Veber)</a:t>
            </a:r>
            <a:endParaRPr lang="sr-Latn-RS" altLang="en-US" sz="2400">
              <a:solidFill>
                <a:srgbClr val="000000"/>
              </a:soli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Rectangle 2"/>
          <p:cNvSpPr>
            <a:spLocks noGrp="1"/>
          </p:cNvSpPr>
          <p:nvPr>
            <p:ph type="title"/>
          </p:nvPr>
        </p:nvSpPr>
        <p:spPr>
          <a:xfrm>
            <a:off x="1992313" y="260350"/>
            <a:ext cx="8229600" cy="504825"/>
          </a:xfrm>
        </p:spPr>
        <p:txBody>
          <a:bodyPr wrap="square" lIns="91440" tIns="45720" rIns="91440" bIns="45720" anchor="ctr">
            <a:normAutofit fontScale="90000"/>
          </a:bodyPr>
          <a:p>
            <a:pPr eaLnBrk="1" hangingPunct="1"/>
            <a:r>
              <a:rPr lang="sr-Latn-CS" altLang="x-none" sz="3800" dirty="0">
                <a:solidFill>
                  <a:srgbClr val="FF6600"/>
                </a:solidFill>
                <a:effectLst/>
              </a:rPr>
              <a:t>Dela</a:t>
            </a:r>
            <a:endParaRPr lang="en-US" altLang="en-US" sz="3800" dirty="0">
              <a:solidFill>
                <a:srgbClr val="FF6600"/>
              </a:solidFill>
              <a:effectLst/>
            </a:endParaRPr>
          </a:p>
        </p:txBody>
      </p:sp>
      <p:sp>
        <p:nvSpPr>
          <p:cNvPr id="48131" name="Rectangle 3"/>
          <p:cNvSpPr>
            <a:spLocks noGrp="1" noChangeArrowheads="1"/>
          </p:cNvSpPr>
          <p:nvPr>
            <p:ph idx="1"/>
          </p:nvPr>
        </p:nvSpPr>
        <p:spPr>
          <a:xfrm>
            <a:off x="1703388" y="1052513"/>
            <a:ext cx="8964613" cy="5472113"/>
          </a:xfrm>
        </p:spPr>
        <p:txBody>
          <a:bodyPr vert="horz" wrap="square" lIns="91440" tIns="45720" rIns="91440" bIns="45720" numCol="1" anchor="t" anchorCtr="0" compatLnSpc="1">
            <a:normAutofit lnSpcReduction="20000"/>
          </a:bodyPr>
          <a:lstStyle/>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Prilog istoriji trgovačkih društava u srednjem veku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1889</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 </a:t>
            </a:r>
            <a:endParaRPr lang="en-US" altLang="en-US"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Rimska agrarna istorija u svom značaju za državno i privatno pravo</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1891</a:t>
            </a:r>
            <a:r>
              <a:rPr lang="sr-Latn-CS" altLang="x-none" sz="2000" strike="noStrike" noProof="1" dirty="0">
                <a:solidFill>
                  <a:srgbClr val="000000"/>
                </a:solidFill>
                <a:effectLst>
                  <a:outerShdw blurRad="38100" dist="38100" dir="2700000">
                    <a:srgbClr val="C0C0C0"/>
                  </a:outerShdw>
                </a:effectLst>
              </a:rPr>
              <a:t>)</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Uslovi poljoprivrednih radnika u Nemačkoj istočno od Elbe</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1891–1892</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 </a:t>
            </a:r>
            <a:endParaRPr lang="en-US" altLang="en-US"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Protestantska etika i </a:t>
            </a:r>
            <a:r>
              <a:rPr lang="en-US" altLang="en-US" sz="2000" i="1" strike="noStrike" noProof="1" dirty="0">
                <a:solidFill>
                  <a:srgbClr val="000000"/>
                </a:solidFill>
                <a:effectLst>
                  <a:outerShdw blurRad="38100" dist="38100" dir="2700000">
                    <a:srgbClr val="C0C0C0"/>
                  </a:outerShdw>
                </a:effectLst>
              </a:rPr>
              <a:t>‘</a:t>
            </a:r>
            <a:r>
              <a:rPr lang="sr-Latn-CS" altLang="x-none" sz="2000" i="1" strike="noStrike" noProof="1" dirty="0">
                <a:solidFill>
                  <a:srgbClr val="000000"/>
                </a:solidFill>
                <a:effectLst>
                  <a:outerShdw blurRad="38100" dist="38100" dir="2700000">
                    <a:srgbClr val="C0C0C0"/>
                  </a:outerShdw>
                </a:effectLst>
              </a:rPr>
              <a:t>duh</a:t>
            </a:r>
            <a:r>
              <a:rPr lang="en-US" altLang="en-US" sz="2000" i="1" strike="noStrike" noProof="1" dirty="0">
                <a:solidFill>
                  <a:srgbClr val="000000"/>
                </a:solidFill>
                <a:effectLst>
                  <a:outerShdw blurRad="38100" dist="38100" dir="2700000">
                    <a:srgbClr val="C0C0C0"/>
                  </a:outerShdw>
                </a:effectLst>
              </a:rPr>
              <a:t>' </a:t>
            </a:r>
            <a:r>
              <a:rPr lang="sr-Latn-CS" altLang="x-none" sz="2000" i="1" strike="noStrike" noProof="1" dirty="0">
                <a:solidFill>
                  <a:srgbClr val="000000"/>
                </a:solidFill>
                <a:effectLst>
                  <a:outerShdw blurRad="38100" dist="38100" dir="2700000">
                    <a:srgbClr val="C0C0C0"/>
                  </a:outerShdw>
                </a:effectLst>
              </a:rPr>
              <a:t>kapitalizma</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1904</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1905</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 </a:t>
            </a:r>
            <a:endParaRPr lang="en-US" altLang="en-US"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Privredna etika svetskih religija</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1915–1919</a:t>
            </a:r>
            <a:r>
              <a:rPr lang="sr-Latn-CS" altLang="x-none" sz="2000" strike="noStrike" noProof="1" dirty="0">
                <a:solidFill>
                  <a:srgbClr val="000000"/>
                </a:solidFill>
                <a:effectLst>
                  <a:outerShdw blurRad="38100" dist="38100" dir="2700000">
                    <a:srgbClr val="C0C0C0"/>
                  </a:outerShdw>
                </a:effectLst>
              </a:rPr>
              <a:t>)</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Nauka kao poziv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1919</a:t>
            </a:r>
            <a:r>
              <a:rPr lang="sr-Latn-CS" altLang="x-none" sz="2000" strike="noStrike" noProof="1" dirty="0">
                <a:solidFill>
                  <a:srgbClr val="000000"/>
                </a:solidFill>
                <a:effectLst>
                  <a:outerShdw blurRad="38100" dist="38100" dir="2700000">
                    <a:srgbClr val="C0C0C0"/>
                  </a:outerShdw>
                </a:effectLst>
              </a:rPr>
              <a:t>)</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Politika kao poziv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1919</a:t>
            </a:r>
            <a:r>
              <a:rPr lang="sr-Latn-CS" altLang="x-none" sz="2000" strike="noStrike" noProof="1" dirty="0">
                <a:solidFill>
                  <a:srgbClr val="000000"/>
                </a:solidFill>
                <a:effectLst>
                  <a:outerShdw blurRad="38100" dist="38100" dir="2700000">
                    <a:srgbClr val="C0C0C0"/>
                  </a:outerShdw>
                </a:effectLst>
              </a:rPr>
              <a:t>)</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buNone/>
            </a:pP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buNone/>
            </a:pPr>
            <a:r>
              <a:rPr lang="sr-Latn-CS" altLang="x-none" sz="2000" strike="noStrike" noProof="1" dirty="0">
                <a:solidFill>
                  <a:srgbClr val="000000"/>
                </a:solidFill>
                <a:effectLst>
                  <a:outerShdw blurRad="38100" dist="38100" dir="2700000">
                    <a:srgbClr val="C0C0C0"/>
                  </a:outerShdw>
                </a:effectLst>
              </a:rPr>
              <a:t>Posthumno:</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Sabrani spisi iz sociologije religije</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1920–1921</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 </a:t>
            </a:r>
            <a:endParaRPr lang="en-US" altLang="en-US"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Sabrani politički spisi</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1921</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 </a:t>
            </a:r>
            <a:endParaRPr lang="en-US" altLang="en-US"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Sabrani spisi iz učenja o nauci</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1922</a:t>
            </a:r>
            <a:r>
              <a:rPr lang="sr-Latn-CS" altLang="x-none" sz="2000" strike="noStrike" noProof="1" dirty="0">
                <a:solidFill>
                  <a:srgbClr val="000000"/>
                </a:solidFill>
                <a:effectLst>
                  <a:outerShdw blurRad="38100" dist="38100" dir="2700000">
                    <a:srgbClr val="C0C0C0"/>
                  </a:outerShdw>
                </a:effectLst>
              </a:rPr>
              <a:t>)</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Sabrani spisi iz socijalne i privredne istorije</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1924</a:t>
            </a:r>
            <a:r>
              <a:rPr lang="sr-Latn-CS" altLang="x-none" sz="2000" strike="noStrike" noProof="1" dirty="0">
                <a:solidFill>
                  <a:srgbClr val="000000"/>
                </a:solidFill>
                <a:effectLst>
                  <a:outerShdw blurRad="38100" dist="38100" dir="2700000">
                    <a:srgbClr val="C0C0C0"/>
                  </a:outerShdw>
                </a:effectLst>
              </a:rPr>
              <a:t>)</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Sabrani spisi iz sociologije i socijalne politike</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1924</a:t>
            </a:r>
            <a:r>
              <a:rPr lang="sr-Latn-CS" altLang="x-none" sz="2000" strike="noStrike" noProof="1" dirty="0">
                <a:solidFill>
                  <a:srgbClr val="000000"/>
                </a:solidFill>
                <a:effectLst>
                  <a:outerShdw blurRad="38100" dist="38100" dir="2700000">
                    <a:srgbClr val="C0C0C0"/>
                  </a:outerShdw>
                </a:effectLst>
              </a:rPr>
              <a:t>)</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Racionalni i sociološki osnovi muzike</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1921</a:t>
            </a:r>
            <a:r>
              <a:rPr lang="sr-Latn-CS" altLang="x-none" sz="2000" strike="noStrike" noProof="1" dirty="0">
                <a:solidFill>
                  <a:srgbClr val="000000"/>
                </a:solidFill>
                <a:effectLst>
                  <a:outerShdw blurRad="38100" dist="38100" dir="2700000">
                    <a:srgbClr val="C0C0C0"/>
                  </a:outerShdw>
                </a:effectLst>
              </a:rPr>
              <a:t>)</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Privreda i društvo </a:t>
            </a:r>
            <a:r>
              <a:rPr lang="sr-Latn-CS" altLang="x-none" sz="2000" strike="noStrike" noProof="1" dirty="0">
                <a:solidFill>
                  <a:srgbClr val="000000"/>
                </a:solidFill>
                <a:effectLst>
                  <a:outerShdw blurRad="38100" dist="38100" dir="2700000">
                    <a:srgbClr val="C0C0C0"/>
                  </a:outerShdw>
                </a:effectLst>
              </a:rPr>
              <a:t>(1922)</a:t>
            </a:r>
            <a:endParaRPr lang="sr-Latn-CS" altLang="x-none" sz="2000" strike="noStrike" noProof="1" dirty="0">
              <a:solidFill>
                <a:srgbClr val="000000"/>
              </a:solidFill>
              <a:effectLst>
                <a:outerShdw blurRad="38100" dist="38100" dir="2700000">
                  <a:srgbClr val="C0C0C0"/>
                </a:outerShdw>
              </a:effectLst>
            </a:endParaRPr>
          </a:p>
          <a:p>
            <a:pPr eaLnBrk="1" fontAlgn="base" hangingPunct="1">
              <a:lnSpc>
                <a:spcPct val="80000"/>
              </a:lnSpc>
            </a:pPr>
            <a:r>
              <a:rPr lang="sr-Latn-CS" altLang="x-none" sz="2000" i="1" strike="noStrike" noProof="1" dirty="0">
                <a:solidFill>
                  <a:srgbClr val="000000"/>
                </a:solidFill>
                <a:effectLst>
                  <a:outerShdw blurRad="38100" dist="38100" dir="2700000">
                    <a:srgbClr val="C0C0C0"/>
                  </a:outerShdw>
                </a:effectLst>
              </a:rPr>
              <a:t>Privredna istorija</a:t>
            </a:r>
            <a:r>
              <a:rPr lang="en-US" altLang="en-US" sz="2000" strike="noStrike" noProof="1" dirty="0">
                <a:solidFill>
                  <a:srgbClr val="000000"/>
                </a:solidFill>
                <a:effectLst>
                  <a:outerShdw blurRad="38100" dist="38100" dir="2700000">
                    <a:srgbClr val="C0C0C0"/>
                  </a:outerShdw>
                </a:effectLst>
              </a:rPr>
              <a:t> </a:t>
            </a:r>
            <a:r>
              <a:rPr lang="sr-Latn-CS" altLang="x-none" sz="2000" strike="noStrike" noProof="1" dirty="0">
                <a:solidFill>
                  <a:srgbClr val="000000"/>
                </a:solidFill>
                <a:effectLst>
                  <a:outerShdw blurRad="38100" dist="38100" dir="2700000">
                    <a:srgbClr val="C0C0C0"/>
                  </a:outerShdw>
                </a:effectLst>
              </a:rPr>
              <a:t>(</a:t>
            </a:r>
            <a:r>
              <a:rPr lang="en-US" altLang="en-US" sz="2000" strike="noStrike" noProof="1" dirty="0">
                <a:solidFill>
                  <a:srgbClr val="000000"/>
                </a:solidFill>
                <a:effectLst>
                  <a:outerShdw blurRad="38100" dist="38100" dir="2700000">
                    <a:srgbClr val="C0C0C0"/>
                  </a:outerShdw>
                </a:effectLst>
              </a:rPr>
              <a:t>1923</a:t>
            </a:r>
            <a:r>
              <a:rPr lang="sr-Latn-CS" altLang="x-none" sz="2000" strike="noStrike" noProof="1" dirty="0">
                <a:solidFill>
                  <a:srgbClr val="000000"/>
                </a:solidFill>
                <a:effectLst>
                  <a:outerShdw blurRad="38100" dist="38100" dir="2700000">
                    <a:srgbClr val="C0C0C0"/>
                  </a:outerShdw>
                </a:effectLst>
              </a:rPr>
              <a:t>)</a:t>
            </a:r>
            <a:endParaRPr lang="sr-Latn-CS" altLang="x-none" sz="2000" strike="noStrike" noProof="1" dirty="0">
              <a:solidFill>
                <a:srgbClr val="000000"/>
              </a:solidFill>
              <a:effectLst>
                <a:outerShdw blurRad="38100" dist="38100" dir="2700000">
                  <a:srgbClr val="C0C0C0"/>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Rectangle 2"/>
          <p:cNvSpPr>
            <a:spLocks noGrp="1"/>
          </p:cNvSpPr>
          <p:nvPr>
            <p:ph type="title"/>
          </p:nvPr>
        </p:nvSpPr>
        <p:spPr>
          <a:xfrm>
            <a:off x="1992313" y="188913"/>
            <a:ext cx="8229600" cy="504825"/>
          </a:xfrm>
        </p:spPr>
        <p:txBody>
          <a:bodyPr wrap="square" lIns="91440" tIns="45720" rIns="91440" bIns="45720" anchor="ctr">
            <a:normAutofit fontScale="90000"/>
          </a:bodyPr>
          <a:p>
            <a:pPr eaLnBrk="1" hangingPunct="1"/>
            <a:r>
              <a:rPr lang="sr-Latn-CS" altLang="x-none" sz="3800" dirty="0">
                <a:solidFill>
                  <a:srgbClr val="FF6600"/>
                </a:solidFill>
                <a:effectLst/>
              </a:rPr>
              <a:t>Sociologija razumevanja</a:t>
            </a:r>
            <a:endParaRPr lang="en-US" altLang="en-US" sz="3800" dirty="0">
              <a:solidFill>
                <a:srgbClr val="FF6600"/>
              </a:solidFill>
              <a:effectLst/>
            </a:endParaRPr>
          </a:p>
        </p:txBody>
      </p:sp>
      <p:sp>
        <p:nvSpPr>
          <p:cNvPr id="49155" name="Rectangle 3"/>
          <p:cNvSpPr>
            <a:spLocks noGrp="1" noChangeArrowheads="1"/>
          </p:cNvSpPr>
          <p:nvPr>
            <p:ph idx="1"/>
          </p:nvPr>
        </p:nvSpPr>
        <p:spPr>
          <a:xfrm>
            <a:off x="1755775" y="1196975"/>
            <a:ext cx="8704263" cy="5472113"/>
          </a:xfrm>
        </p:spPr>
        <p:txBody>
          <a:bodyPr vert="horz" wrap="square" lIns="91440" tIns="45720" rIns="91440" bIns="45720" numCol="1" anchor="t" anchorCtr="0" compatLnSpc="1"/>
          <a:lstStyle/>
          <a:p>
            <a:pPr eaLnBrk="1" fontAlgn="base" hangingPunct="1">
              <a:lnSpc>
                <a:spcPts val="2000"/>
              </a:lnSpc>
            </a:pPr>
            <a:r>
              <a:rPr lang="sr-Latn-CS" altLang="x-none" sz="2400" strike="noStrike" noProof="1" dirty="0">
                <a:solidFill>
                  <a:srgbClr val="000000"/>
                </a:solidFill>
                <a:effectLst>
                  <a:outerShdw blurRad="38100" dist="38100" dir="2700000">
                    <a:srgbClr val="C0C0C0"/>
                  </a:outerShdw>
                </a:effectLst>
              </a:rPr>
              <a:t>Veber je sociologiju shvatao kao razumevajuću nauku u tradiciji nemačkog istorizm</a:t>
            </a:r>
            <a:r>
              <a:rPr lang="sr-Latn-RS" altLang="sr-Latn-CS" sz="2400" strike="noStrike" noProof="1" dirty="0">
                <a:solidFill>
                  <a:srgbClr val="000000"/>
                </a:solidFill>
                <a:effectLst>
                  <a:outerShdw blurRad="38100" dist="38100" dir="2700000">
                    <a:srgbClr val="C0C0C0"/>
                  </a:outerShdw>
                </a:effectLst>
              </a:rPr>
              <a:t>a.</a:t>
            </a:r>
            <a:endParaRPr lang="sr-Latn-RS" altLang="sr-Latn-CS" sz="2400" strike="noStrike" noProof="1" dirty="0">
              <a:solidFill>
                <a:srgbClr val="000000"/>
              </a:solidFill>
              <a:effectLst>
                <a:outerShdw blurRad="38100" dist="38100" dir="2700000">
                  <a:srgbClr val="C0C0C0"/>
                </a:outerShdw>
              </a:effectLst>
            </a:endParaRPr>
          </a:p>
          <a:p>
            <a:pPr eaLnBrk="1" fontAlgn="base" hangingPunct="1">
              <a:lnSpc>
                <a:spcPts val="2000"/>
              </a:lnSpc>
            </a:pPr>
            <a:r>
              <a:rPr lang="sr-Latn-CS" altLang="x-none" sz="2400" strike="noStrike" noProof="1" dirty="0">
                <a:solidFill>
                  <a:srgbClr val="000000"/>
                </a:solidFill>
                <a:effectLst>
                  <a:outerShdw blurRad="38100" dist="38100" dir="2700000">
                    <a:srgbClr val="C0C0C0"/>
                  </a:outerShdw>
                </a:effectLst>
              </a:rPr>
              <a:t>Nije bio tako rigorozan kao Diltaj u odbacivanju uzročnog objašnjenja u sociologiji.</a:t>
            </a:r>
            <a:endParaRPr lang="sr-Latn-CS" altLang="x-none" sz="2400" strike="noStrike" noProof="1" dirty="0">
              <a:solidFill>
                <a:srgbClr val="000000"/>
              </a:solidFill>
              <a:effectLst>
                <a:outerShdw blurRad="38100" dist="38100" dir="2700000">
                  <a:srgbClr val="C0C0C0"/>
                </a:outerShdw>
              </a:effectLst>
            </a:endParaRPr>
          </a:p>
          <a:p>
            <a:pPr eaLnBrk="1" fontAlgn="base" hangingPunct="1">
              <a:lnSpc>
                <a:spcPts val="2000"/>
              </a:lnSpc>
            </a:pPr>
            <a:r>
              <a:rPr lang="sr-Latn-RS" altLang="sr-Latn-CS" sz="2400" strike="noStrike" noProof="1" dirty="0">
                <a:solidFill>
                  <a:srgbClr val="000000"/>
                </a:solidFill>
                <a:effectLst>
                  <a:outerShdw blurRad="38100" dist="38100" dir="2700000">
                    <a:srgbClr val="C0C0C0"/>
                  </a:outerShdw>
                </a:effectLst>
              </a:rPr>
              <a:t>Sociologija je nauka koja </a:t>
            </a:r>
            <a:r>
              <a:rPr lang="sr-Latn-CS" altLang="x-none" sz="2400" strike="noStrike" noProof="1" dirty="0">
                <a:solidFill>
                  <a:srgbClr val="000000"/>
                </a:solidFill>
                <a:effectLst>
                  <a:outerShdw blurRad="38100" dist="38100" dir="2700000">
                    <a:srgbClr val="C0C0C0"/>
                  </a:outerShdw>
                </a:effectLst>
              </a:rPr>
              <a:t>“hoće da </a:t>
            </a:r>
            <a:r>
              <a:rPr lang="sr-Latn-CS" altLang="x-none" sz="2400" strike="noStrike" noProof="1" dirty="0">
                <a:solidFill>
                  <a:srgbClr val="FF0000"/>
                </a:solidFill>
                <a:effectLst>
                  <a:outerShdw blurRad="38100" dist="38100" dir="2700000">
                    <a:srgbClr val="C0C0C0"/>
                  </a:outerShdw>
                </a:effectLst>
              </a:rPr>
              <a:t>razume</a:t>
            </a:r>
            <a:r>
              <a:rPr lang="sr-Latn-CS" altLang="x-none" sz="2400" strike="noStrike" noProof="1" dirty="0">
                <a:solidFill>
                  <a:srgbClr val="000000"/>
                </a:solidFill>
                <a:effectLst>
                  <a:outerShdw blurRad="38100" dist="38100" dir="2700000">
                    <a:srgbClr val="C0C0C0"/>
                  </a:outerShdw>
                </a:effectLst>
              </a:rPr>
              <a:t> i tumači društveno delanje, i time objasni ono što je uzročno u njegovom toku i njegovim posledicama” (</a:t>
            </a:r>
            <a:r>
              <a:rPr lang="sr-Latn-RS" altLang="sr-Latn-CS" sz="2400" strike="noStrike" noProof="1" dirty="0">
                <a:solidFill>
                  <a:srgbClr val="000000"/>
                </a:solidFill>
                <a:effectLst>
                  <a:outerShdw blurRad="38100" dist="38100" dir="2700000">
                    <a:srgbClr val="C0C0C0"/>
                  </a:outerShdw>
                </a:effectLst>
              </a:rPr>
              <a:t>Maks </a:t>
            </a:r>
            <a:r>
              <a:rPr lang="sr-Latn-CS" altLang="x-none" sz="2400" strike="noStrike" noProof="1" dirty="0">
                <a:solidFill>
                  <a:srgbClr val="000000"/>
                </a:solidFill>
                <a:effectLst>
                  <a:outerShdw blurRad="38100" dist="38100" dir="2700000">
                    <a:srgbClr val="C0C0C0"/>
                  </a:outerShdw>
                </a:effectLst>
              </a:rPr>
              <a:t>Veber, </a:t>
            </a:r>
            <a:r>
              <a:rPr lang="sr-Latn-RS" altLang="sr-Latn-CS" sz="2400" strike="noStrike" noProof="1" dirty="0">
                <a:solidFill>
                  <a:srgbClr val="000000"/>
                </a:solidFill>
                <a:effectLst>
                  <a:outerShdw blurRad="38100" dist="38100" dir="2700000">
                    <a:srgbClr val="C0C0C0"/>
                  </a:outerShdw>
                </a:effectLst>
              </a:rPr>
              <a:t>“Privreda i društvo” 1976. god, str.3</a:t>
            </a:r>
            <a:r>
              <a:rPr lang="sr-Latn-CS" altLang="x-none" sz="2400" strike="noStrike" noProof="1" dirty="0">
                <a:solidFill>
                  <a:srgbClr val="000000"/>
                </a:solidFill>
                <a:effectLst>
                  <a:outerShdw blurRad="38100" dist="38100" dir="2700000">
                    <a:srgbClr val="C0C0C0"/>
                  </a:outerShdw>
                </a:effectLst>
              </a:rPr>
              <a:t>)</a:t>
            </a:r>
            <a:r>
              <a:rPr lang="sr-Latn-RS" altLang="sr-Latn-CS" sz="2400" strike="noStrike" noProof="1" dirty="0">
                <a:solidFill>
                  <a:srgbClr val="000000"/>
                </a:solidFill>
                <a:effectLst>
                  <a:outerShdw blurRad="38100" dist="38100" dir="2700000">
                    <a:srgbClr val="C0C0C0"/>
                  </a:outerShdw>
                </a:effectLst>
              </a:rPr>
              <a:t>.</a:t>
            </a:r>
            <a:endParaRPr lang="sr-Latn-RS" altLang="sr-Latn-CS" sz="2400" strike="noStrike" noProof="1" dirty="0">
              <a:solidFill>
                <a:srgbClr val="000000"/>
              </a:solidFill>
              <a:effectLst>
                <a:outerShdw blurRad="38100" dist="38100" dir="2700000">
                  <a:srgbClr val="C0C0C0"/>
                </a:outerShdw>
              </a:effectLst>
            </a:endParaRPr>
          </a:p>
          <a:p>
            <a:pPr eaLnBrk="1" fontAlgn="base" hangingPunct="1">
              <a:lnSpc>
                <a:spcPts val="2000"/>
              </a:lnSpc>
              <a:buNone/>
            </a:pPr>
            <a:endParaRPr lang="sr-Latn-CS" altLang="x-none" sz="2400" strike="noStrike" noProof="1" dirty="0">
              <a:solidFill>
                <a:srgbClr val="000000"/>
              </a:solidFill>
              <a:effectLst>
                <a:outerShdw blurRad="38100" dist="38100" dir="2700000">
                  <a:srgbClr val="C0C0C0"/>
                </a:outerShdw>
              </a:effectLst>
            </a:endParaRPr>
          </a:p>
          <a:p>
            <a:pPr eaLnBrk="1" fontAlgn="base" hangingPunct="1">
              <a:lnSpc>
                <a:spcPts val="2000"/>
              </a:lnSpc>
            </a:pPr>
            <a:r>
              <a:rPr lang="sr-Latn-CS" altLang="x-none" sz="2400" strike="noStrike" noProof="1" dirty="0">
                <a:solidFill>
                  <a:srgbClr val="000000"/>
                </a:solidFill>
                <a:effectLst>
                  <a:outerShdw blurRad="38100" dist="38100" dir="2700000">
                    <a:srgbClr val="C0C0C0"/>
                  </a:outerShdw>
                </a:effectLst>
              </a:rPr>
              <a:t>Dve kopče između sociološkog formalizma, prosvetiteljskog nasleđa i istorizma:</a:t>
            </a:r>
            <a:r>
              <a:rPr lang="sr-Latn-CS" altLang="x-none" sz="2400" strike="noStrike" noProof="1" dirty="0">
                <a:solidFill>
                  <a:srgbClr val="FF6600"/>
                </a:solidFill>
                <a:effectLst>
                  <a:outerShdw blurRad="38100" dist="38100" dir="2700000">
                    <a:srgbClr val="C0C0C0"/>
                  </a:outerShdw>
                </a:effectLst>
              </a:rPr>
              <a:t> </a:t>
            </a:r>
            <a:endParaRPr lang="sr-Latn-CS" altLang="x-none" sz="2400" strike="noStrike" noProof="1" dirty="0">
              <a:solidFill>
                <a:srgbClr val="FF6600"/>
              </a:solidFill>
              <a:effectLst>
                <a:outerShdw blurRad="38100" dist="38100" dir="2700000">
                  <a:srgbClr val="C0C0C0"/>
                </a:outerShdw>
              </a:effectLst>
            </a:endParaRPr>
          </a:p>
          <a:p>
            <a:pPr eaLnBrk="1" fontAlgn="base" hangingPunct="1">
              <a:lnSpc>
                <a:spcPts val="2000"/>
              </a:lnSpc>
            </a:pPr>
            <a:endParaRPr lang="sr-Latn-CS" altLang="x-none" sz="2400" strike="noStrike" noProof="1" dirty="0">
              <a:solidFill>
                <a:srgbClr val="FF6600"/>
              </a:solidFill>
              <a:effectLst>
                <a:outerShdw blurRad="38100" dist="38100" dir="2700000">
                  <a:srgbClr val="C0C0C0"/>
                </a:outerShdw>
              </a:effectLst>
            </a:endParaRPr>
          </a:p>
          <a:p>
            <a:pPr eaLnBrk="1" fontAlgn="base" hangingPunct="1">
              <a:lnSpc>
                <a:spcPts val="2000"/>
              </a:lnSpc>
            </a:pPr>
            <a:r>
              <a:rPr lang="sr-Latn-CS" altLang="x-none" sz="2400" strike="noStrike" noProof="1" dirty="0">
                <a:solidFill>
                  <a:srgbClr val="FF6600"/>
                </a:solidFill>
                <a:effectLst>
                  <a:outerShdw blurRad="38100" dist="38100" dir="2700000">
                    <a:srgbClr val="C0C0C0"/>
                  </a:outerShdw>
                </a:effectLst>
              </a:rPr>
              <a:t>Idealni tip</a:t>
            </a:r>
            <a:endParaRPr lang="sr-Latn-CS" altLang="x-none" sz="2400" strike="noStrike" noProof="1" dirty="0">
              <a:solidFill>
                <a:srgbClr val="FF6600"/>
              </a:solidFill>
              <a:effectLst>
                <a:outerShdw blurRad="38100" dist="38100" dir="2700000">
                  <a:srgbClr val="C0C0C0"/>
                </a:outerShdw>
              </a:effectLst>
            </a:endParaRPr>
          </a:p>
          <a:p>
            <a:pPr eaLnBrk="1" fontAlgn="base" hangingPunct="1">
              <a:lnSpc>
                <a:spcPts val="2000"/>
              </a:lnSpc>
            </a:pPr>
            <a:endParaRPr lang="sr-Latn-CS" altLang="x-none" sz="2400" strike="noStrike" noProof="1" dirty="0">
              <a:solidFill>
                <a:srgbClr val="FF6600"/>
              </a:solidFill>
              <a:effectLst>
                <a:outerShdw blurRad="38100" dist="38100" dir="2700000">
                  <a:srgbClr val="C0C0C0"/>
                </a:outerShdw>
              </a:effectLst>
            </a:endParaRPr>
          </a:p>
          <a:p>
            <a:pPr eaLnBrk="1" fontAlgn="base" hangingPunct="1">
              <a:lnSpc>
                <a:spcPts val="2000"/>
              </a:lnSpc>
            </a:pPr>
            <a:r>
              <a:rPr lang="sr-Latn-CS" altLang="x-none" sz="2400" strike="noStrike" noProof="1" dirty="0">
                <a:solidFill>
                  <a:srgbClr val="FF6600"/>
                </a:solidFill>
                <a:effectLst>
                  <a:outerShdw blurRad="38100" dist="38100" dir="2700000">
                    <a:srgbClr val="C0C0C0"/>
                  </a:outerShdw>
                </a:effectLst>
              </a:rPr>
              <a:t>Pojam racionalnosti</a:t>
            </a:r>
            <a:endParaRPr lang="sr-Latn-CS" altLang="x-none" sz="2400" strike="noStrike" noProof="1" dirty="0">
              <a:solidFill>
                <a:srgbClr val="FF6600"/>
              </a:solidFill>
              <a:effectLst>
                <a:outerShdw blurRad="38100" dist="38100" dir="2700000">
                  <a:srgbClr val="C0C0C0"/>
                </a:outerShdw>
              </a:effectLst>
            </a:endParaRPr>
          </a:p>
          <a:p>
            <a:pPr eaLnBrk="1" fontAlgn="base" hangingPunct="1">
              <a:lnSpc>
                <a:spcPts val="2000"/>
              </a:lnSpc>
            </a:pPr>
            <a:endParaRPr lang="sr-Latn-CS" altLang="x-none" sz="2400" strike="noStrike" noProof="1" dirty="0">
              <a:solidFill>
                <a:srgbClr val="FF6600"/>
              </a:solidFill>
              <a:effectLst>
                <a:outerShdw blurRad="38100" dist="38100" dir="2700000">
                  <a:srgbClr val="C0C0C0"/>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Rectangle 2"/>
          <p:cNvSpPr>
            <a:spLocks noGrp="1"/>
          </p:cNvSpPr>
          <p:nvPr>
            <p:ph type="title"/>
          </p:nvPr>
        </p:nvSpPr>
        <p:spPr>
          <a:xfrm>
            <a:off x="1992313" y="188913"/>
            <a:ext cx="8229600" cy="504825"/>
          </a:xfrm>
        </p:spPr>
        <p:txBody>
          <a:bodyPr wrap="square" lIns="91440" tIns="45720" rIns="91440" bIns="45720" anchor="ctr">
            <a:normAutofit fontScale="90000"/>
          </a:bodyPr>
          <a:p>
            <a:pPr eaLnBrk="1" hangingPunct="1"/>
            <a:r>
              <a:rPr lang="sr-Latn-CS" altLang="x-none" sz="3800" dirty="0">
                <a:solidFill>
                  <a:srgbClr val="FF6600"/>
                </a:solidFill>
                <a:effectLst/>
              </a:rPr>
              <a:t>Idealni tip</a:t>
            </a:r>
            <a:endParaRPr lang="en-US" altLang="en-US" sz="3800" dirty="0">
              <a:solidFill>
                <a:srgbClr val="FF6600"/>
              </a:solidFill>
              <a:effectLst/>
            </a:endParaRPr>
          </a:p>
        </p:txBody>
      </p:sp>
      <p:sp>
        <p:nvSpPr>
          <p:cNvPr id="49155" name="Rectangle 3"/>
          <p:cNvSpPr>
            <a:spLocks noGrp="1" noChangeArrowheads="1"/>
          </p:cNvSpPr>
          <p:nvPr>
            <p:ph idx="1"/>
          </p:nvPr>
        </p:nvSpPr>
        <p:spPr>
          <a:xfrm>
            <a:off x="1631950" y="836613"/>
            <a:ext cx="9036050" cy="5905500"/>
          </a:xfrm>
        </p:spPr>
        <p:txBody>
          <a:bodyPr vert="horz" wrap="square" lIns="91440" tIns="45720" rIns="91440" bIns="45720" numCol="1" anchor="t" anchorCtr="0" compatLnSpc="1"/>
          <a:lstStyle/>
          <a:p>
            <a:pPr marL="342900" marR="0" lvl="0" indent="-342900" algn="l" defTabSz="914400" rtl="0" eaLnBrk="1" fontAlgn="base" latinLnBrk="0" hangingPunct="1">
              <a:lnSpc>
                <a:spcPts val="2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Formalistička komponenta: pretpostavka da u društvenom životu postoje nepromenljivi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društvene forme</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i promenljivi elementi (društveni sadržaji) i da se prvi mogu iskazati kroz idealne tipove.</a:t>
            </a:r>
            <a:endPar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a:p>
            <a:pPr marL="342900" marR="0" lvl="0" indent="-342900" algn="l" defTabSz="914400" rtl="0" eaLnBrk="1" fontAlgn="base" latinLnBrk="0" hangingPunct="1">
              <a:lnSpc>
                <a:spcPts val="2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Prosvetiteljska komponenta: idealni tipovi nisu tek obične društvene forme, već sadrže i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eksplanatorne obrasce</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koje se temelje na (ograničenim) mogućnostima razuma da pronikne u ovosvetska zbivanja.</a:t>
            </a:r>
            <a:endPar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a:p>
            <a:pPr marL="342900" marR="0" lvl="0" indent="-342900" algn="l" defTabSz="914400" rtl="0" eaLnBrk="1" fontAlgn="base" latinLnBrk="0" hangingPunct="1">
              <a:lnSpc>
                <a:spcPts val="2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Istoristička komponenta: sociolog se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uživljava</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u unutrašnje stanje aktera i spoljašnji tok događaja, između kojih može postojati veći ili manji stepen podudarnosti.</a:t>
            </a:r>
            <a:endPar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a:p>
            <a:pPr marL="342900" marR="0" lvl="0" indent="-342900" algn="l" defTabSz="914400" rtl="0" eaLnBrk="1" fontAlgn="base" latinLnBrk="0" hangingPunct="1">
              <a:lnSpc>
                <a:spcPts val="2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Prikupljajući veliku građu i stičući ogromno iskustvo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upotrebom uporedno-istorijskog metoda</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sociolog počinje da uviđa karakteristične obrasce razmišljanja i delanja aktera koji dovode do karakterističkih ishoda (događaja) u spoljašnjem svetu.</a:t>
            </a:r>
            <a:endPar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a:p>
            <a:pPr marL="342900" marR="0" lvl="0" indent="-342900" algn="l" defTabSz="914400" rtl="0" eaLnBrk="1" fontAlgn="base" latinLnBrk="0" hangingPunct="1">
              <a:lnSpc>
                <a:spcPts val="2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Idealni tip je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teorijski konstrukt</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koji društveni život razlaže na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ograničene kauzalne sklopove</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kojima se sa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velikom verovatnoćom</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mogu predviditi i objasniti društveni događaji – pod uslovom da akteri razmišljaju i delaju na očekivani način.</a:t>
            </a:r>
            <a:endPar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a:p>
            <a:pPr marL="342900" marR="0" lvl="0" indent="-342900" algn="l" defTabSz="914400" rtl="0" eaLnBrk="1" fontAlgn="base" latinLnBrk="0" hangingPunct="1">
              <a:lnSpc>
                <a:spcPts val="2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Idealni tip olakšava i razumevanje odstupajućih društvenih događaja: evidentiranje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specifičnih činlaca</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pomaže da se prihvati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odstupanje od idealnog tipa</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a:t>
            </a:r>
            <a:endPar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a:p>
            <a:pPr marL="342900" marR="0" lvl="0" indent="-342900" algn="l" defTabSz="914400" rtl="0" eaLnBrk="1" fontAlgn="base" latinLnBrk="0" hangingPunct="1">
              <a:lnSpc>
                <a:spcPts val="2000"/>
              </a:lnSpc>
              <a:spcBef>
                <a:spcPct val="20000"/>
              </a:spcBef>
              <a:spcAft>
                <a:spcPct val="0"/>
              </a:spcAft>
              <a:buClr>
                <a:schemeClr val="hlink"/>
              </a:buClr>
              <a:buSzPct val="65000"/>
              <a:buFont typeface="Wingdings" panose="05000000000000000000" pitchFamily="2" charset="2"/>
              <a:buChar char="n"/>
              <a:defRPr/>
            </a:pPr>
            <a:r>
              <a:rPr kumimoji="0" lang="sr-Latn-RS" alt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Idealni tip omogućava objektivnost u društvenim naukama. </a:t>
            </a:r>
            <a:endParaRPr kumimoji="0" lang="sr-Latn-RS" alt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708150" y="176213"/>
            <a:ext cx="8720138" cy="1263650"/>
          </a:xfrm>
        </p:spPr>
        <p:txBody>
          <a:bodyPr/>
          <a:p>
            <a:pPr fontAlgn="base"/>
            <a:r>
              <a:rPr lang="sr-Latn-RS" altLang="en-US" strike="noStrike" noProof="1">
                <a:solidFill>
                  <a:srgbClr val="FF6600"/>
                </a:solidFill>
              </a:rPr>
              <a:t>Idealni tip </a:t>
            </a:r>
            <a:endParaRPr lang="sr-Latn-RS" altLang="en-US" strike="noStrike" noProof="1">
              <a:solidFill>
                <a:srgbClr val="FF6600"/>
              </a:solidFill>
            </a:endParaRPr>
          </a:p>
        </p:txBody>
      </p:sp>
      <p:sp>
        <p:nvSpPr>
          <p:cNvPr id="19458" name="Content Placeholder 2"/>
          <p:cNvSpPr>
            <a:spLocks noGrp="1"/>
          </p:cNvSpPr>
          <p:nvPr>
            <p:ph idx="1"/>
          </p:nvPr>
        </p:nvSpPr>
        <p:spPr>
          <a:xfrm>
            <a:off x="1708150" y="1303338"/>
            <a:ext cx="8828088" cy="5281612"/>
          </a:xfrm>
        </p:spPr>
        <p:txBody>
          <a:bodyPr wrap="square" lIns="91440" tIns="45720" rIns="91440" bIns="45720" anchor="t"/>
          <a:lstStyle/>
          <a:p>
            <a:pPr marL="0" indent="0" algn="just">
              <a:buNone/>
            </a:pPr>
            <a:r>
              <a:rPr lang="en-US" altLang="en-US" sz="2800">
                <a:solidFill>
                  <a:srgbClr val="000000"/>
                </a:solidFill>
                <a:effectLst/>
              </a:rPr>
              <a:t>Idealni tip je “pojmovna slika koja nije povjesna zbilja, još manje prikladna kao shema u koju bi trebalo svrstati zbilju kao primjer, već je slika koja ima značenje </a:t>
            </a:r>
            <a:r>
              <a:rPr lang="en-US" altLang="en-US" sz="2800">
                <a:solidFill>
                  <a:srgbClr val="FF0000"/>
                </a:solidFill>
                <a:effectLst/>
              </a:rPr>
              <a:t>čistog idealnog graničnog pojma</a:t>
            </a:r>
            <a:r>
              <a:rPr lang="en-US" altLang="en-US" sz="2800">
                <a:solidFill>
                  <a:srgbClr val="000000"/>
                </a:solidFill>
                <a:effectLst/>
              </a:rPr>
              <a:t> kojim se mjeri zbilja prema razjašnjenju određenih značajnih sastavnih dijelova njezina empirijskog sadržaja s kojim se uspoređuje. Takvi su pojmovi konstrukcije u kojima primjenom kategorije objektivne mogućnosti konstruiramo povezanosti koje naša mašta, upravljena i izvježbana s obzirom </a:t>
            </a:r>
            <a:r>
              <a:rPr lang="sr-Latn-RS" altLang="en-US" sz="2800">
                <a:solidFill>
                  <a:srgbClr val="000000"/>
                </a:solidFill>
                <a:effectLst/>
              </a:rPr>
              <a:t>na</a:t>
            </a:r>
            <a:r>
              <a:rPr lang="en-US" altLang="en-US" sz="2800">
                <a:solidFill>
                  <a:srgbClr val="000000"/>
                </a:solidFill>
                <a:effectLst/>
              </a:rPr>
              <a:t> zbilju, procjenjuje kao primjerene” </a:t>
            </a:r>
            <a:endParaRPr lang="en-US" altLang="en-US" sz="2800">
              <a:solidFill>
                <a:srgbClr val="000000"/>
              </a:solidFill>
              <a:effectLst/>
            </a:endParaRPr>
          </a:p>
          <a:p>
            <a:pPr marL="0" indent="0" algn="r">
              <a:buNone/>
            </a:pPr>
            <a:r>
              <a:rPr lang="en-US" altLang="en-US" sz="1800">
                <a:solidFill>
                  <a:srgbClr val="000000"/>
                </a:solidFill>
                <a:effectLst/>
              </a:rPr>
              <a:t>(</a:t>
            </a:r>
            <a:r>
              <a:rPr lang="sr-Latn-RS" altLang="en-US" sz="1800">
                <a:solidFill>
                  <a:srgbClr val="000000"/>
                </a:solidFill>
                <a:effectLst/>
              </a:rPr>
              <a:t>Maks </a:t>
            </a:r>
            <a:r>
              <a:rPr lang="en-US" altLang="en-US" sz="1800">
                <a:solidFill>
                  <a:srgbClr val="000000"/>
                </a:solidFill>
                <a:effectLst/>
              </a:rPr>
              <a:t>Veber, </a:t>
            </a:r>
            <a:r>
              <a:rPr lang="sr-Latn-RS" altLang="en-US" sz="1800">
                <a:solidFill>
                  <a:srgbClr val="000000"/>
                </a:solidFill>
                <a:effectLst/>
              </a:rPr>
              <a:t>“Metodologija društvenih nauka”, 1989. str. </a:t>
            </a:r>
            <a:r>
              <a:rPr lang="en-US" altLang="en-US" sz="1800">
                <a:solidFill>
                  <a:srgbClr val="000000"/>
                </a:solidFill>
                <a:effectLst/>
              </a:rPr>
              <a:t>65)</a:t>
            </a:r>
            <a:endParaRPr lang="en-US" altLang="en-US" sz="1800">
              <a:solidFill>
                <a:srgbClr val="000000"/>
              </a:solidFill>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Rectangle 2"/>
          <p:cNvSpPr>
            <a:spLocks noGrp="1"/>
          </p:cNvSpPr>
          <p:nvPr>
            <p:ph type="title"/>
          </p:nvPr>
        </p:nvSpPr>
        <p:spPr>
          <a:xfrm>
            <a:off x="1992313" y="188913"/>
            <a:ext cx="8229600" cy="504825"/>
          </a:xfrm>
        </p:spPr>
        <p:txBody>
          <a:bodyPr wrap="square" lIns="91440" tIns="45720" rIns="91440" bIns="45720" anchor="ctr">
            <a:normAutofit fontScale="90000"/>
          </a:bodyPr>
          <a:p>
            <a:pPr eaLnBrk="1" hangingPunct="1"/>
            <a:r>
              <a:rPr lang="sr-Latn-CS" altLang="x-none" sz="3800" dirty="0">
                <a:solidFill>
                  <a:srgbClr val="FF6600"/>
                </a:solidFill>
                <a:effectLst/>
              </a:rPr>
              <a:t>Društveno delanje</a:t>
            </a:r>
            <a:endParaRPr lang="en-US" altLang="en-US" sz="3800" dirty="0">
              <a:solidFill>
                <a:srgbClr val="FF6600"/>
              </a:solidFill>
              <a:effectLst/>
            </a:endParaRPr>
          </a:p>
        </p:txBody>
      </p:sp>
      <p:sp>
        <p:nvSpPr>
          <p:cNvPr id="50179" name="Rectangle 3"/>
          <p:cNvSpPr>
            <a:spLocks noGrp="1" noChangeArrowheads="1"/>
          </p:cNvSpPr>
          <p:nvPr>
            <p:ph idx="1"/>
          </p:nvPr>
        </p:nvSpPr>
        <p:spPr>
          <a:xfrm>
            <a:off x="1703388" y="765175"/>
            <a:ext cx="8713788" cy="5976938"/>
          </a:xfrm>
        </p:spPr>
        <p:txBody>
          <a:bodyPr vert="horz" wrap="square" lIns="91440" tIns="45720" rIns="91440" bIns="45720" numCol="1" anchor="t" anchorCtr="0" compatLnSpc="1"/>
          <a:lstStyle/>
          <a:p>
            <a:pPr marL="342900" marR="0" lvl="0" indent="-342900" algn="l" defTabSz="914400" rtl="0" eaLnBrk="1" fontAlgn="base" latinLnBrk="0" hangingPunct="1">
              <a:lnSpc>
                <a:spcPct val="90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Čovekovo ponašanje može se razvrstati na:</a:t>
            </a:r>
            <a:endPar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a:p>
            <a:pPr marL="742950" marR="0" lvl="1" indent="-285750" algn="l" defTabSz="914400" rtl="0" eaLnBrk="1" fontAlgn="base" latinLnBrk="0" hangingPunct="1">
              <a:lnSpc>
                <a:spcPct val="90000"/>
              </a:lnSpc>
              <a:spcBef>
                <a:spcPct val="20000"/>
              </a:spcBef>
              <a:spcAft>
                <a:spcPct val="0"/>
              </a:spcAft>
              <a:buClr>
                <a:schemeClr val="folHlink"/>
              </a:buClr>
              <a:buSzPct val="65000"/>
              <a:buFont typeface="Wingdings" panose="05000000000000000000" pitchFamily="2" charset="2"/>
              <a:buChar char="n"/>
              <a:defRPr/>
            </a:pPr>
            <a:r>
              <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rPr>
              <a:t>čisto subjektivno izražavanje;</a:t>
            </a:r>
            <a:endPar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ndParaRPr>
          </a:p>
          <a:p>
            <a:pPr marL="742950" marR="0" lvl="1" indent="-285750" algn="l" defTabSz="914400" rtl="0" eaLnBrk="1" fontAlgn="base" latinLnBrk="0" hangingPunct="1">
              <a:lnSpc>
                <a:spcPct val="90000"/>
              </a:lnSpc>
              <a:spcBef>
                <a:spcPct val="20000"/>
              </a:spcBef>
              <a:spcAft>
                <a:spcPct val="0"/>
              </a:spcAft>
              <a:buClr>
                <a:schemeClr val="folHlink"/>
              </a:buClr>
              <a:buSzPct val="65000"/>
              <a:buFont typeface="Wingdings" panose="05000000000000000000" pitchFamily="2" charset="2"/>
              <a:buChar char="n"/>
              <a:defRPr/>
            </a:pPr>
            <a:r>
              <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rPr>
              <a:t>ophođenje prema prirodi (stvarima i nerazumnim živim bićima);</a:t>
            </a:r>
            <a:endPar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ndParaRPr>
          </a:p>
          <a:p>
            <a:pPr marL="742950" marR="0" lvl="1" indent="-285750" algn="l" defTabSz="914400" rtl="0" eaLnBrk="1" fontAlgn="base" latinLnBrk="0" hangingPunct="1">
              <a:lnSpc>
                <a:spcPct val="90000"/>
              </a:lnSpc>
              <a:spcBef>
                <a:spcPct val="20000"/>
              </a:spcBef>
              <a:spcAft>
                <a:spcPct val="0"/>
              </a:spcAft>
              <a:buClr>
                <a:schemeClr val="folHlink"/>
              </a:buClr>
              <a:buSzPct val="65000"/>
              <a:buFont typeface="Wingdings" panose="05000000000000000000" pitchFamily="2" charset="2"/>
              <a:buChar char="n"/>
              <a:defRPr/>
            </a:pPr>
            <a:r>
              <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rPr>
              <a:t>društveno delanje (delanje usmereno ka drugim ljudima).</a:t>
            </a:r>
            <a:endPar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ndParaRPr>
          </a:p>
          <a:p>
            <a:pPr marL="342900" marR="0" lvl="0" indent="-342900" algn="l" defTabSz="914400" rtl="0" eaLnBrk="1" fontAlgn="base" latinLnBrk="0" hangingPunct="1">
              <a:lnSpc>
                <a:spcPct val="90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Društveno delanje se razlikuje od drugih oblika ponašanja po tome što je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usmereno ka drugim ljudima</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i što je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intersubjektivno razumljivo.</a:t>
            </a:r>
            <a:endPar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Polazeći od ovakvog shvatanja racionalnosti, mogu se razlikovati četiri tipa društvenog delanja:</a:t>
            </a:r>
            <a:endPar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a:p>
            <a:pPr marL="742950" marR="0" lvl="1" indent="-285750" algn="l" defTabSz="914400" rtl="0" eaLnBrk="1" fontAlgn="base" latinLnBrk="0" hangingPunct="1">
              <a:lnSpc>
                <a:spcPct val="90000"/>
              </a:lnSpc>
              <a:spcBef>
                <a:spcPct val="20000"/>
              </a:spcBef>
              <a:spcAft>
                <a:spcPct val="0"/>
              </a:spcAft>
              <a:buClr>
                <a:schemeClr val="folHlink"/>
              </a:buClr>
              <a:buSzPct val="65000"/>
              <a:buFont typeface="Wingdings" panose="05000000000000000000" pitchFamily="2" charset="2"/>
              <a:buChar char="n"/>
              <a:defRPr/>
            </a:pPr>
            <a:r>
              <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rPr>
              <a:t>afektivno delanje – delanje koje nije racionalizovano i rukovodi se isključivo afektima;</a:t>
            </a:r>
            <a:endPar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ndParaRPr>
          </a:p>
          <a:p>
            <a:pPr marL="742950" marR="0" lvl="1" indent="-285750" algn="l" defTabSz="914400" rtl="0" eaLnBrk="1" fontAlgn="base" latinLnBrk="0" hangingPunct="1">
              <a:lnSpc>
                <a:spcPct val="90000"/>
              </a:lnSpc>
              <a:spcBef>
                <a:spcPct val="20000"/>
              </a:spcBef>
              <a:spcAft>
                <a:spcPct val="0"/>
              </a:spcAft>
              <a:buClr>
                <a:schemeClr val="folHlink"/>
              </a:buClr>
              <a:buSzPct val="65000"/>
              <a:buFont typeface="Wingdings" panose="05000000000000000000" pitchFamily="2" charset="2"/>
              <a:buChar char="n"/>
              <a:defRPr/>
            </a:pPr>
            <a:r>
              <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rPr>
              <a:t>tradicionalno delanje – delanje koje iracionalno preuzima tradirani svetonazor i ne suočava se sa ključnim delatnim problemima;</a:t>
            </a:r>
            <a:endPar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ndParaRPr>
          </a:p>
          <a:p>
            <a:pPr marL="742950" marR="0" lvl="1" indent="-285750" algn="l" defTabSz="914400" rtl="0" eaLnBrk="1" fontAlgn="base" latinLnBrk="0" hangingPunct="1">
              <a:lnSpc>
                <a:spcPct val="90000"/>
              </a:lnSpc>
              <a:spcBef>
                <a:spcPct val="20000"/>
              </a:spcBef>
              <a:spcAft>
                <a:spcPct val="0"/>
              </a:spcAft>
              <a:buClr>
                <a:schemeClr val="folHlink"/>
              </a:buClr>
              <a:buSzPct val="65000"/>
              <a:buFont typeface="Wingdings" panose="05000000000000000000" pitchFamily="2" charset="2"/>
              <a:buChar char="n"/>
              <a:defRPr/>
            </a:pPr>
            <a:r>
              <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rPr>
              <a:t>vrednosno-racionalno delanje – delanje koje je praktički racionalno i ne suočava se sa ključnim delatnim problemima;</a:t>
            </a:r>
            <a:endPar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ndParaRPr>
          </a:p>
          <a:p>
            <a:pPr marL="742950" marR="0" lvl="1" indent="-285750" algn="l" defTabSz="914400" rtl="0" eaLnBrk="1" fontAlgn="base" latinLnBrk="0" hangingPunct="1">
              <a:lnSpc>
                <a:spcPct val="90000"/>
              </a:lnSpc>
              <a:spcBef>
                <a:spcPct val="20000"/>
              </a:spcBef>
              <a:spcAft>
                <a:spcPct val="0"/>
              </a:spcAft>
              <a:buClr>
                <a:schemeClr val="folHlink"/>
              </a:buClr>
              <a:buSzPct val="65000"/>
              <a:buFont typeface="Wingdings" panose="05000000000000000000" pitchFamily="2" charset="2"/>
              <a:buChar char="n"/>
              <a:defRPr/>
            </a:pPr>
            <a:r>
              <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rPr>
              <a:t>ciljno-racionalno delanje – delanje koje može biti ili tehnički racionalno ili praktički racionalno, pri čemu se u drugom slučaju součava sa ključnim delatnim problemima.</a:t>
            </a:r>
            <a:endParaRPr kumimoji="0" lang="sr-Latn-CS" sz="18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ndParaRPr>
          </a:p>
          <a:p>
            <a:pPr marL="342900" marR="0" lvl="0" indent="-342900" algn="l" defTabSz="914400" rtl="0" eaLnBrk="1" fontAlgn="base" latinLnBrk="0" hangingPunct="1">
              <a:lnSpc>
                <a:spcPct val="90000"/>
              </a:lnSpc>
              <a:spcBef>
                <a:spcPct val="20000"/>
              </a:spcBef>
              <a:spcAft>
                <a:spcPct val="0"/>
              </a:spcAft>
              <a:buClr>
                <a:schemeClr val="hlink"/>
              </a:buClr>
              <a:buSzPct val="65000"/>
              <a:buFont typeface="Wingdings" panose="05000000000000000000" pitchFamily="2" charset="2"/>
              <a:buChar char="n"/>
              <a:defRPr/>
            </a:pP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Ako delanje izazove reakciju drugih ljudi stvara se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društveni odnos</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 a društveni odnosi mogu biti trajnije povezani u čvršće oblike – </a:t>
            </a:r>
            <a:r>
              <a:rPr kumimoji="0" lang="sr-Latn-CS" sz="2000" b="0" i="0" u="none" strike="noStrike" kern="0" cap="none" spc="0" normalizeH="0" baseline="0" noProof="0" smtClean="0">
                <a:ln>
                  <a:noFill/>
                </a:ln>
                <a:solidFill>
                  <a:srgbClr val="FF6600"/>
                </a:solidFill>
                <a:effectLst>
                  <a:outerShdw blurRad="38100" dist="38100" dir="2700000" algn="tl">
                    <a:srgbClr val="C0C0C0"/>
                  </a:outerShdw>
                </a:effectLst>
                <a:uLnTx/>
                <a:uFillTx/>
                <a:latin typeface="+mn-lt"/>
                <a:ea typeface="+mn-ea"/>
                <a:cs typeface="+mn-cs"/>
              </a:rPr>
              <a:t>zajednicu ili društvo (čemu se može pridodati i savez muškaraca ili savez žena)</a:t>
            </a:r>
            <a:r>
              <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rPr>
              <a:t>.</a:t>
            </a:r>
            <a:endParaRPr kumimoji="0" lang="sr-Latn-CS" sz="2000" b="0" i="0" u="none" strike="noStrike" kern="0" cap="none" spc="0" normalizeH="0" baseline="0" noProof="0" smtClean="0">
              <a:ln>
                <a:noFill/>
              </a:ln>
              <a:solidFill>
                <a:srgbClr val="000000"/>
              </a:solidFill>
              <a:effectLst>
                <a:outerShdw blurRad="38100" dist="38100" dir="2700000" algn="tl">
                  <a:srgbClr val="C0C0C0"/>
                </a:outerShdw>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6018</Words>
  <Application>WPS Presentation</Application>
  <PresentationFormat>Widescreen</PresentationFormat>
  <Paragraphs>107</Paragraphs>
  <Slides>9</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9</vt:i4>
      </vt:variant>
    </vt:vector>
  </HeadingPairs>
  <TitlesOfParts>
    <vt:vector size="20" baseType="lpstr">
      <vt:lpstr>Arial</vt:lpstr>
      <vt:lpstr>SimSun</vt:lpstr>
      <vt:lpstr>Wingdings</vt:lpstr>
      <vt:lpstr>Tahoma</vt:lpstr>
      <vt:lpstr>Calibri Light</vt:lpstr>
      <vt:lpstr>Calibri</vt:lpstr>
      <vt:lpstr>Microsoft YaHei</vt:lpstr>
      <vt:lpstr/>
      <vt:lpstr>Arial Unicode MS</vt:lpstr>
      <vt:lpstr>Segoe Print</vt:lpstr>
      <vt:lpstr>Office Theme</vt:lpstr>
      <vt:lpstr>PowerPoint 演示文稿</vt:lpstr>
      <vt:lpstr>Maks Veber (1864-1920) </vt:lpstr>
      <vt:lpstr>Politički angažman Maksa Vebera </vt:lpstr>
      <vt:lpstr>Politički VS naučni angažman Maksa Vebera</vt:lpstr>
      <vt:lpstr>Dela</vt:lpstr>
      <vt:lpstr>Sociologija razumevanja</vt:lpstr>
      <vt:lpstr>Idealni tip</vt:lpstr>
      <vt:lpstr>Idealni tip </vt:lpstr>
      <vt:lpstr>Društveno delanje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Nataša</cp:lastModifiedBy>
  <cp:revision>4</cp:revision>
  <dcterms:created xsi:type="dcterms:W3CDTF">2020-04-23T14:55:00Z</dcterms:created>
  <dcterms:modified xsi:type="dcterms:W3CDTF">2020-04-23T15:24:12Z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