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7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5" r:id="rId12"/>
    <p:sldId id="294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455A1D-01C7-4E0B-B904-D069D566F659}">
          <p14:sldIdLst>
            <p14:sldId id="256"/>
            <p14:sldId id="297"/>
            <p14:sldId id="285"/>
            <p14:sldId id="286"/>
            <p14:sldId id="287"/>
            <p14:sldId id="288"/>
            <p14:sldId id="290"/>
            <p14:sldId id="291"/>
            <p14:sldId id="292"/>
            <p14:sldId id="293"/>
            <p14:sldId id="295"/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469BB-A9E7-4664-969E-2DEBFF5FF1F0}" type="datetimeFigureOut">
              <a:rPr lang="sr-Latn-RS" smtClean="0"/>
              <a:t>23.4.2020.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2947-253A-4673-B80B-279F6CA324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99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2AFBA1-7508-41D7-804C-BAEC0ED53AB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renaissance-reformation/northern/england-france-tyrol/v/pacher-st-wolfgang-altarpiece-c-1479-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uIoiETFP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JIMmKWIY7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e109qOgz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2000" dirty="0"/>
              <a:t>Opšta istorija umetnosti srednjeg veka</a:t>
            </a:r>
            <a:br>
              <a:rPr lang="sr-Latn-CS" sz="2000" dirty="0"/>
            </a:br>
            <a:br>
              <a:rPr lang="sr-Latn-CS" sz="2000" dirty="0"/>
            </a:br>
            <a:r>
              <a:rPr lang="sr-Latn-RS" sz="2000" dirty="0"/>
              <a:t>Poznogotički retabli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/>
              <a:t>vizuelni materijal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9BA7E-5B60-D04A-92FB-9D45FF4C1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08" y="175080"/>
            <a:ext cx="5105400" cy="6507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F79F9-7EC4-B240-B555-F02DA4BC5B7D}"/>
              </a:ext>
            </a:extLst>
          </p:cNvPr>
          <p:cNvSpPr txBox="1"/>
          <p:nvPr/>
        </p:nvSpPr>
        <p:spPr>
          <a:xfrm>
            <a:off x="419100" y="663199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Mikael Paher (Michael Pacher), Oltar Svetog Volfganga, 1471-1481, crkva Svetog Volfganga, Austrija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D7A6F-2A09-EE4D-9606-41622C1D5255}"/>
              </a:ext>
            </a:extLst>
          </p:cNvPr>
          <p:cNvSpPr/>
          <p:nvPr/>
        </p:nvSpPr>
        <p:spPr>
          <a:xfrm>
            <a:off x="152400" y="4724400"/>
            <a:ext cx="365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https://www.khanacademy.org/humanities/renaissance-reformation/northern/england-france-tyrol/v/pacher-st-wolfgang-altarpiece-c-1479-8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8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5E4B1-E8F2-3442-BA84-8BC062AE7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6" y="304800"/>
            <a:ext cx="3436660" cy="2537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778CB-26EF-F643-AE14-F79543DEB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3649916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400F8A-8208-4F4F-987D-A7A6EFA9A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81367"/>
            <a:ext cx="2743200" cy="3233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C89FB-9697-EE45-A219-15B41CF77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58168"/>
            <a:ext cx="4505184" cy="31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7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69355-4A3A-BA4A-8A5C-7A9548273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5250"/>
            <a:ext cx="7620000" cy="412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6B601-D07C-6047-A918-E393B0B709E3}"/>
              </a:ext>
            </a:extLst>
          </p:cNvPr>
          <p:cNvSpPr txBox="1"/>
          <p:nvPr/>
        </p:nvSpPr>
        <p:spPr>
          <a:xfrm>
            <a:off x="3581400" y="457200"/>
            <a:ext cx="336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Saluco (Saluzzo) oltar</a:t>
            </a:r>
            <a:r>
              <a:rPr lang="en-US" dirty="0"/>
              <a:t>, 1500-1510</a:t>
            </a:r>
          </a:p>
        </p:txBody>
      </p:sp>
    </p:spTree>
    <p:extLst>
      <p:ext uri="{BB962C8B-B14F-4D97-AF65-F5344CB8AC3E}">
        <p14:creationId xmlns:p14="http://schemas.microsoft.com/office/powerpoint/2010/main" val="54327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57355-5281-6F42-B34A-7C713DD4B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4" y="0"/>
            <a:ext cx="4649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B7AC96-4872-4D49-AE4F-8E05C2C9FCC7}"/>
              </a:ext>
            </a:extLst>
          </p:cNvPr>
          <p:cNvSpPr txBox="1"/>
          <p:nvPr/>
        </p:nvSpPr>
        <p:spPr>
          <a:xfrm>
            <a:off x="495300" y="335076"/>
            <a:ext cx="8153400" cy="577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Poznogotički retabli</a:t>
            </a:r>
          </a:p>
          <a:p>
            <a:pPr algn="ctr"/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dirty="0"/>
              <a:t>	</a:t>
            </a:r>
            <a:r>
              <a:rPr lang="sr-Latn-RS" dirty="0"/>
              <a:t>Retabl predstavlja složenu varijantu oltarske slike. Kao svaka oltarska slika, skulptura ili reljef, nalazi se iznad oltarske menze. Retabli se javljaju i ranije (najverovatnije od XI veka) ali u vreme pozne gotike, odnosno u vreme koje je u Zapadnoj i Centralnoj Evropi obeleženo Reformacijom katoličke crkve, retabli postaju sve složeniji,  razvijaju se složeni, višedelni (triptih, poliptih, pokretnih krila i kombinovano), dobijaju postolje (predelu) i poprimaju oblik kasnogotičke arhitekture. Često su rezbareni u drvetu (najčešće duboki, ali ponekad i plitki reljef), ili u kombinaciji sa slikanim panelima, koji zajedno grade ikonografski složene predstave (okretanjem pojedinačnih panela, ili otvaranjem i zatvaranjem oltara moglo se postići nekoliko različitih kombinacija). Sastoje se iz tri dela: postolja ili predele (predella), centralnog korpusa i kruništa. Retabli su često imali funkciju relikvijara, odnosno u njima su se čuvale relikvije (npr otar Svete Krvi u kome se nalazi kap Hristove krvi).</a:t>
            </a:r>
          </a:p>
        </p:txBody>
      </p:sp>
    </p:spTree>
    <p:extLst>
      <p:ext uri="{BB962C8B-B14F-4D97-AF65-F5344CB8AC3E}">
        <p14:creationId xmlns:p14="http://schemas.microsoft.com/office/powerpoint/2010/main" val="383526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99139-569F-B24B-9FCF-C78B88CAB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6750"/>
            <a:ext cx="3581400" cy="552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3EEE0-8FF6-2F48-B024-D45441A072F6}"/>
              </a:ext>
            </a:extLst>
          </p:cNvPr>
          <p:cNvSpPr txBox="1"/>
          <p:nvPr/>
        </p:nvSpPr>
        <p:spPr>
          <a:xfrm>
            <a:off x="4343400" y="676646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Mikel </a:t>
            </a:r>
            <a:r>
              <a:rPr lang="en-US" b="1" dirty="0" err="1"/>
              <a:t>i</a:t>
            </a:r>
            <a:r>
              <a:rPr lang="en-US" b="1" dirty="0"/>
              <a:t> Georg </a:t>
            </a:r>
            <a:r>
              <a:rPr lang="en-US" b="1" dirty="0" err="1"/>
              <a:t>Erhart</a:t>
            </a:r>
            <a:r>
              <a:rPr lang="en-US" b="1" dirty="0"/>
              <a:t> (Michel und Georg </a:t>
            </a:r>
            <a:r>
              <a:rPr lang="en-US" b="1" dirty="0" err="1"/>
              <a:t>Erhart</a:t>
            </a:r>
            <a:r>
              <a:rPr lang="en-US" b="1" dirty="0"/>
              <a:t>), </a:t>
            </a:r>
            <a:r>
              <a:rPr lang="en-US" b="1" dirty="0" err="1"/>
              <a:t>Blaubojren</a:t>
            </a:r>
            <a:r>
              <a:rPr lang="en-US" b="1" dirty="0"/>
              <a:t> (</a:t>
            </a:r>
            <a:r>
              <a:rPr lang="en-US" b="1" dirty="0" err="1"/>
              <a:t>Blaubeuren</a:t>
            </a:r>
            <a:r>
              <a:rPr lang="en-US" b="1" dirty="0"/>
              <a:t>) </a:t>
            </a:r>
            <a:r>
              <a:rPr lang="en-US" b="1" dirty="0" err="1"/>
              <a:t>oltar</a:t>
            </a:r>
            <a:r>
              <a:rPr lang="en-US" b="1" dirty="0"/>
              <a:t>, </a:t>
            </a:r>
            <a:r>
              <a:rPr lang="en-US" b="1" dirty="0" err="1"/>
              <a:t>bivša</a:t>
            </a:r>
            <a:r>
              <a:rPr lang="en-US" b="1" dirty="0"/>
              <a:t> </a:t>
            </a:r>
            <a:r>
              <a:rPr lang="en-US" b="1" dirty="0" err="1"/>
              <a:t>benediktinska</a:t>
            </a:r>
            <a:r>
              <a:rPr lang="en-US" b="1" dirty="0"/>
              <a:t> </a:t>
            </a:r>
            <a:r>
              <a:rPr lang="en-US" b="1" dirty="0" err="1"/>
              <a:t>opatija</a:t>
            </a:r>
            <a:r>
              <a:rPr lang="en-US" b="1" dirty="0"/>
              <a:t> u </a:t>
            </a:r>
            <a:r>
              <a:rPr lang="en-US" b="1" dirty="0" err="1"/>
              <a:t>Blaubojrenu</a:t>
            </a:r>
            <a:r>
              <a:rPr lang="en-US" b="1" dirty="0"/>
              <a:t>, 1493-1494 </a:t>
            </a:r>
          </a:p>
        </p:txBody>
      </p:sp>
    </p:spTree>
    <p:extLst>
      <p:ext uri="{BB962C8B-B14F-4D97-AF65-F5344CB8AC3E}">
        <p14:creationId xmlns:p14="http://schemas.microsoft.com/office/powerpoint/2010/main" val="295742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C5454D-3E3F-734D-8DDC-D0EE7FFD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04"/>
            <a:ext cx="9144000" cy="6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008ED-4CA6-ED42-9894-03503F832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58" y="1219200"/>
            <a:ext cx="6882684" cy="4654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8F989-1142-D54D-88DA-771F3D386B4D}"/>
              </a:ext>
            </a:extLst>
          </p:cNvPr>
          <p:cNvSpPr txBox="1"/>
          <p:nvPr/>
        </p:nvSpPr>
        <p:spPr>
          <a:xfrm>
            <a:off x="733962" y="457200"/>
            <a:ext cx="791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Fajt Štos (Veit Stouss), Otar Svete Marije, crkva Svete Marije, Krakov, </a:t>
            </a:r>
            <a:r>
              <a:rPr lang="en-US" b="1" dirty="0"/>
              <a:t>1477-1489)</a:t>
            </a:r>
          </a:p>
        </p:txBody>
      </p:sp>
    </p:spTree>
    <p:extLst>
      <p:ext uri="{BB962C8B-B14F-4D97-AF65-F5344CB8AC3E}">
        <p14:creationId xmlns:p14="http://schemas.microsoft.com/office/powerpoint/2010/main" val="412954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F05B-0394-3F4B-BEFB-6DB6E74EA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73" y="0"/>
            <a:ext cx="6580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92951-45D3-724E-A3F5-773573F4D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4" y="304800"/>
            <a:ext cx="4191000" cy="57844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969E2-69D3-2F4C-A4AD-C6775D341F47}"/>
              </a:ext>
            </a:extLst>
          </p:cNvPr>
          <p:cNvSpPr/>
          <p:nvPr/>
        </p:nvSpPr>
        <p:spPr>
          <a:xfrm>
            <a:off x="4610371" y="4347864"/>
            <a:ext cx="4189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https://www.youtube.com/watch?v=jduIoiETFP8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BB949-0A47-514C-8435-45CF77B01FA6}"/>
              </a:ext>
            </a:extLst>
          </p:cNvPr>
          <p:cNvSpPr txBox="1"/>
          <p:nvPr/>
        </p:nvSpPr>
        <p:spPr>
          <a:xfrm>
            <a:off x="4608788" y="5029200"/>
            <a:ext cx="41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https://www.youtube.com/watch?v=YJIMmKWIY70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3F033-ED67-4B45-86AA-082FFF4F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9400"/>
            <a:ext cx="4648200" cy="619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4527D-3352-134E-A78B-5F30B1C82D6B}"/>
              </a:ext>
            </a:extLst>
          </p:cNvPr>
          <p:cNvSpPr txBox="1"/>
          <p:nvPr/>
        </p:nvSpPr>
        <p:spPr>
          <a:xfrm>
            <a:off x="4987160" y="659413"/>
            <a:ext cx="419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Tilman Rimenšnajder (Tilman Riemenschneider), Oltar Svete Krvi,1501-1502, Rotenburg povrh Taubera (Rothenburg ob der Tauber)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C88B1-5B12-4747-A932-107892143B13}"/>
              </a:ext>
            </a:extLst>
          </p:cNvPr>
          <p:cNvSpPr/>
          <p:nvPr/>
        </p:nvSpPr>
        <p:spPr>
          <a:xfrm>
            <a:off x="5550582" y="5229090"/>
            <a:ext cx="3364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https://www.youtube.com/watch?v=gie109qOgzk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1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1C1697-8CB8-C942-8D60-A2E31128D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435100"/>
            <a:ext cx="7493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9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1915</TotalTime>
  <Words>332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Wingdings</vt:lpstr>
      <vt:lpstr>Wingdings 2</vt:lpstr>
      <vt:lpstr>Median</vt:lpstr>
      <vt:lpstr>Opšta istorija umetnosti srednjeg veka  Poznogotički retabli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Opšta istorija umetnosti srednjeg veka  zapadna evropa u poznom srednjem veku. Nove teme i nova ikonografska rešenja</dc:title>
  <dc:creator>Jela</dc:creator>
  <cp:lastModifiedBy>Tijosav</cp:lastModifiedBy>
  <cp:revision>113</cp:revision>
  <dcterms:created xsi:type="dcterms:W3CDTF">2020-03-29T14:44:11Z</dcterms:created>
  <dcterms:modified xsi:type="dcterms:W3CDTF">2020-04-23T06:58:32Z</dcterms:modified>
</cp:coreProperties>
</file>