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media/image10.svg" ContentType="image/svg+xml"/>
  <Override PartName="/ppt/media/image13.svg" ContentType="image/svg+xml"/>
  <Override PartName="/ppt/media/image5.svg" ContentType="image/svg+xml"/>
  <Override PartName="/ppt/media/image8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8288000" cy="10287000"/>
  <p:notesSz cx="6858000" cy="9144000"/>
  <p:embeddedFontLst>
    <p:embeddedFont>
      <p:font typeface="Quicksand"/>
      <p:regular r:id="rId14"/>
    </p:embeddedFont>
    <p:embeddedFont>
      <p:font typeface="Quicksand Bold"/>
      <p:bold r:id="rId15"/>
    </p:embeddedFont>
    <p:embeddedFont>
      <p:font typeface="Poppins" panose="00000500000000000000"/>
      <p:regular r:id="rId16"/>
    </p:embeddedFont>
    <p:embeddedFont>
      <p:font typeface="Calibri" panose="020F050202020403020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font" Target="fonts/font7.fntdata"/><Relationship Id="rId2" Type="http://schemas.openxmlformats.org/officeDocument/2006/relationships/theme" Target="theme/theme1.xml"/><Relationship Id="rId19" Type="http://schemas.openxmlformats.org/officeDocument/2006/relationships/font" Target="fonts/font6.fntdata"/><Relationship Id="rId18" Type="http://schemas.openxmlformats.org/officeDocument/2006/relationships/font" Target="fonts/font5.fntdata"/><Relationship Id="rId17" Type="http://schemas.openxmlformats.org/officeDocument/2006/relationships/font" Target="fonts/font4.fntdata"/><Relationship Id="rId16" Type="http://schemas.openxmlformats.org/officeDocument/2006/relationships/font" Target="fonts/font3.fntdata"/><Relationship Id="rId15" Type="http://schemas.openxmlformats.org/officeDocument/2006/relationships/font" Target="fonts/font2.fntdata"/><Relationship Id="rId14" Type="http://schemas.openxmlformats.org/officeDocument/2006/relationships/font" Target="fonts/font1.fntdata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.svg"/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svg"/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svg"/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99934">
            <a:off x="-1036837" y="-4872681"/>
            <a:ext cx="20361673" cy="20032361"/>
          </a:xfrm>
          <a:custGeom>
            <a:avLst/>
            <a:gdLst/>
            <a:ahLst/>
            <a:cxnLst/>
            <a:rect l="l" t="t" r="r" b="b"/>
            <a:pathLst>
              <a:path w="20361673" h="20032361">
                <a:moveTo>
                  <a:pt x="7059226" y="0"/>
                </a:moveTo>
                <a:lnTo>
                  <a:pt x="20361674" y="12549735"/>
                </a:lnTo>
                <a:lnTo>
                  <a:pt x="13302448" y="20032362"/>
                </a:lnTo>
                <a:lnTo>
                  <a:pt x="0" y="7482627"/>
                </a:lnTo>
                <a:lnTo>
                  <a:pt x="7059226" y="0"/>
                </a:lnTo>
                <a:close/>
              </a:path>
            </a:pathLst>
          </a:custGeom>
          <a:blipFill>
            <a:blip r:embed="rId1"/>
            <a:stretch>
              <a:fillRect l="-65125" t="-94719" r="-7578" b="-6851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28342" y="2456561"/>
            <a:ext cx="17631316" cy="5269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00"/>
              </a:lnSpc>
            </a:pPr>
            <a:r>
              <a:rPr lang="en-US" sz="5500" u="sng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ВРШЊАЧКО РОДНО ЗАСНОВАНО НАСИЉЕ:</a:t>
            </a:r>
            <a:r>
              <a:rPr lang="en-US" sz="5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 </a:t>
            </a:r>
            <a:endParaRPr lang="en-US" sz="5500" b="1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ctr">
              <a:lnSpc>
                <a:spcPts val="8960"/>
              </a:lnSpc>
            </a:pPr>
          </a:p>
          <a:p>
            <a:pPr algn="ctr">
              <a:lnSpc>
                <a:spcPts val="8960"/>
              </a:lnSpc>
            </a:pPr>
            <a:r>
              <a:rPr lang="en-US" sz="64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УНИЦЕФ</a:t>
            </a:r>
            <a:r>
              <a:rPr lang="en-US" sz="64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 - Истраживање родно заснованог насиља у школама</a:t>
            </a:r>
            <a:endParaRPr lang="en-US" sz="6400" b="1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ctr">
              <a:lnSpc>
                <a:spcPts val="5950"/>
              </a:lnSpc>
            </a:pPr>
          </a:p>
        </p:txBody>
      </p:sp>
      <p:sp>
        <p:nvSpPr>
          <p:cNvPr id="4" name="TextBox 4"/>
          <p:cNvSpPr txBox="1"/>
          <p:nvPr/>
        </p:nvSpPr>
        <p:spPr>
          <a:xfrm>
            <a:off x="6526278" y="9371270"/>
            <a:ext cx="5235444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 spc="514">
                <a:solidFill>
                  <a:srgbClr val="0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Марија Хорват СО22/29</a:t>
            </a:r>
            <a:endParaRPr lang="en-US" sz="2100" spc="514">
              <a:solidFill>
                <a:srgbClr val="00000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5" name="Freeform 5"/>
          <p:cNvSpPr/>
          <p:nvPr/>
        </p:nvSpPr>
        <p:spPr>
          <a:xfrm rot="4632925">
            <a:off x="1174808" y="-6885412"/>
            <a:ext cx="3985260" cy="14577585"/>
          </a:xfrm>
          <a:custGeom>
            <a:avLst/>
            <a:gdLst/>
            <a:ahLst/>
            <a:cxnLst/>
            <a:rect l="l" t="t" r="r" b="b"/>
            <a:pathLst>
              <a:path w="3985260" h="14577585">
                <a:moveTo>
                  <a:pt x="0" y="0"/>
                </a:moveTo>
                <a:lnTo>
                  <a:pt x="3985260" y="0"/>
                </a:lnTo>
                <a:lnTo>
                  <a:pt x="3985260" y="14577586"/>
                </a:lnTo>
                <a:lnTo>
                  <a:pt x="0" y="145775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50289"/>
            </a:stretch>
          </a:blipFill>
        </p:spPr>
      </p:sp>
      <p:sp>
        <p:nvSpPr>
          <p:cNvPr id="6" name="Freeform 6"/>
          <p:cNvSpPr/>
          <p:nvPr/>
        </p:nvSpPr>
        <p:spPr>
          <a:xfrm rot="6146029">
            <a:off x="10354600" y="-7288793"/>
            <a:ext cx="5650151" cy="14577585"/>
          </a:xfrm>
          <a:custGeom>
            <a:avLst/>
            <a:gdLst/>
            <a:ahLst/>
            <a:cxnLst/>
            <a:rect l="l" t="t" r="r" b="b"/>
            <a:pathLst>
              <a:path w="5650151" h="14577585">
                <a:moveTo>
                  <a:pt x="0" y="0"/>
                </a:moveTo>
                <a:lnTo>
                  <a:pt x="5650152" y="0"/>
                </a:lnTo>
                <a:lnTo>
                  <a:pt x="5650152" y="14577586"/>
                </a:lnTo>
                <a:lnTo>
                  <a:pt x="0" y="145775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r="-523201"/>
            </a:stretch>
          </a:blipFill>
        </p:spPr>
      </p:sp>
      <p:sp>
        <p:nvSpPr>
          <p:cNvPr id="7" name="Freeform 7"/>
          <p:cNvSpPr/>
          <p:nvPr/>
        </p:nvSpPr>
        <p:spPr>
          <a:xfrm rot="-4592441">
            <a:off x="342363" y="2298695"/>
            <a:ext cx="5650151" cy="14577585"/>
          </a:xfrm>
          <a:custGeom>
            <a:avLst/>
            <a:gdLst/>
            <a:ahLst/>
            <a:cxnLst/>
            <a:rect l="l" t="t" r="r" b="b"/>
            <a:pathLst>
              <a:path w="5650151" h="14577585">
                <a:moveTo>
                  <a:pt x="0" y="0"/>
                </a:moveTo>
                <a:lnTo>
                  <a:pt x="5650151" y="0"/>
                </a:lnTo>
                <a:lnTo>
                  <a:pt x="5650151" y="14577586"/>
                </a:lnTo>
                <a:lnTo>
                  <a:pt x="0" y="145775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r="-523201"/>
            </a:stretch>
          </a:blipFill>
        </p:spPr>
      </p:sp>
      <p:sp>
        <p:nvSpPr>
          <p:cNvPr id="8" name="Freeform 8"/>
          <p:cNvSpPr/>
          <p:nvPr/>
        </p:nvSpPr>
        <p:spPr>
          <a:xfrm rot="5039543">
            <a:off x="13857935" y="3993577"/>
            <a:ext cx="3569000" cy="10209235"/>
          </a:xfrm>
          <a:custGeom>
            <a:avLst/>
            <a:gdLst/>
            <a:ahLst/>
            <a:cxnLst/>
            <a:rect l="l" t="t" r="r" b="b"/>
            <a:pathLst>
              <a:path w="3569000" h="10209235">
                <a:moveTo>
                  <a:pt x="0" y="0"/>
                </a:moveTo>
                <a:lnTo>
                  <a:pt x="3569000" y="0"/>
                </a:lnTo>
                <a:lnTo>
                  <a:pt x="3569000" y="10209235"/>
                </a:lnTo>
                <a:lnTo>
                  <a:pt x="0" y="102092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1699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91939" y="7477504"/>
            <a:ext cx="2439876" cy="3241381"/>
          </a:xfrm>
          <a:custGeom>
            <a:avLst/>
            <a:gdLst/>
            <a:ahLst/>
            <a:cxnLst/>
            <a:rect l="l" t="t" r="r" b="b"/>
            <a:pathLst>
              <a:path w="2439876" h="3241381">
                <a:moveTo>
                  <a:pt x="0" y="0"/>
                </a:moveTo>
                <a:lnTo>
                  <a:pt x="2439875" y="0"/>
                </a:lnTo>
                <a:lnTo>
                  <a:pt x="2439875" y="3241380"/>
                </a:lnTo>
                <a:lnTo>
                  <a:pt x="0" y="32413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996613">
            <a:off x="15900866" y="12674"/>
            <a:ext cx="1534199" cy="2032051"/>
          </a:xfrm>
          <a:custGeom>
            <a:avLst/>
            <a:gdLst/>
            <a:ahLst/>
            <a:cxnLst/>
            <a:rect l="l" t="t" r="r" b="b"/>
            <a:pathLst>
              <a:path w="1534199" h="2032051">
                <a:moveTo>
                  <a:pt x="0" y="0"/>
                </a:moveTo>
                <a:lnTo>
                  <a:pt x="1534198" y="0"/>
                </a:lnTo>
                <a:lnTo>
                  <a:pt x="1534198" y="2032052"/>
                </a:lnTo>
                <a:lnTo>
                  <a:pt x="0" y="20320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99934">
            <a:off x="-1036837" y="-4872681"/>
            <a:ext cx="20361673" cy="20032361"/>
          </a:xfrm>
          <a:custGeom>
            <a:avLst/>
            <a:gdLst/>
            <a:ahLst/>
            <a:cxnLst/>
            <a:rect l="l" t="t" r="r" b="b"/>
            <a:pathLst>
              <a:path w="20361673" h="20032361">
                <a:moveTo>
                  <a:pt x="7059226" y="0"/>
                </a:moveTo>
                <a:lnTo>
                  <a:pt x="20361674" y="12549735"/>
                </a:lnTo>
                <a:lnTo>
                  <a:pt x="13302448" y="20032362"/>
                </a:lnTo>
                <a:lnTo>
                  <a:pt x="0" y="7482627"/>
                </a:lnTo>
                <a:lnTo>
                  <a:pt x="7059226" y="0"/>
                </a:lnTo>
                <a:close/>
              </a:path>
            </a:pathLst>
          </a:custGeom>
          <a:blipFill>
            <a:blip r:embed="rId1"/>
            <a:stretch>
              <a:fillRect l="-65125" t="-94719" r="-7578" b="-68512"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14189585" y="2449595"/>
            <a:ext cx="2724698" cy="14240804"/>
          </a:xfrm>
          <a:custGeom>
            <a:avLst/>
            <a:gdLst/>
            <a:ahLst/>
            <a:cxnLst/>
            <a:rect l="l" t="t" r="r" b="b"/>
            <a:pathLst>
              <a:path w="2724698" h="14240804">
                <a:moveTo>
                  <a:pt x="0" y="0"/>
                </a:moveTo>
                <a:lnTo>
                  <a:pt x="2724698" y="0"/>
                </a:lnTo>
                <a:lnTo>
                  <a:pt x="2724698" y="14240804"/>
                </a:lnTo>
                <a:lnTo>
                  <a:pt x="0" y="142408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4583" t="-919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53966" y="2100846"/>
            <a:ext cx="17180069" cy="731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60"/>
              </a:lnSpc>
            </a:pP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Родно засновано насиље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(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РЗН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) представља специфичан и широко распрострањен друштвени проблем у Србији.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4160"/>
              </a:lnSpc>
            </a:pPr>
          </a:p>
          <a:p>
            <a:pPr marL="690880" lvl="1" indent="-345440" algn="l">
              <a:lnSpc>
                <a:spcPts val="4160"/>
              </a:lnSpc>
              <a:buAutoNum type="arabicPeriod"/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Национална стратегија за побољшање положаја жена и унапређивање родне равноправности,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690880" lvl="1" indent="-345440" algn="l">
              <a:lnSpc>
                <a:spcPts val="4160"/>
              </a:lnSpc>
              <a:buAutoNum type="arabicPeriod"/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Национална стратегија за спречавање и сузбијање насиља над женама, у породици и у партнерским односима,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690880" lvl="1" indent="-345440" algn="l">
              <a:lnSpc>
                <a:spcPts val="4160"/>
              </a:lnSpc>
              <a:buAutoNum type="arabicPeriod"/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Ратификација Конвенције Савета Европе о превенцији и борби против насиља над женама и насиља у породици (Истанбулска конвенција).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4160"/>
              </a:lnSpc>
            </a:pPr>
          </a:p>
          <a:p>
            <a:pPr algn="ctr">
              <a:lnSpc>
                <a:spcPts val="4160"/>
              </a:lnSpc>
            </a:pP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Ниједно од претходних истраживања није применило родну перспективу на феномен школског насиља!</a:t>
            </a:r>
            <a:endParaRPr lang="en-US" sz="3200" b="1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l">
              <a:lnSpc>
                <a:spcPts val="4160"/>
              </a:lnSpc>
            </a:pPr>
          </a:p>
          <a:p>
            <a:pPr algn="ctr">
              <a:lnSpc>
                <a:spcPts val="4160"/>
              </a:lnSpc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“Школа без насиља”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+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“Интегрисани одговор на насиље над женама”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080322" y="517017"/>
            <a:ext cx="14127356" cy="994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0"/>
              </a:lnSpc>
            </a:pPr>
            <a:r>
              <a:rPr lang="en-US" sz="6400" b="1" u="sng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Увод</a:t>
            </a:r>
            <a:endParaRPr lang="en-US" sz="6400" b="1" u="sng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</p:txBody>
      </p:sp>
      <p:sp>
        <p:nvSpPr>
          <p:cNvPr id="6" name="Freeform 6"/>
          <p:cNvSpPr/>
          <p:nvPr/>
        </p:nvSpPr>
        <p:spPr>
          <a:xfrm rot="4632925">
            <a:off x="-25871" y="-5233837"/>
            <a:ext cx="3332368" cy="12189387"/>
          </a:xfrm>
          <a:custGeom>
            <a:avLst/>
            <a:gdLst/>
            <a:ahLst/>
            <a:cxnLst/>
            <a:rect l="l" t="t" r="r" b="b"/>
            <a:pathLst>
              <a:path w="3332368" h="12189387">
                <a:moveTo>
                  <a:pt x="0" y="0"/>
                </a:moveTo>
                <a:lnTo>
                  <a:pt x="3332368" y="0"/>
                </a:lnTo>
                <a:lnTo>
                  <a:pt x="3332368" y="12189386"/>
                </a:lnTo>
                <a:lnTo>
                  <a:pt x="0" y="12189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50289"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99934">
            <a:off x="-1036837" y="-4872681"/>
            <a:ext cx="20361673" cy="20032361"/>
          </a:xfrm>
          <a:custGeom>
            <a:avLst/>
            <a:gdLst/>
            <a:ahLst/>
            <a:cxnLst/>
            <a:rect l="l" t="t" r="r" b="b"/>
            <a:pathLst>
              <a:path w="20361673" h="20032361">
                <a:moveTo>
                  <a:pt x="7059226" y="0"/>
                </a:moveTo>
                <a:lnTo>
                  <a:pt x="20361674" y="12549735"/>
                </a:lnTo>
                <a:lnTo>
                  <a:pt x="13302448" y="20032362"/>
                </a:lnTo>
                <a:lnTo>
                  <a:pt x="0" y="7482627"/>
                </a:lnTo>
                <a:lnTo>
                  <a:pt x="7059226" y="0"/>
                </a:lnTo>
                <a:close/>
              </a:path>
            </a:pathLst>
          </a:custGeom>
          <a:blipFill>
            <a:blip r:embed="rId1"/>
            <a:stretch>
              <a:fillRect l="-65125" t="-94719" r="-7578" b="-68512"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598417" y="3500247"/>
            <a:ext cx="2724698" cy="14240804"/>
          </a:xfrm>
          <a:custGeom>
            <a:avLst/>
            <a:gdLst/>
            <a:ahLst/>
            <a:cxnLst/>
            <a:rect l="l" t="t" r="r" b="b"/>
            <a:pathLst>
              <a:path w="2724698" h="14240804">
                <a:moveTo>
                  <a:pt x="0" y="0"/>
                </a:moveTo>
                <a:lnTo>
                  <a:pt x="2724698" y="0"/>
                </a:lnTo>
                <a:lnTo>
                  <a:pt x="2724698" y="14240804"/>
                </a:lnTo>
                <a:lnTo>
                  <a:pt x="0" y="142408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4583" t="-919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00179" y="712851"/>
            <a:ext cx="17087643" cy="8813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5"/>
              </a:lnSpc>
            </a:pPr>
            <a:r>
              <a:rPr lang="en-US" sz="3200" u="sng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Родно засновано насиље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: 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ctr">
              <a:lnSpc>
                <a:spcPts val="4415"/>
              </a:lnSpc>
            </a:pPr>
          </a:p>
          <a:p>
            <a:pPr algn="ctr">
              <a:lnSpc>
                <a:spcPts val="4415"/>
              </a:lnSpc>
            </a:pP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Сваки чин насиља усмерен против особе на основу њеног рода, пола или сексуалне оријентације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.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ctr">
              <a:lnSpc>
                <a:spcPts val="4415"/>
              </a:lnSpc>
            </a:pPr>
          </a:p>
          <a:p>
            <a:pPr algn="l">
              <a:lnSpc>
                <a:spcPts val="4415"/>
              </a:lnSpc>
            </a:pPr>
          </a:p>
          <a:p>
            <a:pPr algn="l">
              <a:lnSpc>
                <a:spcPts val="4415"/>
              </a:lnSpc>
            </a:pPr>
            <a:r>
              <a:rPr lang="en-US" sz="3200" u="sng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Врсте родно заснованог насиља (РЗН):</a:t>
            </a:r>
            <a:endParaRPr lang="en-US" sz="3200" u="sng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4415"/>
              </a:lnSpc>
            </a:pPr>
          </a:p>
          <a:p>
            <a:pPr algn="l">
              <a:lnSpc>
                <a:spcPts val="4415"/>
              </a:lnSpc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1. Родне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предрасуде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и родна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дискриминација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(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сексизам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)    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4415"/>
              </a:lnSpc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2. Родно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укалупљивање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    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4415"/>
              </a:lnSpc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3.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Сексуална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објектификација 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   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4415"/>
              </a:lnSpc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4.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Сексуално узнемиравање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(вербално, визуелно, електронско, физичко)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4415"/>
              </a:lnSpc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5.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Сексуално насиље</a:t>
            </a:r>
            <a:endParaRPr lang="en-US" sz="3200" b="1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l">
              <a:lnSpc>
                <a:spcPts val="4415"/>
              </a:lnSpc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6.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Насиље у партнерском односу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(психолошко, физичко, сексуално, економско)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4415"/>
              </a:lnSpc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7.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Насиље због сексуалне оријентације</a:t>
            </a:r>
            <a:endParaRPr lang="en-US" sz="3200" b="1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l">
              <a:lnSpc>
                <a:spcPts val="4415"/>
              </a:lnSpc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8.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Присилни брак, проституција, трговина људима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(trafficking)  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5" name="Freeform 5"/>
          <p:cNvSpPr/>
          <p:nvPr/>
        </p:nvSpPr>
        <p:spPr>
          <a:xfrm rot="4632925">
            <a:off x="-31864" y="-7288793"/>
            <a:ext cx="3985260" cy="14577585"/>
          </a:xfrm>
          <a:custGeom>
            <a:avLst/>
            <a:gdLst/>
            <a:ahLst/>
            <a:cxnLst/>
            <a:rect l="l" t="t" r="r" b="b"/>
            <a:pathLst>
              <a:path w="3985260" h="14577585">
                <a:moveTo>
                  <a:pt x="0" y="0"/>
                </a:moveTo>
                <a:lnTo>
                  <a:pt x="3985260" y="0"/>
                </a:lnTo>
                <a:lnTo>
                  <a:pt x="3985260" y="14577586"/>
                </a:lnTo>
                <a:lnTo>
                  <a:pt x="0" y="145775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50289"/>
            </a:stretch>
          </a:blipFill>
        </p:spPr>
      </p:sp>
      <p:sp>
        <p:nvSpPr>
          <p:cNvPr id="6" name="Freeform 6"/>
          <p:cNvSpPr/>
          <p:nvPr/>
        </p:nvSpPr>
        <p:spPr>
          <a:xfrm rot="10474501">
            <a:off x="16520933" y="-467400"/>
            <a:ext cx="2770029" cy="10132422"/>
          </a:xfrm>
          <a:custGeom>
            <a:avLst/>
            <a:gdLst/>
            <a:ahLst/>
            <a:cxnLst/>
            <a:rect l="l" t="t" r="r" b="b"/>
            <a:pathLst>
              <a:path w="2770029" h="10132422">
                <a:moveTo>
                  <a:pt x="0" y="0"/>
                </a:moveTo>
                <a:lnTo>
                  <a:pt x="2770029" y="0"/>
                </a:lnTo>
                <a:lnTo>
                  <a:pt x="2770029" y="10132422"/>
                </a:lnTo>
                <a:lnTo>
                  <a:pt x="0" y="101324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502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642734" y="2964654"/>
            <a:ext cx="2405432" cy="1634157"/>
          </a:xfrm>
          <a:custGeom>
            <a:avLst/>
            <a:gdLst/>
            <a:ahLst/>
            <a:cxnLst/>
            <a:rect l="l" t="t" r="r" b="b"/>
            <a:pathLst>
              <a:path w="2405432" h="1634157">
                <a:moveTo>
                  <a:pt x="0" y="0"/>
                </a:moveTo>
                <a:lnTo>
                  <a:pt x="2405432" y="0"/>
                </a:lnTo>
                <a:lnTo>
                  <a:pt x="2405432" y="1634157"/>
                </a:lnTo>
                <a:lnTo>
                  <a:pt x="0" y="16341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99934">
            <a:off x="-1036837" y="-4872681"/>
            <a:ext cx="20361673" cy="20032361"/>
          </a:xfrm>
          <a:custGeom>
            <a:avLst/>
            <a:gdLst/>
            <a:ahLst/>
            <a:cxnLst/>
            <a:rect l="l" t="t" r="r" b="b"/>
            <a:pathLst>
              <a:path w="20361673" h="20032361">
                <a:moveTo>
                  <a:pt x="7059226" y="0"/>
                </a:moveTo>
                <a:lnTo>
                  <a:pt x="20361674" y="12549735"/>
                </a:lnTo>
                <a:lnTo>
                  <a:pt x="13302448" y="20032362"/>
                </a:lnTo>
                <a:lnTo>
                  <a:pt x="0" y="7482627"/>
                </a:lnTo>
                <a:lnTo>
                  <a:pt x="7059226" y="0"/>
                </a:lnTo>
                <a:close/>
              </a:path>
            </a:pathLst>
          </a:custGeom>
          <a:blipFill>
            <a:blip r:embed="rId1"/>
            <a:stretch>
              <a:fillRect l="-65125" t="-94719" r="-7578" b="-6851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6981" y="2518918"/>
            <a:ext cx="16577216" cy="5239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45"/>
              </a:lnSpc>
            </a:pPr>
            <a:r>
              <a:rPr lang="en-US" sz="34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Примарни циљ истраживања: </a:t>
            </a:r>
            <a:r>
              <a:rPr lang="en-US" sz="34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квантификација и мапирање стопе учесталости различитих облика РЗН-а у основним и средњим школама у Србији.</a:t>
            </a:r>
            <a:endParaRPr lang="en-US" sz="34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4145"/>
              </a:lnSpc>
            </a:pPr>
          </a:p>
          <a:p>
            <a:pPr algn="l">
              <a:lnSpc>
                <a:spcPts val="4145"/>
              </a:lnSpc>
            </a:pPr>
            <a:r>
              <a:rPr lang="en-US" sz="3400" u="sng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Две кључне димензије истраживања:</a:t>
            </a:r>
            <a:endParaRPr lang="en-US" sz="3400" u="sng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734060" lvl="1" indent="-367030" algn="l">
              <a:lnSpc>
                <a:spcPts val="4145"/>
              </a:lnSpc>
              <a:buAutoNum type="arabicPeriod"/>
            </a:pPr>
            <a:r>
              <a:rPr lang="en-US" sz="34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Вредносни ситем</a:t>
            </a:r>
            <a:endParaRPr lang="en-US" sz="34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734060" lvl="1" indent="-367030" algn="l">
              <a:lnSpc>
                <a:spcPts val="4145"/>
              </a:lnSpc>
              <a:buAutoNum type="arabicPeriod"/>
            </a:pPr>
            <a:r>
              <a:rPr lang="en-US" sz="34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Феноменологија и институционални одговор</a:t>
            </a:r>
            <a:endParaRPr lang="en-US" sz="34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4145"/>
              </a:lnSpc>
            </a:pPr>
          </a:p>
          <a:p>
            <a:pPr algn="l">
              <a:lnSpc>
                <a:spcPts val="4145"/>
              </a:lnSpc>
            </a:pPr>
            <a:r>
              <a:rPr lang="en-US" sz="34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Обухваћена је </a:t>
            </a:r>
            <a:r>
              <a:rPr lang="en-US" sz="34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ученичка популација</a:t>
            </a:r>
            <a:r>
              <a:rPr lang="en-US" sz="34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од </a:t>
            </a:r>
            <a:r>
              <a:rPr lang="en-US" sz="34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IV разреда основне</a:t>
            </a:r>
            <a:r>
              <a:rPr lang="en-US" sz="34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до </a:t>
            </a:r>
            <a:r>
              <a:rPr lang="en-US" sz="34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IV године средње школе</a:t>
            </a:r>
            <a:r>
              <a:rPr lang="en-US" sz="34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, као и </a:t>
            </a:r>
            <a:r>
              <a:rPr lang="en-US" sz="34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запослени наставници</a:t>
            </a:r>
            <a:r>
              <a:rPr lang="en-US" sz="34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.</a:t>
            </a:r>
            <a:endParaRPr lang="en-US" sz="34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" name="Freeform 4"/>
          <p:cNvSpPr/>
          <p:nvPr/>
        </p:nvSpPr>
        <p:spPr>
          <a:xfrm rot="6200850">
            <a:off x="13286705" y="-4190196"/>
            <a:ext cx="4234121" cy="10132422"/>
          </a:xfrm>
          <a:custGeom>
            <a:avLst/>
            <a:gdLst/>
            <a:ahLst/>
            <a:cxnLst/>
            <a:rect l="l" t="t" r="r" b="b"/>
            <a:pathLst>
              <a:path w="4234121" h="10132422">
                <a:moveTo>
                  <a:pt x="0" y="0"/>
                </a:moveTo>
                <a:lnTo>
                  <a:pt x="4234122" y="0"/>
                </a:lnTo>
                <a:lnTo>
                  <a:pt x="4234122" y="10132422"/>
                </a:lnTo>
                <a:lnTo>
                  <a:pt x="0" y="101324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427" r="-550289" b="-2642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412138" y="7405126"/>
            <a:ext cx="3847162" cy="2881874"/>
          </a:xfrm>
          <a:custGeom>
            <a:avLst/>
            <a:gdLst/>
            <a:ahLst/>
            <a:cxnLst/>
            <a:rect l="l" t="t" r="r" b="b"/>
            <a:pathLst>
              <a:path w="3847162" h="2881874">
                <a:moveTo>
                  <a:pt x="0" y="0"/>
                </a:moveTo>
                <a:lnTo>
                  <a:pt x="3847162" y="0"/>
                </a:lnTo>
                <a:lnTo>
                  <a:pt x="3847162" y="2881874"/>
                </a:lnTo>
                <a:lnTo>
                  <a:pt x="0" y="28818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96981" y="856965"/>
            <a:ext cx="8800910" cy="86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890"/>
              </a:lnSpc>
              <a:spcBef>
                <a:spcPct val="0"/>
              </a:spcBef>
            </a:pPr>
            <a:r>
              <a:rPr lang="en-US" sz="5600" b="1" u="sng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Циљеви истраживања</a:t>
            </a:r>
            <a:endParaRPr lang="en-US" sz="5600" b="1" u="sng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</p:txBody>
      </p:sp>
      <p:sp>
        <p:nvSpPr>
          <p:cNvPr id="7" name="Freeform 7"/>
          <p:cNvSpPr/>
          <p:nvPr/>
        </p:nvSpPr>
        <p:spPr>
          <a:xfrm rot="5400000">
            <a:off x="-965368" y="2137898"/>
            <a:ext cx="2724698" cy="14240804"/>
          </a:xfrm>
          <a:custGeom>
            <a:avLst/>
            <a:gdLst/>
            <a:ahLst/>
            <a:cxnLst/>
            <a:rect l="l" t="t" r="r" b="b"/>
            <a:pathLst>
              <a:path w="2724698" h="14240804">
                <a:moveTo>
                  <a:pt x="0" y="0"/>
                </a:moveTo>
                <a:lnTo>
                  <a:pt x="2724698" y="0"/>
                </a:lnTo>
                <a:lnTo>
                  <a:pt x="2724698" y="14240804"/>
                </a:lnTo>
                <a:lnTo>
                  <a:pt x="0" y="142408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4583" t="-9192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99934">
            <a:off x="-1036837" y="-4872681"/>
            <a:ext cx="20361673" cy="20032361"/>
          </a:xfrm>
          <a:custGeom>
            <a:avLst/>
            <a:gdLst/>
            <a:ahLst/>
            <a:cxnLst/>
            <a:rect l="l" t="t" r="r" b="b"/>
            <a:pathLst>
              <a:path w="20361673" h="20032361">
                <a:moveTo>
                  <a:pt x="7059226" y="0"/>
                </a:moveTo>
                <a:lnTo>
                  <a:pt x="20361674" y="12549735"/>
                </a:lnTo>
                <a:lnTo>
                  <a:pt x="13302448" y="20032362"/>
                </a:lnTo>
                <a:lnTo>
                  <a:pt x="0" y="7482627"/>
                </a:lnTo>
                <a:lnTo>
                  <a:pt x="7059226" y="0"/>
                </a:lnTo>
                <a:close/>
              </a:path>
            </a:pathLst>
          </a:custGeom>
          <a:blipFill>
            <a:blip r:embed="rId1"/>
            <a:stretch>
              <a:fillRect l="-65125" t="-94719" r="-7578" b="-68512"/>
            </a:stretch>
          </a:blipFill>
        </p:spPr>
      </p:sp>
      <p:sp>
        <p:nvSpPr>
          <p:cNvPr id="3" name="Freeform 3"/>
          <p:cNvSpPr/>
          <p:nvPr/>
        </p:nvSpPr>
        <p:spPr>
          <a:xfrm rot="4632925">
            <a:off x="712797" y="-4479335"/>
            <a:ext cx="2770029" cy="10132422"/>
          </a:xfrm>
          <a:custGeom>
            <a:avLst/>
            <a:gdLst/>
            <a:ahLst/>
            <a:cxnLst/>
            <a:rect l="l" t="t" r="r" b="b"/>
            <a:pathLst>
              <a:path w="2770029" h="10132422">
                <a:moveTo>
                  <a:pt x="0" y="0"/>
                </a:moveTo>
                <a:lnTo>
                  <a:pt x="2770029" y="0"/>
                </a:lnTo>
                <a:lnTo>
                  <a:pt x="2770029" y="10132422"/>
                </a:lnTo>
                <a:lnTo>
                  <a:pt x="0" y="101324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50289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37182" y="2809253"/>
            <a:ext cx="17013636" cy="6926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0" lvl="1" indent="-345440" algn="l">
              <a:lnSpc>
                <a:spcPts val="3905"/>
              </a:lnSpc>
              <a:buFont typeface="Arial" panose="020B0604020202020204"/>
              <a:buChar char="•"/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развио </a:t>
            </a:r>
            <a:r>
              <a:rPr lang="en-US" sz="3200" u="sng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Центар за студије рода Факултета политичких наука у Београду</a:t>
            </a:r>
            <a:endParaRPr lang="en-US" sz="3200" u="sng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905"/>
              </a:lnSpc>
            </a:pPr>
          </a:p>
          <a:p>
            <a:pPr algn="l">
              <a:lnSpc>
                <a:spcPts val="3905"/>
              </a:lnSpc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У истраживању је примењен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комбиновани методолошки приступ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, који укључује квантитативне и квалитативне методе. 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905"/>
              </a:lnSpc>
            </a:pPr>
          </a:p>
          <a:p>
            <a:pPr marL="690880" lvl="1" indent="-345440" algn="l">
              <a:lnSpc>
                <a:spcPts val="3905"/>
              </a:lnSpc>
              <a:buFont typeface="Arial" panose="020B0604020202020204"/>
              <a:buChar char="•"/>
            </a:pP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Квантитативни део истраживања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: Спроведен је на репрезентативном узорку од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24.982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испитаника у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50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школа широм Србије које су део мреже ”Школа без насиља”.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690880" lvl="1" indent="-345440" algn="l">
              <a:lnSpc>
                <a:spcPts val="3905"/>
              </a:lnSpc>
              <a:buFont typeface="Arial" panose="020B0604020202020204"/>
              <a:buChar char="•"/>
            </a:pP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Квалитативни део истраживања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: Обухватио је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осам фокус група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у једној основној и једној средњој школи.</a:t>
            </a:r>
            <a:endParaRPr lang="en-US" sz="32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905"/>
              </a:lnSpc>
            </a:pPr>
          </a:p>
          <a:p>
            <a:pPr algn="l">
              <a:lnSpc>
                <a:spcPts val="3905"/>
              </a:lnSpc>
            </a:pP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Истраживање је реализовано у децембру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2013.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године у организацији </a:t>
            </a:r>
            <a:r>
              <a:rPr lang="en-US" sz="3200" u="sng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Јединице за превенцију насиља Министарства просвете, науке и технолошког развоја</a:t>
            </a:r>
            <a:r>
              <a:rPr lang="en-US" sz="32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, уз подршку </a:t>
            </a:r>
            <a:r>
              <a:rPr lang="en-US" sz="32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УНИЦЕФ-а.</a:t>
            </a:r>
            <a:endParaRPr lang="en-US" sz="3200" b="1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37182" y="1009650"/>
            <a:ext cx="11512949" cy="86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890"/>
              </a:lnSpc>
              <a:spcBef>
                <a:spcPct val="0"/>
              </a:spcBef>
            </a:pPr>
            <a:r>
              <a:rPr lang="en-US" sz="5600" b="1" u="sng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Методологија истраживања</a:t>
            </a:r>
            <a:endParaRPr lang="en-US" sz="5600" b="1" u="sng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</p:txBody>
      </p:sp>
      <p:sp>
        <p:nvSpPr>
          <p:cNvPr id="6" name="Freeform 6"/>
          <p:cNvSpPr/>
          <p:nvPr/>
        </p:nvSpPr>
        <p:spPr>
          <a:xfrm rot="-4926068">
            <a:off x="13688165" y="-4133470"/>
            <a:ext cx="1806291" cy="9440692"/>
          </a:xfrm>
          <a:custGeom>
            <a:avLst/>
            <a:gdLst/>
            <a:ahLst/>
            <a:cxnLst/>
            <a:rect l="l" t="t" r="r" b="b"/>
            <a:pathLst>
              <a:path w="1806291" h="9440692">
                <a:moveTo>
                  <a:pt x="0" y="0"/>
                </a:moveTo>
                <a:lnTo>
                  <a:pt x="1806291" y="0"/>
                </a:lnTo>
                <a:lnTo>
                  <a:pt x="1806291" y="9440692"/>
                </a:lnTo>
                <a:lnTo>
                  <a:pt x="0" y="944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4583" t="-9192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67890" y="313997"/>
            <a:ext cx="3791410" cy="2274846"/>
          </a:xfrm>
          <a:custGeom>
            <a:avLst/>
            <a:gdLst/>
            <a:ahLst/>
            <a:cxnLst/>
            <a:rect l="l" t="t" r="r" b="b"/>
            <a:pathLst>
              <a:path w="3791410" h="2274846">
                <a:moveTo>
                  <a:pt x="0" y="0"/>
                </a:moveTo>
                <a:lnTo>
                  <a:pt x="3791410" y="0"/>
                </a:lnTo>
                <a:lnTo>
                  <a:pt x="3791410" y="2274845"/>
                </a:lnTo>
                <a:lnTo>
                  <a:pt x="0" y="22748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99934">
            <a:off x="-1036837" y="-4872681"/>
            <a:ext cx="20361673" cy="20032361"/>
          </a:xfrm>
          <a:custGeom>
            <a:avLst/>
            <a:gdLst/>
            <a:ahLst/>
            <a:cxnLst/>
            <a:rect l="l" t="t" r="r" b="b"/>
            <a:pathLst>
              <a:path w="20361673" h="20032361">
                <a:moveTo>
                  <a:pt x="7059226" y="0"/>
                </a:moveTo>
                <a:lnTo>
                  <a:pt x="20361674" y="12549735"/>
                </a:lnTo>
                <a:lnTo>
                  <a:pt x="13302448" y="20032362"/>
                </a:lnTo>
                <a:lnTo>
                  <a:pt x="0" y="7482627"/>
                </a:lnTo>
                <a:lnTo>
                  <a:pt x="7059226" y="0"/>
                </a:lnTo>
                <a:close/>
              </a:path>
            </a:pathLst>
          </a:custGeom>
          <a:blipFill>
            <a:blip r:embed="rId1"/>
            <a:stretch>
              <a:fillRect l="-65125" t="-94719" r="-7578" b="-6851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59050" y="387477"/>
            <a:ext cx="17461262" cy="641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65"/>
              </a:lnSpc>
              <a:spcBef>
                <a:spcPct val="0"/>
              </a:spcBef>
            </a:pPr>
            <a:r>
              <a:rPr lang="en-US" sz="4200" b="1" u="sng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Кључни резултати и закључци истраживања</a:t>
            </a:r>
            <a:endParaRPr lang="en-US" sz="4200" b="1" u="sng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</p:txBody>
      </p:sp>
      <p:sp>
        <p:nvSpPr>
          <p:cNvPr id="4" name="Freeform 4"/>
          <p:cNvSpPr/>
          <p:nvPr/>
        </p:nvSpPr>
        <p:spPr>
          <a:xfrm rot="-5840773">
            <a:off x="13807800" y="5220789"/>
            <a:ext cx="2770029" cy="10132422"/>
          </a:xfrm>
          <a:custGeom>
            <a:avLst/>
            <a:gdLst/>
            <a:ahLst/>
            <a:cxnLst/>
            <a:rect l="l" t="t" r="r" b="b"/>
            <a:pathLst>
              <a:path w="2770029" h="10132422">
                <a:moveTo>
                  <a:pt x="0" y="0"/>
                </a:moveTo>
                <a:lnTo>
                  <a:pt x="2770029" y="0"/>
                </a:lnTo>
                <a:lnTo>
                  <a:pt x="2770029" y="10132422"/>
                </a:lnTo>
                <a:lnTo>
                  <a:pt x="0" y="10132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r="-550289"/>
            </a:stretch>
          </a:blipFill>
        </p:spPr>
      </p:sp>
      <p:sp>
        <p:nvSpPr>
          <p:cNvPr id="5" name="Freeform 5"/>
          <p:cNvSpPr/>
          <p:nvPr/>
        </p:nvSpPr>
        <p:spPr>
          <a:xfrm rot="4608878">
            <a:off x="-983371" y="-4730297"/>
            <a:ext cx="2770029" cy="10132422"/>
          </a:xfrm>
          <a:custGeom>
            <a:avLst/>
            <a:gdLst/>
            <a:ahLst/>
            <a:cxnLst/>
            <a:rect l="l" t="t" r="r" b="b"/>
            <a:pathLst>
              <a:path w="2770029" h="10132422">
                <a:moveTo>
                  <a:pt x="0" y="0"/>
                </a:moveTo>
                <a:lnTo>
                  <a:pt x="2770029" y="0"/>
                </a:lnTo>
                <a:lnTo>
                  <a:pt x="2770029" y="10132421"/>
                </a:lnTo>
                <a:lnTo>
                  <a:pt x="0" y="101324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r="-550289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37182" y="1780548"/>
            <a:ext cx="17013636" cy="8347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0" lvl="1" indent="-269875" algn="l">
              <a:lnSpc>
                <a:spcPts val="3050"/>
              </a:lnSpc>
              <a:buFont typeface="Arial" panose="020B0604020202020204"/>
              <a:buChar char="•"/>
            </a:pP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Чак </a:t>
            </a: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69% основаца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и </a:t>
            </a: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74% средњошколаца искусило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је неки облик родно заснованог насиља (</a:t>
            </a: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РЗН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), а </a:t>
            </a: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изложеност линеарно расте са узрастом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.</a:t>
            </a:r>
            <a:endParaRPr lang="en-US" sz="25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050"/>
              </a:lnSpc>
            </a:pPr>
          </a:p>
          <a:p>
            <a:pPr marL="539750" lvl="1" indent="-269875" algn="l">
              <a:lnSpc>
                <a:spcPts val="3050"/>
              </a:lnSpc>
              <a:buFont typeface="Arial" panose="020B0604020202020204"/>
              <a:buChar char="•"/>
            </a:pP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Дечаци су примарни починиоци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— </a:t>
            </a: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22%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дечака наспрам </a:t>
            </a: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8% девојчица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отворено признаје да је чинило неки облик РЗН-а.</a:t>
            </a:r>
            <a:endParaRPr lang="en-US" sz="25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050"/>
              </a:lnSpc>
            </a:pPr>
          </a:p>
          <a:p>
            <a:pPr marL="539750" lvl="1" indent="-269875" algn="l">
              <a:lnSpc>
                <a:spcPts val="3050"/>
              </a:lnSpc>
              <a:buFont typeface="Arial" panose="020B0604020202020204"/>
              <a:buChar char="•"/>
            </a:pP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Преко 65%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ученика </a:t>
            </a: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оба пола кривицу за сексуални напад пребацује на стил одевања жртве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(секундарна виктимизација).</a:t>
            </a:r>
            <a:endParaRPr lang="en-US" sz="25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050"/>
              </a:lnSpc>
            </a:pPr>
          </a:p>
          <a:p>
            <a:pPr marL="539750" lvl="1" indent="-269875" algn="l">
              <a:lnSpc>
                <a:spcPts val="3050"/>
              </a:lnSpc>
              <a:buFont typeface="Arial" panose="020B0604020202020204"/>
              <a:buChar char="•"/>
            </a:pP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Две трећине дечака оправдава физичко насиље над ЛГБТ+ особама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, што прати и став </a:t>
            </a: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32% наставника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да тим особама треба </a:t>
            </a: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забранити рад у просвети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.</a:t>
            </a:r>
            <a:endParaRPr lang="en-US" sz="25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050"/>
              </a:lnSpc>
            </a:pPr>
          </a:p>
          <a:p>
            <a:pPr marL="539750" lvl="1" indent="-269875" algn="l">
              <a:lnSpc>
                <a:spcPts val="3050"/>
              </a:lnSpc>
              <a:buFont typeface="Arial" panose="020B0604020202020204"/>
              <a:buChar char="•"/>
            </a:pP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Насиље запослених према ученицима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мапирано је у чак </a:t>
            </a: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27 од 50 школа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, а </a:t>
            </a: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изостанак реакције система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код деце ствара утисак да је насиље неизмењиво.</a:t>
            </a:r>
            <a:endParaRPr lang="en-US" sz="2500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050"/>
              </a:lnSpc>
            </a:pPr>
          </a:p>
          <a:p>
            <a:pPr marL="539750" lvl="1" indent="-269875" algn="l">
              <a:lnSpc>
                <a:spcPts val="3050"/>
              </a:lnSpc>
              <a:buFont typeface="Arial" panose="020B0604020202020204"/>
              <a:buChar char="•"/>
            </a:pP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Преко 68% наставног кадра</a:t>
            </a:r>
            <a:r>
              <a:rPr lang="en-US" sz="25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и </a:t>
            </a:r>
            <a:r>
              <a:rPr lang="en-US" sz="2500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70% ученика захтева увођење обавезних програма о родној равноправности и превенцији насиља.</a:t>
            </a:r>
            <a:endParaRPr lang="en-US" sz="2500" b="1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l">
              <a:lnSpc>
                <a:spcPts val="3050"/>
              </a:lnSpc>
            </a:pPr>
          </a:p>
          <a:p>
            <a:pPr algn="ctr">
              <a:lnSpc>
                <a:spcPts val="3050"/>
              </a:lnSpc>
            </a:pPr>
          </a:p>
          <a:p>
            <a:pPr algn="ctr">
              <a:lnSpc>
                <a:spcPts val="3050"/>
              </a:lnSpc>
            </a:pPr>
            <a:r>
              <a:rPr lang="en-US" sz="2500" u="sng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Проблем родно заснованог насиља у школама је </a:t>
            </a:r>
            <a:r>
              <a:rPr lang="en-US" sz="2500" b="1" u="sng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системски</a:t>
            </a:r>
            <a:r>
              <a:rPr lang="en-US" sz="2500" u="sng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, а пасивне институције га репродукују. Неопходан је прелазак са теоријске нулте толеранције на </a:t>
            </a:r>
            <a:r>
              <a:rPr lang="en-US" sz="2500" b="1" u="sng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конкретну образовну реформу</a:t>
            </a:r>
            <a:r>
              <a:rPr lang="en-US" sz="2500" u="sng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.</a:t>
            </a:r>
            <a:endParaRPr lang="en-US" sz="2500" u="sng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2805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99934">
            <a:off x="-1036837" y="-4872681"/>
            <a:ext cx="20361673" cy="20032361"/>
          </a:xfrm>
          <a:custGeom>
            <a:avLst/>
            <a:gdLst/>
            <a:ahLst/>
            <a:cxnLst/>
            <a:rect l="l" t="t" r="r" b="b"/>
            <a:pathLst>
              <a:path w="20361673" h="20032361">
                <a:moveTo>
                  <a:pt x="7059226" y="0"/>
                </a:moveTo>
                <a:lnTo>
                  <a:pt x="20361674" y="12549735"/>
                </a:lnTo>
                <a:lnTo>
                  <a:pt x="13302448" y="20032362"/>
                </a:lnTo>
                <a:lnTo>
                  <a:pt x="0" y="7482627"/>
                </a:lnTo>
                <a:lnTo>
                  <a:pt x="7059226" y="0"/>
                </a:lnTo>
                <a:close/>
              </a:path>
            </a:pathLst>
          </a:custGeom>
          <a:blipFill>
            <a:blip r:embed="rId1"/>
            <a:stretch>
              <a:fillRect l="-65125" t="-94719" r="-7578" b="-68512"/>
            </a:stretch>
          </a:blipFill>
        </p:spPr>
      </p:sp>
      <p:sp>
        <p:nvSpPr>
          <p:cNvPr id="3" name="Freeform 3"/>
          <p:cNvSpPr/>
          <p:nvPr/>
        </p:nvSpPr>
        <p:spPr>
          <a:xfrm rot="4632925">
            <a:off x="12376510" y="-7460450"/>
            <a:ext cx="3985260" cy="14577585"/>
          </a:xfrm>
          <a:custGeom>
            <a:avLst/>
            <a:gdLst/>
            <a:ahLst/>
            <a:cxnLst/>
            <a:rect l="l" t="t" r="r" b="b"/>
            <a:pathLst>
              <a:path w="3985260" h="14577585">
                <a:moveTo>
                  <a:pt x="0" y="0"/>
                </a:moveTo>
                <a:lnTo>
                  <a:pt x="3985260" y="0"/>
                </a:lnTo>
                <a:lnTo>
                  <a:pt x="3985260" y="14577585"/>
                </a:lnTo>
                <a:lnTo>
                  <a:pt x="0" y="145775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50289"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3784539" y="2624392"/>
            <a:ext cx="2724698" cy="14240804"/>
          </a:xfrm>
          <a:custGeom>
            <a:avLst/>
            <a:gdLst/>
            <a:ahLst/>
            <a:cxnLst/>
            <a:rect l="l" t="t" r="r" b="b"/>
            <a:pathLst>
              <a:path w="2724698" h="14240804">
                <a:moveTo>
                  <a:pt x="0" y="0"/>
                </a:moveTo>
                <a:lnTo>
                  <a:pt x="2724698" y="0"/>
                </a:lnTo>
                <a:lnTo>
                  <a:pt x="2724698" y="14240804"/>
                </a:lnTo>
                <a:lnTo>
                  <a:pt x="0" y="142408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4583" t="-9192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57175" y="513961"/>
            <a:ext cx="18030825" cy="145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 b="1" u="sng" spc="2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Препоруке за сузбијање родно заснованог насиља у образовном систему:</a:t>
            </a:r>
            <a:endParaRPr lang="en-US" sz="4200" b="1" u="sng" spc="21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57175" y="2597785"/>
            <a:ext cx="17773650" cy="6660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1" u="sng" spc="14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 ДЕО</a:t>
            </a:r>
            <a:endParaRPr lang="en-US" sz="2900" b="1" u="sng" spc="14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b="1" spc="14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Препоруке Министарству просвете, науке и технолошког развоја (као и осталим надлежним институцијама)</a:t>
            </a:r>
            <a:endParaRPr lang="en-US" sz="2900" b="1" spc="14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ctr">
              <a:lnSpc>
                <a:spcPts val="4060"/>
              </a:lnSpc>
              <a:spcBef>
                <a:spcPct val="0"/>
              </a:spcBef>
            </a:pPr>
          </a:p>
          <a:p>
            <a:pPr algn="ctr">
              <a:lnSpc>
                <a:spcPts val="4060"/>
              </a:lnSpc>
            </a:pPr>
            <a:r>
              <a:rPr lang="en-US" sz="2900" b="1" u="sng" spc="14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II ДЕО</a:t>
            </a:r>
            <a:r>
              <a:rPr lang="en-US" sz="2900" b="1" spc="14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 </a:t>
            </a:r>
            <a:endParaRPr lang="en-US" sz="2900" b="1" spc="14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b="1" spc="14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Препоруке за школе</a:t>
            </a:r>
            <a:endParaRPr lang="en-US" sz="2900" b="1" spc="14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ctr">
              <a:lnSpc>
                <a:spcPts val="4060"/>
              </a:lnSpc>
              <a:spcBef>
                <a:spcPct val="0"/>
              </a:spcBef>
            </a:pPr>
          </a:p>
          <a:p>
            <a:pPr algn="ctr">
              <a:lnSpc>
                <a:spcPts val="4060"/>
              </a:lnSpc>
            </a:pPr>
            <a:r>
              <a:rPr lang="en-US" sz="2900" b="1" u="sng" spc="14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III ДЕО </a:t>
            </a:r>
            <a:endParaRPr lang="en-US" sz="2900" b="1" u="sng" spc="14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b="1" spc="14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Препоруке Министарству просвете, науке и технолошког развоја за обавезивање школа</a:t>
            </a:r>
            <a:endParaRPr lang="en-US" sz="2900" b="1" spc="14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ctr">
              <a:lnSpc>
                <a:spcPts val="4060"/>
              </a:lnSpc>
              <a:spcBef>
                <a:spcPct val="0"/>
              </a:spcBef>
            </a:pPr>
          </a:p>
          <a:p>
            <a:pPr algn="ctr">
              <a:lnSpc>
                <a:spcPts val="4060"/>
              </a:lnSpc>
            </a:pPr>
            <a:r>
              <a:rPr lang="en-US" sz="2900" b="1" u="sng" spc="14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IV ДЕО</a:t>
            </a:r>
            <a:r>
              <a:rPr lang="en-US" sz="2900" b="1" spc="14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 </a:t>
            </a:r>
            <a:endParaRPr lang="en-US" sz="2900" b="1" spc="14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b="1" spc="14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Свим надлежним институцијама и свим заинтересованим учесницама и учесницима образовног процеса</a:t>
            </a:r>
            <a:endParaRPr lang="en-US" sz="2900" b="1" spc="14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99934">
            <a:off x="-1036837" y="-4872681"/>
            <a:ext cx="20361673" cy="20032361"/>
          </a:xfrm>
          <a:custGeom>
            <a:avLst/>
            <a:gdLst/>
            <a:ahLst/>
            <a:cxnLst/>
            <a:rect l="l" t="t" r="r" b="b"/>
            <a:pathLst>
              <a:path w="20361673" h="20032361">
                <a:moveTo>
                  <a:pt x="7059226" y="0"/>
                </a:moveTo>
                <a:lnTo>
                  <a:pt x="20361674" y="12549735"/>
                </a:lnTo>
                <a:lnTo>
                  <a:pt x="13302448" y="20032362"/>
                </a:lnTo>
                <a:lnTo>
                  <a:pt x="0" y="7482627"/>
                </a:lnTo>
                <a:lnTo>
                  <a:pt x="7059226" y="0"/>
                </a:lnTo>
                <a:close/>
              </a:path>
            </a:pathLst>
          </a:custGeom>
          <a:blipFill>
            <a:blip r:embed="rId1"/>
            <a:stretch>
              <a:fillRect l="-65125" t="-94719" r="-7578" b="-68512"/>
            </a:stretch>
          </a:blipFill>
        </p:spPr>
      </p:sp>
      <p:sp>
        <p:nvSpPr>
          <p:cNvPr id="3" name="Freeform 3"/>
          <p:cNvSpPr/>
          <p:nvPr/>
        </p:nvSpPr>
        <p:spPr>
          <a:xfrm rot="4632925">
            <a:off x="794701" y="-6775065"/>
            <a:ext cx="3985260" cy="14577585"/>
          </a:xfrm>
          <a:custGeom>
            <a:avLst/>
            <a:gdLst/>
            <a:ahLst/>
            <a:cxnLst/>
            <a:rect l="l" t="t" r="r" b="b"/>
            <a:pathLst>
              <a:path w="3985260" h="14577585">
                <a:moveTo>
                  <a:pt x="0" y="0"/>
                </a:moveTo>
                <a:lnTo>
                  <a:pt x="3985260" y="0"/>
                </a:lnTo>
                <a:lnTo>
                  <a:pt x="3985260" y="14577586"/>
                </a:lnTo>
                <a:lnTo>
                  <a:pt x="0" y="145775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50289"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3623699" y="2137898"/>
            <a:ext cx="2724698" cy="14240804"/>
          </a:xfrm>
          <a:custGeom>
            <a:avLst/>
            <a:gdLst/>
            <a:ahLst/>
            <a:cxnLst/>
            <a:rect l="l" t="t" r="r" b="b"/>
            <a:pathLst>
              <a:path w="2724698" h="14240804">
                <a:moveTo>
                  <a:pt x="0" y="0"/>
                </a:moveTo>
                <a:lnTo>
                  <a:pt x="2724697" y="0"/>
                </a:lnTo>
                <a:lnTo>
                  <a:pt x="2724697" y="14240804"/>
                </a:lnTo>
                <a:lnTo>
                  <a:pt x="0" y="142408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4583" t="-919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322639" y="772187"/>
            <a:ext cx="11642723" cy="8742626"/>
          </a:xfrm>
          <a:custGeom>
            <a:avLst/>
            <a:gdLst/>
            <a:ahLst/>
            <a:cxnLst/>
            <a:rect l="l" t="t" r="r" b="b"/>
            <a:pathLst>
              <a:path w="11642723" h="8742626">
                <a:moveTo>
                  <a:pt x="0" y="0"/>
                </a:moveTo>
                <a:lnTo>
                  <a:pt x="11642722" y="0"/>
                </a:lnTo>
                <a:lnTo>
                  <a:pt x="11642722" y="8742626"/>
                </a:lnTo>
                <a:lnTo>
                  <a:pt x="0" y="87426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301952" y="3493646"/>
            <a:ext cx="11684095" cy="3690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60"/>
              </a:lnSpc>
            </a:pPr>
            <a:r>
              <a:rPr lang="en-US" sz="15120" b="1">
                <a:solidFill>
                  <a:srgbClr val="FFF6E1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ХВАЛА НА ПАЖЊИ!</a:t>
            </a:r>
            <a:endParaRPr lang="en-US" sz="15120" b="1">
              <a:solidFill>
                <a:srgbClr val="FFF6E1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3571</Words>
  <Application>WPS Presentation</Application>
  <PresentationFormat>On-screen Show (4:3)</PresentationFormat>
  <Paragraphs>90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9" baseType="lpstr">
      <vt:lpstr>Arial</vt:lpstr>
      <vt:lpstr>SimSun</vt:lpstr>
      <vt:lpstr>Wingdings</vt:lpstr>
      <vt:lpstr>Quicksand</vt:lpstr>
      <vt:lpstr>Quicksand Bold</vt:lpstr>
      <vt:lpstr>Poppins</vt:lpstr>
      <vt:lpstr>Arial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 - Marija Horvat SO22/29</dc:title>
  <dc:creator/>
  <cp:lastModifiedBy>smiljka tomanovic</cp:lastModifiedBy>
  <cp:revision>2</cp:revision>
  <dcterms:created xsi:type="dcterms:W3CDTF">2006-08-16T00:00:00Z</dcterms:created>
  <dcterms:modified xsi:type="dcterms:W3CDTF">2026-05-18T08:15:35Z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49E6E9CEFE1745B2B79B196599598F38_13</vt:lpwstr>
  </property>
  <property fmtid="{D5CDD505-2E9C-101B-9397-08002B2CF9AE}" pid="3" name="KSOProductBuildVer">
    <vt:lpwstr>1033-12.1.0.26372</vt:lpwstr>
  </property>
</Properties>
</file>