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5D936F8-E1D7-4439-B3F9-F233AB974E4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0104BE-FCF1-4FD1-A5E0-02DF1ADBFDE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36F8-E1D7-4439-B3F9-F233AB974E4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4BE-FCF1-4FD1-A5E0-02DF1ADBF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5D936F8-E1D7-4439-B3F9-F233AB974E4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D0104BE-FCF1-4FD1-A5E0-02DF1ADBFDE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36F8-E1D7-4439-B3F9-F233AB974E4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0104BE-FCF1-4FD1-A5E0-02DF1ADBFD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36F8-E1D7-4439-B3F9-F233AB974E4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D0104BE-FCF1-4FD1-A5E0-02DF1ADBFDE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5D936F8-E1D7-4439-B3F9-F233AB974E4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D0104BE-FCF1-4FD1-A5E0-02DF1ADBFDE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5D936F8-E1D7-4439-B3F9-F233AB974E4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D0104BE-FCF1-4FD1-A5E0-02DF1ADBFDE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36F8-E1D7-4439-B3F9-F233AB974E4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0104BE-FCF1-4FD1-A5E0-02DF1ADBF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36F8-E1D7-4439-B3F9-F233AB974E4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0104BE-FCF1-4FD1-A5E0-02DF1ADBF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36F8-E1D7-4439-B3F9-F233AB974E4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0104BE-FCF1-4FD1-A5E0-02DF1ADBFDE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5D936F8-E1D7-4439-B3F9-F233AB974E4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D0104BE-FCF1-4FD1-A5E0-02DF1ADBFDE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5D936F8-E1D7-4439-B3F9-F233AB974E4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D0104BE-FCF1-4FD1-A5E0-02DF1ADBFD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ademia.edu/27122802/A_note_on_the_ktetorship_and_contribution_of_women_from_the_Brankovi%C4%87_dynasty_to_cross-cultural_connections_in_late_medieval_and_early_modern_Balkans_Zbornik_za_likovne_umetnosti_Matice_srpske_44_2016_61-72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CS" sz="2000" dirty="0" smtClean="0"/>
              <a:t>Opšta istorija umetnosti srednjeg veka</a:t>
            </a:r>
            <a:br>
              <a:rPr lang="sr-Latn-CS" sz="2000" dirty="0" smtClean="0"/>
            </a:br>
            <a:r>
              <a:rPr lang="sr-Latn-CS" sz="2000" dirty="0" smtClean="0"/>
              <a:t/>
            </a:r>
            <a:br>
              <a:rPr lang="sr-Latn-CS" sz="2000" dirty="0" smtClean="0"/>
            </a:br>
            <a:r>
              <a:rPr lang="sr-Latn-CS" sz="3200" dirty="0" smtClean="0"/>
              <a:t>umetnost u vlaškoj i moldaviji u rano moderno doba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CS" dirty="0" smtClean="0"/>
              <a:t>p</a:t>
            </a:r>
            <a:r>
              <a:rPr lang="sr-Latn-CS" dirty="0" smtClean="0"/>
              <a:t>rof. </a:t>
            </a:r>
            <a:r>
              <a:rPr lang="sr-Latn-CS" dirty="0" smtClean="0"/>
              <a:t>d</a:t>
            </a:r>
            <a:r>
              <a:rPr lang="sr-Latn-CS" dirty="0" smtClean="0"/>
              <a:t>r Jelena Erdeljan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aska i Moldavija Moldovica Carigr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6471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53200" y="34290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Moldovica</a:t>
            </a:r>
          </a:p>
          <a:p>
            <a:endParaRPr lang="sr-Latn-CS" dirty="0"/>
          </a:p>
          <a:p>
            <a:r>
              <a:rPr lang="sr-Latn-CS" dirty="0" smtClean="0"/>
              <a:t>Predstava Carigrada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ASTIREA-CURTEA-DE-ARGES-1x6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91440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96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Bogorodičina crkva manastira Kurtea de Arđeš</a:t>
            </a:r>
          </a:p>
          <a:p>
            <a:r>
              <a:rPr lang="sr-Latn-CS" dirty="0" smtClean="0"/>
              <a:t>Zadužbina vlaškog vojvode Njagoa Basarabe i Milice Despine Branković, početak XVI veka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aska i Moldavija Njagoe Basaraba i Milica Despina Kurtea de Ardj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412242"/>
            <a:ext cx="3505200" cy="59237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0" y="4648200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Kurtea de Arđeš</a:t>
            </a:r>
          </a:p>
          <a:p>
            <a:endParaRPr lang="sr-Latn-CS" dirty="0"/>
          </a:p>
          <a:p>
            <a:r>
              <a:rPr lang="sr-Latn-CS" dirty="0" smtClean="0"/>
              <a:t>Ktitorski portret</a:t>
            </a:r>
          </a:p>
          <a:p>
            <a:r>
              <a:rPr lang="sr-Latn-CS" dirty="0" smtClean="0"/>
              <a:t>Njagoe Basaraba i Milica Despina sa svojom decom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la\Desktop\Eclecticism for publication\Fig. 3 Prince Lazar and Princess Milica drawing of fresco from Curtea de Ar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25400"/>
            <a:ext cx="9158288" cy="69103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38800" y="4390072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Kurtea de Arđeš</a:t>
            </a:r>
          </a:p>
          <a:p>
            <a:r>
              <a:rPr lang="sr-Latn-CS" b="1" dirty="0" smtClean="0"/>
              <a:t>Crtež freske iz priprate sa ktitorskim portretima kneza Lazara i knjeginje Milice sa modelom Ravanice</a:t>
            </a:r>
            <a:endParaRPr 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ela\Desktop\Eclecticism for publication\Fig. 6 Icon of Descent from the Cross 1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416818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05400" y="1905000"/>
            <a:ext cx="3810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Skidanje s krsta i oplakivanje Hrista</a:t>
            </a:r>
          </a:p>
          <a:p>
            <a:pPr algn="just"/>
            <a:r>
              <a:rPr lang="sr-Latn-CS" dirty="0" smtClean="0"/>
              <a:t>Ikona iz 1522. godine koja je pripadala Milici Despini Branković i bila izraz njene lične pobožnosti.</a:t>
            </a:r>
          </a:p>
          <a:p>
            <a:endParaRPr lang="sr-Latn-CS" dirty="0"/>
          </a:p>
          <a:p>
            <a:pPr algn="just"/>
            <a:r>
              <a:rPr lang="sr-Latn-CS" dirty="0" smtClean="0"/>
              <a:t>Uz ikonografske elemente sasvim jasno i prisustvo ikonografskih motiva inspirisanih u Transilvaniji popularnim pietama nastalim kao rezultat delovanja i odjeci praške škole, i tzv. Lepih Madona, ustanovljene u poznoj gotici od Petera Parlera.</a:t>
            </a:r>
          </a:p>
          <a:p>
            <a:pPr algn="just"/>
            <a:endParaRPr lang="sr-Latn-CS" dirty="0"/>
          </a:p>
          <a:p>
            <a:pPr algn="just"/>
            <a:r>
              <a:rPr lang="sr-Latn-CS" dirty="0" smtClean="0"/>
              <a:t>Odličan primer kros-kulturalne konektivnosti u umetnosti ranog modernog doba u centralnoj i istočnoj Evropi.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laska i Moldavija mapa iz 15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762000"/>
            <a:ext cx="4914900" cy="5267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5257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Vlaška i Moldavija</a:t>
            </a:r>
          </a:p>
          <a:p>
            <a:r>
              <a:rPr lang="sr-Latn-CS" dirty="0" smtClean="0"/>
              <a:t>Mapa iz 1519. godine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209800" y="3962400"/>
            <a:ext cx="1143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2514600" y="3048000"/>
            <a:ext cx="1066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81000"/>
            <a:ext cx="8458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dirty="0" smtClean="0"/>
              <a:t>Vladari kneževina Vlaške i Moldavije bili su tokom druge polovine XV kao i u XVI i XVII veku, među najvećim ktitorima hrišćanske umetnosti u istočnoj Evropi i na Balkanu, svakako i pre svega na teritoriji svojih kneževina ali i na Svetoj Gori Atoskoj. </a:t>
            </a:r>
          </a:p>
          <a:p>
            <a:pPr algn="just"/>
            <a:r>
              <a:rPr lang="sr-Latn-CS" dirty="0" smtClean="0"/>
              <a:t>Posebno treba istaći da su, budući dinastičkim brakovima povezani sa potomcima vladarske kuće srpskih sremskih despota Brankovića, nastavili sa ktitorskom aktivnošću u svetogorskim manastirima čiji su ktitori prethodno bili Brankovići (Esfigmen, Sveti Pavle) ali i da su darivali i pomagali nastanak i trajanje, kao i pripadajuću umetnost i vizuelnu kulturu, zadužbina sremskih Brankovića na Fruškoj Gori (Krušedol) i starijih nemanjićkih zadužbina (Dečani).</a:t>
            </a:r>
          </a:p>
          <a:p>
            <a:pPr algn="just"/>
            <a:r>
              <a:rPr lang="en-US" dirty="0" smtClean="0">
                <a:hlinkClick r:id="rId2"/>
              </a:rPr>
              <a:t>https://www.academia.edu/27122802/A_note_on_the_ktetorship_and_contribution_of_women_from_the_Brankovi%C4%87_dynasty_to_cross-cultural_connections_in_late_medieval_and_early_modern_Balkans_Zbornik_za_likovne_umetnosti_Matice_srpske_44_2016_61-72</a:t>
            </a:r>
            <a:r>
              <a:rPr lang="sr-Latn-CS" dirty="0" smtClean="0"/>
              <a:t> </a:t>
            </a:r>
          </a:p>
          <a:p>
            <a:pPr algn="just"/>
            <a:endParaRPr lang="sr-Latn-CS" dirty="0"/>
          </a:p>
          <a:p>
            <a:pPr algn="just"/>
            <a:endParaRPr lang="en-US" dirty="0" smtClean="0"/>
          </a:p>
          <a:p>
            <a:pPr algn="just"/>
            <a:endParaRPr lang="sr-Latn-CS" dirty="0"/>
          </a:p>
          <a:p>
            <a:pPr algn="just"/>
            <a:r>
              <a:rPr lang="sr-Latn-C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dirty="0" smtClean="0"/>
              <a:t>Izuzetno značajni ktitori su moldavske vojvode Stefan III Veliki (vladao od 1457. do 1504. godine), i njegov nezakoniti sin i naslednik Petru Rareš (u dva navrata vojvoda Moldavije, od 1527. do 1538, i od 1541. do 1546. godine) i vlaški vojvoda Njagoe Basaraba (vladao od 1512. do 1521. godine).</a:t>
            </a:r>
          </a:p>
          <a:p>
            <a:pPr algn="just"/>
            <a:endParaRPr lang="sr-Latn-CS" dirty="0" smtClean="0"/>
          </a:p>
          <a:p>
            <a:pPr algn="just"/>
            <a:r>
              <a:rPr lang="sr-Latn-CS" dirty="0" smtClean="0"/>
              <a:t>Vojvoda Njagoe Basaraba bio je oženjen Milicom Despinom Branković, ćerkom despota Jovana Brankovića, unukom svete despotice Angeline Branković i slepog despota Stefana Brankovića (sina despota Đurđa Brankovića) a vojvoda Petru Rareš njenoj sestrom, Jelenom Ekaterinom Branković.</a:t>
            </a:r>
          </a:p>
          <a:p>
            <a:pPr algn="just"/>
            <a:endParaRPr lang="sr-Latn-CS" dirty="0"/>
          </a:p>
          <a:p>
            <a:pPr algn="just"/>
            <a:r>
              <a:rPr lang="sr-Latn-CS" dirty="0" smtClean="0"/>
              <a:t>Vizuelni identitet zadužbina vlaških i moldavskih vojvoda bio je zasnovan na obrascima nasleđenim i preuzetim iz vizantijske ali i iz srpske srednjovekovne umetnosti ali i elementima preuzetim kao rezultat kros-kulturalne konektivnosti i kulturnog transfera nastalog kroz stalne kontakte kako sa Osmanskim carstvom tako i sa zapadnoevropskom umetnošću, pre svega preko geografski najbliže Transilvanije i Ugarske ali i Poljske i Litvanije. Zahvaljujući dinastičkim brakovima sa izdancima loze sremskih Brankovića, a posebno zahvaljujući delatnosti vladike Maksima Brankovića, u Vlaškoj se neguju i kultovi srpskih svetitelja, svetih vladara iz loze Nemanjića i Lazarevića.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aska Manastirea_Put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883104"/>
            <a:ext cx="3429000" cy="50822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48006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Manastir Putna</a:t>
            </a:r>
          </a:p>
          <a:p>
            <a:r>
              <a:rPr lang="sr-Latn-CS" dirty="0" smtClean="0"/>
              <a:t>Zadužbina i grobna crkva vojvode Stefana III Velikog</a:t>
            </a:r>
          </a:p>
          <a:p>
            <a:r>
              <a:rPr lang="sr-Latn-CS" dirty="0" smtClean="0"/>
              <a:t>1466-1470-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laska humor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762000"/>
            <a:ext cx="4594761" cy="4717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8800" y="4800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Manastir Humor</a:t>
            </a:r>
          </a:p>
          <a:p>
            <a:r>
              <a:rPr lang="sr-Latn-CS" dirty="0" smtClean="0"/>
              <a:t>Zadužbina vojvode Petru Rareša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aska i Moldavija Humor manastir moldavski vojvoda Petru Rares i Jelena Ekaterina Brankov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999" y="1496291"/>
            <a:ext cx="4649755" cy="41425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2600" y="4953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Manastir Humor</a:t>
            </a:r>
          </a:p>
          <a:p>
            <a:r>
              <a:rPr lang="sr-Latn-CS" dirty="0" smtClean="0"/>
              <a:t>Ktitorski portret Petru Rareša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aska i Moldavija Moldovica manastir 1535 do 15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0"/>
            <a:ext cx="43526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1600" y="58674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Manastir Moldovica</a:t>
            </a:r>
          </a:p>
          <a:p>
            <a:r>
              <a:rPr lang="sr-Latn-CS" dirty="0" smtClean="0"/>
              <a:t>Zadužbina Petru Rareša</a:t>
            </a:r>
          </a:p>
          <a:p>
            <a:r>
              <a:rPr lang="sr-Latn-CS" dirty="0" smtClean="0"/>
              <a:t>1535-1537.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aska i Moldavija Moldovica manastir 1537 opsada Carigr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462" y="1447800"/>
            <a:ext cx="7839075" cy="2505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43434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Oslikana fasada manastira Moldovice</a:t>
            </a:r>
          </a:p>
          <a:p>
            <a:r>
              <a:rPr lang="sr-Latn-CS" dirty="0" smtClean="0"/>
              <a:t>Scena Opsade Carigrada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230</TotalTime>
  <Words>509</Words>
  <Application>Microsoft Office PowerPoint</Application>
  <PresentationFormat>On-screen Show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Median</vt:lpstr>
      <vt:lpstr>Opšta istorija umetnosti srednjeg veka  umetnost u vlaškoj i moldaviji u rano moderno doba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Opšta istorija umetnosti srednjeg veka  umetnost u vlaškoj i moldaviji u rano moderno doba</dc:title>
  <dc:creator>Jela</dc:creator>
  <cp:lastModifiedBy>Jela</cp:lastModifiedBy>
  <cp:revision>23</cp:revision>
  <dcterms:created xsi:type="dcterms:W3CDTF">2020-05-12T13:39:22Z</dcterms:created>
  <dcterms:modified xsi:type="dcterms:W3CDTF">2020-05-12T17:29:40Z</dcterms:modified>
</cp:coreProperties>
</file>