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A71E-8EDB-4DAD-8914-359FB1DB4EE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EB1B-9106-41A4-AE8E-F9E5274B4D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A71E-8EDB-4DAD-8914-359FB1DB4EE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EB1B-9106-41A4-AE8E-F9E5274B4D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A71E-8EDB-4DAD-8914-359FB1DB4EE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EB1B-9106-41A4-AE8E-F9E5274B4D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A71E-8EDB-4DAD-8914-359FB1DB4EE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EB1B-9106-41A4-AE8E-F9E5274B4D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A71E-8EDB-4DAD-8914-359FB1DB4EE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EB1B-9106-41A4-AE8E-F9E5274B4D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A71E-8EDB-4DAD-8914-359FB1DB4EE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EB1B-9106-41A4-AE8E-F9E5274B4D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A71E-8EDB-4DAD-8914-359FB1DB4EE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EB1B-9106-41A4-AE8E-F9E5274B4D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A71E-8EDB-4DAD-8914-359FB1DB4EE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EB1B-9106-41A4-AE8E-F9E5274B4D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A71E-8EDB-4DAD-8914-359FB1DB4EE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EB1B-9106-41A4-AE8E-F9E5274B4D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A71E-8EDB-4DAD-8914-359FB1DB4EE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EB1B-9106-41A4-AE8E-F9E5274B4D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A71E-8EDB-4DAD-8914-359FB1DB4EE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EB1B-9106-41A4-AE8E-F9E5274B4D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1A71E-8EDB-4DAD-8914-359FB1DB4EE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EB1B-9106-41A4-AE8E-F9E5274B4DB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7632" y="1938635"/>
            <a:ext cx="9799862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Latn-RS" sz="6600" b="1" dirty="0" smtClean="0">
                <a:solidFill>
                  <a:schemeClr val="accent2"/>
                </a:solidFill>
              </a:rPr>
              <a:t>DECA NA DELU U PORODICI</a:t>
            </a:r>
            <a:endParaRPr lang="sr-Latn-RS" sz="6600" b="1" dirty="0" smtClean="0">
              <a:solidFill>
                <a:schemeClr val="accent2"/>
              </a:solidFill>
            </a:endParaRPr>
          </a:p>
          <a:p>
            <a:pPr algn="ctr"/>
            <a:r>
              <a:rPr lang="sr-Latn-RS" sz="6600" b="1" dirty="0" smtClean="0">
                <a:solidFill>
                  <a:schemeClr val="accent2"/>
                </a:solidFill>
              </a:rPr>
              <a:t>I ŠKOLI</a:t>
            </a:r>
            <a:endParaRPr lang="en-US" sz="66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563" y="70961"/>
            <a:ext cx="11412415" cy="61863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Latn-RS" sz="44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Porodica i škola</a:t>
            </a:r>
            <a:endParaRPr lang="sr-Latn-RS" sz="44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44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Društvena okruženja: porodica i škola.</a:t>
            </a:r>
            <a:endParaRPr lang="sr-Latn-RS" sz="44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44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Dete kao akter.</a:t>
            </a:r>
            <a:endParaRPr lang="sr-Latn-RS" sz="44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44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Svakodnevni život deteta.</a:t>
            </a:r>
            <a:endParaRPr lang="sr-Latn-RS" sz="44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44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Pregovaranje   o svakodnevnom iskustvu.</a:t>
            </a:r>
            <a:endParaRPr lang="sr-Latn-RS" sz="44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44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Shvatanje detinjstva od strane odraslih.</a:t>
            </a:r>
            <a:endParaRPr lang="sr-Latn-RS" sz="44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746" y="553915"/>
            <a:ext cx="11025554" cy="60016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Latn-R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Socijalizacija</a:t>
            </a:r>
            <a:endParaRPr lang="sr-Latn-RS" sz="40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Socijalizacija – integracija deteta u društveni svet.</a:t>
            </a:r>
            <a:endParaRPr lang="sr-Latn-RS" sz="36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Kulturna očekivanja i verovanja.</a:t>
            </a:r>
            <a:endParaRPr lang="sr-Latn-RS" sz="36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Roditeljska uloga.</a:t>
            </a:r>
            <a:endParaRPr lang="sr-Latn-RS" sz="36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Obrazovanje kao uticaj odraslih generacija.</a:t>
            </a:r>
            <a:endParaRPr lang="sr-Latn-RS" sz="36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Razvoj fizičkih, psiholoških, intelektualnih i moralnih sposobnosti.</a:t>
            </a:r>
            <a:endParaRPr lang="sr-Latn-RS" sz="28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707" y="217190"/>
            <a:ext cx="10761785" cy="62786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Latn-RS" sz="48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O</a:t>
            </a:r>
            <a:r>
              <a:rPr lang="en-US" sz="48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dnosi</a:t>
            </a:r>
            <a:r>
              <a:rPr lang="en-US" sz="48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8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moći</a:t>
            </a:r>
            <a:endParaRPr lang="sr-Latn-RS" sz="48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44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Odnosi moći između dece i odraslih.</a:t>
            </a:r>
            <a:endParaRPr lang="sr-Latn-RS" sz="44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44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Organizaciona kontrola odraslih.</a:t>
            </a:r>
            <a:endParaRPr lang="sr-Latn-RS" sz="44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44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Podređen položaj dece.</a:t>
            </a:r>
            <a:endParaRPr lang="sr-Latn-RS" sz="44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44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Nedostatak ekonomske moći.</a:t>
            </a:r>
            <a:endParaRPr lang="sr-Latn-RS" sz="44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44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Međugeneracijski ugovor.</a:t>
            </a:r>
            <a:endParaRPr lang="sr-Latn-RS" sz="44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162" y="545123"/>
            <a:ext cx="10823330" cy="563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Akter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,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identitet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, </a:t>
            </a:r>
            <a:r>
              <a:rPr lang="sr-Latn-R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društveno 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del</a:t>
            </a:r>
            <a:r>
              <a:rPr lang="sr-Latn-R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ovanj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e</a:t>
            </a:r>
            <a:endParaRPr lang="sr-Latn-RS" sz="40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Dete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kao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akter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,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pregovarač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i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objekat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delovanja</a:t>
            </a:r>
            <a:r>
              <a:rPr lang="sr-Latn-R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.</a:t>
            </a:r>
            <a:endParaRPr lang="sr-Latn-RS" sz="40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Delanje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i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društvena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struktura</a:t>
            </a:r>
            <a:r>
              <a:rPr lang="sr-Latn-R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.</a:t>
            </a:r>
            <a:endParaRPr lang="sr-Latn-RS" sz="40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Konstrukcija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identiteta</a:t>
            </a:r>
            <a:r>
              <a:rPr lang="sr-Latn-R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.</a:t>
            </a:r>
            <a:endParaRPr lang="sr-Latn-RS" sz="40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Identitet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u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porodici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i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identitet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učenika</a:t>
            </a:r>
            <a:r>
              <a:rPr lang="sr-Latn-R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.</a:t>
            </a:r>
            <a:endParaRPr lang="sr-Latn-RS" sz="40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Uzajamno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delovanje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deteta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i</a:t>
            </a:r>
            <a:r>
              <a:rPr lang="en-U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odraslih</a:t>
            </a:r>
            <a:r>
              <a:rPr lang="sr-Latn-R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.</a:t>
            </a:r>
            <a:endParaRPr lang="en-US" sz="4000" dirty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824" y="246184"/>
            <a:ext cx="10990384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Porodica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i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škola</a:t>
            </a:r>
            <a:endParaRPr lang="sr-Latn-RS" sz="36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Socijalizacija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kao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pregovaranje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(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porodica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)</a:t>
            </a: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.</a:t>
            </a:r>
            <a:endParaRPr lang="sr-Latn-RS" sz="36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Socijalizacija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kao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propisivanje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(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škola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)</a:t>
            </a: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.</a:t>
            </a:r>
            <a:endParaRPr lang="sr-Latn-RS" sz="36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Autoritet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odraslih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u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kontekstu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odnosa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i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institucionalnih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normi</a:t>
            </a: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.</a:t>
            </a:r>
            <a:endParaRPr lang="sr-Latn-RS" sz="36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Konstruisanje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deteta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kao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aktera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i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projekta</a:t>
            </a: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.</a:t>
            </a:r>
            <a:endParaRPr lang="sr-Latn-RS" sz="36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Dečije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konstruisanje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sebe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kao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subjekta</a:t>
            </a:r>
            <a:r>
              <a:rPr lang="en-U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 </a:t>
            </a: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i </a:t>
            </a:r>
            <a:r>
              <a:rPr lang="en-US" sz="3600" dirty="0" err="1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objekta</a:t>
            </a:r>
            <a:r>
              <a:rPr lang="sr-Latn-RS" sz="36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.</a:t>
            </a:r>
            <a:endParaRPr lang="en-US" sz="3600" dirty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9318" y="1995855"/>
            <a:ext cx="6673361" cy="1813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Latn-R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Pripremila:</a:t>
            </a:r>
            <a:endParaRPr lang="sr-Latn-RS" sz="4000" dirty="0" smtClean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sr-Latn-RS" sz="4000" dirty="0" smtClean="0">
                <a:solidFill>
                  <a:schemeClr val="accent2"/>
                </a:solidFill>
                <a:latin typeface="Bahnschrift Light SemiCondensed" panose="020B0502040204020203" pitchFamily="34" charset="0"/>
              </a:rPr>
              <a:t>Anđela Ćorić SO22/70</a:t>
            </a:r>
            <a:endParaRPr lang="en-US" sz="4000" dirty="0">
              <a:solidFill>
                <a:schemeClr val="accent2"/>
              </a:solidFill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1082</Words>
  <Application>WPS Presentation</Application>
  <PresentationFormat>Widescreen</PresentationFormat>
  <Paragraphs>41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6" baseType="lpstr">
      <vt:lpstr>Arial</vt:lpstr>
      <vt:lpstr>SimSun</vt:lpstr>
      <vt:lpstr>Wingdings</vt:lpstr>
      <vt:lpstr>Bahnschrift Light SemiCondensed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smiljka tomanovic</cp:lastModifiedBy>
  <cp:revision>7</cp:revision>
  <dcterms:created xsi:type="dcterms:W3CDTF">2026-05-03T09:42:00Z</dcterms:created>
  <dcterms:modified xsi:type="dcterms:W3CDTF">2026-05-03T13:10:32Z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AE1FD7B89219475EA1E60D493661F0E3_13</vt:lpwstr>
  </property>
  <property fmtid="{D5CDD505-2E9C-101B-9397-08002B2CF9AE}" pid="3" name="KSOProductBuildVer">
    <vt:lpwstr>1033-12.1.0.25242</vt:lpwstr>
  </property>
</Properties>
</file>