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Umereni stil 2 – Naglašav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22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 slajd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7274044-2A92-D846-AA2B-64295DB1CDD6}"/>
              </a:ext>
            </a:extLst>
          </p:cNvPr>
          <p:cNvSpPr>
            <a:spLocks noGrp="1"/>
          </p:cNvSpPr>
          <p:nvPr>
            <p:ph type="ctrTitle"/>
          </p:nvPr>
        </p:nvSpPr>
        <p:spPr>
          <a:xfrm>
            <a:off x="1524000" y="1122363"/>
            <a:ext cx="9144000" cy="2387600"/>
          </a:xfrm>
        </p:spPr>
        <p:txBody>
          <a:bodyPr anchor="b"/>
          <a:lstStyle>
            <a:lvl1pPr algn="ctr">
              <a:defRPr sz="6000"/>
            </a:lvl1pPr>
          </a:lstStyle>
          <a:p>
            <a:r>
              <a:rPr lang="sr-Latn-RS"/>
              <a:t>Kliknite i uredite naslov mastera</a:t>
            </a:r>
          </a:p>
        </p:txBody>
      </p:sp>
      <p:sp>
        <p:nvSpPr>
          <p:cNvPr id="3" name="Podnaslov 2">
            <a:extLst>
              <a:ext uri="{FF2B5EF4-FFF2-40B4-BE49-F238E27FC236}">
                <a16:creationId xmlns:a16="http://schemas.microsoft.com/office/drawing/2014/main" id="{A9F7BA01-44B5-074D-B861-9EA98B3060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r-Latn-RS"/>
              <a:t>Kliknite da biste uredili stil podnaslova mastera</a:t>
            </a:r>
          </a:p>
        </p:txBody>
      </p:sp>
      <p:sp>
        <p:nvSpPr>
          <p:cNvPr id="4" name="Čuvar mesta za datum 3">
            <a:extLst>
              <a:ext uri="{FF2B5EF4-FFF2-40B4-BE49-F238E27FC236}">
                <a16:creationId xmlns:a16="http://schemas.microsoft.com/office/drawing/2014/main" id="{27DD9F4D-F07E-4844-9C8C-E876D3D9EF82}"/>
              </a:ext>
            </a:extLst>
          </p:cNvPr>
          <p:cNvSpPr>
            <a:spLocks noGrp="1"/>
          </p:cNvSpPr>
          <p:nvPr>
            <p:ph type="dt" sz="half" idx="10"/>
          </p:nvPr>
        </p:nvSpPr>
        <p:spPr/>
        <p:txBody>
          <a:bodyPr/>
          <a:lstStyle/>
          <a:p>
            <a:fld id="{BB1E1F2A-3853-8940-86BF-9825C9B20CC9}" type="datetimeFigureOut">
              <a:rPr lang="sr-Latn-RS" smtClean="0"/>
              <a:t>31.3.2020.</a:t>
            </a:fld>
            <a:endParaRPr lang="sr-Latn-RS"/>
          </a:p>
        </p:txBody>
      </p:sp>
      <p:sp>
        <p:nvSpPr>
          <p:cNvPr id="5" name="Čuvar mesta za podnožje 4">
            <a:extLst>
              <a:ext uri="{FF2B5EF4-FFF2-40B4-BE49-F238E27FC236}">
                <a16:creationId xmlns:a16="http://schemas.microsoft.com/office/drawing/2014/main" id="{7ED38123-DED7-DF4A-8017-BF4F58B8F33D}"/>
              </a:ext>
            </a:extLst>
          </p:cNvPr>
          <p:cNvSpPr>
            <a:spLocks noGrp="1"/>
          </p:cNvSpPr>
          <p:nvPr>
            <p:ph type="ftr" sz="quarter" idx="11"/>
          </p:nvPr>
        </p:nvSpPr>
        <p:spPr/>
        <p:txBody>
          <a:bodyPr/>
          <a:lstStyle/>
          <a:p>
            <a:endParaRPr lang="sr-Latn-RS"/>
          </a:p>
        </p:txBody>
      </p:sp>
      <p:sp>
        <p:nvSpPr>
          <p:cNvPr id="6" name="Čuvar mesta za broj slajda 5">
            <a:extLst>
              <a:ext uri="{FF2B5EF4-FFF2-40B4-BE49-F238E27FC236}">
                <a16:creationId xmlns:a16="http://schemas.microsoft.com/office/drawing/2014/main" id="{493F9109-9E8B-D247-8138-2A94ED355481}"/>
              </a:ext>
            </a:extLst>
          </p:cNvPr>
          <p:cNvSpPr>
            <a:spLocks noGrp="1"/>
          </p:cNvSpPr>
          <p:nvPr>
            <p:ph type="sldNum" sz="quarter" idx="12"/>
          </p:nvPr>
        </p:nvSpPr>
        <p:spPr/>
        <p:txBody>
          <a:bodyPr/>
          <a:lstStyle/>
          <a:p>
            <a:fld id="{A5F273B7-D1B0-B249-A8BB-05CD0823829C}" type="slidenum">
              <a:rPr lang="sr-Latn-RS" smtClean="0"/>
              <a:t>‹#›</a:t>
            </a:fld>
            <a:endParaRPr lang="sr-Latn-RS"/>
          </a:p>
        </p:txBody>
      </p:sp>
    </p:spTree>
    <p:extLst>
      <p:ext uri="{BB962C8B-B14F-4D97-AF65-F5344CB8AC3E}">
        <p14:creationId xmlns:p14="http://schemas.microsoft.com/office/powerpoint/2010/main" val="846924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4508F69-0368-8441-8C0F-903B450AA593}"/>
              </a:ext>
            </a:extLst>
          </p:cNvPr>
          <p:cNvSpPr>
            <a:spLocks noGrp="1"/>
          </p:cNvSpPr>
          <p:nvPr>
            <p:ph type="title"/>
          </p:nvPr>
        </p:nvSpPr>
        <p:spPr/>
        <p:txBody>
          <a:bodyPr/>
          <a:lstStyle/>
          <a:p>
            <a:r>
              <a:rPr lang="sr-Latn-RS"/>
              <a:t>Kliknite i uredite naslov mastera</a:t>
            </a:r>
          </a:p>
        </p:txBody>
      </p:sp>
      <p:sp>
        <p:nvSpPr>
          <p:cNvPr id="3" name="Čuvar mesta za vertikalni tekst 2">
            <a:extLst>
              <a:ext uri="{FF2B5EF4-FFF2-40B4-BE49-F238E27FC236}">
                <a16:creationId xmlns:a16="http://schemas.microsoft.com/office/drawing/2014/main" id="{D3708172-1FC9-D148-8B92-B0A167C94925}"/>
              </a:ext>
            </a:extLst>
          </p:cNvPr>
          <p:cNvSpPr>
            <a:spLocks noGrp="1"/>
          </p:cNvSpPr>
          <p:nvPr>
            <p:ph type="body" orient="vert" idx="1"/>
          </p:nvPr>
        </p:nvSpPr>
        <p:spPr/>
        <p:txBody>
          <a:bodyPr vert="eaVert"/>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datum 3">
            <a:extLst>
              <a:ext uri="{FF2B5EF4-FFF2-40B4-BE49-F238E27FC236}">
                <a16:creationId xmlns:a16="http://schemas.microsoft.com/office/drawing/2014/main" id="{2F4D800D-7825-A84A-9CAA-2DDC2F353814}"/>
              </a:ext>
            </a:extLst>
          </p:cNvPr>
          <p:cNvSpPr>
            <a:spLocks noGrp="1"/>
          </p:cNvSpPr>
          <p:nvPr>
            <p:ph type="dt" sz="half" idx="10"/>
          </p:nvPr>
        </p:nvSpPr>
        <p:spPr/>
        <p:txBody>
          <a:bodyPr/>
          <a:lstStyle/>
          <a:p>
            <a:fld id="{BB1E1F2A-3853-8940-86BF-9825C9B20CC9}" type="datetimeFigureOut">
              <a:rPr lang="sr-Latn-RS" smtClean="0"/>
              <a:t>31.3.2020.</a:t>
            </a:fld>
            <a:endParaRPr lang="sr-Latn-RS"/>
          </a:p>
        </p:txBody>
      </p:sp>
      <p:sp>
        <p:nvSpPr>
          <p:cNvPr id="5" name="Čuvar mesta za podnožje 4">
            <a:extLst>
              <a:ext uri="{FF2B5EF4-FFF2-40B4-BE49-F238E27FC236}">
                <a16:creationId xmlns:a16="http://schemas.microsoft.com/office/drawing/2014/main" id="{9FFC20A1-3BA3-064C-90C2-A94683E4C7E6}"/>
              </a:ext>
            </a:extLst>
          </p:cNvPr>
          <p:cNvSpPr>
            <a:spLocks noGrp="1"/>
          </p:cNvSpPr>
          <p:nvPr>
            <p:ph type="ftr" sz="quarter" idx="11"/>
          </p:nvPr>
        </p:nvSpPr>
        <p:spPr/>
        <p:txBody>
          <a:bodyPr/>
          <a:lstStyle/>
          <a:p>
            <a:endParaRPr lang="sr-Latn-RS"/>
          </a:p>
        </p:txBody>
      </p:sp>
      <p:sp>
        <p:nvSpPr>
          <p:cNvPr id="6" name="Čuvar mesta za broj slajda 5">
            <a:extLst>
              <a:ext uri="{FF2B5EF4-FFF2-40B4-BE49-F238E27FC236}">
                <a16:creationId xmlns:a16="http://schemas.microsoft.com/office/drawing/2014/main" id="{EA0D16EE-5767-3341-B8B5-9174A6B33311}"/>
              </a:ext>
            </a:extLst>
          </p:cNvPr>
          <p:cNvSpPr>
            <a:spLocks noGrp="1"/>
          </p:cNvSpPr>
          <p:nvPr>
            <p:ph type="sldNum" sz="quarter" idx="12"/>
          </p:nvPr>
        </p:nvSpPr>
        <p:spPr/>
        <p:txBody>
          <a:bodyPr/>
          <a:lstStyle/>
          <a:p>
            <a:fld id="{A5F273B7-D1B0-B249-A8BB-05CD0823829C}" type="slidenum">
              <a:rPr lang="sr-Latn-RS" smtClean="0"/>
              <a:t>‹#›</a:t>
            </a:fld>
            <a:endParaRPr lang="sr-Latn-RS"/>
          </a:p>
        </p:txBody>
      </p:sp>
    </p:spTree>
    <p:extLst>
      <p:ext uri="{BB962C8B-B14F-4D97-AF65-F5344CB8AC3E}">
        <p14:creationId xmlns:p14="http://schemas.microsoft.com/office/powerpoint/2010/main" val="3428297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a:extLst>
              <a:ext uri="{FF2B5EF4-FFF2-40B4-BE49-F238E27FC236}">
                <a16:creationId xmlns:a16="http://schemas.microsoft.com/office/drawing/2014/main" id="{2DF8193A-5EBF-8C4C-8EC6-3D8F5C8990F1}"/>
              </a:ext>
            </a:extLst>
          </p:cNvPr>
          <p:cNvSpPr>
            <a:spLocks noGrp="1"/>
          </p:cNvSpPr>
          <p:nvPr>
            <p:ph type="title" orient="vert"/>
          </p:nvPr>
        </p:nvSpPr>
        <p:spPr>
          <a:xfrm>
            <a:off x="8724900" y="365125"/>
            <a:ext cx="2628900" cy="5811838"/>
          </a:xfrm>
        </p:spPr>
        <p:txBody>
          <a:bodyPr vert="eaVert"/>
          <a:lstStyle/>
          <a:p>
            <a:r>
              <a:rPr lang="sr-Latn-RS"/>
              <a:t>Kliknite i uredite naslov mastera</a:t>
            </a:r>
          </a:p>
        </p:txBody>
      </p:sp>
      <p:sp>
        <p:nvSpPr>
          <p:cNvPr id="3" name="Čuvar mesta za vertikalni tekst 2">
            <a:extLst>
              <a:ext uri="{FF2B5EF4-FFF2-40B4-BE49-F238E27FC236}">
                <a16:creationId xmlns:a16="http://schemas.microsoft.com/office/drawing/2014/main" id="{E72A95D8-8FF3-FB4F-8F8F-9B730F71BFDB}"/>
              </a:ext>
            </a:extLst>
          </p:cNvPr>
          <p:cNvSpPr>
            <a:spLocks noGrp="1"/>
          </p:cNvSpPr>
          <p:nvPr>
            <p:ph type="body" orient="vert" idx="1"/>
          </p:nvPr>
        </p:nvSpPr>
        <p:spPr>
          <a:xfrm>
            <a:off x="838200" y="365125"/>
            <a:ext cx="7734300" cy="5811838"/>
          </a:xfrm>
        </p:spPr>
        <p:txBody>
          <a:bodyPr vert="eaVert"/>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datum 3">
            <a:extLst>
              <a:ext uri="{FF2B5EF4-FFF2-40B4-BE49-F238E27FC236}">
                <a16:creationId xmlns:a16="http://schemas.microsoft.com/office/drawing/2014/main" id="{ADA619FB-99BE-EE49-B40C-AF8096CFDBD2}"/>
              </a:ext>
            </a:extLst>
          </p:cNvPr>
          <p:cNvSpPr>
            <a:spLocks noGrp="1"/>
          </p:cNvSpPr>
          <p:nvPr>
            <p:ph type="dt" sz="half" idx="10"/>
          </p:nvPr>
        </p:nvSpPr>
        <p:spPr/>
        <p:txBody>
          <a:bodyPr/>
          <a:lstStyle/>
          <a:p>
            <a:fld id="{BB1E1F2A-3853-8940-86BF-9825C9B20CC9}" type="datetimeFigureOut">
              <a:rPr lang="sr-Latn-RS" smtClean="0"/>
              <a:t>31.3.2020.</a:t>
            </a:fld>
            <a:endParaRPr lang="sr-Latn-RS"/>
          </a:p>
        </p:txBody>
      </p:sp>
      <p:sp>
        <p:nvSpPr>
          <p:cNvPr id="5" name="Čuvar mesta za podnožje 4">
            <a:extLst>
              <a:ext uri="{FF2B5EF4-FFF2-40B4-BE49-F238E27FC236}">
                <a16:creationId xmlns:a16="http://schemas.microsoft.com/office/drawing/2014/main" id="{9A8F2D28-7029-3649-B53B-84D5F837F0EB}"/>
              </a:ext>
            </a:extLst>
          </p:cNvPr>
          <p:cNvSpPr>
            <a:spLocks noGrp="1"/>
          </p:cNvSpPr>
          <p:nvPr>
            <p:ph type="ftr" sz="quarter" idx="11"/>
          </p:nvPr>
        </p:nvSpPr>
        <p:spPr/>
        <p:txBody>
          <a:bodyPr/>
          <a:lstStyle/>
          <a:p>
            <a:endParaRPr lang="sr-Latn-RS"/>
          </a:p>
        </p:txBody>
      </p:sp>
      <p:sp>
        <p:nvSpPr>
          <p:cNvPr id="6" name="Čuvar mesta za broj slajda 5">
            <a:extLst>
              <a:ext uri="{FF2B5EF4-FFF2-40B4-BE49-F238E27FC236}">
                <a16:creationId xmlns:a16="http://schemas.microsoft.com/office/drawing/2014/main" id="{2E415F52-C8AB-384B-918A-8F0CBB033F2D}"/>
              </a:ext>
            </a:extLst>
          </p:cNvPr>
          <p:cNvSpPr>
            <a:spLocks noGrp="1"/>
          </p:cNvSpPr>
          <p:nvPr>
            <p:ph type="sldNum" sz="quarter" idx="12"/>
          </p:nvPr>
        </p:nvSpPr>
        <p:spPr/>
        <p:txBody>
          <a:bodyPr/>
          <a:lstStyle/>
          <a:p>
            <a:fld id="{A5F273B7-D1B0-B249-A8BB-05CD0823829C}" type="slidenum">
              <a:rPr lang="sr-Latn-RS" smtClean="0"/>
              <a:t>‹#›</a:t>
            </a:fld>
            <a:endParaRPr lang="sr-Latn-RS"/>
          </a:p>
        </p:txBody>
      </p:sp>
    </p:spTree>
    <p:extLst>
      <p:ext uri="{BB962C8B-B14F-4D97-AF65-F5344CB8AC3E}">
        <p14:creationId xmlns:p14="http://schemas.microsoft.com/office/powerpoint/2010/main" val="1592032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85608DE-FEBE-5245-864E-1EBDCC5B988B}"/>
              </a:ext>
            </a:extLst>
          </p:cNvPr>
          <p:cNvSpPr>
            <a:spLocks noGrp="1"/>
          </p:cNvSpPr>
          <p:nvPr>
            <p:ph type="title"/>
          </p:nvPr>
        </p:nvSpPr>
        <p:spPr/>
        <p:txBody>
          <a:bodyPr/>
          <a:lstStyle/>
          <a:p>
            <a:r>
              <a:rPr lang="sr-Latn-RS"/>
              <a:t>Kliknite i uredite naslov mastera</a:t>
            </a:r>
          </a:p>
        </p:txBody>
      </p:sp>
      <p:sp>
        <p:nvSpPr>
          <p:cNvPr id="3" name="Čuvar mesta za sadržaj 2">
            <a:extLst>
              <a:ext uri="{FF2B5EF4-FFF2-40B4-BE49-F238E27FC236}">
                <a16:creationId xmlns:a16="http://schemas.microsoft.com/office/drawing/2014/main" id="{B11BCA03-B8C0-8541-82A0-171A17109838}"/>
              </a:ext>
            </a:extLst>
          </p:cNvPr>
          <p:cNvSpPr>
            <a:spLocks noGrp="1"/>
          </p:cNvSpPr>
          <p:nvPr>
            <p:ph idx="1"/>
          </p:nvPr>
        </p:nvSpPr>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datum 3">
            <a:extLst>
              <a:ext uri="{FF2B5EF4-FFF2-40B4-BE49-F238E27FC236}">
                <a16:creationId xmlns:a16="http://schemas.microsoft.com/office/drawing/2014/main" id="{02168098-60B6-2B4C-B448-FE22FE5FF101}"/>
              </a:ext>
            </a:extLst>
          </p:cNvPr>
          <p:cNvSpPr>
            <a:spLocks noGrp="1"/>
          </p:cNvSpPr>
          <p:nvPr>
            <p:ph type="dt" sz="half" idx="10"/>
          </p:nvPr>
        </p:nvSpPr>
        <p:spPr/>
        <p:txBody>
          <a:bodyPr/>
          <a:lstStyle/>
          <a:p>
            <a:fld id="{BB1E1F2A-3853-8940-86BF-9825C9B20CC9}" type="datetimeFigureOut">
              <a:rPr lang="sr-Latn-RS" smtClean="0"/>
              <a:t>31.3.2020.</a:t>
            </a:fld>
            <a:endParaRPr lang="sr-Latn-RS"/>
          </a:p>
        </p:txBody>
      </p:sp>
      <p:sp>
        <p:nvSpPr>
          <p:cNvPr id="5" name="Čuvar mesta za podnožje 4">
            <a:extLst>
              <a:ext uri="{FF2B5EF4-FFF2-40B4-BE49-F238E27FC236}">
                <a16:creationId xmlns:a16="http://schemas.microsoft.com/office/drawing/2014/main" id="{DAD564DC-BC71-5F46-9470-51220064A07A}"/>
              </a:ext>
            </a:extLst>
          </p:cNvPr>
          <p:cNvSpPr>
            <a:spLocks noGrp="1"/>
          </p:cNvSpPr>
          <p:nvPr>
            <p:ph type="ftr" sz="quarter" idx="11"/>
          </p:nvPr>
        </p:nvSpPr>
        <p:spPr/>
        <p:txBody>
          <a:bodyPr/>
          <a:lstStyle/>
          <a:p>
            <a:endParaRPr lang="sr-Latn-RS"/>
          </a:p>
        </p:txBody>
      </p:sp>
      <p:sp>
        <p:nvSpPr>
          <p:cNvPr id="6" name="Čuvar mesta za broj slajda 5">
            <a:extLst>
              <a:ext uri="{FF2B5EF4-FFF2-40B4-BE49-F238E27FC236}">
                <a16:creationId xmlns:a16="http://schemas.microsoft.com/office/drawing/2014/main" id="{E9AE7137-5912-8A41-81E7-2405F6FAC5EE}"/>
              </a:ext>
            </a:extLst>
          </p:cNvPr>
          <p:cNvSpPr>
            <a:spLocks noGrp="1"/>
          </p:cNvSpPr>
          <p:nvPr>
            <p:ph type="sldNum" sz="quarter" idx="12"/>
          </p:nvPr>
        </p:nvSpPr>
        <p:spPr/>
        <p:txBody>
          <a:bodyPr/>
          <a:lstStyle/>
          <a:p>
            <a:fld id="{A5F273B7-D1B0-B249-A8BB-05CD0823829C}" type="slidenum">
              <a:rPr lang="sr-Latn-RS" smtClean="0"/>
              <a:t>‹#›</a:t>
            </a:fld>
            <a:endParaRPr lang="sr-Latn-RS"/>
          </a:p>
        </p:txBody>
      </p:sp>
    </p:spTree>
    <p:extLst>
      <p:ext uri="{BB962C8B-B14F-4D97-AF65-F5344CB8AC3E}">
        <p14:creationId xmlns:p14="http://schemas.microsoft.com/office/powerpoint/2010/main" val="1199720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2D9E1D1-C0ED-9A4C-9FBF-35EAEE1EA711}"/>
              </a:ext>
            </a:extLst>
          </p:cNvPr>
          <p:cNvSpPr>
            <a:spLocks noGrp="1"/>
          </p:cNvSpPr>
          <p:nvPr>
            <p:ph type="title"/>
          </p:nvPr>
        </p:nvSpPr>
        <p:spPr>
          <a:xfrm>
            <a:off x="831850" y="1709738"/>
            <a:ext cx="10515600" cy="2852737"/>
          </a:xfrm>
        </p:spPr>
        <p:txBody>
          <a:bodyPr anchor="b"/>
          <a:lstStyle>
            <a:lvl1pPr>
              <a:defRPr sz="6000"/>
            </a:lvl1pPr>
          </a:lstStyle>
          <a:p>
            <a:r>
              <a:rPr lang="sr-Latn-RS"/>
              <a:t>Kliknite i uredite naslov mastera</a:t>
            </a:r>
          </a:p>
        </p:txBody>
      </p:sp>
      <p:sp>
        <p:nvSpPr>
          <p:cNvPr id="3" name="Čuvar mesta za tekst 2">
            <a:extLst>
              <a:ext uri="{FF2B5EF4-FFF2-40B4-BE49-F238E27FC236}">
                <a16:creationId xmlns:a16="http://schemas.microsoft.com/office/drawing/2014/main" id="{1A28DF71-E8A4-C740-A5C5-767670F91C7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r-Latn-RS"/>
              <a:t>Kliknite da biste uredili stilove teksta mastera</a:t>
            </a:r>
          </a:p>
        </p:txBody>
      </p:sp>
      <p:sp>
        <p:nvSpPr>
          <p:cNvPr id="4" name="Čuvar mesta za datum 3">
            <a:extLst>
              <a:ext uri="{FF2B5EF4-FFF2-40B4-BE49-F238E27FC236}">
                <a16:creationId xmlns:a16="http://schemas.microsoft.com/office/drawing/2014/main" id="{CA09503E-39B7-1040-96FF-E7D8625C590A}"/>
              </a:ext>
            </a:extLst>
          </p:cNvPr>
          <p:cNvSpPr>
            <a:spLocks noGrp="1"/>
          </p:cNvSpPr>
          <p:nvPr>
            <p:ph type="dt" sz="half" idx="10"/>
          </p:nvPr>
        </p:nvSpPr>
        <p:spPr/>
        <p:txBody>
          <a:bodyPr/>
          <a:lstStyle/>
          <a:p>
            <a:fld id="{BB1E1F2A-3853-8940-86BF-9825C9B20CC9}" type="datetimeFigureOut">
              <a:rPr lang="sr-Latn-RS" smtClean="0"/>
              <a:t>31.3.2020.</a:t>
            </a:fld>
            <a:endParaRPr lang="sr-Latn-RS"/>
          </a:p>
        </p:txBody>
      </p:sp>
      <p:sp>
        <p:nvSpPr>
          <p:cNvPr id="5" name="Čuvar mesta za podnožje 4">
            <a:extLst>
              <a:ext uri="{FF2B5EF4-FFF2-40B4-BE49-F238E27FC236}">
                <a16:creationId xmlns:a16="http://schemas.microsoft.com/office/drawing/2014/main" id="{4F6451AA-E34D-1646-BD21-0EAB883D0592}"/>
              </a:ext>
            </a:extLst>
          </p:cNvPr>
          <p:cNvSpPr>
            <a:spLocks noGrp="1"/>
          </p:cNvSpPr>
          <p:nvPr>
            <p:ph type="ftr" sz="quarter" idx="11"/>
          </p:nvPr>
        </p:nvSpPr>
        <p:spPr/>
        <p:txBody>
          <a:bodyPr/>
          <a:lstStyle/>
          <a:p>
            <a:endParaRPr lang="sr-Latn-RS"/>
          </a:p>
        </p:txBody>
      </p:sp>
      <p:sp>
        <p:nvSpPr>
          <p:cNvPr id="6" name="Čuvar mesta za broj slajda 5">
            <a:extLst>
              <a:ext uri="{FF2B5EF4-FFF2-40B4-BE49-F238E27FC236}">
                <a16:creationId xmlns:a16="http://schemas.microsoft.com/office/drawing/2014/main" id="{DF1C7DA4-D5AE-0D4D-8A3A-FF8A4CCE7F76}"/>
              </a:ext>
            </a:extLst>
          </p:cNvPr>
          <p:cNvSpPr>
            <a:spLocks noGrp="1"/>
          </p:cNvSpPr>
          <p:nvPr>
            <p:ph type="sldNum" sz="quarter" idx="12"/>
          </p:nvPr>
        </p:nvSpPr>
        <p:spPr/>
        <p:txBody>
          <a:bodyPr/>
          <a:lstStyle/>
          <a:p>
            <a:fld id="{A5F273B7-D1B0-B249-A8BB-05CD0823829C}" type="slidenum">
              <a:rPr lang="sr-Latn-RS" smtClean="0"/>
              <a:t>‹#›</a:t>
            </a:fld>
            <a:endParaRPr lang="sr-Latn-RS"/>
          </a:p>
        </p:txBody>
      </p:sp>
    </p:spTree>
    <p:extLst>
      <p:ext uri="{BB962C8B-B14F-4D97-AF65-F5344CB8AC3E}">
        <p14:creationId xmlns:p14="http://schemas.microsoft.com/office/powerpoint/2010/main" val="635871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4020314-2BC0-8845-AA5B-FD7E64CAD727}"/>
              </a:ext>
            </a:extLst>
          </p:cNvPr>
          <p:cNvSpPr>
            <a:spLocks noGrp="1"/>
          </p:cNvSpPr>
          <p:nvPr>
            <p:ph type="title"/>
          </p:nvPr>
        </p:nvSpPr>
        <p:spPr/>
        <p:txBody>
          <a:bodyPr/>
          <a:lstStyle/>
          <a:p>
            <a:r>
              <a:rPr lang="sr-Latn-RS"/>
              <a:t>Kliknite i uredite naslov mastera</a:t>
            </a:r>
          </a:p>
        </p:txBody>
      </p:sp>
      <p:sp>
        <p:nvSpPr>
          <p:cNvPr id="3" name="Čuvar mesta za sadržaj 2">
            <a:extLst>
              <a:ext uri="{FF2B5EF4-FFF2-40B4-BE49-F238E27FC236}">
                <a16:creationId xmlns:a16="http://schemas.microsoft.com/office/drawing/2014/main" id="{8F977C40-1E64-384C-86B6-2875008393A0}"/>
              </a:ext>
            </a:extLst>
          </p:cNvPr>
          <p:cNvSpPr>
            <a:spLocks noGrp="1"/>
          </p:cNvSpPr>
          <p:nvPr>
            <p:ph sz="half" idx="1"/>
          </p:nvPr>
        </p:nvSpPr>
        <p:spPr>
          <a:xfrm>
            <a:off x="838200" y="1825625"/>
            <a:ext cx="5181600" cy="435133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sadržaj 3">
            <a:extLst>
              <a:ext uri="{FF2B5EF4-FFF2-40B4-BE49-F238E27FC236}">
                <a16:creationId xmlns:a16="http://schemas.microsoft.com/office/drawing/2014/main" id="{3B0667D7-101A-5749-AE74-DEA2444C0151}"/>
              </a:ext>
            </a:extLst>
          </p:cNvPr>
          <p:cNvSpPr>
            <a:spLocks noGrp="1"/>
          </p:cNvSpPr>
          <p:nvPr>
            <p:ph sz="half" idx="2"/>
          </p:nvPr>
        </p:nvSpPr>
        <p:spPr>
          <a:xfrm>
            <a:off x="6172200" y="1825625"/>
            <a:ext cx="5181600" cy="435133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5" name="Čuvar mesta za datum 4">
            <a:extLst>
              <a:ext uri="{FF2B5EF4-FFF2-40B4-BE49-F238E27FC236}">
                <a16:creationId xmlns:a16="http://schemas.microsoft.com/office/drawing/2014/main" id="{7786010E-F464-9148-B65A-E2A47CADB45E}"/>
              </a:ext>
            </a:extLst>
          </p:cNvPr>
          <p:cNvSpPr>
            <a:spLocks noGrp="1"/>
          </p:cNvSpPr>
          <p:nvPr>
            <p:ph type="dt" sz="half" idx="10"/>
          </p:nvPr>
        </p:nvSpPr>
        <p:spPr/>
        <p:txBody>
          <a:bodyPr/>
          <a:lstStyle/>
          <a:p>
            <a:fld id="{BB1E1F2A-3853-8940-86BF-9825C9B20CC9}" type="datetimeFigureOut">
              <a:rPr lang="sr-Latn-RS" smtClean="0"/>
              <a:t>31.3.2020.</a:t>
            </a:fld>
            <a:endParaRPr lang="sr-Latn-RS"/>
          </a:p>
        </p:txBody>
      </p:sp>
      <p:sp>
        <p:nvSpPr>
          <p:cNvPr id="6" name="Čuvar mesta za podnožje 5">
            <a:extLst>
              <a:ext uri="{FF2B5EF4-FFF2-40B4-BE49-F238E27FC236}">
                <a16:creationId xmlns:a16="http://schemas.microsoft.com/office/drawing/2014/main" id="{51B9AF12-0B8D-704B-B88D-D28EF1D23371}"/>
              </a:ext>
            </a:extLst>
          </p:cNvPr>
          <p:cNvSpPr>
            <a:spLocks noGrp="1"/>
          </p:cNvSpPr>
          <p:nvPr>
            <p:ph type="ftr" sz="quarter" idx="11"/>
          </p:nvPr>
        </p:nvSpPr>
        <p:spPr/>
        <p:txBody>
          <a:bodyPr/>
          <a:lstStyle/>
          <a:p>
            <a:endParaRPr lang="sr-Latn-RS"/>
          </a:p>
        </p:txBody>
      </p:sp>
      <p:sp>
        <p:nvSpPr>
          <p:cNvPr id="7" name="Čuvar mesta za broj slajda 6">
            <a:extLst>
              <a:ext uri="{FF2B5EF4-FFF2-40B4-BE49-F238E27FC236}">
                <a16:creationId xmlns:a16="http://schemas.microsoft.com/office/drawing/2014/main" id="{06BB36A9-5B9E-D743-AA48-7E99ED7A63E8}"/>
              </a:ext>
            </a:extLst>
          </p:cNvPr>
          <p:cNvSpPr>
            <a:spLocks noGrp="1"/>
          </p:cNvSpPr>
          <p:nvPr>
            <p:ph type="sldNum" sz="quarter" idx="12"/>
          </p:nvPr>
        </p:nvSpPr>
        <p:spPr/>
        <p:txBody>
          <a:bodyPr/>
          <a:lstStyle/>
          <a:p>
            <a:fld id="{A5F273B7-D1B0-B249-A8BB-05CD0823829C}" type="slidenum">
              <a:rPr lang="sr-Latn-RS" smtClean="0"/>
              <a:t>‹#›</a:t>
            </a:fld>
            <a:endParaRPr lang="sr-Latn-RS"/>
          </a:p>
        </p:txBody>
      </p:sp>
    </p:spTree>
    <p:extLst>
      <p:ext uri="{BB962C8B-B14F-4D97-AF65-F5344CB8AC3E}">
        <p14:creationId xmlns:p14="http://schemas.microsoft.com/office/powerpoint/2010/main" val="3610112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C21D9FB-8AB1-4245-80E8-DA2E18D110D8}"/>
              </a:ext>
            </a:extLst>
          </p:cNvPr>
          <p:cNvSpPr>
            <a:spLocks noGrp="1"/>
          </p:cNvSpPr>
          <p:nvPr>
            <p:ph type="title"/>
          </p:nvPr>
        </p:nvSpPr>
        <p:spPr>
          <a:xfrm>
            <a:off x="839788" y="365125"/>
            <a:ext cx="10515600" cy="1325563"/>
          </a:xfrm>
        </p:spPr>
        <p:txBody>
          <a:bodyPr/>
          <a:lstStyle/>
          <a:p>
            <a:r>
              <a:rPr lang="sr-Latn-RS"/>
              <a:t>Kliknite i uredite naslov mastera</a:t>
            </a:r>
          </a:p>
        </p:txBody>
      </p:sp>
      <p:sp>
        <p:nvSpPr>
          <p:cNvPr id="3" name="Čuvar mesta za tekst 2">
            <a:extLst>
              <a:ext uri="{FF2B5EF4-FFF2-40B4-BE49-F238E27FC236}">
                <a16:creationId xmlns:a16="http://schemas.microsoft.com/office/drawing/2014/main" id="{A9B864ED-A938-0D46-8CD2-F0B6219432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a:t>Kliknite da biste uredili stilove teksta mastera</a:t>
            </a:r>
          </a:p>
        </p:txBody>
      </p:sp>
      <p:sp>
        <p:nvSpPr>
          <p:cNvPr id="4" name="Čuvar mesta za sadržaj 3">
            <a:extLst>
              <a:ext uri="{FF2B5EF4-FFF2-40B4-BE49-F238E27FC236}">
                <a16:creationId xmlns:a16="http://schemas.microsoft.com/office/drawing/2014/main" id="{A5EF9C36-8CEC-CC4B-8068-CE3A03B2930D}"/>
              </a:ext>
            </a:extLst>
          </p:cNvPr>
          <p:cNvSpPr>
            <a:spLocks noGrp="1"/>
          </p:cNvSpPr>
          <p:nvPr>
            <p:ph sz="half" idx="2"/>
          </p:nvPr>
        </p:nvSpPr>
        <p:spPr>
          <a:xfrm>
            <a:off x="839788" y="2505075"/>
            <a:ext cx="5157787" cy="368458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5" name="Čuvar mesta za tekst 4">
            <a:extLst>
              <a:ext uri="{FF2B5EF4-FFF2-40B4-BE49-F238E27FC236}">
                <a16:creationId xmlns:a16="http://schemas.microsoft.com/office/drawing/2014/main" id="{3E8D5BD7-D518-FA49-944B-E892104161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a:t>Kliknite da biste uredili stilove teksta mastera</a:t>
            </a:r>
          </a:p>
        </p:txBody>
      </p:sp>
      <p:sp>
        <p:nvSpPr>
          <p:cNvPr id="6" name="Čuvar mesta za sadržaj 5">
            <a:extLst>
              <a:ext uri="{FF2B5EF4-FFF2-40B4-BE49-F238E27FC236}">
                <a16:creationId xmlns:a16="http://schemas.microsoft.com/office/drawing/2014/main" id="{743BF086-0F16-674E-8AE2-734918035A6A}"/>
              </a:ext>
            </a:extLst>
          </p:cNvPr>
          <p:cNvSpPr>
            <a:spLocks noGrp="1"/>
          </p:cNvSpPr>
          <p:nvPr>
            <p:ph sz="quarter" idx="4"/>
          </p:nvPr>
        </p:nvSpPr>
        <p:spPr>
          <a:xfrm>
            <a:off x="6172200" y="2505075"/>
            <a:ext cx="5183188" cy="368458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7" name="Čuvar mesta za datum 6">
            <a:extLst>
              <a:ext uri="{FF2B5EF4-FFF2-40B4-BE49-F238E27FC236}">
                <a16:creationId xmlns:a16="http://schemas.microsoft.com/office/drawing/2014/main" id="{714C6A0A-7C5B-A547-B6E2-B0D9F2ABAEB9}"/>
              </a:ext>
            </a:extLst>
          </p:cNvPr>
          <p:cNvSpPr>
            <a:spLocks noGrp="1"/>
          </p:cNvSpPr>
          <p:nvPr>
            <p:ph type="dt" sz="half" idx="10"/>
          </p:nvPr>
        </p:nvSpPr>
        <p:spPr/>
        <p:txBody>
          <a:bodyPr/>
          <a:lstStyle/>
          <a:p>
            <a:fld id="{BB1E1F2A-3853-8940-86BF-9825C9B20CC9}" type="datetimeFigureOut">
              <a:rPr lang="sr-Latn-RS" smtClean="0"/>
              <a:t>31.3.2020.</a:t>
            </a:fld>
            <a:endParaRPr lang="sr-Latn-RS"/>
          </a:p>
        </p:txBody>
      </p:sp>
      <p:sp>
        <p:nvSpPr>
          <p:cNvPr id="8" name="Čuvar mesta za podnožje 7">
            <a:extLst>
              <a:ext uri="{FF2B5EF4-FFF2-40B4-BE49-F238E27FC236}">
                <a16:creationId xmlns:a16="http://schemas.microsoft.com/office/drawing/2014/main" id="{F3E59BF1-699E-F646-89B7-BEA7FE4C853F}"/>
              </a:ext>
            </a:extLst>
          </p:cNvPr>
          <p:cNvSpPr>
            <a:spLocks noGrp="1"/>
          </p:cNvSpPr>
          <p:nvPr>
            <p:ph type="ftr" sz="quarter" idx="11"/>
          </p:nvPr>
        </p:nvSpPr>
        <p:spPr/>
        <p:txBody>
          <a:bodyPr/>
          <a:lstStyle/>
          <a:p>
            <a:endParaRPr lang="sr-Latn-RS"/>
          </a:p>
        </p:txBody>
      </p:sp>
      <p:sp>
        <p:nvSpPr>
          <p:cNvPr id="9" name="Čuvar mesta za broj slajda 8">
            <a:extLst>
              <a:ext uri="{FF2B5EF4-FFF2-40B4-BE49-F238E27FC236}">
                <a16:creationId xmlns:a16="http://schemas.microsoft.com/office/drawing/2014/main" id="{644B8B78-227A-6642-B8AC-58DB7AC08ABD}"/>
              </a:ext>
            </a:extLst>
          </p:cNvPr>
          <p:cNvSpPr>
            <a:spLocks noGrp="1"/>
          </p:cNvSpPr>
          <p:nvPr>
            <p:ph type="sldNum" sz="quarter" idx="12"/>
          </p:nvPr>
        </p:nvSpPr>
        <p:spPr/>
        <p:txBody>
          <a:bodyPr/>
          <a:lstStyle/>
          <a:p>
            <a:fld id="{A5F273B7-D1B0-B249-A8BB-05CD0823829C}" type="slidenum">
              <a:rPr lang="sr-Latn-RS" smtClean="0"/>
              <a:t>‹#›</a:t>
            </a:fld>
            <a:endParaRPr lang="sr-Latn-RS"/>
          </a:p>
        </p:txBody>
      </p:sp>
    </p:spTree>
    <p:extLst>
      <p:ext uri="{BB962C8B-B14F-4D97-AF65-F5344CB8AC3E}">
        <p14:creationId xmlns:p14="http://schemas.microsoft.com/office/powerpoint/2010/main" val="342304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1F4DDF7-28EF-FC4F-9477-2865AC1E8DC2}"/>
              </a:ext>
            </a:extLst>
          </p:cNvPr>
          <p:cNvSpPr>
            <a:spLocks noGrp="1"/>
          </p:cNvSpPr>
          <p:nvPr>
            <p:ph type="title"/>
          </p:nvPr>
        </p:nvSpPr>
        <p:spPr/>
        <p:txBody>
          <a:bodyPr/>
          <a:lstStyle/>
          <a:p>
            <a:r>
              <a:rPr lang="sr-Latn-RS"/>
              <a:t>Kliknite i uredite naslov mastera</a:t>
            </a:r>
          </a:p>
        </p:txBody>
      </p:sp>
      <p:sp>
        <p:nvSpPr>
          <p:cNvPr id="3" name="Čuvar mesta za datum 2">
            <a:extLst>
              <a:ext uri="{FF2B5EF4-FFF2-40B4-BE49-F238E27FC236}">
                <a16:creationId xmlns:a16="http://schemas.microsoft.com/office/drawing/2014/main" id="{95935FB2-34B8-8748-85D3-9828B3B4DCE1}"/>
              </a:ext>
            </a:extLst>
          </p:cNvPr>
          <p:cNvSpPr>
            <a:spLocks noGrp="1"/>
          </p:cNvSpPr>
          <p:nvPr>
            <p:ph type="dt" sz="half" idx="10"/>
          </p:nvPr>
        </p:nvSpPr>
        <p:spPr/>
        <p:txBody>
          <a:bodyPr/>
          <a:lstStyle/>
          <a:p>
            <a:fld id="{BB1E1F2A-3853-8940-86BF-9825C9B20CC9}" type="datetimeFigureOut">
              <a:rPr lang="sr-Latn-RS" smtClean="0"/>
              <a:t>31.3.2020.</a:t>
            </a:fld>
            <a:endParaRPr lang="sr-Latn-RS"/>
          </a:p>
        </p:txBody>
      </p:sp>
      <p:sp>
        <p:nvSpPr>
          <p:cNvPr id="4" name="Čuvar mesta za podnožje 3">
            <a:extLst>
              <a:ext uri="{FF2B5EF4-FFF2-40B4-BE49-F238E27FC236}">
                <a16:creationId xmlns:a16="http://schemas.microsoft.com/office/drawing/2014/main" id="{05C4BFFE-9CF7-0F4F-8A1A-70C43E5012E1}"/>
              </a:ext>
            </a:extLst>
          </p:cNvPr>
          <p:cNvSpPr>
            <a:spLocks noGrp="1"/>
          </p:cNvSpPr>
          <p:nvPr>
            <p:ph type="ftr" sz="quarter" idx="11"/>
          </p:nvPr>
        </p:nvSpPr>
        <p:spPr/>
        <p:txBody>
          <a:bodyPr/>
          <a:lstStyle/>
          <a:p>
            <a:endParaRPr lang="sr-Latn-RS"/>
          </a:p>
        </p:txBody>
      </p:sp>
      <p:sp>
        <p:nvSpPr>
          <p:cNvPr id="5" name="Čuvar mesta za broj slajda 4">
            <a:extLst>
              <a:ext uri="{FF2B5EF4-FFF2-40B4-BE49-F238E27FC236}">
                <a16:creationId xmlns:a16="http://schemas.microsoft.com/office/drawing/2014/main" id="{C037CF45-C14C-9E43-89A4-48D14B81B497}"/>
              </a:ext>
            </a:extLst>
          </p:cNvPr>
          <p:cNvSpPr>
            <a:spLocks noGrp="1"/>
          </p:cNvSpPr>
          <p:nvPr>
            <p:ph type="sldNum" sz="quarter" idx="12"/>
          </p:nvPr>
        </p:nvSpPr>
        <p:spPr/>
        <p:txBody>
          <a:bodyPr/>
          <a:lstStyle/>
          <a:p>
            <a:fld id="{A5F273B7-D1B0-B249-A8BB-05CD0823829C}" type="slidenum">
              <a:rPr lang="sr-Latn-RS" smtClean="0"/>
              <a:t>‹#›</a:t>
            </a:fld>
            <a:endParaRPr lang="sr-Latn-RS"/>
          </a:p>
        </p:txBody>
      </p:sp>
    </p:spTree>
    <p:extLst>
      <p:ext uri="{BB962C8B-B14F-4D97-AF65-F5344CB8AC3E}">
        <p14:creationId xmlns:p14="http://schemas.microsoft.com/office/powerpoint/2010/main" val="1151579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a:extLst>
              <a:ext uri="{FF2B5EF4-FFF2-40B4-BE49-F238E27FC236}">
                <a16:creationId xmlns:a16="http://schemas.microsoft.com/office/drawing/2014/main" id="{2F4A91E0-8261-FB4F-8AA5-F189F16E8419}"/>
              </a:ext>
            </a:extLst>
          </p:cNvPr>
          <p:cNvSpPr>
            <a:spLocks noGrp="1"/>
          </p:cNvSpPr>
          <p:nvPr>
            <p:ph type="dt" sz="half" idx="10"/>
          </p:nvPr>
        </p:nvSpPr>
        <p:spPr/>
        <p:txBody>
          <a:bodyPr/>
          <a:lstStyle/>
          <a:p>
            <a:fld id="{BB1E1F2A-3853-8940-86BF-9825C9B20CC9}" type="datetimeFigureOut">
              <a:rPr lang="sr-Latn-RS" smtClean="0"/>
              <a:t>31.3.2020.</a:t>
            </a:fld>
            <a:endParaRPr lang="sr-Latn-RS"/>
          </a:p>
        </p:txBody>
      </p:sp>
      <p:sp>
        <p:nvSpPr>
          <p:cNvPr id="3" name="Čuvar mesta za podnožje 2">
            <a:extLst>
              <a:ext uri="{FF2B5EF4-FFF2-40B4-BE49-F238E27FC236}">
                <a16:creationId xmlns:a16="http://schemas.microsoft.com/office/drawing/2014/main" id="{57A5BE05-7466-894E-BDE2-75FBA159489B}"/>
              </a:ext>
            </a:extLst>
          </p:cNvPr>
          <p:cNvSpPr>
            <a:spLocks noGrp="1"/>
          </p:cNvSpPr>
          <p:nvPr>
            <p:ph type="ftr" sz="quarter" idx="11"/>
          </p:nvPr>
        </p:nvSpPr>
        <p:spPr/>
        <p:txBody>
          <a:bodyPr/>
          <a:lstStyle/>
          <a:p>
            <a:endParaRPr lang="sr-Latn-RS"/>
          </a:p>
        </p:txBody>
      </p:sp>
      <p:sp>
        <p:nvSpPr>
          <p:cNvPr id="4" name="Čuvar mesta za broj slajda 3">
            <a:extLst>
              <a:ext uri="{FF2B5EF4-FFF2-40B4-BE49-F238E27FC236}">
                <a16:creationId xmlns:a16="http://schemas.microsoft.com/office/drawing/2014/main" id="{4DBAFF0F-3D39-C54D-A90C-760DEFBA43CA}"/>
              </a:ext>
            </a:extLst>
          </p:cNvPr>
          <p:cNvSpPr>
            <a:spLocks noGrp="1"/>
          </p:cNvSpPr>
          <p:nvPr>
            <p:ph type="sldNum" sz="quarter" idx="12"/>
          </p:nvPr>
        </p:nvSpPr>
        <p:spPr/>
        <p:txBody>
          <a:bodyPr/>
          <a:lstStyle/>
          <a:p>
            <a:fld id="{A5F273B7-D1B0-B249-A8BB-05CD0823829C}" type="slidenum">
              <a:rPr lang="sr-Latn-RS" smtClean="0"/>
              <a:t>‹#›</a:t>
            </a:fld>
            <a:endParaRPr lang="sr-Latn-RS"/>
          </a:p>
        </p:txBody>
      </p:sp>
    </p:spTree>
    <p:extLst>
      <p:ext uri="{BB962C8B-B14F-4D97-AF65-F5344CB8AC3E}">
        <p14:creationId xmlns:p14="http://schemas.microsoft.com/office/powerpoint/2010/main" val="1719686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CAEF65A-A52F-0B42-A741-112EBF406EEB}"/>
              </a:ext>
            </a:extLst>
          </p:cNvPr>
          <p:cNvSpPr>
            <a:spLocks noGrp="1"/>
          </p:cNvSpPr>
          <p:nvPr>
            <p:ph type="title"/>
          </p:nvPr>
        </p:nvSpPr>
        <p:spPr>
          <a:xfrm>
            <a:off x="839788" y="457200"/>
            <a:ext cx="3932237" cy="1600200"/>
          </a:xfrm>
        </p:spPr>
        <p:txBody>
          <a:bodyPr anchor="b"/>
          <a:lstStyle>
            <a:lvl1pPr>
              <a:defRPr sz="3200"/>
            </a:lvl1pPr>
          </a:lstStyle>
          <a:p>
            <a:r>
              <a:rPr lang="sr-Latn-RS"/>
              <a:t>Kliknite i uredite naslov mastera</a:t>
            </a:r>
          </a:p>
        </p:txBody>
      </p:sp>
      <p:sp>
        <p:nvSpPr>
          <p:cNvPr id="3" name="Čuvar mesta za sadržaj 2">
            <a:extLst>
              <a:ext uri="{FF2B5EF4-FFF2-40B4-BE49-F238E27FC236}">
                <a16:creationId xmlns:a16="http://schemas.microsoft.com/office/drawing/2014/main" id="{D888BDF9-97F1-D349-B3BC-598C3A34ED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tekst 3">
            <a:extLst>
              <a:ext uri="{FF2B5EF4-FFF2-40B4-BE49-F238E27FC236}">
                <a16:creationId xmlns:a16="http://schemas.microsoft.com/office/drawing/2014/main" id="{75DE9537-2E21-C449-A5B7-0D05D74862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a:t>Kliknite da biste uredili stilove teksta mastera</a:t>
            </a:r>
          </a:p>
        </p:txBody>
      </p:sp>
      <p:sp>
        <p:nvSpPr>
          <p:cNvPr id="5" name="Čuvar mesta za datum 4">
            <a:extLst>
              <a:ext uri="{FF2B5EF4-FFF2-40B4-BE49-F238E27FC236}">
                <a16:creationId xmlns:a16="http://schemas.microsoft.com/office/drawing/2014/main" id="{66ABAE38-9940-B844-A661-8F8551CCF964}"/>
              </a:ext>
            </a:extLst>
          </p:cNvPr>
          <p:cNvSpPr>
            <a:spLocks noGrp="1"/>
          </p:cNvSpPr>
          <p:nvPr>
            <p:ph type="dt" sz="half" idx="10"/>
          </p:nvPr>
        </p:nvSpPr>
        <p:spPr/>
        <p:txBody>
          <a:bodyPr/>
          <a:lstStyle/>
          <a:p>
            <a:fld id="{BB1E1F2A-3853-8940-86BF-9825C9B20CC9}" type="datetimeFigureOut">
              <a:rPr lang="sr-Latn-RS" smtClean="0"/>
              <a:t>31.3.2020.</a:t>
            </a:fld>
            <a:endParaRPr lang="sr-Latn-RS"/>
          </a:p>
        </p:txBody>
      </p:sp>
      <p:sp>
        <p:nvSpPr>
          <p:cNvPr id="6" name="Čuvar mesta za podnožje 5">
            <a:extLst>
              <a:ext uri="{FF2B5EF4-FFF2-40B4-BE49-F238E27FC236}">
                <a16:creationId xmlns:a16="http://schemas.microsoft.com/office/drawing/2014/main" id="{F858FF2A-8974-CA49-AB9E-F9C7224E66D4}"/>
              </a:ext>
            </a:extLst>
          </p:cNvPr>
          <p:cNvSpPr>
            <a:spLocks noGrp="1"/>
          </p:cNvSpPr>
          <p:nvPr>
            <p:ph type="ftr" sz="quarter" idx="11"/>
          </p:nvPr>
        </p:nvSpPr>
        <p:spPr/>
        <p:txBody>
          <a:bodyPr/>
          <a:lstStyle/>
          <a:p>
            <a:endParaRPr lang="sr-Latn-RS"/>
          </a:p>
        </p:txBody>
      </p:sp>
      <p:sp>
        <p:nvSpPr>
          <p:cNvPr id="7" name="Čuvar mesta za broj slajda 6">
            <a:extLst>
              <a:ext uri="{FF2B5EF4-FFF2-40B4-BE49-F238E27FC236}">
                <a16:creationId xmlns:a16="http://schemas.microsoft.com/office/drawing/2014/main" id="{F640DA68-FCB5-5D4A-9F59-15360FEB518C}"/>
              </a:ext>
            </a:extLst>
          </p:cNvPr>
          <p:cNvSpPr>
            <a:spLocks noGrp="1"/>
          </p:cNvSpPr>
          <p:nvPr>
            <p:ph type="sldNum" sz="quarter" idx="12"/>
          </p:nvPr>
        </p:nvSpPr>
        <p:spPr/>
        <p:txBody>
          <a:bodyPr/>
          <a:lstStyle/>
          <a:p>
            <a:fld id="{A5F273B7-D1B0-B249-A8BB-05CD0823829C}" type="slidenum">
              <a:rPr lang="sr-Latn-RS" smtClean="0"/>
              <a:t>‹#›</a:t>
            </a:fld>
            <a:endParaRPr lang="sr-Latn-RS"/>
          </a:p>
        </p:txBody>
      </p:sp>
    </p:spTree>
    <p:extLst>
      <p:ext uri="{BB962C8B-B14F-4D97-AF65-F5344CB8AC3E}">
        <p14:creationId xmlns:p14="http://schemas.microsoft.com/office/powerpoint/2010/main" val="318032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9EFB59A-6A98-9649-B89B-141BCCF6F195}"/>
              </a:ext>
            </a:extLst>
          </p:cNvPr>
          <p:cNvSpPr>
            <a:spLocks noGrp="1"/>
          </p:cNvSpPr>
          <p:nvPr>
            <p:ph type="title"/>
          </p:nvPr>
        </p:nvSpPr>
        <p:spPr>
          <a:xfrm>
            <a:off x="839788" y="457200"/>
            <a:ext cx="3932237" cy="1600200"/>
          </a:xfrm>
        </p:spPr>
        <p:txBody>
          <a:bodyPr anchor="b"/>
          <a:lstStyle>
            <a:lvl1pPr>
              <a:defRPr sz="3200"/>
            </a:lvl1pPr>
          </a:lstStyle>
          <a:p>
            <a:r>
              <a:rPr lang="sr-Latn-RS"/>
              <a:t>Kliknite i uredite naslov mastera</a:t>
            </a:r>
          </a:p>
        </p:txBody>
      </p:sp>
      <p:sp>
        <p:nvSpPr>
          <p:cNvPr id="3" name="Čuvar mesta za sliku 2">
            <a:extLst>
              <a:ext uri="{FF2B5EF4-FFF2-40B4-BE49-F238E27FC236}">
                <a16:creationId xmlns:a16="http://schemas.microsoft.com/office/drawing/2014/main" id="{5E6A80DD-CB32-E04E-ADF0-72CDCD1467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a:extLst>
              <a:ext uri="{FF2B5EF4-FFF2-40B4-BE49-F238E27FC236}">
                <a16:creationId xmlns:a16="http://schemas.microsoft.com/office/drawing/2014/main" id="{C00A7902-AE88-5947-932E-48E01AA1EE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a:t>Kliknite da biste uredili stilove teksta mastera</a:t>
            </a:r>
          </a:p>
        </p:txBody>
      </p:sp>
      <p:sp>
        <p:nvSpPr>
          <p:cNvPr id="5" name="Čuvar mesta za datum 4">
            <a:extLst>
              <a:ext uri="{FF2B5EF4-FFF2-40B4-BE49-F238E27FC236}">
                <a16:creationId xmlns:a16="http://schemas.microsoft.com/office/drawing/2014/main" id="{96C51CAD-A20A-BE4D-B6EA-41A4F0A37D66}"/>
              </a:ext>
            </a:extLst>
          </p:cNvPr>
          <p:cNvSpPr>
            <a:spLocks noGrp="1"/>
          </p:cNvSpPr>
          <p:nvPr>
            <p:ph type="dt" sz="half" idx="10"/>
          </p:nvPr>
        </p:nvSpPr>
        <p:spPr/>
        <p:txBody>
          <a:bodyPr/>
          <a:lstStyle/>
          <a:p>
            <a:fld id="{BB1E1F2A-3853-8940-86BF-9825C9B20CC9}" type="datetimeFigureOut">
              <a:rPr lang="sr-Latn-RS" smtClean="0"/>
              <a:t>31.3.2020.</a:t>
            </a:fld>
            <a:endParaRPr lang="sr-Latn-RS"/>
          </a:p>
        </p:txBody>
      </p:sp>
      <p:sp>
        <p:nvSpPr>
          <p:cNvPr id="6" name="Čuvar mesta za podnožje 5">
            <a:extLst>
              <a:ext uri="{FF2B5EF4-FFF2-40B4-BE49-F238E27FC236}">
                <a16:creationId xmlns:a16="http://schemas.microsoft.com/office/drawing/2014/main" id="{708B6BD9-D2B9-8A4B-B268-F2C833FDAD33}"/>
              </a:ext>
            </a:extLst>
          </p:cNvPr>
          <p:cNvSpPr>
            <a:spLocks noGrp="1"/>
          </p:cNvSpPr>
          <p:nvPr>
            <p:ph type="ftr" sz="quarter" idx="11"/>
          </p:nvPr>
        </p:nvSpPr>
        <p:spPr/>
        <p:txBody>
          <a:bodyPr/>
          <a:lstStyle/>
          <a:p>
            <a:endParaRPr lang="sr-Latn-RS"/>
          </a:p>
        </p:txBody>
      </p:sp>
      <p:sp>
        <p:nvSpPr>
          <p:cNvPr id="7" name="Čuvar mesta za broj slajda 6">
            <a:extLst>
              <a:ext uri="{FF2B5EF4-FFF2-40B4-BE49-F238E27FC236}">
                <a16:creationId xmlns:a16="http://schemas.microsoft.com/office/drawing/2014/main" id="{708EB190-3572-F44D-97A3-707FD7A855DB}"/>
              </a:ext>
            </a:extLst>
          </p:cNvPr>
          <p:cNvSpPr>
            <a:spLocks noGrp="1"/>
          </p:cNvSpPr>
          <p:nvPr>
            <p:ph type="sldNum" sz="quarter" idx="12"/>
          </p:nvPr>
        </p:nvSpPr>
        <p:spPr/>
        <p:txBody>
          <a:bodyPr/>
          <a:lstStyle/>
          <a:p>
            <a:fld id="{A5F273B7-D1B0-B249-A8BB-05CD0823829C}" type="slidenum">
              <a:rPr lang="sr-Latn-RS" smtClean="0"/>
              <a:t>‹#›</a:t>
            </a:fld>
            <a:endParaRPr lang="sr-Latn-RS"/>
          </a:p>
        </p:txBody>
      </p:sp>
    </p:spTree>
    <p:extLst>
      <p:ext uri="{BB962C8B-B14F-4D97-AF65-F5344CB8AC3E}">
        <p14:creationId xmlns:p14="http://schemas.microsoft.com/office/powerpoint/2010/main" val="1658715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Čuvar mesta za naslov 1">
            <a:extLst>
              <a:ext uri="{FF2B5EF4-FFF2-40B4-BE49-F238E27FC236}">
                <a16:creationId xmlns:a16="http://schemas.microsoft.com/office/drawing/2014/main" id="{D1017380-65D0-F547-815F-6DC98B7EDB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r-Latn-RS"/>
              <a:t>Kliknite i uredite naslov mastera</a:t>
            </a:r>
          </a:p>
        </p:txBody>
      </p:sp>
      <p:sp>
        <p:nvSpPr>
          <p:cNvPr id="3" name="Čuvar mesta za tekst 2">
            <a:extLst>
              <a:ext uri="{FF2B5EF4-FFF2-40B4-BE49-F238E27FC236}">
                <a16:creationId xmlns:a16="http://schemas.microsoft.com/office/drawing/2014/main" id="{EECBC342-A1DD-4A41-8AF0-678309B6F7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datum 3">
            <a:extLst>
              <a:ext uri="{FF2B5EF4-FFF2-40B4-BE49-F238E27FC236}">
                <a16:creationId xmlns:a16="http://schemas.microsoft.com/office/drawing/2014/main" id="{A882161E-071D-0646-A181-8778F57E89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1E1F2A-3853-8940-86BF-9825C9B20CC9}" type="datetimeFigureOut">
              <a:rPr lang="sr-Latn-RS" smtClean="0"/>
              <a:t>31.3.2020.</a:t>
            </a:fld>
            <a:endParaRPr lang="sr-Latn-RS"/>
          </a:p>
        </p:txBody>
      </p:sp>
      <p:sp>
        <p:nvSpPr>
          <p:cNvPr id="5" name="Čuvar mesta za podnožje 4">
            <a:extLst>
              <a:ext uri="{FF2B5EF4-FFF2-40B4-BE49-F238E27FC236}">
                <a16:creationId xmlns:a16="http://schemas.microsoft.com/office/drawing/2014/main" id="{6FCB22C0-E3B7-4C4E-AA9B-4C72CBF5B3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a:p>
        </p:txBody>
      </p:sp>
      <p:sp>
        <p:nvSpPr>
          <p:cNvPr id="6" name="Čuvar mesta za broj slajda 5">
            <a:extLst>
              <a:ext uri="{FF2B5EF4-FFF2-40B4-BE49-F238E27FC236}">
                <a16:creationId xmlns:a16="http://schemas.microsoft.com/office/drawing/2014/main" id="{AA87CFF2-055B-AF4A-93F1-6B7806849D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F273B7-D1B0-B249-A8BB-05CD0823829C}" type="slidenum">
              <a:rPr lang="sr-Latn-RS" smtClean="0"/>
              <a:t>‹#›</a:t>
            </a:fld>
            <a:endParaRPr lang="sr-Latn-RS"/>
          </a:p>
        </p:txBody>
      </p:sp>
    </p:spTree>
    <p:extLst>
      <p:ext uri="{BB962C8B-B14F-4D97-AF65-F5344CB8AC3E}">
        <p14:creationId xmlns:p14="http://schemas.microsoft.com/office/powerpoint/2010/main" val="31344197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avougaonik: zaobljeni uglovi 3">
            <a:extLst>
              <a:ext uri="{FF2B5EF4-FFF2-40B4-BE49-F238E27FC236}">
                <a16:creationId xmlns:a16="http://schemas.microsoft.com/office/drawing/2014/main" id="{4C907D56-E4B1-1941-87B0-CDF54B4D1BFC}"/>
              </a:ext>
            </a:extLst>
          </p:cNvPr>
          <p:cNvSpPr/>
          <p:nvPr/>
        </p:nvSpPr>
        <p:spPr>
          <a:xfrm>
            <a:off x="1246908" y="2059628"/>
            <a:ext cx="10056915" cy="3430130"/>
          </a:xfrm>
          <a:prstGeom prst="roundRect">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sr-Latn-RS" u="sng"/>
          </a:p>
        </p:txBody>
      </p:sp>
      <p:sp>
        <p:nvSpPr>
          <p:cNvPr id="2" name="Naslov 1">
            <a:extLst>
              <a:ext uri="{FF2B5EF4-FFF2-40B4-BE49-F238E27FC236}">
                <a16:creationId xmlns:a16="http://schemas.microsoft.com/office/drawing/2014/main" id="{77043F42-BD3C-C44A-91F3-C8BC3B82FEEB}"/>
              </a:ext>
            </a:extLst>
          </p:cNvPr>
          <p:cNvSpPr>
            <a:spLocks noGrp="1"/>
          </p:cNvSpPr>
          <p:nvPr>
            <p:ph type="ctrTitle"/>
          </p:nvPr>
        </p:nvSpPr>
        <p:spPr>
          <a:xfrm>
            <a:off x="1524000" y="1368243"/>
            <a:ext cx="9144000" cy="2387600"/>
          </a:xfrm>
        </p:spPr>
        <p:txBody>
          <a:bodyPr>
            <a:normAutofit/>
          </a:bodyPr>
          <a:lstStyle/>
          <a:p>
            <a:r>
              <a:rPr lang="sr-Latn-RS" sz="4000">
                <a:latin typeface="Times New Roman" panose="02020603050405020304" pitchFamily="18" charset="0"/>
                <a:cs typeface="Times New Roman" panose="02020603050405020304" pitchFamily="18" charset="0"/>
              </a:rPr>
              <a:t>Kritika kvant</a:t>
            </a:r>
            <a:r>
              <a:rPr lang="en-US" sz="4000">
                <a:latin typeface="Times New Roman" panose="02020603050405020304" pitchFamily="18" charset="0"/>
                <a:cs typeface="Times New Roman" panose="02020603050405020304" pitchFamily="18" charset="0"/>
              </a:rPr>
              <a:t>it</a:t>
            </a:r>
            <a:r>
              <a:rPr lang="sr-Latn-RS" sz="4000">
                <a:latin typeface="Times New Roman" panose="02020603050405020304" pitchFamily="18" charset="0"/>
                <a:cs typeface="Times New Roman" panose="02020603050405020304" pitchFamily="18" charset="0"/>
              </a:rPr>
              <a:t>ativnog formalizma u sociološkom istraživanju</a:t>
            </a:r>
          </a:p>
        </p:txBody>
      </p:sp>
      <p:sp>
        <p:nvSpPr>
          <p:cNvPr id="3" name="Podnaslov 2">
            <a:extLst>
              <a:ext uri="{FF2B5EF4-FFF2-40B4-BE49-F238E27FC236}">
                <a16:creationId xmlns:a16="http://schemas.microsoft.com/office/drawing/2014/main" id="{FBBA17BB-2BE5-9346-8C0C-CEC09FC4B21F}"/>
              </a:ext>
            </a:extLst>
          </p:cNvPr>
          <p:cNvSpPr>
            <a:spLocks noGrp="1"/>
          </p:cNvSpPr>
          <p:nvPr>
            <p:ph type="subTitle" idx="1"/>
          </p:nvPr>
        </p:nvSpPr>
        <p:spPr>
          <a:xfrm>
            <a:off x="1703365" y="4052981"/>
            <a:ext cx="9144000" cy="1655762"/>
          </a:xfrm>
        </p:spPr>
        <p:txBody>
          <a:bodyPr>
            <a:normAutofit/>
          </a:bodyPr>
          <a:lstStyle/>
          <a:p>
            <a:r>
              <a:rPr lang="sr-Latn-RS">
                <a:latin typeface="Times New Roman" panose="02020603050405020304" pitchFamily="18" charset="0"/>
                <a:cs typeface="Times New Roman" panose="02020603050405020304" pitchFamily="18" charset="0"/>
              </a:rPr>
              <a:t>po prof. dr Mariji Bogdanović: „Kvant</a:t>
            </a:r>
            <a:r>
              <a:rPr lang="en-US">
                <a:latin typeface="Times New Roman" panose="02020603050405020304" pitchFamily="18" charset="0"/>
                <a:cs typeface="Times New Roman" panose="02020603050405020304" pitchFamily="18" charset="0"/>
              </a:rPr>
              <a:t>it</a:t>
            </a:r>
            <a:r>
              <a:rPr lang="sr-Latn-RS">
                <a:latin typeface="Times New Roman" panose="02020603050405020304" pitchFamily="18" charset="0"/>
                <a:cs typeface="Times New Roman" panose="02020603050405020304" pitchFamily="18" charset="0"/>
              </a:rPr>
              <a:t>ativni pristup u sociologiji“</a:t>
            </a:r>
          </a:p>
          <a:p>
            <a:r>
              <a:rPr lang="sr-Latn-RS">
                <a:latin typeface="Times New Roman" panose="02020603050405020304" pitchFamily="18" charset="0"/>
                <a:cs typeface="Times New Roman" panose="02020603050405020304" pitchFamily="18" charset="0"/>
              </a:rPr>
              <a:t>133-142. str</a:t>
            </a:r>
          </a:p>
        </p:txBody>
      </p:sp>
      <p:sp>
        <p:nvSpPr>
          <p:cNvPr id="5" name="Okvir za tekst 4">
            <a:extLst>
              <a:ext uri="{FF2B5EF4-FFF2-40B4-BE49-F238E27FC236}">
                <a16:creationId xmlns:a16="http://schemas.microsoft.com/office/drawing/2014/main" id="{C89D4295-9073-8B42-B572-A1142309E0E6}"/>
              </a:ext>
            </a:extLst>
          </p:cNvPr>
          <p:cNvSpPr txBox="1"/>
          <p:nvPr/>
        </p:nvSpPr>
        <p:spPr>
          <a:xfrm>
            <a:off x="9675914" y="5749196"/>
            <a:ext cx="3255818" cy="954107"/>
          </a:xfrm>
          <a:prstGeom prst="rect">
            <a:avLst/>
          </a:prstGeom>
          <a:noFill/>
        </p:spPr>
        <p:txBody>
          <a:bodyPr wrap="square" rtlCol="0">
            <a:spAutoFit/>
          </a:bodyPr>
          <a:lstStyle/>
          <a:p>
            <a:r>
              <a:rPr lang="sr-Latn-RS" sz="2800">
                <a:latin typeface="Arial Narrow" panose="020B0606020202030204" pitchFamily="34" charset="0"/>
              </a:rPr>
              <a:t>Vuk Arsenović, SO18/37</a:t>
            </a:r>
          </a:p>
        </p:txBody>
      </p:sp>
    </p:spTree>
    <p:extLst>
      <p:ext uri="{BB962C8B-B14F-4D97-AF65-F5344CB8AC3E}">
        <p14:creationId xmlns:p14="http://schemas.microsoft.com/office/powerpoint/2010/main" val="1492022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285410B-73EE-B849-B817-5C8DE5910665}"/>
              </a:ext>
            </a:extLst>
          </p:cNvPr>
          <p:cNvSpPr>
            <a:spLocks noGrp="1"/>
          </p:cNvSpPr>
          <p:nvPr>
            <p:ph type="title"/>
          </p:nvPr>
        </p:nvSpPr>
        <p:spPr/>
        <p:txBody>
          <a:bodyPr/>
          <a:lstStyle/>
          <a:p>
            <a:r>
              <a:rPr lang="sr-Latn-RS" b="1">
                <a:solidFill>
                  <a:schemeClr val="accent6"/>
                </a:solidFill>
              </a:rPr>
              <a:t>Primetne tendencije:</a:t>
            </a:r>
          </a:p>
        </p:txBody>
      </p:sp>
      <p:sp>
        <p:nvSpPr>
          <p:cNvPr id="3" name="Čuvar mesta za sadržaj 2">
            <a:extLst>
              <a:ext uri="{FF2B5EF4-FFF2-40B4-BE49-F238E27FC236}">
                <a16:creationId xmlns:a16="http://schemas.microsoft.com/office/drawing/2014/main" id="{20E9D385-D9C6-E04D-95E8-CF57056EFE17}"/>
              </a:ext>
            </a:extLst>
          </p:cNvPr>
          <p:cNvSpPr>
            <a:spLocks noGrp="1"/>
          </p:cNvSpPr>
          <p:nvPr>
            <p:ph idx="1"/>
          </p:nvPr>
        </p:nvSpPr>
        <p:spPr>
          <a:xfrm>
            <a:off x="838200" y="1475993"/>
            <a:ext cx="10515600" cy="4351338"/>
          </a:xfrm>
        </p:spPr>
        <p:txBody>
          <a:bodyPr/>
          <a:lstStyle/>
          <a:p>
            <a:r>
              <a:rPr lang="sr-Latn-RS"/>
              <a:t>potiskivanje teorijskog i istorijskog obrazovanja;</a:t>
            </a:r>
          </a:p>
          <a:p>
            <a:r>
              <a:rPr lang="sr-Latn-RS"/>
              <a:t>intenzivnijeg razvijanjanja tehničkih postupaka za prikupljanje i analizu kvantitativnih podataka;</a:t>
            </a:r>
          </a:p>
          <a:p>
            <a:r>
              <a:rPr lang="sr-Latn-RS"/>
              <a:t>istraživačke institucije sve više postaju obrazovni centri;</a:t>
            </a:r>
          </a:p>
          <a:p>
            <a:r>
              <a:rPr lang="sr-Latn-RS"/>
              <a:t>intelektualni administratori i planeri naučnih istraživanja i istraživački tehničari predstavljaju novu vrstu intelektualnih zanimanja.</a:t>
            </a:r>
          </a:p>
          <a:p>
            <a:pPr marL="0" indent="0">
              <a:buNone/>
            </a:pPr>
            <a:endParaRPr lang="sr-Latn-RS"/>
          </a:p>
        </p:txBody>
      </p:sp>
      <p:sp>
        <p:nvSpPr>
          <p:cNvPr id="7" name="Strelica: Zakrivljena nadesno 6">
            <a:extLst>
              <a:ext uri="{FF2B5EF4-FFF2-40B4-BE49-F238E27FC236}">
                <a16:creationId xmlns:a16="http://schemas.microsoft.com/office/drawing/2014/main" id="{85FD16FF-01B6-C34A-9F03-56970B8C9C34}"/>
              </a:ext>
            </a:extLst>
          </p:cNvPr>
          <p:cNvSpPr/>
          <p:nvPr/>
        </p:nvSpPr>
        <p:spPr>
          <a:xfrm rot="18177029">
            <a:off x="320607" y="4709100"/>
            <a:ext cx="1626981" cy="1648420"/>
          </a:xfrm>
          <a:prstGeom prst="curvedRightArrow">
            <a:avLst>
              <a:gd name="adj1" fmla="val 25000"/>
              <a:gd name="adj2" fmla="val 50000"/>
              <a:gd name="adj3" fmla="val 45971"/>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sr-Latn-RS">
              <a:solidFill>
                <a:schemeClr val="accent6"/>
              </a:solidFill>
            </a:endParaRPr>
          </a:p>
        </p:txBody>
      </p:sp>
      <p:sp>
        <p:nvSpPr>
          <p:cNvPr id="8" name="Okvir za tekst 7">
            <a:extLst>
              <a:ext uri="{FF2B5EF4-FFF2-40B4-BE49-F238E27FC236}">
                <a16:creationId xmlns:a16="http://schemas.microsoft.com/office/drawing/2014/main" id="{A290892D-27F0-2349-9BD0-93F29BA30128}"/>
              </a:ext>
            </a:extLst>
          </p:cNvPr>
          <p:cNvSpPr txBox="1"/>
          <p:nvPr/>
        </p:nvSpPr>
        <p:spPr>
          <a:xfrm>
            <a:off x="1942982" y="4184551"/>
            <a:ext cx="9736031" cy="2308324"/>
          </a:xfrm>
          <a:prstGeom prst="rect">
            <a:avLst/>
          </a:prstGeom>
          <a:noFill/>
        </p:spPr>
        <p:txBody>
          <a:bodyPr wrap="square" rtlCol="0">
            <a:spAutoFit/>
          </a:bodyPr>
          <a:lstStyle/>
          <a:p>
            <a:pPr algn="l"/>
            <a:r>
              <a:rPr lang="sr-Latn-RS" sz="2400" i="1">
                <a:solidFill>
                  <a:schemeClr val="accent6">
                    <a:lumMod val="50000"/>
                  </a:schemeClr>
                </a:solidFill>
                <a:latin typeface="Times New Roman" panose="02020603050405020304" pitchFamily="18" charset="0"/>
                <a:cs typeface="Times New Roman" panose="02020603050405020304" pitchFamily="18" charset="0"/>
              </a:rPr>
              <a:t>Intelektualni administratori, slično ljudima od inicijative i rukovodiocima u drugim oblicima stvaralaštva ne čitaju knjige, već referate i informacije, te ni nemaju znanje o suštinskim problemima društva. Njihovi prvi saradnici su istraživački tehničari koji su dogmatički orijentisani. Istraživački rad obavljaju timovi tehničara posebne specijalnosti (za stvaranje uzorka npr.) čija akademska karijera nije uslovljena individualnim rezultatima.</a:t>
            </a:r>
          </a:p>
        </p:txBody>
      </p:sp>
      <p:sp>
        <p:nvSpPr>
          <p:cNvPr id="4" name="Okvir za tekst 3">
            <a:extLst>
              <a:ext uri="{FF2B5EF4-FFF2-40B4-BE49-F238E27FC236}">
                <a16:creationId xmlns:a16="http://schemas.microsoft.com/office/drawing/2014/main" id="{80B30FE6-90B0-9149-9722-ED32E5025465}"/>
              </a:ext>
            </a:extLst>
          </p:cNvPr>
          <p:cNvSpPr txBox="1"/>
          <p:nvPr/>
        </p:nvSpPr>
        <p:spPr>
          <a:xfrm>
            <a:off x="9878683" y="6231265"/>
            <a:ext cx="1475117" cy="523220"/>
          </a:xfrm>
          <a:prstGeom prst="rect">
            <a:avLst/>
          </a:prstGeom>
          <a:noFill/>
        </p:spPr>
        <p:txBody>
          <a:bodyPr wrap="square" rtlCol="0">
            <a:spAutoFit/>
          </a:bodyPr>
          <a:lstStyle/>
          <a:p>
            <a:pPr algn="l"/>
            <a:r>
              <a:rPr lang="sr-Latn-RS" sz="2800">
                <a:solidFill>
                  <a:schemeClr val="accent6">
                    <a:lumMod val="50000"/>
                  </a:schemeClr>
                </a:solidFill>
              </a:rPr>
              <a:t>R. Mils</a:t>
            </a:r>
          </a:p>
        </p:txBody>
      </p:sp>
    </p:spTree>
    <p:extLst>
      <p:ext uri="{BB962C8B-B14F-4D97-AF65-F5344CB8AC3E}">
        <p14:creationId xmlns:p14="http://schemas.microsoft.com/office/powerpoint/2010/main" val="4063967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0F1C80-B648-5A47-B8B0-E8A950FE4533}"/>
              </a:ext>
            </a:extLst>
          </p:cNvPr>
          <p:cNvSpPr>
            <a:spLocks noGrp="1"/>
          </p:cNvSpPr>
          <p:nvPr>
            <p:ph type="title"/>
          </p:nvPr>
        </p:nvSpPr>
        <p:spPr/>
        <p:txBody>
          <a:bodyPr/>
          <a:lstStyle/>
          <a:p>
            <a:r>
              <a:rPr lang="sr-Latn-RS" b="1">
                <a:solidFill>
                  <a:schemeClr val="accent6"/>
                </a:solidFill>
              </a:rPr>
              <a:t>Sorokin, 1956.</a:t>
            </a:r>
          </a:p>
        </p:txBody>
      </p:sp>
      <p:sp>
        <p:nvSpPr>
          <p:cNvPr id="3" name="Čuvar mesta za sadržaj 2">
            <a:extLst>
              <a:ext uri="{FF2B5EF4-FFF2-40B4-BE49-F238E27FC236}">
                <a16:creationId xmlns:a16="http://schemas.microsoft.com/office/drawing/2014/main" id="{ABB04C00-5AA6-8647-93B9-DEEA7A3B521B}"/>
              </a:ext>
            </a:extLst>
          </p:cNvPr>
          <p:cNvSpPr>
            <a:spLocks noGrp="1"/>
          </p:cNvSpPr>
          <p:nvPr>
            <p:ph idx="1"/>
          </p:nvPr>
        </p:nvSpPr>
        <p:spPr/>
        <p:txBody>
          <a:bodyPr>
            <a:noAutofit/>
          </a:bodyPr>
          <a:lstStyle/>
          <a:p>
            <a:pPr marL="0" indent="0" algn="ctr">
              <a:buNone/>
            </a:pPr>
            <a:r>
              <a:rPr lang="sr-Latn-RS" sz="3200" i="1"/>
              <a:t>Od svih kurseva na odeljenjima psiho-socijalnih nauka, kurs statistike je jedini koji se zahteva od svih njegovih studenata. Bez poznavanja istorije, teorije, metoda i drugih osnovnih pitanja sociologije i psihologije, oni još uvek mogu steći doktorate sa visokim ocenama ako poznaju elementarnu statistiku. Isto tako, bez statističkog obrazovanja sve više se smanjuje šansa da postanu predavači psiho-socijalnih nauka. Ove discipline postale su oblast u kojim dominira profesionalna armija statističara, knjigovođa, procenjivača, numerologa i metromanijaka.</a:t>
            </a:r>
          </a:p>
        </p:txBody>
      </p:sp>
    </p:spTree>
    <p:extLst>
      <p:ext uri="{BB962C8B-B14F-4D97-AF65-F5344CB8AC3E}">
        <p14:creationId xmlns:p14="http://schemas.microsoft.com/office/powerpoint/2010/main" val="734114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425F45C-CF81-3941-831E-C7B85F1E35CA}"/>
              </a:ext>
            </a:extLst>
          </p:cNvPr>
          <p:cNvSpPr>
            <a:spLocks noGrp="1"/>
          </p:cNvSpPr>
          <p:nvPr>
            <p:ph type="title"/>
          </p:nvPr>
        </p:nvSpPr>
        <p:spPr/>
        <p:txBody>
          <a:bodyPr/>
          <a:lstStyle/>
          <a:p>
            <a:r>
              <a:rPr lang="sr-Latn-RS" b="1">
                <a:solidFill>
                  <a:srgbClr val="C00000"/>
                </a:solidFill>
              </a:rPr>
              <a:t>U čemu je problem?</a:t>
            </a:r>
          </a:p>
        </p:txBody>
      </p:sp>
      <p:sp>
        <p:nvSpPr>
          <p:cNvPr id="3" name="Čuvar mesta za sadržaj 2">
            <a:extLst>
              <a:ext uri="{FF2B5EF4-FFF2-40B4-BE49-F238E27FC236}">
                <a16:creationId xmlns:a16="http://schemas.microsoft.com/office/drawing/2014/main" id="{CC50E11F-9BF0-B646-9F69-4EA4163DF8F7}"/>
              </a:ext>
            </a:extLst>
          </p:cNvPr>
          <p:cNvSpPr>
            <a:spLocks noGrp="1"/>
          </p:cNvSpPr>
          <p:nvPr>
            <p:ph idx="1"/>
          </p:nvPr>
        </p:nvSpPr>
        <p:spPr>
          <a:xfrm>
            <a:off x="838200" y="1825625"/>
            <a:ext cx="11000014" cy="4351338"/>
          </a:xfrm>
        </p:spPr>
        <p:txBody>
          <a:bodyPr>
            <a:normAutofit/>
          </a:bodyPr>
          <a:lstStyle/>
          <a:p>
            <a:r>
              <a:rPr lang="sr-Latn-RS"/>
              <a:t>Formalizovanje teksta unutar društvenih nauka i potkrepljivanje teorija grafikonima, brojevima i ostalim vrstama egzaktnog merenja se smatra progresom društvenih nauka i približavanjem prirodnim naukama. </a:t>
            </a:r>
          </a:p>
          <a:p>
            <a:r>
              <a:rPr lang="sr-Latn-RS"/>
              <a:t>U krugovima ljudi koji tako misle se egzaktno poistovećuje sa naučnim, a deskriptivno se smatra </a:t>
            </a:r>
            <a:r>
              <a:rPr lang="sr-Latn-RS" i="1"/>
              <a:t>subjektivnom spekulacijom </a:t>
            </a:r>
            <a:r>
              <a:rPr lang="sr-Latn-RS"/>
              <a:t>i </a:t>
            </a:r>
            <a:r>
              <a:rPr lang="sr-Latn-RS" i="1"/>
              <a:t>neproverljivom literarnom vežbom.</a:t>
            </a:r>
          </a:p>
          <a:p>
            <a:r>
              <a:rPr lang="sr-Latn-RS"/>
              <a:t>Takvo razumevanje se širi sa univerzitetskog akademskog nivoa na društvene krugove koji obezbeđuju finansijska sredstva za istraživanje:</a:t>
            </a:r>
          </a:p>
          <a:p>
            <a:pPr marL="0" indent="0">
              <a:buNone/>
            </a:pPr>
            <a:r>
              <a:rPr lang="sr-Latn-RS"/>
              <a:t> </a:t>
            </a:r>
          </a:p>
        </p:txBody>
      </p:sp>
      <p:sp>
        <p:nvSpPr>
          <p:cNvPr id="4" name="Strelica: nadesno 3">
            <a:extLst>
              <a:ext uri="{FF2B5EF4-FFF2-40B4-BE49-F238E27FC236}">
                <a16:creationId xmlns:a16="http://schemas.microsoft.com/office/drawing/2014/main" id="{BF75A6CC-28BD-4749-B527-BEE9A58E769E}"/>
              </a:ext>
            </a:extLst>
          </p:cNvPr>
          <p:cNvSpPr/>
          <p:nvPr/>
        </p:nvSpPr>
        <p:spPr>
          <a:xfrm>
            <a:off x="838200" y="5502827"/>
            <a:ext cx="2208069" cy="674136"/>
          </a:xfrm>
          <a:prstGeom prst="rightArrow">
            <a:avLst>
              <a:gd name="adj1" fmla="val 50000"/>
              <a:gd name="adj2" fmla="val 44838"/>
            </a:avLst>
          </a:prstGeom>
          <a:solidFill>
            <a:srgbClr val="C0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sr-Latn-RS"/>
          </a:p>
        </p:txBody>
      </p:sp>
      <p:sp>
        <p:nvSpPr>
          <p:cNvPr id="5" name="Okvir za tekst 4">
            <a:extLst>
              <a:ext uri="{FF2B5EF4-FFF2-40B4-BE49-F238E27FC236}">
                <a16:creationId xmlns:a16="http://schemas.microsoft.com/office/drawing/2014/main" id="{0DF1D52B-6979-F44F-AAEC-BFC56F6BAA45}"/>
              </a:ext>
            </a:extLst>
          </p:cNvPr>
          <p:cNvSpPr txBox="1"/>
          <p:nvPr/>
        </p:nvSpPr>
        <p:spPr>
          <a:xfrm>
            <a:off x="3509870" y="5421978"/>
            <a:ext cx="7864743" cy="954107"/>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pPr algn="l"/>
            <a:r>
              <a:rPr lang="sr-Latn-RS" sz="2800">
                <a:solidFill>
                  <a:srgbClr val="C00000"/>
                </a:solidFill>
                <a:latin typeface="Times New Roman" panose="02020603050405020304" pitchFamily="18" charset="0"/>
                <a:cs typeface="Times New Roman" panose="02020603050405020304" pitchFamily="18" charset="0"/>
              </a:rPr>
              <a:t>vladine agencije, poslovna udruženja, fondacije, ali i širu javnost: novinare, izveštače, obične ljude i dr.</a:t>
            </a:r>
          </a:p>
        </p:txBody>
      </p:sp>
    </p:spTree>
    <p:extLst>
      <p:ext uri="{BB962C8B-B14F-4D97-AF65-F5344CB8AC3E}">
        <p14:creationId xmlns:p14="http://schemas.microsoft.com/office/powerpoint/2010/main" val="1433237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Čuvar mesta za sadržaj 2">
            <a:extLst>
              <a:ext uri="{FF2B5EF4-FFF2-40B4-BE49-F238E27FC236}">
                <a16:creationId xmlns:a16="http://schemas.microsoft.com/office/drawing/2014/main" id="{203E6E5A-83A2-894C-9D43-CC184A430466}"/>
              </a:ext>
            </a:extLst>
          </p:cNvPr>
          <p:cNvSpPr>
            <a:spLocks noGrp="1"/>
          </p:cNvSpPr>
          <p:nvPr>
            <p:ph idx="1"/>
          </p:nvPr>
        </p:nvSpPr>
        <p:spPr>
          <a:xfrm>
            <a:off x="470583" y="455437"/>
            <a:ext cx="11092790" cy="6127750"/>
          </a:xfrm>
        </p:spPr>
        <p:txBody>
          <a:bodyPr>
            <a:noAutofit/>
          </a:bodyPr>
          <a:lstStyle/>
          <a:p>
            <a:r>
              <a:rPr lang="sr-Latn-RS"/>
              <a:t>Sorokin se koristi sarkazmom prema pseudonaučnim preokupacijama koje su prodrle u sociologiju, nazivajući taj proces „besnećom kvantofrenijom“, „površnim i besmislenim brbljanjem“ ili „bajanjem“.</a:t>
            </a:r>
          </a:p>
          <a:p>
            <a:r>
              <a:rPr lang="sr-Latn-RS"/>
              <a:t>Ipak, njegova kritika je osnovana i potkrepljena primerima.</a:t>
            </a:r>
          </a:p>
          <a:p>
            <a:endParaRPr lang="sr-Latn-RS"/>
          </a:p>
          <a:p>
            <a:r>
              <a:rPr lang="sr-Latn-RS"/>
              <a:t>Iako smatra da statistički iskazi pomažu u analizi masovnih pojava, njihov nedostatak je u tome što </a:t>
            </a:r>
            <a:r>
              <a:rPr lang="sr-Latn-RS">
                <a:solidFill>
                  <a:srgbClr val="C00000"/>
                </a:solidFill>
              </a:rPr>
              <a:t>kvantifikuju</a:t>
            </a:r>
            <a:r>
              <a:rPr lang="sr-Latn-RS"/>
              <a:t> pojave poput mišljenja, osećanja i stava, iako </a:t>
            </a:r>
            <a:r>
              <a:rPr lang="sr-Latn-RS">
                <a:solidFill>
                  <a:srgbClr val="C00000"/>
                </a:solidFill>
              </a:rPr>
              <a:t>po prirodi ne potpadaju pod takve operacije.</a:t>
            </a:r>
          </a:p>
          <a:p>
            <a:r>
              <a:rPr lang="sr-Latn-RS"/>
              <a:t>Drugi nedostatak Sorokin vidi u </a:t>
            </a:r>
            <a:r>
              <a:rPr lang="sr-Latn-RS" i="1">
                <a:solidFill>
                  <a:schemeClr val="accent6"/>
                </a:solidFill>
              </a:rPr>
              <a:t>uopštavajućim naukama </a:t>
            </a:r>
            <a:r>
              <a:rPr lang="sr-Latn-RS"/>
              <a:t>koji utvrđuju stabilnost korelacija između dve pojave. Problem je u njihovoj </a:t>
            </a:r>
            <a:r>
              <a:rPr lang="sr-Latn-RS" b="1"/>
              <a:t>umerenosti, </a:t>
            </a:r>
            <a:r>
              <a:rPr lang="sr-Latn-RS"/>
              <a:t>u smislu da se koeficijent korelacije koristi kao pokazatelj jačine korelacije, a ti koeficijenti nisu samo različiti nego i kontradiktorni, jer se kreću od </a:t>
            </a:r>
            <a:r>
              <a:rPr lang="sr-Latn-RS" i="1">
                <a:solidFill>
                  <a:schemeClr val="accent6"/>
                </a:solidFill>
              </a:rPr>
              <a:t>krajnje negativnog </a:t>
            </a:r>
            <a:r>
              <a:rPr lang="sr-Latn-RS"/>
              <a:t>do </a:t>
            </a:r>
            <a:r>
              <a:rPr lang="sr-Latn-RS" i="1">
                <a:solidFill>
                  <a:schemeClr val="accent6"/>
                </a:solidFill>
              </a:rPr>
              <a:t>krajnje pozitivnog.</a:t>
            </a:r>
            <a:endParaRPr lang="sr-Latn-RS"/>
          </a:p>
        </p:txBody>
      </p:sp>
    </p:spTree>
    <p:extLst>
      <p:ext uri="{BB962C8B-B14F-4D97-AF65-F5344CB8AC3E}">
        <p14:creationId xmlns:p14="http://schemas.microsoft.com/office/powerpoint/2010/main" val="28332549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02487DA-6BFC-D043-8788-81ED64FB2DCC}"/>
              </a:ext>
            </a:extLst>
          </p:cNvPr>
          <p:cNvSpPr>
            <a:spLocks noGrp="1"/>
          </p:cNvSpPr>
          <p:nvPr>
            <p:ph type="title"/>
          </p:nvPr>
        </p:nvSpPr>
        <p:spPr/>
        <p:txBody>
          <a:bodyPr/>
          <a:lstStyle/>
          <a:p>
            <a:r>
              <a:rPr lang="sr-Latn-RS" b="1" i="1">
                <a:solidFill>
                  <a:srgbClr val="C00000"/>
                </a:solidFill>
                <a:latin typeface="Arial Narrow" panose="020B0606020202030204" pitchFamily="34" charset="0"/>
              </a:rPr>
              <a:t>homemade shorhand symbols</a:t>
            </a:r>
          </a:p>
        </p:txBody>
      </p:sp>
      <p:sp>
        <p:nvSpPr>
          <p:cNvPr id="3" name="Čuvar mesta za sadržaj 2">
            <a:extLst>
              <a:ext uri="{FF2B5EF4-FFF2-40B4-BE49-F238E27FC236}">
                <a16:creationId xmlns:a16="http://schemas.microsoft.com/office/drawing/2014/main" id="{350C5FD1-E7A3-7A44-B1CB-F7FDF5C04589}"/>
              </a:ext>
            </a:extLst>
          </p:cNvPr>
          <p:cNvSpPr>
            <a:spLocks noGrp="1"/>
          </p:cNvSpPr>
          <p:nvPr>
            <p:ph idx="1"/>
          </p:nvPr>
        </p:nvSpPr>
        <p:spPr>
          <a:xfrm>
            <a:off x="838200" y="1872013"/>
            <a:ext cx="10515600" cy="4351338"/>
          </a:xfrm>
        </p:spPr>
        <p:txBody>
          <a:bodyPr>
            <a:normAutofit fontScale="92500" lnSpcReduction="10000"/>
          </a:bodyPr>
          <a:lstStyle/>
          <a:p>
            <a:r>
              <a:rPr lang="sr-Latn-RS">
                <a:latin typeface="Segoe UI Symbol" panose="020B0502040204020203" pitchFamily="34" charset="0"/>
                <a:ea typeface="Segoe UI Symbol" panose="020B0502040204020203" pitchFamily="34" charset="0"/>
                <a:cs typeface="Tahoma" panose="020B0604030504040204" pitchFamily="34" charset="0"/>
              </a:rPr>
              <a:t>Sorokin kritikuje i pseudo-naučno korišćenje simbola koji nemaju ni matematičku ni sociološku vrednost ili značenje. To su </a:t>
            </a:r>
            <a:r>
              <a:rPr lang="sr-Latn-RS" b="1">
                <a:solidFill>
                  <a:srgbClr val="C00000"/>
                </a:solidFill>
                <a:latin typeface="Segoe UI Symbol" panose="020B0502040204020203" pitchFamily="34" charset="0"/>
                <a:ea typeface="Segoe UI Symbol" panose="020B0502040204020203" pitchFamily="34" charset="0"/>
                <a:cs typeface="Tahoma" panose="020B0604030504040204" pitchFamily="34" charset="0"/>
              </a:rPr>
              <a:t>novi</a:t>
            </a:r>
            <a:r>
              <a:rPr lang="sr-Latn-RS">
                <a:latin typeface="Segoe UI Symbol" panose="020B0502040204020203" pitchFamily="34" charset="0"/>
                <a:ea typeface="Segoe UI Symbol" panose="020B0502040204020203" pitchFamily="34" charset="0"/>
                <a:cs typeface="Tahoma" panose="020B0604030504040204" pitchFamily="34" charset="0"/>
              </a:rPr>
              <a:t> simboli.</a:t>
            </a:r>
          </a:p>
          <a:p>
            <a:endParaRPr lang="sr-Latn-RS">
              <a:latin typeface="Segoe UI Symbol" panose="020B0502040204020203" pitchFamily="34" charset="0"/>
              <a:ea typeface="Segoe UI Symbol" panose="020B0502040204020203" pitchFamily="34" charset="0"/>
              <a:cs typeface="Tahoma" panose="020B0604030504040204" pitchFamily="34" charset="0"/>
            </a:endParaRPr>
          </a:p>
          <a:p>
            <a:pPr marL="0" indent="0">
              <a:buNone/>
            </a:pPr>
            <a:r>
              <a:rPr lang="sr-Latn-RS" b="1">
                <a:solidFill>
                  <a:srgbClr val="C00000"/>
                </a:solidFill>
                <a:latin typeface="Segoe UI Symbol" panose="020B0502040204020203" pitchFamily="34" charset="0"/>
                <a:ea typeface="Segoe UI Symbol" panose="020B0502040204020203" pitchFamily="34" charset="0"/>
                <a:cs typeface="Tahoma" panose="020B0604030504040204" pitchFamily="34" charset="0"/>
              </a:rPr>
              <a:t> B=F(PE)                     S= </a:t>
            </a:r>
            <a:r>
              <a:rPr lang="sr-Latn-RS" b="1" baseline="30000">
                <a:solidFill>
                  <a:srgbClr val="C00000"/>
                </a:solidFill>
                <a:latin typeface="Segoe UI Symbol" panose="020B0502040204020203" pitchFamily="34" charset="0"/>
                <a:ea typeface="Segoe UI Symbol" panose="020B0502040204020203" pitchFamily="34" charset="0"/>
                <a:cs typeface="Tahoma" panose="020B0604030504040204" pitchFamily="34" charset="0"/>
              </a:rPr>
              <a:t>s </a:t>
            </a:r>
            <a:r>
              <a:rPr lang="sr-Latn-RS" b="1" baseline="-25000">
                <a:solidFill>
                  <a:srgbClr val="C00000"/>
                </a:solidFill>
                <a:latin typeface="Segoe UI Symbol" panose="020B0502040204020203" pitchFamily="34" charset="0"/>
                <a:ea typeface="Segoe UI Symbol" panose="020B0502040204020203" pitchFamily="34" charset="0"/>
                <a:cs typeface="Tahoma" panose="020B0604030504040204" pitchFamily="34" charset="0"/>
              </a:rPr>
              <a:t>s</a:t>
            </a:r>
            <a:r>
              <a:rPr lang="sr-Latn-RS" b="1" baseline="30000">
                <a:solidFill>
                  <a:srgbClr val="C00000"/>
                </a:solidFill>
                <a:latin typeface="Segoe UI Symbol" panose="020B0502040204020203" pitchFamily="34" charset="0"/>
                <a:ea typeface="Segoe UI Symbol" panose="020B0502040204020203" pitchFamily="34" charset="0"/>
                <a:cs typeface="Tahoma" panose="020B0604030504040204" pitchFamily="34" charset="0"/>
              </a:rPr>
              <a:t> </a:t>
            </a:r>
            <a:r>
              <a:rPr lang="sr-Latn-RS" b="1">
                <a:solidFill>
                  <a:srgbClr val="C00000"/>
                </a:solidFill>
              </a:rPr>
              <a:t>(T; L; P; I</a:t>
            </a:r>
            <a:r>
              <a:rPr lang="sr-Latn-RS" b="1" baseline="-25000">
                <a:solidFill>
                  <a:srgbClr val="C00000"/>
                </a:solidFill>
              </a:rPr>
              <a:t>pp</a:t>
            </a:r>
            <a:r>
              <a:rPr lang="sr-Latn-RS" b="1">
                <a:solidFill>
                  <a:srgbClr val="C00000"/>
                </a:solidFill>
              </a:rPr>
              <a:t>; I</a:t>
            </a:r>
            <a:r>
              <a:rPr lang="sr-Latn-RS" b="1" baseline="-25000">
                <a:solidFill>
                  <a:srgbClr val="C00000"/>
                </a:solidFill>
              </a:rPr>
              <a:t>r</a:t>
            </a:r>
            <a:r>
              <a:rPr lang="sr-Latn-RS" b="1">
                <a:solidFill>
                  <a:srgbClr val="C00000"/>
                </a:solidFill>
              </a:rPr>
              <a:t>) </a:t>
            </a:r>
            <a:r>
              <a:rPr lang="sr-Latn-RS" b="1" baseline="30000">
                <a:solidFill>
                  <a:srgbClr val="C00000"/>
                </a:solidFill>
              </a:rPr>
              <a:t>s</a:t>
            </a:r>
            <a:r>
              <a:rPr lang="sr-Latn-RS" b="1">
                <a:solidFill>
                  <a:srgbClr val="C00000"/>
                </a:solidFill>
              </a:rPr>
              <a:t> </a:t>
            </a:r>
            <a:r>
              <a:rPr lang="sr-Latn-RS" b="1" baseline="-25000">
                <a:solidFill>
                  <a:srgbClr val="C00000"/>
                </a:solidFill>
              </a:rPr>
              <a:t>s                                         </a:t>
            </a:r>
            <a:r>
              <a:rPr lang="sr-Latn-RS" b="1">
                <a:solidFill>
                  <a:srgbClr val="C00000"/>
                </a:solidFill>
              </a:rPr>
              <a:t>S= (P:I:T:L)</a:t>
            </a:r>
          </a:p>
          <a:p>
            <a:pPr marL="0" indent="0">
              <a:buNone/>
            </a:pPr>
            <a:endParaRPr lang="sr-Latn-RS" baseline="-25000">
              <a:solidFill>
                <a:srgbClr val="C00000"/>
              </a:solidFill>
              <a:latin typeface="Segoe UI Symbol" panose="020B0502040204020203" pitchFamily="34" charset="0"/>
              <a:ea typeface="Segoe UI Symbol" panose="020B0502040204020203" pitchFamily="34" charset="0"/>
              <a:cs typeface="Tahoma" panose="020B0604030504040204" pitchFamily="34" charset="0"/>
            </a:endParaRPr>
          </a:p>
          <a:p>
            <a:r>
              <a:rPr lang="sr-Latn-RS"/>
              <a:t>Ukazuje na besmisao citirajući matematičara koji konstatuje matematičku neizračunljivost ovako postavljene </a:t>
            </a:r>
            <a:r>
              <a:rPr lang="sr-Latn-RS" i="1"/>
              <a:t>formule</a:t>
            </a:r>
            <a:r>
              <a:rPr lang="sr-Latn-RS"/>
              <a:t>, ali Sorokin pokazuje i deskriptivnu besmislenost, jer bi se npr. treća napisana </a:t>
            </a:r>
            <a:r>
              <a:rPr lang="sr-Latn-RS" i="1"/>
              <a:t>formula</a:t>
            </a:r>
            <a:r>
              <a:rPr lang="sr-Latn-RS"/>
              <a:t> čitala:</a:t>
            </a:r>
            <a:r>
              <a:rPr lang="sr-Latn-RS" i="1"/>
              <a:t> </a:t>
            </a:r>
          </a:p>
          <a:p>
            <a:pPr marL="0" indent="0" algn="ctr">
              <a:buNone/>
            </a:pPr>
            <a:r>
              <a:rPr lang="sr-Latn-RS" i="1">
                <a:solidFill>
                  <a:srgbClr val="C00000"/>
                </a:solidFill>
              </a:rPr>
              <a:t>   socijetalna situacija je jednaka stanovništvu koje je agregirano sa   pokazateljima svojih karakteristika koje su agregirane sa vremenom, a svo troje su agregirani sa prostorom.</a:t>
            </a:r>
            <a:endParaRPr lang="sr-Latn-RS" i="1"/>
          </a:p>
        </p:txBody>
      </p:sp>
    </p:spTree>
    <p:extLst>
      <p:ext uri="{BB962C8B-B14F-4D97-AF65-F5344CB8AC3E}">
        <p14:creationId xmlns:p14="http://schemas.microsoft.com/office/powerpoint/2010/main" val="23983181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04FCE5D-7743-9A40-97AE-CC9213F9683F}"/>
              </a:ext>
            </a:extLst>
          </p:cNvPr>
          <p:cNvSpPr>
            <a:spLocks noGrp="1"/>
          </p:cNvSpPr>
          <p:nvPr>
            <p:ph type="title"/>
          </p:nvPr>
        </p:nvSpPr>
        <p:spPr/>
        <p:txBody>
          <a:bodyPr/>
          <a:lstStyle/>
          <a:p>
            <a:r>
              <a:rPr lang="sr-Latn-RS" b="1">
                <a:solidFill>
                  <a:schemeClr val="accent6"/>
                </a:solidFill>
                <a:latin typeface="Arial Narrow" panose="020B0606020202030204" pitchFamily="34" charset="0"/>
              </a:rPr>
              <a:t>Drugi vid </a:t>
            </a:r>
            <a:r>
              <a:rPr lang="sr-Latn-RS" b="1" i="1">
                <a:solidFill>
                  <a:schemeClr val="accent6"/>
                </a:solidFill>
                <a:latin typeface="Arial Narrow" panose="020B0606020202030204" pitchFamily="34" charset="0"/>
              </a:rPr>
              <a:t>metrofrenije </a:t>
            </a:r>
            <a:r>
              <a:rPr lang="sr-Latn-RS" b="1">
                <a:solidFill>
                  <a:schemeClr val="accent6"/>
                </a:solidFill>
                <a:latin typeface="Arial Narrow" panose="020B0606020202030204" pitchFamily="34" charset="0"/>
              </a:rPr>
              <a:t>i </a:t>
            </a:r>
            <a:r>
              <a:rPr lang="sr-Latn-RS" b="1" i="1">
                <a:solidFill>
                  <a:schemeClr val="accent6"/>
                </a:solidFill>
                <a:latin typeface="Arial Narrow" panose="020B0606020202030204" pitchFamily="34" charset="0"/>
              </a:rPr>
              <a:t>kult numerologije</a:t>
            </a:r>
            <a:endParaRPr lang="sr-Latn-RS" b="1">
              <a:solidFill>
                <a:schemeClr val="accent6"/>
              </a:solidFill>
              <a:latin typeface="Arial Narrow" panose="020B0606020202030204" pitchFamily="34" charset="0"/>
            </a:endParaRPr>
          </a:p>
        </p:txBody>
      </p:sp>
      <p:sp>
        <p:nvSpPr>
          <p:cNvPr id="3" name="Čuvar mesta za sadržaj 2">
            <a:extLst>
              <a:ext uri="{FF2B5EF4-FFF2-40B4-BE49-F238E27FC236}">
                <a16:creationId xmlns:a16="http://schemas.microsoft.com/office/drawing/2014/main" id="{98A1E7D5-05A3-094F-BC1A-832947B2818B}"/>
              </a:ext>
            </a:extLst>
          </p:cNvPr>
          <p:cNvSpPr>
            <a:spLocks noGrp="1"/>
          </p:cNvSpPr>
          <p:nvPr>
            <p:ph idx="1"/>
          </p:nvPr>
        </p:nvSpPr>
        <p:spPr>
          <a:xfrm>
            <a:off x="838200" y="1690688"/>
            <a:ext cx="10515600" cy="4351338"/>
          </a:xfrm>
        </p:spPr>
        <p:txBody>
          <a:bodyPr/>
          <a:lstStyle/>
          <a:p>
            <a:r>
              <a:rPr lang="sr-Latn-RS"/>
              <a:t>Drugi vid </a:t>
            </a:r>
            <a:r>
              <a:rPr lang="sr-Latn-RS" i="1"/>
              <a:t>metrofrenije p</a:t>
            </a:r>
            <a:r>
              <a:rPr lang="sr-Latn-RS"/>
              <a:t>redstavlja </a:t>
            </a:r>
            <a:r>
              <a:rPr lang="sr-Latn-RS">
                <a:solidFill>
                  <a:schemeClr val="accent6"/>
                </a:solidFill>
              </a:rPr>
              <a:t>prenošenje postojećih formula </a:t>
            </a:r>
            <a:r>
              <a:rPr lang="sr-Latn-RS"/>
              <a:t>iz matematike, hemije i fizike u društvene nauke i davanje drugih značenja jasno određenim pojmovima poput </a:t>
            </a:r>
            <a:r>
              <a:rPr lang="sr-Latn-RS" i="1"/>
              <a:t>vektora, pravca, polja, veličine </a:t>
            </a:r>
            <a:r>
              <a:rPr lang="sr-Latn-RS"/>
              <a:t>i sl.</a:t>
            </a:r>
          </a:p>
          <a:p>
            <a:endParaRPr lang="sr-Latn-RS"/>
          </a:p>
          <a:p>
            <a:r>
              <a:rPr lang="sr-Latn-RS" i="1"/>
              <a:t>Kult numerologije </a:t>
            </a:r>
            <a:r>
              <a:rPr lang="sr-Latn-RS"/>
              <a:t>s druge strane predstavlja situaciju u kojoj pobornici </a:t>
            </a:r>
            <a:r>
              <a:rPr lang="sr-Latn-RS" i="1">
                <a:solidFill>
                  <a:schemeClr val="accent6"/>
                </a:solidFill>
              </a:rPr>
              <a:t>nove metodologije</a:t>
            </a:r>
            <a:r>
              <a:rPr lang="sr-Latn-RS" i="1"/>
              <a:t> </a:t>
            </a:r>
            <a:r>
              <a:rPr lang="sr-Latn-RS"/>
              <a:t>zaborave na jasno određivanje </a:t>
            </a:r>
            <a:r>
              <a:rPr lang="sr-Latn-RS">
                <a:solidFill>
                  <a:schemeClr val="accent6"/>
                </a:solidFill>
              </a:rPr>
              <a:t>hipoteze</a:t>
            </a:r>
            <a:r>
              <a:rPr lang="sr-Latn-RS"/>
              <a:t> koja bi usmeravala dalji tok istraživanja, te, logikom stvari, zaborave i na granice, pa i </a:t>
            </a:r>
            <a:r>
              <a:rPr lang="sr-Latn-RS" b="1">
                <a:solidFill>
                  <a:schemeClr val="accent6"/>
                </a:solidFill>
              </a:rPr>
              <a:t>granice važenja kvantitativnih uopštavanja.</a:t>
            </a:r>
            <a:endParaRPr lang="sr-Latn-RS" i="1"/>
          </a:p>
          <a:p>
            <a:endParaRPr lang="sr-Latn-RS"/>
          </a:p>
        </p:txBody>
      </p:sp>
    </p:spTree>
    <p:extLst>
      <p:ext uri="{BB962C8B-B14F-4D97-AF65-F5344CB8AC3E}">
        <p14:creationId xmlns:p14="http://schemas.microsoft.com/office/powerpoint/2010/main" val="397925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677E5CA-FE07-D24E-9DDA-EE87123058C2}"/>
              </a:ext>
            </a:extLst>
          </p:cNvPr>
          <p:cNvSpPr>
            <a:spLocks noGrp="1"/>
          </p:cNvSpPr>
          <p:nvPr>
            <p:ph type="title"/>
          </p:nvPr>
        </p:nvSpPr>
        <p:spPr/>
        <p:txBody>
          <a:bodyPr/>
          <a:lstStyle/>
          <a:p>
            <a:r>
              <a:rPr lang="sr-Latn-RS" b="1">
                <a:solidFill>
                  <a:schemeClr val="accent6">
                    <a:lumMod val="60000"/>
                    <a:lumOff val="40000"/>
                  </a:schemeClr>
                </a:solidFill>
              </a:rPr>
              <a:t>Nastanak prirodnih i društvenih nauka</a:t>
            </a:r>
          </a:p>
        </p:txBody>
      </p:sp>
      <p:sp>
        <p:nvSpPr>
          <p:cNvPr id="3" name="Čuvar mesta za sadržaj 2">
            <a:extLst>
              <a:ext uri="{FF2B5EF4-FFF2-40B4-BE49-F238E27FC236}">
                <a16:creationId xmlns:a16="http://schemas.microsoft.com/office/drawing/2014/main" id="{55C33934-5DCC-1F4C-8F07-0DD3BED87433}"/>
              </a:ext>
            </a:extLst>
          </p:cNvPr>
          <p:cNvSpPr>
            <a:spLocks noGrp="1"/>
          </p:cNvSpPr>
          <p:nvPr>
            <p:ph idx="1"/>
          </p:nvPr>
        </p:nvSpPr>
        <p:spPr>
          <a:xfrm>
            <a:off x="995918" y="1927678"/>
            <a:ext cx="10515600" cy="4351338"/>
          </a:xfrm>
        </p:spPr>
        <p:txBody>
          <a:bodyPr>
            <a:normAutofit lnSpcReduction="10000"/>
          </a:bodyPr>
          <a:lstStyle/>
          <a:p>
            <a:r>
              <a:rPr lang="sr-Latn-RS" sz="3200"/>
              <a:t>Nijedna prirodna nauka se nije razvijala u okviru pojmovnog aparata i metodologije drugih nauka. Svaka od njih je razvijala svoj pristup i svoju teoriju.</a:t>
            </a:r>
          </a:p>
          <a:p>
            <a:endParaRPr lang="sr-Latn-RS" sz="3200"/>
          </a:p>
          <a:p>
            <a:endParaRPr lang="sr-Latn-RS" sz="3200"/>
          </a:p>
          <a:p>
            <a:r>
              <a:rPr lang="sr-Latn-RS" sz="3200"/>
              <a:t>Time je uloga pronalaska sopstvenog metodološkog pristupa i teorije neophodnija u društvenim naukama, jer proučavaju pojave u čiji sadržaj, za razliku od prirodnih pojava, ulaze nematerijalna značenja, vrednosti i individualno iskustvo. </a:t>
            </a:r>
          </a:p>
          <a:p>
            <a:pPr marL="0" indent="0">
              <a:buNone/>
            </a:pPr>
            <a:endParaRPr lang="sr-Latn-RS"/>
          </a:p>
        </p:txBody>
      </p:sp>
    </p:spTree>
    <p:extLst>
      <p:ext uri="{BB962C8B-B14F-4D97-AF65-F5344CB8AC3E}">
        <p14:creationId xmlns:p14="http://schemas.microsoft.com/office/powerpoint/2010/main" val="3137295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264F35F-BAE5-A74D-823A-47FF21011698}"/>
              </a:ext>
            </a:extLst>
          </p:cNvPr>
          <p:cNvSpPr>
            <a:spLocks noGrp="1"/>
          </p:cNvSpPr>
          <p:nvPr>
            <p:ph type="title"/>
          </p:nvPr>
        </p:nvSpPr>
        <p:spPr/>
        <p:txBody>
          <a:bodyPr/>
          <a:lstStyle/>
          <a:p>
            <a:r>
              <a:rPr lang="sr-Latn-RS" b="1">
                <a:solidFill>
                  <a:srgbClr val="C00000"/>
                </a:solidFill>
              </a:rPr>
              <a:t>Naučni metod</a:t>
            </a:r>
          </a:p>
        </p:txBody>
      </p:sp>
      <p:sp>
        <p:nvSpPr>
          <p:cNvPr id="3" name="Čuvar mesta za sadržaj 2">
            <a:extLst>
              <a:ext uri="{FF2B5EF4-FFF2-40B4-BE49-F238E27FC236}">
                <a16:creationId xmlns:a16="http://schemas.microsoft.com/office/drawing/2014/main" id="{0E033438-A1AF-244C-9222-62362F8F2A90}"/>
              </a:ext>
            </a:extLst>
          </p:cNvPr>
          <p:cNvSpPr>
            <a:spLocks noGrp="1"/>
          </p:cNvSpPr>
          <p:nvPr>
            <p:ph idx="1"/>
          </p:nvPr>
        </p:nvSpPr>
        <p:spPr>
          <a:xfrm>
            <a:off x="297502" y="1491632"/>
            <a:ext cx="11596996" cy="4667250"/>
          </a:xfrm>
        </p:spPr>
        <p:txBody>
          <a:bodyPr>
            <a:noAutofit/>
          </a:bodyPr>
          <a:lstStyle/>
          <a:p>
            <a:r>
              <a:rPr lang="sr-Latn-RS"/>
              <a:t>Postoji krug naučnika koji smatraju da jedinstveni naučni metod nije realan ističući da u sopstvenim istraživanjima često preduzimaju neutvrdive korake, nailaze na neočekivane rezultate koji nekada upravo i vode napretku nauke.</a:t>
            </a:r>
          </a:p>
          <a:p>
            <a:endParaRPr lang="sr-Latn-RS"/>
          </a:p>
          <a:p>
            <a:r>
              <a:rPr lang="sr-Latn-RS">
                <a:solidFill>
                  <a:srgbClr val="C00000"/>
                </a:solidFill>
              </a:rPr>
              <a:t>Vilijam Bridžman</a:t>
            </a:r>
            <a:r>
              <a:rPr lang="sr-Latn-RS"/>
              <a:t>,</a:t>
            </a:r>
            <a:r>
              <a:rPr lang="sr-Latn-RS">
                <a:solidFill>
                  <a:srgbClr val="C00000"/>
                </a:solidFill>
              </a:rPr>
              <a:t> </a:t>
            </a:r>
            <a:r>
              <a:rPr lang="sr-Latn-RS"/>
              <a:t>fizičar i nobelovac, smatra da ne postoji naučni metod kao takav i da je ono što se naziva time samo domet jedne inteligencije. Sličnosti u istraživačkom procesu treba pripisivati samom predmetu proučavanja, a ne i metodu.</a:t>
            </a:r>
          </a:p>
          <a:p>
            <a:endParaRPr lang="sr-Latn-RS"/>
          </a:p>
          <a:p>
            <a:r>
              <a:rPr lang="sr-Latn-RS">
                <a:solidFill>
                  <a:srgbClr val="C00000"/>
                </a:solidFill>
              </a:rPr>
              <a:t>Dalton</a:t>
            </a:r>
            <a:r>
              <a:rPr lang="sr-Latn-RS"/>
              <a:t> navodi da se čak ni matematičari i statističari više ne pridržavaju slepo iluzije o kvantitativnom postupku kao sigurnom i jedinom naučnom analizom.</a:t>
            </a:r>
          </a:p>
        </p:txBody>
      </p:sp>
    </p:spTree>
    <p:extLst>
      <p:ext uri="{BB962C8B-B14F-4D97-AF65-F5344CB8AC3E}">
        <p14:creationId xmlns:p14="http://schemas.microsoft.com/office/powerpoint/2010/main" val="3147271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Čuvar mesta za sadržaj 2">
            <a:extLst>
              <a:ext uri="{FF2B5EF4-FFF2-40B4-BE49-F238E27FC236}">
                <a16:creationId xmlns:a16="http://schemas.microsoft.com/office/drawing/2014/main" id="{D8EBBEF7-BBA7-AC42-9F94-E4E8A82EECA9}"/>
              </a:ext>
            </a:extLst>
          </p:cNvPr>
          <p:cNvSpPr>
            <a:spLocks noGrp="1"/>
          </p:cNvSpPr>
          <p:nvPr>
            <p:ph idx="1"/>
          </p:nvPr>
        </p:nvSpPr>
        <p:spPr>
          <a:xfrm>
            <a:off x="836789" y="555096"/>
            <a:ext cx="10518422" cy="5747808"/>
          </a:xfrm>
        </p:spPr>
        <p:txBody>
          <a:bodyPr anchor="ctr"/>
          <a:lstStyle/>
          <a:p>
            <a:r>
              <a:rPr lang="sr-Latn-RS" sz="3600"/>
              <a:t>Kritika kvantativnog formalizma u proučavanju društvenih nauka se može posmatrati kao deo sveukupne kritike empirizma.</a:t>
            </a:r>
          </a:p>
          <a:p>
            <a:r>
              <a:rPr lang="sr-Latn-RS" sz="3600"/>
              <a:t>U empirizmu su se primenjivali postupci prikupljanja i analize </a:t>
            </a:r>
            <a:r>
              <a:rPr lang="sr-Latn-RS" sz="3600">
                <a:solidFill>
                  <a:srgbClr val="C00000"/>
                </a:solidFill>
              </a:rPr>
              <a:t>kvantativnih</a:t>
            </a:r>
            <a:r>
              <a:rPr lang="sr-Latn-RS" sz="3600"/>
              <a:t> podataka o društvenim pojavama.</a:t>
            </a:r>
          </a:p>
          <a:p>
            <a:r>
              <a:rPr lang="sr-Latn-RS" sz="3600"/>
              <a:t>Tako su se mnoge slabosti prikrivale statističkom i matematičkom </a:t>
            </a:r>
            <a:r>
              <a:rPr lang="sr-Latn-RS" sz="3600" b="1">
                <a:solidFill>
                  <a:schemeClr val="accent6"/>
                </a:solidFill>
              </a:rPr>
              <a:t>egzaktnošću</a:t>
            </a:r>
            <a:r>
              <a:rPr lang="sr-Latn-RS" sz="3600"/>
              <a:t>.</a:t>
            </a:r>
          </a:p>
          <a:p>
            <a:r>
              <a:rPr lang="sr-Latn-RS" sz="3600"/>
              <a:t>Međutim i kada </a:t>
            </a:r>
            <a:r>
              <a:rPr lang="sr-Latn-RS" sz="3600">
                <a:solidFill>
                  <a:srgbClr val="C00000"/>
                </a:solidFill>
              </a:rPr>
              <a:t>kvalitativna</a:t>
            </a:r>
            <a:r>
              <a:rPr lang="sr-Latn-RS" sz="3600"/>
              <a:t> istraživanja predstavljaju okvir za analizu iskustvenih podataka nailazimo na slabosti empirizma</a:t>
            </a:r>
            <a:r>
              <a:rPr lang="sr-Latn-RS"/>
              <a:t>.  </a:t>
            </a:r>
          </a:p>
        </p:txBody>
      </p:sp>
      <p:sp>
        <p:nvSpPr>
          <p:cNvPr id="4" name="Okvir za tekst 3">
            <a:extLst>
              <a:ext uri="{FF2B5EF4-FFF2-40B4-BE49-F238E27FC236}">
                <a16:creationId xmlns:a16="http://schemas.microsoft.com/office/drawing/2014/main" id="{C9F8BB14-D7C7-D442-B8B8-DAE7A07AF12D}"/>
              </a:ext>
            </a:extLst>
          </p:cNvPr>
          <p:cNvSpPr txBox="1"/>
          <p:nvPr/>
        </p:nvSpPr>
        <p:spPr>
          <a:xfrm>
            <a:off x="5180981" y="2518311"/>
            <a:ext cx="1828800" cy="369332"/>
          </a:xfrm>
          <a:prstGeom prst="rect">
            <a:avLst/>
          </a:prstGeom>
          <a:noFill/>
        </p:spPr>
        <p:txBody>
          <a:bodyPr wrap="square" rtlCol="0">
            <a:spAutoFit/>
          </a:bodyPr>
          <a:lstStyle/>
          <a:p>
            <a:pPr algn="ctr"/>
            <a:endParaRPr lang="sr-Latn-RS"/>
          </a:p>
        </p:txBody>
      </p:sp>
      <p:sp>
        <p:nvSpPr>
          <p:cNvPr id="5" name="Okvir za tekst 4">
            <a:extLst>
              <a:ext uri="{FF2B5EF4-FFF2-40B4-BE49-F238E27FC236}">
                <a16:creationId xmlns:a16="http://schemas.microsoft.com/office/drawing/2014/main" id="{4DEC85C0-FD02-714B-ABB2-4829E2055E42}"/>
              </a:ext>
            </a:extLst>
          </p:cNvPr>
          <p:cNvSpPr txBox="1"/>
          <p:nvPr/>
        </p:nvSpPr>
        <p:spPr>
          <a:xfrm>
            <a:off x="5180980" y="2518310"/>
            <a:ext cx="6527347" cy="369332"/>
          </a:xfrm>
          <a:prstGeom prst="rect">
            <a:avLst/>
          </a:prstGeom>
          <a:noFill/>
        </p:spPr>
        <p:txBody>
          <a:bodyPr wrap="square" rtlCol="0">
            <a:spAutoFit/>
          </a:bodyPr>
          <a:lstStyle/>
          <a:p>
            <a:pPr algn="l"/>
            <a:endParaRPr lang="sr-Latn-RS">
              <a:solidFill>
                <a:schemeClr val="accent6"/>
              </a:solidFill>
            </a:endParaRPr>
          </a:p>
        </p:txBody>
      </p:sp>
      <p:sp>
        <p:nvSpPr>
          <p:cNvPr id="8" name="Okvir za tekst 7">
            <a:extLst>
              <a:ext uri="{FF2B5EF4-FFF2-40B4-BE49-F238E27FC236}">
                <a16:creationId xmlns:a16="http://schemas.microsoft.com/office/drawing/2014/main" id="{6A6D280A-30EA-BA46-BAB3-4FEB84A25258}"/>
              </a:ext>
            </a:extLst>
          </p:cNvPr>
          <p:cNvSpPr txBox="1"/>
          <p:nvPr/>
        </p:nvSpPr>
        <p:spPr>
          <a:xfrm>
            <a:off x="5180981" y="2518311"/>
            <a:ext cx="1828800" cy="1828800"/>
          </a:xfrm>
          <a:prstGeom prst="rect">
            <a:avLst/>
          </a:prstGeom>
          <a:noFill/>
        </p:spPr>
        <p:txBody>
          <a:bodyPr wrap="square" rtlCol="0">
            <a:spAutoFit/>
          </a:bodyPr>
          <a:lstStyle/>
          <a:p>
            <a:pPr algn="l"/>
            <a:endParaRPr lang="sr-Latn-RS"/>
          </a:p>
        </p:txBody>
      </p:sp>
    </p:spTree>
    <p:extLst>
      <p:ext uri="{BB962C8B-B14F-4D97-AF65-F5344CB8AC3E}">
        <p14:creationId xmlns:p14="http://schemas.microsoft.com/office/powerpoint/2010/main" val="2430282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Čuvar mesta za sadržaj 2">
            <a:extLst>
              <a:ext uri="{FF2B5EF4-FFF2-40B4-BE49-F238E27FC236}">
                <a16:creationId xmlns:a16="http://schemas.microsoft.com/office/drawing/2014/main" id="{EB22561A-40F9-EA49-A22D-E53BEB76CFDD}"/>
              </a:ext>
            </a:extLst>
          </p:cNvPr>
          <p:cNvSpPr>
            <a:spLocks noGrp="1"/>
          </p:cNvSpPr>
          <p:nvPr>
            <p:ph idx="1"/>
          </p:nvPr>
        </p:nvSpPr>
        <p:spPr>
          <a:xfrm>
            <a:off x="694267" y="841509"/>
            <a:ext cx="10515600" cy="5174981"/>
          </a:xfrm>
        </p:spPr>
        <p:txBody>
          <a:bodyPr>
            <a:normAutofit/>
          </a:bodyPr>
          <a:lstStyle/>
          <a:p>
            <a:r>
              <a:rPr lang="sr-Latn-RS"/>
              <a:t>Tridesetih godina XX veka je primena nauke postala opšta u politici, vojsci, industriji itd. i sve je to pretvaralo sociologiju u</a:t>
            </a:r>
            <a:r>
              <a:rPr lang="sr-Latn-RS" i="1"/>
              <a:t> </a:t>
            </a:r>
            <a:r>
              <a:rPr lang="sr-Latn-RS" i="1">
                <a:solidFill>
                  <a:schemeClr val="accent6"/>
                </a:solidFill>
              </a:rPr>
              <a:t>rigoroznu empirističku varijantu primenjene nauke.</a:t>
            </a:r>
          </a:p>
          <a:p>
            <a:endParaRPr lang="sr-Latn-RS"/>
          </a:p>
          <a:p>
            <a:r>
              <a:rPr lang="sr-Latn-RS"/>
              <a:t>Privlačnost empirizma je u </a:t>
            </a:r>
            <a:r>
              <a:rPr lang="sr-Latn-RS" b="1">
                <a:solidFill>
                  <a:schemeClr val="accent6"/>
                </a:solidFill>
              </a:rPr>
              <a:t>objektivizmu</a:t>
            </a:r>
            <a:r>
              <a:rPr lang="sr-Latn-RS"/>
              <a:t>, iako se u sociološkim empirističkim istraživanjima prednost daje </a:t>
            </a:r>
            <a:r>
              <a:rPr lang="sr-Latn-RS" b="1">
                <a:solidFill>
                  <a:schemeClr val="accent6"/>
                </a:solidFill>
              </a:rPr>
              <a:t>subjektivizmu</a:t>
            </a:r>
            <a:r>
              <a:rPr lang="sr-Latn-RS"/>
              <a:t>: kako ispitanik vidi sebe i svet oko sebe u okviru vladajuće klase.</a:t>
            </a:r>
          </a:p>
          <a:p>
            <a:endParaRPr lang="sr-Latn-RS"/>
          </a:p>
          <a:p>
            <a:r>
              <a:rPr lang="sr-Latn-RS" b="1">
                <a:solidFill>
                  <a:schemeClr val="accent6"/>
                </a:solidFill>
              </a:rPr>
              <a:t>Prakticizam</a:t>
            </a:r>
            <a:r>
              <a:rPr lang="sr-Latn-RS"/>
              <a:t> kojim sociolog utvrđuje uslove prilagođavanja, zahteva da istraživanje bude izvedeno u kratkom vremenskom roku, zahteva brze, precizne i neposredno primenljive podatke.</a:t>
            </a:r>
          </a:p>
        </p:txBody>
      </p:sp>
    </p:spTree>
    <p:extLst>
      <p:ext uri="{BB962C8B-B14F-4D97-AF65-F5344CB8AC3E}">
        <p14:creationId xmlns:p14="http://schemas.microsoft.com/office/powerpoint/2010/main" val="2947173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0DED2BA-C6E8-6A4C-A2AC-E2DB55D45E36}"/>
              </a:ext>
            </a:extLst>
          </p:cNvPr>
          <p:cNvSpPr>
            <a:spLocks noGrp="1"/>
          </p:cNvSpPr>
          <p:nvPr>
            <p:ph type="title"/>
          </p:nvPr>
        </p:nvSpPr>
        <p:spPr/>
        <p:txBody>
          <a:bodyPr/>
          <a:lstStyle/>
          <a:p>
            <a:r>
              <a:rPr lang="sr-Latn-RS" b="1">
                <a:solidFill>
                  <a:schemeClr val="accent6"/>
                </a:solidFill>
              </a:rPr>
              <a:t>Problematika</a:t>
            </a:r>
          </a:p>
        </p:txBody>
      </p:sp>
      <p:sp>
        <p:nvSpPr>
          <p:cNvPr id="3" name="Čuvar mesta za sadržaj 2">
            <a:extLst>
              <a:ext uri="{FF2B5EF4-FFF2-40B4-BE49-F238E27FC236}">
                <a16:creationId xmlns:a16="http://schemas.microsoft.com/office/drawing/2014/main" id="{F342B0EA-7DD6-1D44-8DD0-CC74508A5E1D}"/>
              </a:ext>
            </a:extLst>
          </p:cNvPr>
          <p:cNvSpPr>
            <a:spLocks noGrp="1"/>
          </p:cNvSpPr>
          <p:nvPr>
            <p:ph idx="1"/>
          </p:nvPr>
        </p:nvSpPr>
        <p:spPr/>
        <p:txBody>
          <a:bodyPr/>
          <a:lstStyle/>
          <a:p>
            <a:r>
              <a:rPr lang="sr-Latn-RS"/>
              <a:t>Bogdanović smatra da je sa takvim istraživanjima problem sadržan u tome što se kasnije ne analiziraju implikacije sistema prakticizma i gube se iz vida mnoga posredovanja između:</a:t>
            </a:r>
          </a:p>
          <a:p>
            <a:endParaRPr lang="sr-Latn-RS"/>
          </a:p>
          <a:p>
            <a:pPr marL="0" indent="0">
              <a:buNone/>
            </a:pPr>
            <a:r>
              <a:rPr lang="sr-Latn-RS"/>
              <a:t>        a) onog što je suština društva i mehanizam njegovog delovanja i</a:t>
            </a:r>
          </a:p>
          <a:p>
            <a:pPr marL="0" indent="0">
              <a:buNone/>
            </a:pPr>
            <a:endParaRPr lang="sr-Latn-RS"/>
          </a:p>
          <a:p>
            <a:pPr marL="0" indent="0">
              <a:buNone/>
            </a:pPr>
            <a:r>
              <a:rPr lang="sr-Latn-RS"/>
              <a:t>        b) načina ponašanja i sadržaja svesti pojedinca.</a:t>
            </a:r>
          </a:p>
        </p:txBody>
      </p:sp>
    </p:spTree>
    <p:extLst>
      <p:ext uri="{BB962C8B-B14F-4D97-AF65-F5344CB8AC3E}">
        <p14:creationId xmlns:p14="http://schemas.microsoft.com/office/powerpoint/2010/main" val="2467389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Čuvar mesta za sadržaj 2">
            <a:extLst>
              <a:ext uri="{FF2B5EF4-FFF2-40B4-BE49-F238E27FC236}">
                <a16:creationId xmlns:a16="http://schemas.microsoft.com/office/drawing/2014/main" id="{20C33698-89F3-AE4F-9FF3-002F9FD0D544}"/>
              </a:ext>
            </a:extLst>
          </p:cNvPr>
          <p:cNvSpPr>
            <a:spLocks noGrp="1"/>
          </p:cNvSpPr>
          <p:nvPr>
            <p:ph idx="1"/>
          </p:nvPr>
        </p:nvSpPr>
        <p:spPr>
          <a:xfrm>
            <a:off x="838200" y="1408133"/>
            <a:ext cx="10515600" cy="4351338"/>
          </a:xfrm>
        </p:spPr>
        <p:txBody>
          <a:bodyPr anchor="ctr">
            <a:noAutofit/>
          </a:bodyPr>
          <a:lstStyle/>
          <a:p>
            <a:r>
              <a:rPr lang="sr-Latn-RS" sz="3200"/>
              <a:t>Mišljenja </a:t>
            </a:r>
            <a:r>
              <a:rPr lang="sr-Latn-RS" sz="3200">
                <a:solidFill>
                  <a:schemeClr val="accent6"/>
                </a:solidFill>
              </a:rPr>
              <a:t>imaju</a:t>
            </a:r>
            <a:r>
              <a:rPr lang="sr-Latn-RS" sz="3200"/>
              <a:t> i svoje objektivno značenje i oblik opštosti, ali ih ne koristimo kao izvor za sud o nekoj stvari, jer su ili </a:t>
            </a:r>
            <a:r>
              <a:rPr lang="sr-Latn-RS" sz="3200" b="1">
                <a:solidFill>
                  <a:srgbClr val="FF0000"/>
                </a:solidFill>
              </a:rPr>
              <a:t>nepotpuna</a:t>
            </a:r>
            <a:r>
              <a:rPr lang="sr-Latn-RS" sz="3200" b="1"/>
              <a:t> </a:t>
            </a:r>
            <a:r>
              <a:rPr lang="sr-Latn-RS" sz="3200"/>
              <a:t>ili </a:t>
            </a:r>
            <a:r>
              <a:rPr lang="sr-Latn-RS" sz="3200" b="1">
                <a:solidFill>
                  <a:srgbClr val="FF0000"/>
                </a:solidFill>
              </a:rPr>
              <a:t>netačna</a:t>
            </a:r>
            <a:r>
              <a:rPr lang="sr-Latn-RS" sz="3200" b="1"/>
              <a:t>.</a:t>
            </a:r>
          </a:p>
          <a:p>
            <a:endParaRPr lang="sr-Latn-RS" sz="3200"/>
          </a:p>
          <a:p>
            <a:r>
              <a:rPr lang="sr-Latn-RS" sz="3200"/>
              <a:t>Međutim, ukoliko kvantitativno iskažemo da postoji </a:t>
            </a:r>
            <a:r>
              <a:rPr lang="sr-Latn-RS" sz="3200" b="1">
                <a:solidFill>
                  <a:schemeClr val="accent6"/>
                </a:solidFill>
              </a:rPr>
              <a:t>homogenost u vidu tendencijske pravilnosti,</a:t>
            </a:r>
            <a:r>
              <a:rPr lang="sr-Latn-RS" sz="3200"/>
              <a:t> neophodno je dati </a:t>
            </a:r>
            <a:r>
              <a:rPr lang="sr-Latn-RS" sz="3200" i="1"/>
              <a:t>objašnjenje</a:t>
            </a:r>
            <a:r>
              <a:rPr lang="sr-Latn-RS" sz="3200"/>
              <a:t>, jer „ljudi nisu naprosto bića vrste“, tj. mišljenja su </a:t>
            </a:r>
            <a:r>
              <a:rPr lang="sr-Latn-RS" sz="3200" b="1"/>
              <a:t>determinisana</a:t>
            </a:r>
            <a:r>
              <a:rPr lang="sr-Latn-RS" sz="3200"/>
              <a:t> i </a:t>
            </a:r>
            <a:r>
              <a:rPr lang="sr-Latn-RS" sz="3200">
                <a:solidFill>
                  <a:srgbClr val="FF0000"/>
                </a:solidFill>
              </a:rPr>
              <a:t>partikularnim</a:t>
            </a:r>
            <a:r>
              <a:rPr lang="sr-Latn-RS" sz="3200"/>
              <a:t> </a:t>
            </a:r>
            <a:r>
              <a:rPr lang="sr-Latn-RS" sz="3200">
                <a:solidFill>
                  <a:srgbClr val="FF0000"/>
                </a:solidFill>
              </a:rPr>
              <a:t>interesima</a:t>
            </a:r>
            <a:r>
              <a:rPr lang="sr-Latn-RS" sz="3200"/>
              <a:t>.</a:t>
            </a:r>
          </a:p>
        </p:txBody>
      </p:sp>
    </p:spTree>
    <p:extLst>
      <p:ext uri="{BB962C8B-B14F-4D97-AF65-F5344CB8AC3E}">
        <p14:creationId xmlns:p14="http://schemas.microsoft.com/office/powerpoint/2010/main" val="3292167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56331D1-9DBE-474E-AF41-ABCF728005AD}"/>
              </a:ext>
            </a:extLst>
          </p:cNvPr>
          <p:cNvSpPr>
            <a:spLocks noGrp="1"/>
          </p:cNvSpPr>
          <p:nvPr>
            <p:ph type="title"/>
          </p:nvPr>
        </p:nvSpPr>
        <p:spPr/>
        <p:txBody>
          <a:bodyPr/>
          <a:lstStyle/>
          <a:p>
            <a:r>
              <a:rPr lang="sr-Latn-RS" b="1">
                <a:solidFill>
                  <a:schemeClr val="accent6">
                    <a:lumMod val="50000"/>
                  </a:schemeClr>
                </a:solidFill>
              </a:rPr>
              <a:t>Kritička teorija</a:t>
            </a:r>
          </a:p>
        </p:txBody>
      </p:sp>
      <p:sp>
        <p:nvSpPr>
          <p:cNvPr id="3" name="Čuvar mesta za sadržaj 2">
            <a:extLst>
              <a:ext uri="{FF2B5EF4-FFF2-40B4-BE49-F238E27FC236}">
                <a16:creationId xmlns:a16="http://schemas.microsoft.com/office/drawing/2014/main" id="{FCE84126-5BBF-7241-B406-4698682D6488}"/>
              </a:ext>
            </a:extLst>
          </p:cNvPr>
          <p:cNvSpPr>
            <a:spLocks noGrp="1"/>
          </p:cNvSpPr>
          <p:nvPr>
            <p:ph idx="1"/>
          </p:nvPr>
        </p:nvSpPr>
        <p:spPr/>
        <p:txBody>
          <a:bodyPr anchor="ctr">
            <a:normAutofit/>
          </a:bodyPr>
          <a:lstStyle/>
          <a:p>
            <a:pPr marL="0" indent="0" algn="ctr">
              <a:buNone/>
            </a:pPr>
            <a:r>
              <a:rPr lang="sr-Latn-RS" sz="3600"/>
              <a:t>Bogdanović smatra da kritička teorija samo na najopštiji način navodi da je reč o empirijskom istraživanju, tako da i pojedinac (za čiji su individualitet zabrinuti unutar kritičke teorije) ostaje </a:t>
            </a:r>
            <a:r>
              <a:rPr lang="sr-Latn-RS" sz="3600" b="1">
                <a:solidFill>
                  <a:schemeClr val="accent6"/>
                </a:solidFill>
              </a:rPr>
              <a:t>apstrakcija</a:t>
            </a:r>
            <a:r>
              <a:rPr lang="sr-Latn-RS" sz="3600"/>
              <a:t>, jer se u kvantitativnom istraživanju taj pojedinac ne određuje bliže: </a:t>
            </a:r>
            <a:r>
              <a:rPr lang="sr-Latn-RS" sz="3600">
                <a:solidFill>
                  <a:schemeClr val="accent6"/>
                </a:solidFill>
              </a:rPr>
              <a:t>društvenim klasnim odnosima</a:t>
            </a:r>
            <a:r>
              <a:rPr lang="sr-Latn-RS" sz="3600"/>
              <a:t> koji su okvir pojedinčevog kretanja i ostvarivanja interakcije. </a:t>
            </a:r>
          </a:p>
        </p:txBody>
      </p:sp>
    </p:spTree>
    <p:extLst>
      <p:ext uri="{BB962C8B-B14F-4D97-AF65-F5344CB8AC3E}">
        <p14:creationId xmlns:p14="http://schemas.microsoft.com/office/powerpoint/2010/main" val="624854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avougaonik: zaobljeni uglovi 4">
            <a:extLst>
              <a:ext uri="{FF2B5EF4-FFF2-40B4-BE49-F238E27FC236}">
                <a16:creationId xmlns:a16="http://schemas.microsoft.com/office/drawing/2014/main" id="{1003EDD0-62CE-7147-8701-9C94678230D4}"/>
              </a:ext>
            </a:extLst>
          </p:cNvPr>
          <p:cNvSpPr/>
          <p:nvPr/>
        </p:nvSpPr>
        <p:spPr>
          <a:xfrm>
            <a:off x="838200" y="2044495"/>
            <a:ext cx="10703131" cy="279841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sr-Latn-RS"/>
          </a:p>
        </p:txBody>
      </p:sp>
      <p:sp>
        <p:nvSpPr>
          <p:cNvPr id="3" name="Čuvar mesta za sadržaj 2">
            <a:extLst>
              <a:ext uri="{FF2B5EF4-FFF2-40B4-BE49-F238E27FC236}">
                <a16:creationId xmlns:a16="http://schemas.microsoft.com/office/drawing/2014/main" id="{8EF6CA9C-3A62-DB4F-89D9-D8C7218D0AAA}"/>
              </a:ext>
            </a:extLst>
          </p:cNvPr>
          <p:cNvSpPr>
            <a:spLocks noGrp="1"/>
          </p:cNvSpPr>
          <p:nvPr>
            <p:ph idx="1"/>
          </p:nvPr>
        </p:nvSpPr>
        <p:spPr>
          <a:xfrm>
            <a:off x="838200" y="718931"/>
            <a:ext cx="10515600" cy="5323424"/>
          </a:xfrm>
        </p:spPr>
        <p:txBody>
          <a:bodyPr anchor="ctr">
            <a:normAutofit/>
          </a:bodyPr>
          <a:lstStyle/>
          <a:p>
            <a:pPr marL="0" indent="0" algn="ctr">
              <a:buNone/>
            </a:pPr>
            <a:r>
              <a:rPr lang="sr-Latn-RS" sz="4800">
                <a:solidFill>
                  <a:srgbClr val="C00000"/>
                </a:solidFill>
              </a:rPr>
              <a:t>Šta znači da je </a:t>
            </a:r>
            <a:r>
              <a:rPr lang="sr-Latn-RS" sz="4800" i="1">
                <a:solidFill>
                  <a:srgbClr val="C00000"/>
                </a:solidFill>
              </a:rPr>
              <a:t>empirijsko društveno istraživanje ugroženo ograničenjem na nebitno u ime nesumnjive tačnosti</a:t>
            </a:r>
            <a:r>
              <a:rPr lang="sr-Latn-RS" sz="4800">
                <a:solidFill>
                  <a:srgbClr val="C00000"/>
                </a:solidFill>
              </a:rPr>
              <a:t>?</a:t>
            </a:r>
          </a:p>
        </p:txBody>
      </p:sp>
      <p:sp>
        <p:nvSpPr>
          <p:cNvPr id="4" name="Strelica: nadesno 3">
            <a:extLst>
              <a:ext uri="{FF2B5EF4-FFF2-40B4-BE49-F238E27FC236}">
                <a16:creationId xmlns:a16="http://schemas.microsoft.com/office/drawing/2014/main" id="{4721C41B-65CF-E64D-8F5F-76243195B520}"/>
              </a:ext>
            </a:extLst>
          </p:cNvPr>
          <p:cNvSpPr/>
          <p:nvPr/>
        </p:nvSpPr>
        <p:spPr>
          <a:xfrm>
            <a:off x="7696451" y="5401417"/>
            <a:ext cx="4174917" cy="640938"/>
          </a:xfrm>
          <a:prstGeom prst="rightArrow">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1"/>
          </a:p>
        </p:txBody>
      </p:sp>
    </p:spTree>
    <p:extLst>
      <p:ext uri="{BB962C8B-B14F-4D97-AF65-F5344CB8AC3E}">
        <p14:creationId xmlns:p14="http://schemas.microsoft.com/office/powerpoint/2010/main" val="2395604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Čuvar mesta za sadržaj 2">
            <a:extLst>
              <a:ext uri="{FF2B5EF4-FFF2-40B4-BE49-F238E27FC236}">
                <a16:creationId xmlns:a16="http://schemas.microsoft.com/office/drawing/2014/main" id="{74855ED7-A314-534E-A789-717337C1CE36}"/>
              </a:ext>
            </a:extLst>
          </p:cNvPr>
          <p:cNvSpPr>
            <a:spLocks noGrp="1"/>
          </p:cNvSpPr>
          <p:nvPr>
            <p:ph idx="1"/>
          </p:nvPr>
        </p:nvSpPr>
        <p:spPr>
          <a:xfrm>
            <a:off x="1023752" y="681037"/>
            <a:ext cx="10515600" cy="5811838"/>
          </a:xfrm>
        </p:spPr>
        <p:txBody>
          <a:bodyPr>
            <a:normAutofit fontScale="85000" lnSpcReduction="20000"/>
          </a:bodyPr>
          <a:lstStyle/>
          <a:p>
            <a:r>
              <a:rPr lang="sr-Latn-RS" sz="3900"/>
              <a:t>Kada empirizam postavi zahtev za konkretnim znanjem pokušava da se približi načinu proučavanja prirodnih nauka i naročito </a:t>
            </a:r>
            <a:r>
              <a:rPr lang="sr-Latn-RS" sz="3900" b="1" i="1"/>
              <a:t>eksperimentalnom</a:t>
            </a:r>
            <a:r>
              <a:rPr lang="sr-Latn-RS" sz="3900" b="1"/>
              <a:t> </a:t>
            </a:r>
            <a:r>
              <a:rPr lang="sr-Latn-RS" sz="3900"/>
              <a:t>postupku.</a:t>
            </a:r>
          </a:p>
          <a:p>
            <a:r>
              <a:rPr lang="sr-Latn-RS" sz="3900"/>
              <a:t>To znači da ne postavlja pitanje o </a:t>
            </a:r>
            <a:r>
              <a:rPr lang="sr-Latn-RS" sz="3900">
                <a:solidFill>
                  <a:srgbClr val="00B050"/>
                </a:solidFill>
              </a:rPr>
              <a:t>društvenom smislu pojava</a:t>
            </a:r>
            <a:r>
              <a:rPr lang="sr-Latn-RS" sz="3900"/>
              <a:t>, jer taj smisao proizilazi iz celovite teorije o strukturi i razvoju, što empirizmu nedostaje i to je njegova najveća slabost.</a:t>
            </a:r>
          </a:p>
          <a:p>
            <a:r>
              <a:rPr lang="sr-Latn-RS" sz="3900"/>
              <a:t>Tako je prognan </a:t>
            </a:r>
            <a:r>
              <a:rPr lang="sr-Latn-RS" sz="3900">
                <a:solidFill>
                  <a:srgbClr val="00B050"/>
                </a:solidFill>
              </a:rPr>
              <a:t>društveno kritički motiv </a:t>
            </a:r>
            <a:r>
              <a:rPr lang="sr-Latn-RS" sz="3900"/>
              <a:t>iz delanja empirijskog istraživanja i sprečena je </a:t>
            </a:r>
            <a:r>
              <a:rPr lang="sr-Latn-RS" sz="3900">
                <a:solidFill>
                  <a:srgbClr val="00B050"/>
                </a:solidFill>
              </a:rPr>
              <a:t>obrada celokupnosti društva.</a:t>
            </a:r>
          </a:p>
          <a:p>
            <a:r>
              <a:rPr lang="sr-Latn-RS" sz="3900"/>
              <a:t>Cena za </a:t>
            </a:r>
            <a:r>
              <a:rPr lang="sr-Latn-RS" sz="3900">
                <a:solidFill>
                  <a:srgbClr val="00B050"/>
                </a:solidFill>
              </a:rPr>
              <a:t>konkretnost </a:t>
            </a:r>
            <a:r>
              <a:rPr lang="sr-Latn-RS" sz="3900"/>
              <a:t>je bila </a:t>
            </a:r>
            <a:r>
              <a:rPr lang="sr-Latn-RS" sz="3900" b="1"/>
              <a:t>gubitak prodornosti znanja </a:t>
            </a:r>
            <a:r>
              <a:rPr lang="sr-Latn-RS" sz="3900"/>
              <a:t>koju može da pruži samo </a:t>
            </a:r>
            <a:r>
              <a:rPr lang="sr-Latn-RS" sz="3900" b="1"/>
              <a:t>teorijsko rasuđivanje, </a:t>
            </a:r>
            <a:r>
              <a:rPr lang="sr-Latn-RS" sz="3900"/>
              <a:t>te se izbor predmeta istraživanja vrši prema raspoloživim postupcima, a ne prema njegovoj značajnosti.</a:t>
            </a:r>
          </a:p>
          <a:p>
            <a:pPr marL="0" indent="0">
              <a:buNone/>
            </a:pPr>
            <a:r>
              <a:rPr lang="sr-Latn-RS"/>
              <a:t> </a:t>
            </a:r>
          </a:p>
        </p:txBody>
      </p:sp>
    </p:spTree>
    <p:extLst>
      <p:ext uri="{BB962C8B-B14F-4D97-AF65-F5344CB8AC3E}">
        <p14:creationId xmlns:p14="http://schemas.microsoft.com/office/powerpoint/2010/main" val="1610547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Čuvar mesta za sadržaj 2">
            <a:extLst>
              <a:ext uri="{FF2B5EF4-FFF2-40B4-BE49-F238E27FC236}">
                <a16:creationId xmlns:a16="http://schemas.microsoft.com/office/drawing/2014/main" id="{51C55384-B5AC-DB46-A5D7-739B65723A57}"/>
              </a:ext>
            </a:extLst>
          </p:cNvPr>
          <p:cNvSpPr>
            <a:spLocks noGrp="1"/>
          </p:cNvSpPr>
          <p:nvPr>
            <p:ph idx="1"/>
          </p:nvPr>
        </p:nvSpPr>
        <p:spPr/>
        <p:txBody>
          <a:bodyPr/>
          <a:lstStyle/>
          <a:p>
            <a:r>
              <a:rPr lang="sr-Latn-RS"/>
              <a:t>Prakticizam je očigledan i u obrazovnom sistemu i u tom smislu Američko udruženje univerzitetskih profesora beleži:</a:t>
            </a:r>
          </a:p>
          <a:p>
            <a:endParaRPr lang="sr-Latn-RS"/>
          </a:p>
          <a:p>
            <a:pPr marL="0" indent="0" algn="ctr">
              <a:buNone/>
            </a:pPr>
            <a:r>
              <a:rPr lang="sr-Latn-RS" sz="3200" b="1" i="1">
                <a:solidFill>
                  <a:schemeClr val="accent6"/>
                </a:solidFill>
              </a:rPr>
              <a:t>Uzaludno je posebno se brinuti za dobrog učitelja kad su postojeći uslovi takvi da se uspeh u istraživanju svuda nagrađuje kao naravna stvar, dok to nije slučaj sa uspehom na predavanju.</a:t>
            </a:r>
          </a:p>
        </p:txBody>
      </p:sp>
    </p:spTree>
    <p:extLst>
      <p:ext uri="{BB962C8B-B14F-4D97-AF65-F5344CB8AC3E}">
        <p14:creationId xmlns:p14="http://schemas.microsoft.com/office/powerpoint/2010/main" val="1966604345"/>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1305</Words>
  <Application>Microsoft Office PowerPoint</Application>
  <PresentationFormat>Widescreen</PresentationFormat>
  <Paragraphs>75</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Arial Narrow</vt:lpstr>
      <vt:lpstr>Calibri</vt:lpstr>
      <vt:lpstr>Calibri Light</vt:lpstr>
      <vt:lpstr>Segoe UI Symbol</vt:lpstr>
      <vt:lpstr>Times New Roman</vt:lpstr>
      <vt:lpstr>Office tema</vt:lpstr>
      <vt:lpstr>Kritika kvantitativnog formalizma u sociološkom istraživanju</vt:lpstr>
      <vt:lpstr>PowerPoint Presentation</vt:lpstr>
      <vt:lpstr>PowerPoint Presentation</vt:lpstr>
      <vt:lpstr>Problematika</vt:lpstr>
      <vt:lpstr>PowerPoint Presentation</vt:lpstr>
      <vt:lpstr>Kritička teorija</vt:lpstr>
      <vt:lpstr>PowerPoint Presentation</vt:lpstr>
      <vt:lpstr>PowerPoint Presentation</vt:lpstr>
      <vt:lpstr>PowerPoint Presentation</vt:lpstr>
      <vt:lpstr>Primetne tendencije:</vt:lpstr>
      <vt:lpstr>Sorokin, 1956.</vt:lpstr>
      <vt:lpstr>U čemu je problem?</vt:lpstr>
      <vt:lpstr>PowerPoint Presentation</vt:lpstr>
      <vt:lpstr>homemade shorhand symbols</vt:lpstr>
      <vt:lpstr>Drugi vid metrofrenije i kult numerologije</vt:lpstr>
      <vt:lpstr>Nastanak prirodnih i društvenih nauka</vt:lpstr>
      <vt:lpstr>Naučni metod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Kritika kvantativnog formalizma u sociološkom istraživanju</dc:title>
  <dc:creator>vuk.arsenovic98@gmail.com</dc:creator>
  <cp:lastModifiedBy>Zeljka Manic</cp:lastModifiedBy>
  <cp:revision>7</cp:revision>
  <dcterms:created xsi:type="dcterms:W3CDTF">2020-03-30T17:21:21Z</dcterms:created>
  <dcterms:modified xsi:type="dcterms:W3CDTF">2020-03-31T19:32:08Z</dcterms:modified>
</cp:coreProperties>
</file>