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58" r:id="rId13"/>
    <p:sldId id="259" r:id="rId14"/>
    <p:sldId id="260" r:id="rId15"/>
    <p:sldId id="272" r:id="rId16"/>
    <p:sldId id="261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0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0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5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8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8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3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1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F9072-CADE-4881-8DF3-E4BB3364553F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41A38-BD03-430E-B11F-AADAAECB8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27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humanities/medieval-world/early-christian-art/early-christian-manuscripts/a/the-vienna-genesi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byzantinelegacy.com/cotton-genesi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yzantinelegacy.com/vienna-genesis" TargetMode="External"/><Relationship Id="rId2" Type="http://schemas.openxmlformats.org/officeDocument/2006/relationships/hyperlink" Target="https://www.khanacademy.org/humanities/medieval-world/early-christian-art/early-christian-manuscripts/a/the-vienna-genesi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thebyzantinelegacy.com/sinope-gospel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digi.vatlib.it/view/MSS_Vat.lat.322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yzantinelegacy.com/rabbula-gospels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eca.bmlonline.it/ImageViewer/servlet/ImageViewer?idr=TECA0000025956&amp;keyworks=Plut.01.56#page/1/mode/1u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digi.vatlib.it/view/MSS_Vat.lat.386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iconographic.warburg.sas.ac.uk/vpc/VPC_search/subcats.php?cat_1=8&amp;cat_2=15&amp;cat_3=629&amp;cat_4=973&amp;cat_5=3277&amp;cat_6=8125&amp;cat_7=270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667E-F453-49F7-9C52-2CB0E1BD5F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Iluminirani rukopisi u periodu kasne antike i ranog hrišćanstva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C8FF-71C3-4771-AB85-0F5FD3DBA7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https://www.khanacademy.org/humanities/medieval-world/early-christian-art/early-christian-manuscripts/a/the-vienna-genesis</a:t>
            </a:r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5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phthalmon_75v_Dioscoride_Vienne.png">
            <a:extLst>
              <a:ext uri="{FF2B5EF4-FFF2-40B4-BE49-F238E27FC236}">
                <a16:creationId xmlns:a16="http://schemas.microsoft.com/office/drawing/2014/main" id="{FA53F46C-22C6-47D1-A235-976796CB8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0" y="1131379"/>
            <a:ext cx="2958083" cy="3809826"/>
          </a:xfrm>
          <a:prstGeom prst="rect">
            <a:avLst/>
          </a:prstGeom>
        </p:spPr>
      </p:pic>
      <p:pic>
        <p:nvPicPr>
          <p:cNvPr id="3" name="Picture 2" descr="unnamed (1).jpg">
            <a:extLst>
              <a:ext uri="{FF2B5EF4-FFF2-40B4-BE49-F238E27FC236}">
                <a16:creationId xmlns:a16="http://schemas.microsoft.com/office/drawing/2014/main" id="{E91E8EB1-FA59-40DC-B3B7-84CCD82A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991" y="1028440"/>
            <a:ext cx="3202048" cy="3912765"/>
          </a:xfrm>
          <a:prstGeom prst="rect">
            <a:avLst/>
          </a:prstGeom>
        </p:spPr>
      </p:pic>
      <p:pic>
        <p:nvPicPr>
          <p:cNvPr id="4" name="Picture 3" descr="kentaureion.jpg">
            <a:extLst>
              <a:ext uri="{FF2B5EF4-FFF2-40B4-BE49-F238E27FC236}">
                <a16:creationId xmlns:a16="http://schemas.microsoft.com/office/drawing/2014/main" id="{AB4E6DB1-D1A5-4EDC-813D-3A9F6AA25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127" y="1028440"/>
            <a:ext cx="3194461" cy="3826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4C3C8C-0F0A-40C4-84B2-C94E6D9C37ED}"/>
              </a:ext>
            </a:extLst>
          </p:cNvPr>
          <p:cNvSpPr txBox="1"/>
          <p:nvPr/>
        </p:nvSpPr>
        <p:spPr>
          <a:xfrm>
            <a:off x="1073791" y="5947794"/>
            <a:ext cx="470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Ilustracije biljaka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14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34C350A-9DA1-485D-8BF6-1A7D7D32B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1" y="692337"/>
            <a:ext cx="4064539" cy="48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506E5F7-3A64-45F1-B033-D0D9B0BF5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02" y="394283"/>
            <a:ext cx="4400315" cy="52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38F152-8A70-4FE8-BC99-F76FB2ABFFA5}"/>
              </a:ext>
            </a:extLst>
          </p:cNvPr>
          <p:cNvSpPr txBox="1"/>
          <p:nvPr/>
        </p:nvSpPr>
        <p:spPr>
          <a:xfrm>
            <a:off x="411061" y="553673"/>
            <a:ext cx="9731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Kada su u pitanju tekstovi vezani za Sveto pismo istakli bismo sledeće:</a:t>
            </a:r>
          </a:p>
          <a:p>
            <a:endParaRPr lang="sr-Latn-RS" dirty="0"/>
          </a:p>
          <a:p>
            <a:r>
              <a:rPr lang="sr-Latn-RS" dirty="0" err="1">
                <a:solidFill>
                  <a:srgbClr val="FF0000"/>
                </a:solidFill>
              </a:rPr>
              <a:t>Kvedlimburška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Latn-RS" dirty="0" err="1">
                <a:solidFill>
                  <a:srgbClr val="FF0000"/>
                </a:solidFill>
              </a:rPr>
              <a:t>Itala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Latn-RS" dirty="0"/>
              <a:t>– ilustrovana Knjiga o carevima, početak 5. veka. U velikoj meri uništena.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9C590-9529-42E2-9789-E3BC357F0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8" y="1872718"/>
            <a:ext cx="3655052" cy="443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F9B8AD-E628-4C1A-9FFF-B8B609B0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98" y="1635853"/>
            <a:ext cx="3564272" cy="47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90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9D8A2-32F3-465C-9038-46A7002AEB1F}"/>
              </a:ext>
            </a:extLst>
          </p:cNvPr>
          <p:cNvSpPr txBox="1"/>
          <p:nvPr/>
        </p:nvSpPr>
        <p:spPr>
          <a:xfrm>
            <a:off x="352338" y="268448"/>
            <a:ext cx="1116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Oslikani ciklusi se najbolje mogu videti na primeru oslikanog Starog zaveta. To je najpre Knjiga Postanja (Geneza).</a:t>
            </a:r>
          </a:p>
          <a:p>
            <a:endParaRPr lang="sr-Latn-RS" dirty="0"/>
          </a:p>
          <a:p>
            <a:r>
              <a:rPr lang="sr-Latn-RS" dirty="0">
                <a:solidFill>
                  <a:srgbClr val="FF0000"/>
                </a:solidFill>
              </a:rPr>
              <a:t>Koton Geneza</a:t>
            </a:r>
            <a:r>
              <a:rPr lang="sr-Latn-RS" dirty="0"/>
              <a:t> – iz 5 -6. veka, Engleska, nazvana po Robertu Kotonu. Rukopis je u velikoj meri stradao u požaru. Ostaci i prepis iz 17. veka ukazuju na postojanje preko 330 minijatura sa opisanim događajima, npr. Nojeva barka ili Avram sreće anđele (v. sliku). Neki istraživači smatraju da je rukopis nastao u Aleksandriji. Ovaj rukopis je služio kao model 										(primer) prilikom ukrašavanja crkve Sv. Marka u Veneciji.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8DFD54-A8A2-4FA6-B890-2F7FB019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5" y="1661020"/>
            <a:ext cx="3623384" cy="492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Cotton Genesis">
            <a:extLst>
              <a:ext uri="{FF2B5EF4-FFF2-40B4-BE49-F238E27FC236}">
                <a16:creationId xmlns:a16="http://schemas.microsoft.com/office/drawing/2014/main" id="{351E16F3-7DBB-4FC5-BCFB-E6B2C37A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71" y="2332140"/>
            <a:ext cx="3135945" cy="418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E6B47-B7B1-4524-A6DB-C83F8D18C3ED}"/>
              </a:ext>
            </a:extLst>
          </p:cNvPr>
          <p:cNvSpPr txBox="1"/>
          <p:nvPr/>
        </p:nvSpPr>
        <p:spPr>
          <a:xfrm>
            <a:off x="8976220" y="6132352"/>
            <a:ext cx="26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Lotova kuća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38A2B-823A-4BF8-8ABB-8D1332C0BDE5}"/>
              </a:ext>
            </a:extLst>
          </p:cNvPr>
          <p:cNvSpPr txBox="1"/>
          <p:nvPr/>
        </p:nvSpPr>
        <p:spPr>
          <a:xfrm>
            <a:off x="9051721" y="3053593"/>
            <a:ext cx="2558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https://www.thebyzantinelegacy.com/cotton-genesis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34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C5A44-0860-4F51-8525-05FC633237C5}"/>
              </a:ext>
            </a:extLst>
          </p:cNvPr>
          <p:cNvSpPr txBox="1"/>
          <p:nvPr/>
        </p:nvSpPr>
        <p:spPr>
          <a:xfrm>
            <a:off x="276837" y="276837"/>
            <a:ext cx="11526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rgbClr val="FF0000"/>
                </a:solidFill>
              </a:rPr>
              <a:t>Bečka Geneza</a:t>
            </a:r>
            <a:r>
              <a:rPr lang="sr-Latn-RS" dirty="0"/>
              <a:t> – ime se vezuje za mesto čuvanja – Beč (Nacionalna biblioteka); Geneza govori o kakvom rukopisu je reč (Knjiga Postanja). Rukopis je najverovatnije nastao u Siriji u 6. veku. Dobro očuvan, luksuzan, purpurni kodeks, pisan srebrnom uncijalom.  </a:t>
            </a:r>
            <a:endParaRPr lang="en-US" dirty="0"/>
          </a:p>
          <a:p>
            <a:endParaRPr lang="sr-Latn-RS" dirty="0"/>
          </a:p>
          <a:p>
            <a:r>
              <a:rPr lang="en-US" dirty="0">
                <a:hlinkClick r:id="rId2"/>
              </a:rPr>
              <a:t>https://www.khanacademy.org/humanities/medieval-world/early-christian-art/early-christian-manuscripts/a/the-vienna-genesis</a:t>
            </a:r>
            <a:r>
              <a:rPr lang="sr-Latn-RS" dirty="0"/>
              <a:t> </a:t>
            </a:r>
          </a:p>
          <a:p>
            <a:endParaRPr lang="sr-Latn-RS" dirty="0"/>
          </a:p>
          <a:p>
            <a:r>
              <a:rPr lang="en-US" dirty="0">
                <a:hlinkClick r:id="rId3"/>
              </a:rPr>
              <a:t>https://www.thebyzantinelegacy.com/vienna-genesis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32149A1-5D15-4888-A1BB-E03C0C39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77" y="2025923"/>
            <a:ext cx="3489078" cy="4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F664B5-C4B8-4151-AF8D-0475A4A2A4A1}"/>
              </a:ext>
            </a:extLst>
          </p:cNvPr>
          <p:cNvSpPr txBox="1"/>
          <p:nvPr/>
        </p:nvSpPr>
        <p:spPr>
          <a:xfrm>
            <a:off x="4429389" y="572968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Jakov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8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8934FE6-5F6A-4E56-B53B-D52DAC30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6" y="194535"/>
            <a:ext cx="4682572" cy="58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ACBF-2786-4981-8A48-534310AB48FE}"/>
              </a:ext>
            </a:extLst>
          </p:cNvPr>
          <p:cNvSpPr txBox="1"/>
          <p:nvPr/>
        </p:nvSpPr>
        <p:spPr>
          <a:xfrm>
            <a:off x="981512" y="6266576"/>
            <a:ext cx="364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Rebeka na izvoru.</a:t>
            </a:r>
            <a:endParaRPr lang="en-US" dirty="0"/>
          </a:p>
        </p:txBody>
      </p:sp>
      <p:pic>
        <p:nvPicPr>
          <p:cNvPr id="10244" name="Picture 4" descr="The Vienna Genesis - Facsimile edition - Quaternio Verlag Luzern">
            <a:extLst>
              <a:ext uri="{FF2B5EF4-FFF2-40B4-BE49-F238E27FC236}">
                <a16:creationId xmlns:a16="http://schemas.microsoft.com/office/drawing/2014/main" id="{63B84C41-88AA-4A8C-AB56-8198295EC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62" y="654340"/>
            <a:ext cx="6129288" cy="42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65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423009-8A28-4A88-8414-B223B137D0BA}"/>
              </a:ext>
            </a:extLst>
          </p:cNvPr>
          <p:cNvSpPr txBox="1"/>
          <p:nvPr/>
        </p:nvSpPr>
        <p:spPr>
          <a:xfrm>
            <a:off x="469783" y="260059"/>
            <a:ext cx="1046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>
                <a:solidFill>
                  <a:srgbClr val="FF0000"/>
                </a:solidFill>
              </a:rPr>
              <a:t>Rosano</a:t>
            </a:r>
            <a:r>
              <a:rPr lang="sr-Latn-RS" dirty="0">
                <a:solidFill>
                  <a:srgbClr val="FF0000"/>
                </a:solidFill>
              </a:rPr>
              <a:t> jevanđelja (</a:t>
            </a:r>
            <a:r>
              <a:rPr lang="sr-Latn-RS" i="1" dirty="0" err="1">
                <a:solidFill>
                  <a:srgbClr val="FF0000"/>
                </a:solidFill>
              </a:rPr>
              <a:t>Codex</a:t>
            </a:r>
            <a:r>
              <a:rPr lang="sr-Latn-RS" i="1" dirty="0">
                <a:solidFill>
                  <a:srgbClr val="FF0000"/>
                </a:solidFill>
              </a:rPr>
              <a:t> </a:t>
            </a:r>
            <a:r>
              <a:rPr lang="sr-Latn-RS" i="1" dirty="0" err="1">
                <a:solidFill>
                  <a:srgbClr val="FF0000"/>
                </a:solidFill>
              </a:rPr>
              <a:t>purpureus</a:t>
            </a:r>
            <a:r>
              <a:rPr lang="sr-Latn-RS" i="1" dirty="0">
                <a:solidFill>
                  <a:srgbClr val="FF0000"/>
                </a:solidFill>
              </a:rPr>
              <a:t> </a:t>
            </a:r>
            <a:r>
              <a:rPr lang="sr-Latn-RS" i="1" dirty="0" err="1">
                <a:solidFill>
                  <a:srgbClr val="FF0000"/>
                </a:solidFill>
              </a:rPr>
              <a:t>Rossanensis</a:t>
            </a:r>
            <a:r>
              <a:rPr lang="sr-Latn-RS" dirty="0">
                <a:solidFill>
                  <a:srgbClr val="FF0000"/>
                </a:solidFill>
              </a:rPr>
              <a:t>) </a:t>
            </a:r>
            <a:r>
              <a:rPr lang="sr-Latn-RS" dirty="0"/>
              <a:t>– ime nosi po mestu čuvanja - katedrala </a:t>
            </a:r>
            <a:r>
              <a:rPr lang="sr-Latn-RS" dirty="0" err="1"/>
              <a:t>Rosano</a:t>
            </a:r>
            <a:r>
              <a:rPr lang="sr-Latn-RS" dirty="0"/>
              <a:t> u Italiji. Iz 6. veka. U pitanju su oslikana jevanđelja (među starijim sačuvanim rukopisima Novog zaveta) na purpurnom pergamentu. </a:t>
            </a:r>
            <a:endParaRPr lang="en-US" dirty="0"/>
          </a:p>
        </p:txBody>
      </p:sp>
      <p:pic>
        <p:nvPicPr>
          <p:cNvPr id="11266" name="Picture 2" descr="Christ comes before Pilate">
            <a:extLst>
              <a:ext uri="{FF2B5EF4-FFF2-40B4-BE49-F238E27FC236}">
                <a16:creationId xmlns:a16="http://schemas.microsoft.com/office/drawing/2014/main" id="{26EF532A-F58D-4489-969A-652AEA62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14" y="1183389"/>
            <a:ext cx="4342803" cy="52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B0BAF-8F92-4DD4-9654-002F48AF700C}"/>
              </a:ext>
            </a:extLst>
          </p:cNvPr>
          <p:cNvSpPr txBox="1"/>
          <p:nvPr/>
        </p:nvSpPr>
        <p:spPr>
          <a:xfrm>
            <a:off x="6996418" y="6048462"/>
            <a:ext cx="34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Hrist pred Pilatom.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29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125EDA0-4B71-4C15-8F51-E9E0F5F3A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2" y="490756"/>
            <a:ext cx="5113757" cy="558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8BA08C-228F-4A56-9DB2-E85D3CDE300F}"/>
              </a:ext>
            </a:extLst>
          </p:cNvPr>
          <p:cNvSpPr txBox="1"/>
          <p:nvPr/>
        </p:nvSpPr>
        <p:spPr>
          <a:xfrm>
            <a:off x="1389777" y="6073630"/>
            <a:ext cx="422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Jevanđ</a:t>
            </a:r>
            <a:r>
              <a:rPr lang="sr-Latn-RS" dirty="0"/>
              <a:t>. Marko.</a:t>
            </a:r>
            <a:endParaRPr lang="en-US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A0C83FBE-9C6E-4560-B4FE-DAB4E185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23" y="1090307"/>
            <a:ext cx="6124575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B8B99-8797-4005-8235-E570A7306161}"/>
              </a:ext>
            </a:extLst>
          </p:cNvPr>
          <p:cNvSpPr txBox="1"/>
          <p:nvPr/>
        </p:nvSpPr>
        <p:spPr>
          <a:xfrm>
            <a:off x="8313489" y="4689446"/>
            <a:ext cx="41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Tajna večera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51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D7FEA0C-A8CE-4416-AD09-AC3E3F88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1" y="511030"/>
            <a:ext cx="11596382" cy="58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071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FFA271-4398-4638-8618-E93DE4B18E00}"/>
              </a:ext>
            </a:extLst>
          </p:cNvPr>
          <p:cNvSpPr txBox="1"/>
          <p:nvPr/>
        </p:nvSpPr>
        <p:spPr>
          <a:xfrm>
            <a:off x="369115" y="327170"/>
            <a:ext cx="10855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>
                <a:solidFill>
                  <a:srgbClr val="FF0000"/>
                </a:solidFill>
              </a:rPr>
              <a:t>Codex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Latn-RS" dirty="0" err="1">
                <a:solidFill>
                  <a:srgbClr val="FF0000"/>
                </a:solidFill>
              </a:rPr>
              <a:t>Sinopensis</a:t>
            </a:r>
            <a:r>
              <a:rPr lang="sr-Latn-RS" dirty="0"/>
              <a:t> (</a:t>
            </a:r>
            <a:r>
              <a:rPr lang="sr-Latn-RS" dirty="0" err="1"/>
              <a:t>Sinopska</a:t>
            </a:r>
            <a:r>
              <a:rPr lang="sr-Latn-RS" dirty="0"/>
              <a:t> jevanđelje) – rukopis iz 6. veka, na purpuru, zlatnom uncijalom ispisan. Najverovatnije nastao u Siriji. Ostalo je sačuvano samo jev. po Mateji.</a:t>
            </a:r>
          </a:p>
          <a:p>
            <a:r>
              <a:rPr lang="en-US" dirty="0">
                <a:hlinkClick r:id="rId2"/>
              </a:rPr>
              <a:t>https://www.thebyzantinelegacy.com/sinope-gospels</a:t>
            </a:r>
            <a:endParaRPr lang="en-US" dirty="0"/>
          </a:p>
        </p:txBody>
      </p:sp>
      <p:pic>
        <p:nvPicPr>
          <p:cNvPr id="14340" name="Picture 4" descr="Sinope Gospels">
            <a:extLst>
              <a:ext uri="{FF2B5EF4-FFF2-40B4-BE49-F238E27FC236}">
                <a16:creationId xmlns:a16="http://schemas.microsoft.com/office/drawing/2014/main" id="{2A83F43F-A59C-41EB-A988-FB82109D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98" y="1504600"/>
            <a:ext cx="7874463" cy="48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9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6F4183-C133-4B3D-AEA0-DC2995BB98AD}"/>
              </a:ext>
            </a:extLst>
          </p:cNvPr>
          <p:cNvSpPr txBox="1"/>
          <p:nvPr/>
        </p:nvSpPr>
        <p:spPr>
          <a:xfrm>
            <a:off x="637562" y="335560"/>
            <a:ext cx="10234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rgbClr val="FF0000"/>
                </a:solidFill>
              </a:rPr>
              <a:t>Vatikanski Vergilije</a:t>
            </a:r>
            <a:r>
              <a:rPr lang="sr-Latn-RS" dirty="0"/>
              <a:t> – Vergilijeva Eneida i </a:t>
            </a:r>
            <a:r>
              <a:rPr lang="sr-Latn-RS" dirty="0" err="1"/>
              <a:t>Georgike</a:t>
            </a:r>
            <a:r>
              <a:rPr lang="sr-Latn-RS" dirty="0"/>
              <a:t>. Rukopis (prepis) je nastao u Rimu oko 400. godine. Najstarija sačuvana Eneida od Vergilija. </a:t>
            </a:r>
            <a:r>
              <a:rPr lang="en-US" dirty="0">
                <a:hlinkClick r:id="rId2"/>
              </a:rPr>
              <a:t>https://digi.vatlib.it/view/MSS_Vat.lat.3225</a:t>
            </a:r>
            <a:r>
              <a:rPr lang="sr-Latn-RS" dirty="0"/>
              <a:t>  (</a:t>
            </a:r>
            <a:r>
              <a:rPr lang="sr-Latn-RS" dirty="0" err="1"/>
              <a:t>online</a:t>
            </a:r>
            <a:r>
              <a:rPr lang="sr-Latn-RS" dirty="0"/>
              <a:t> faksimil)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18AF3-CE2E-448F-9195-CC251A9BA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4" y="981891"/>
            <a:ext cx="5116613" cy="565799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6D7C92-84AD-40A8-8CF7-221942E83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34" y="1912266"/>
            <a:ext cx="54102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9188AF-9BB9-4607-8D0F-25EA08DBBF59}"/>
              </a:ext>
            </a:extLst>
          </p:cNvPr>
          <p:cNvSpPr txBox="1"/>
          <p:nvPr/>
        </p:nvSpPr>
        <p:spPr>
          <a:xfrm>
            <a:off x="6182686" y="5830349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Slika je umetnuta u tekst. Ličnosti su signirane.</a:t>
            </a:r>
          </a:p>
          <a:p>
            <a:endParaRPr lang="sr-Latn-RS" dirty="0"/>
          </a:p>
          <a:p>
            <a:r>
              <a:rPr lang="sr-Latn-RS" dirty="0" err="1"/>
              <a:t>Askanije</a:t>
            </a:r>
            <a:r>
              <a:rPr lang="sr-Latn-RS" dirty="0"/>
              <a:t> i Trojanski savet (</a:t>
            </a:r>
            <a:r>
              <a:rPr lang="sr-Latn-RS" dirty="0" err="1"/>
              <a:t>koncil</a:t>
            </a:r>
            <a:r>
              <a:rPr lang="sr-Latn-RS" dirty="0"/>
              <a:t>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03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A67FFB-E9F5-42FB-B8D4-3283B8417FCE}"/>
              </a:ext>
            </a:extLst>
          </p:cNvPr>
          <p:cNvSpPr txBox="1"/>
          <p:nvPr/>
        </p:nvSpPr>
        <p:spPr>
          <a:xfrm>
            <a:off x="416652" y="326873"/>
            <a:ext cx="1135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>
                <a:solidFill>
                  <a:srgbClr val="FF0000"/>
                </a:solidFill>
              </a:rPr>
              <a:t>Rabulina</a:t>
            </a:r>
            <a:r>
              <a:rPr lang="sr-Latn-RS" dirty="0">
                <a:solidFill>
                  <a:srgbClr val="FF0000"/>
                </a:solidFill>
              </a:rPr>
              <a:t> jevanđelja</a:t>
            </a:r>
            <a:r>
              <a:rPr lang="sr-Latn-RS" dirty="0"/>
              <a:t> – nosi naziv po  pisaru </a:t>
            </a:r>
            <a:r>
              <a:rPr lang="sr-Latn-RS" dirty="0" err="1"/>
              <a:t>Rabuli</a:t>
            </a:r>
            <a:r>
              <a:rPr lang="sr-Latn-RS" dirty="0"/>
              <a:t>; nastao na teritoriji današnje Sirije, u drugoj polovini 6. veka. Karakterističan po velikim, </a:t>
            </a:r>
            <a:r>
              <a:rPr lang="sr-Latn-RS" dirty="0" err="1"/>
              <a:t>celostraničnim</a:t>
            </a:r>
            <a:r>
              <a:rPr lang="sr-Latn-RS" dirty="0"/>
              <a:t>, minijaturama, svetlih tonova. Scene su uokvirene.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8FBE66-D9A0-4204-9FFF-583B692D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9" y="1207529"/>
            <a:ext cx="4031070" cy="5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B984E-6629-4332-A0F2-6BF93C3238F3}"/>
              </a:ext>
            </a:extLst>
          </p:cNvPr>
          <p:cNvSpPr txBox="1"/>
          <p:nvPr/>
        </p:nvSpPr>
        <p:spPr>
          <a:xfrm>
            <a:off x="1812022" y="6438597"/>
            <a:ext cx="289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Vaznesenje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747738-134C-4743-B835-343A3B71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75" y="1367405"/>
            <a:ext cx="6065948" cy="441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3BA9C-5530-4579-BC72-2DF851A48C65}"/>
              </a:ext>
            </a:extLst>
          </p:cNvPr>
          <p:cNvSpPr txBox="1"/>
          <p:nvPr/>
        </p:nvSpPr>
        <p:spPr>
          <a:xfrm>
            <a:off x="7961152" y="5838629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Raspeće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6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F538D2-20B5-4068-9A1C-43F47F7C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86" y="360726"/>
            <a:ext cx="4897981" cy="59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6C56D3-983F-400C-B32B-31218B05F2E3}"/>
              </a:ext>
            </a:extLst>
          </p:cNvPr>
          <p:cNvSpPr txBox="1"/>
          <p:nvPr/>
        </p:nvSpPr>
        <p:spPr>
          <a:xfrm>
            <a:off x="5914239" y="6291743"/>
            <a:ext cx="337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Kanonske tablice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92528-B6B5-43D6-A6D1-F48E1BBD9491}"/>
              </a:ext>
            </a:extLst>
          </p:cNvPr>
          <p:cNvSpPr txBox="1"/>
          <p:nvPr/>
        </p:nvSpPr>
        <p:spPr>
          <a:xfrm>
            <a:off x="6182686" y="847288"/>
            <a:ext cx="5763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https://www.thebyzantinelegacy.com/rabbula-gospels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r>
              <a:rPr lang="en-US" dirty="0">
                <a:hlinkClick r:id="rId4"/>
              </a:rPr>
              <a:t>http://teca.bmlonline.it/ImageViewer/servlet/ImageViewer?idr=TECA0000025956&amp;keyworks=Plut.01.56#page/1/mode/1up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25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409E07C-9E26-44B7-BCB0-34E5A8ACF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1" y="373676"/>
            <a:ext cx="4696145" cy="61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D82F0E-86BB-4A72-B571-EF2D6EEF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66" y="469782"/>
            <a:ext cx="4629256" cy="591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9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475C-ADBC-4747-B278-061B832A0076}"/>
              </a:ext>
            </a:extLst>
          </p:cNvPr>
          <p:cNvSpPr txBox="1"/>
          <p:nvPr/>
        </p:nvSpPr>
        <p:spPr>
          <a:xfrm>
            <a:off x="595618" y="520117"/>
            <a:ext cx="95298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Literatura:</a:t>
            </a:r>
          </a:p>
          <a:p>
            <a:endParaRPr lang="sr-Latn-RS" dirty="0"/>
          </a:p>
          <a:p>
            <a:r>
              <a:rPr lang="sr-Latn-RS" dirty="0"/>
              <a:t>K. </a:t>
            </a:r>
            <a:r>
              <a:rPr lang="sr-Latn-RS" dirty="0" err="1"/>
              <a:t>Weitzmann</a:t>
            </a:r>
            <a:r>
              <a:rPr lang="sr-Latn-RS" dirty="0"/>
              <a:t>, </a:t>
            </a:r>
            <a:r>
              <a:rPr lang="en-US" dirty="0"/>
              <a:t>Late Antique and Early Christian Book Illumination</a:t>
            </a:r>
            <a:r>
              <a:rPr lang="sr-Latn-RS" dirty="0"/>
              <a:t>.</a:t>
            </a:r>
          </a:p>
          <a:p>
            <a:endParaRPr lang="sr-Latn-RS" dirty="0"/>
          </a:p>
          <a:p>
            <a:r>
              <a:rPr lang="sr-Latn-RS" dirty="0"/>
              <a:t>K. </a:t>
            </a:r>
            <a:r>
              <a:rPr lang="en-US" dirty="0" err="1"/>
              <a:t>Weitzmann</a:t>
            </a:r>
            <a:r>
              <a:rPr lang="sr-Latn-RS" dirty="0"/>
              <a:t>, </a:t>
            </a:r>
            <a:r>
              <a:rPr lang="en-US" dirty="0"/>
              <a:t>Age of Spirituality</a:t>
            </a:r>
            <a:r>
              <a:rPr lang="sr-Latn-RS" dirty="0"/>
              <a:t>. </a:t>
            </a:r>
            <a:r>
              <a:rPr lang="en-US" dirty="0"/>
              <a:t>Late Antique and E</a:t>
            </a:r>
            <a:r>
              <a:rPr lang="sr-Latn-RS" dirty="0" err="1"/>
              <a:t>arly</a:t>
            </a:r>
            <a:r>
              <a:rPr lang="sr-Latn-RS" dirty="0"/>
              <a:t> </a:t>
            </a:r>
            <a:r>
              <a:rPr lang="en-US" dirty="0"/>
              <a:t>C</a:t>
            </a:r>
            <a:r>
              <a:rPr lang="sr-Latn-RS" dirty="0" err="1"/>
              <a:t>hristian</a:t>
            </a:r>
            <a:r>
              <a:rPr lang="en-US" dirty="0"/>
              <a:t> Art, 3rd to 7th Century</a:t>
            </a:r>
            <a:r>
              <a:rPr lang="sr-Latn-RS" dirty="0"/>
              <a:t>.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81540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AC207FD-2204-43E3-BFCB-01FAE9DD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7" y="293614"/>
            <a:ext cx="5140000" cy="62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DD522-FC9E-4D36-A890-B87C37A8EE5D}"/>
              </a:ext>
            </a:extLst>
          </p:cNvPr>
          <p:cNvSpPr txBox="1"/>
          <p:nvPr/>
        </p:nvSpPr>
        <p:spPr>
          <a:xfrm>
            <a:off x="6096000" y="5880682"/>
            <a:ext cx="477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Borba bikova, </a:t>
            </a:r>
            <a:r>
              <a:rPr lang="sr-Latn-RS" dirty="0" err="1"/>
              <a:t>Georgike</a:t>
            </a:r>
            <a:r>
              <a:rPr lang="sr-Latn-RS" dirty="0"/>
              <a:t>, Vatikanski Vergilije.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58EAB-5079-4764-9620-C9466862336A}"/>
              </a:ext>
            </a:extLst>
          </p:cNvPr>
          <p:cNvSpPr txBox="1"/>
          <p:nvPr/>
        </p:nvSpPr>
        <p:spPr>
          <a:xfrm>
            <a:off x="6182686" y="385894"/>
            <a:ext cx="5704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Istraživači smatraju da je kopiju rukopisa poručio rimski senator ili neko iz imućne aristokratske porodice.</a:t>
            </a:r>
          </a:p>
          <a:p>
            <a:r>
              <a:rPr lang="sr-Latn-RS" dirty="0"/>
              <a:t>Tekst je pisan </a:t>
            </a:r>
            <a:r>
              <a:rPr lang="sr-Latn-RS" i="1" dirty="0" err="1"/>
              <a:t>capitalis</a:t>
            </a:r>
            <a:r>
              <a:rPr lang="sr-Latn-RS" i="1" dirty="0"/>
              <a:t> </a:t>
            </a:r>
            <a:r>
              <a:rPr lang="sr-Latn-RS" i="1" dirty="0" err="1"/>
              <a:t>quadrata</a:t>
            </a:r>
            <a:r>
              <a:rPr lang="sr-Latn-RS" i="1" dirty="0"/>
              <a:t> </a:t>
            </a:r>
            <a:r>
              <a:rPr lang="sr-Latn-RS" dirty="0"/>
              <a:t>(</a:t>
            </a:r>
            <a:r>
              <a:rPr lang="sr-Latn-RS" i="1" dirty="0" err="1"/>
              <a:t>capitalis</a:t>
            </a:r>
            <a:r>
              <a:rPr lang="sr-Latn-RS" dirty="0"/>
              <a:t> </a:t>
            </a:r>
            <a:r>
              <a:rPr lang="sr-Latn-RS" i="1" dirty="0" err="1"/>
              <a:t>elegans</a:t>
            </a:r>
            <a:r>
              <a:rPr lang="sr-Latn-RS" dirty="0"/>
              <a:t>) – kvadratnim slovima.</a:t>
            </a:r>
            <a:endParaRPr lang="en-US" dirty="0"/>
          </a:p>
        </p:txBody>
      </p:sp>
      <p:pic>
        <p:nvPicPr>
          <p:cNvPr id="2052" name="Picture 4" descr="The Vergilius Augusteus, click for larger image">
            <a:extLst>
              <a:ext uri="{FF2B5EF4-FFF2-40B4-BE49-F238E27FC236}">
                <a16:creationId xmlns:a16="http://schemas.microsoft.com/office/drawing/2014/main" id="{78E3F2D4-90D7-49EE-A1AB-74AABCE4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82" y="2114549"/>
            <a:ext cx="45148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5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30562E-A720-4A5E-9975-8E38553733F0}"/>
              </a:ext>
            </a:extLst>
          </p:cNvPr>
          <p:cNvSpPr txBox="1"/>
          <p:nvPr/>
        </p:nvSpPr>
        <p:spPr>
          <a:xfrm>
            <a:off x="494950" y="276837"/>
            <a:ext cx="1002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rgbClr val="FF0000"/>
                </a:solidFill>
              </a:rPr>
              <a:t>Rimski Vergilije (</a:t>
            </a:r>
            <a:r>
              <a:rPr lang="sr-Latn-RS" dirty="0" err="1">
                <a:solidFill>
                  <a:srgbClr val="FF0000"/>
                </a:solidFill>
              </a:rPr>
              <a:t>Vergilius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Latn-RS" dirty="0" err="1">
                <a:solidFill>
                  <a:srgbClr val="FF0000"/>
                </a:solidFill>
              </a:rPr>
              <a:t>Romanus</a:t>
            </a:r>
            <a:r>
              <a:rPr lang="sr-Latn-RS" dirty="0">
                <a:solidFill>
                  <a:srgbClr val="FF0000"/>
                </a:solidFill>
              </a:rPr>
              <a:t>) </a:t>
            </a:r>
            <a:r>
              <a:rPr lang="sr-Latn-RS" dirty="0"/>
              <a:t>– oko 475. godine. Prepisane Eneida, </a:t>
            </a:r>
            <a:r>
              <a:rPr lang="sr-Latn-RS" dirty="0" err="1"/>
              <a:t>Georgike</a:t>
            </a:r>
            <a:r>
              <a:rPr lang="sr-Latn-RS" dirty="0"/>
              <a:t> i Ekloge. </a:t>
            </a:r>
            <a:r>
              <a:rPr lang="en-US" dirty="0">
                <a:hlinkClick r:id="rId2"/>
              </a:rPr>
              <a:t>https://digi.vatlib.it/view/MSS_Vat.lat.3867</a:t>
            </a:r>
            <a:endParaRPr lang="en-US" dirty="0"/>
          </a:p>
        </p:txBody>
      </p:sp>
      <p:pic>
        <p:nvPicPr>
          <p:cNvPr id="3074" name="Picture 2" descr="The Vergilius Romanus, click for larger image">
            <a:extLst>
              <a:ext uri="{FF2B5EF4-FFF2-40B4-BE49-F238E27FC236}">
                <a16:creationId xmlns:a16="http://schemas.microsoft.com/office/drawing/2014/main" id="{8094C30E-2108-4943-8514-AF6B2CE6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0" y="1202038"/>
            <a:ext cx="45148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457B93-84CD-4453-8A1F-05A39832AE82}"/>
              </a:ext>
            </a:extLst>
          </p:cNvPr>
          <p:cNvSpPr txBox="1"/>
          <p:nvPr/>
        </p:nvSpPr>
        <p:spPr>
          <a:xfrm>
            <a:off x="5092117" y="1536097"/>
            <a:ext cx="653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Pismo </a:t>
            </a:r>
            <a:r>
              <a:rPr lang="sr-Latn-RS" i="1" dirty="0" err="1"/>
              <a:t>capitalis</a:t>
            </a:r>
            <a:r>
              <a:rPr lang="sr-Latn-RS" i="1" dirty="0"/>
              <a:t> </a:t>
            </a:r>
            <a:r>
              <a:rPr lang="sr-Latn-RS" i="1" dirty="0" err="1"/>
              <a:t>rustica</a:t>
            </a:r>
            <a:r>
              <a:rPr lang="sr-Latn-RS" i="1" dirty="0"/>
              <a:t> </a:t>
            </a:r>
            <a:r>
              <a:rPr lang="sr-Latn-RS" dirty="0"/>
              <a:t> - razvio se iz kvadratnog pisma, ali jednostavnije forme koja se brže ispisuje. </a:t>
            </a:r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082EACFF-1E6D-42EE-882F-BBBA8A74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14" y="2795358"/>
            <a:ext cx="4412391" cy="378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9957D7-B78C-4F35-9272-6174D7A1A294}"/>
              </a:ext>
            </a:extLst>
          </p:cNvPr>
          <p:cNvSpPr txBox="1"/>
          <p:nvPr/>
        </p:nvSpPr>
        <p:spPr>
          <a:xfrm>
            <a:off x="6627303" y="6178383"/>
            <a:ext cx="389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Početak Ekloge.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7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1B6EE2C-7F7C-45A7-8F8F-DE8D6D51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646" y="394282"/>
            <a:ext cx="6252514" cy="58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53F2C-78B1-42DE-B316-F36F85BB806C}"/>
              </a:ext>
            </a:extLst>
          </p:cNvPr>
          <p:cNvSpPr txBox="1"/>
          <p:nvPr/>
        </p:nvSpPr>
        <p:spPr>
          <a:xfrm>
            <a:off x="4219662" y="6312716"/>
            <a:ext cx="487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Autorski portret Vergilija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1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1D2E8-2F8F-457C-8CA8-1C01CEB11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77" y="666750"/>
            <a:ext cx="5753100" cy="552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0E3D77-C188-4F5F-83B3-3B96FB03FB8A}"/>
              </a:ext>
            </a:extLst>
          </p:cNvPr>
          <p:cNvSpPr txBox="1"/>
          <p:nvPr/>
        </p:nvSpPr>
        <p:spPr>
          <a:xfrm>
            <a:off x="7139030" y="5821918"/>
            <a:ext cx="362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Pastiri sa stadom.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9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84084-1E5C-47E3-9798-C86D8505D91B}"/>
              </a:ext>
            </a:extLst>
          </p:cNvPr>
          <p:cNvSpPr txBox="1"/>
          <p:nvPr/>
        </p:nvSpPr>
        <p:spPr>
          <a:xfrm>
            <a:off x="436228" y="352338"/>
            <a:ext cx="1023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rgbClr val="FF0000"/>
                </a:solidFill>
              </a:rPr>
              <a:t>Ilijada </a:t>
            </a:r>
            <a:r>
              <a:rPr lang="sr-Latn-RS" dirty="0" err="1">
                <a:solidFill>
                  <a:srgbClr val="FF0000"/>
                </a:solidFill>
              </a:rPr>
              <a:t>Ambrosijana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Latn-RS" dirty="0"/>
              <a:t>– prepis Homerove Ilijade. Čuva se u biblioteci </a:t>
            </a:r>
            <a:r>
              <a:rPr lang="sr-Latn-RS" dirty="0" err="1"/>
              <a:t>Ambrosijana</a:t>
            </a:r>
            <a:r>
              <a:rPr lang="sr-Latn-RS" dirty="0"/>
              <a:t> (nazvana po episkopu Milana svetom </a:t>
            </a:r>
            <a:r>
              <a:rPr lang="sr-Latn-RS" dirty="0" err="1"/>
              <a:t>Amvrosiju</a:t>
            </a:r>
            <a:r>
              <a:rPr lang="sr-Latn-RS" dirty="0"/>
              <a:t>) u Milanu. Rukopis je najverovatnije nastao u Aleksandriji oko 500. godine.  </a:t>
            </a:r>
          </a:p>
          <a:p>
            <a:r>
              <a:rPr lang="en-US" dirty="0">
                <a:hlinkClick r:id="rId2"/>
              </a:rPr>
              <a:t>https://iconographic.warburg.sas.ac.uk/vpc/VPC_search/subcats.php?cat_1=8&amp;cat_2=15&amp;cat_3=629&amp;cat_4=973&amp;cat_5=3277&amp;cat_6=8125&amp;cat_7=2709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F1CF582-57D1-4C2E-B0B2-9A5B9B3D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8" y="2367330"/>
            <a:ext cx="428625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549B0F1-C73B-4A98-9805-4AA5C138E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21" y="2718746"/>
            <a:ext cx="6294539" cy="335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7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F7B73-1B4C-4331-AB76-6A3E03D31F6C}"/>
              </a:ext>
            </a:extLst>
          </p:cNvPr>
          <p:cNvSpPr txBox="1"/>
          <p:nvPr/>
        </p:nvSpPr>
        <p:spPr>
          <a:xfrm>
            <a:off x="469783" y="251670"/>
            <a:ext cx="11252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rgbClr val="FF0000"/>
                </a:solidFill>
              </a:rPr>
              <a:t>Bečki </a:t>
            </a:r>
            <a:r>
              <a:rPr lang="sr-Latn-RS" dirty="0" err="1">
                <a:solidFill>
                  <a:srgbClr val="FF0000"/>
                </a:solidFill>
              </a:rPr>
              <a:t>Dioskurid</a:t>
            </a:r>
            <a:r>
              <a:rPr lang="sr-Latn-RS" dirty="0">
                <a:solidFill>
                  <a:srgbClr val="FF0000"/>
                </a:solidFill>
              </a:rPr>
              <a:t> (</a:t>
            </a:r>
            <a:r>
              <a:rPr lang="sr-Latn-RS" i="1" dirty="0">
                <a:solidFill>
                  <a:srgbClr val="FF0000"/>
                </a:solidFill>
              </a:rPr>
              <a:t>De </a:t>
            </a:r>
            <a:r>
              <a:rPr lang="sr-Latn-RS" i="1" dirty="0" err="1">
                <a:solidFill>
                  <a:srgbClr val="FF0000"/>
                </a:solidFill>
              </a:rPr>
              <a:t>Materia</a:t>
            </a:r>
            <a:r>
              <a:rPr lang="sr-Latn-RS" i="1" dirty="0">
                <a:solidFill>
                  <a:srgbClr val="FF0000"/>
                </a:solidFill>
              </a:rPr>
              <a:t> Medica</a:t>
            </a:r>
            <a:r>
              <a:rPr lang="sr-Latn-RS" dirty="0">
                <a:solidFill>
                  <a:srgbClr val="FF0000"/>
                </a:solidFill>
              </a:rPr>
              <a:t>)</a:t>
            </a:r>
            <a:r>
              <a:rPr lang="sr-Latn-RS" dirty="0"/>
              <a:t> – Bečki jer se čuva u Beču, u Austrijskoj Nacionalnoj biblioteci; </a:t>
            </a:r>
            <a:r>
              <a:rPr lang="sr-Latn-RS" dirty="0" err="1"/>
              <a:t>Dioskurid</a:t>
            </a:r>
            <a:r>
              <a:rPr lang="sr-Latn-RS" dirty="0"/>
              <a:t> – ime autora, grčkog lekara i botaničara u rimskoj vojsci koji je u 1. veku sastavio zbirku biljaka i njihovog lekovitog dejstva, kao i životinja, začinskog bilja, semenja, korenja, ptica, vinove loze. Rukopis je poručila </a:t>
            </a:r>
            <a:r>
              <a:rPr lang="sr-Latn-RS" dirty="0" err="1"/>
              <a:t>Anicija</a:t>
            </a:r>
            <a:r>
              <a:rPr lang="sr-Latn-RS" dirty="0"/>
              <a:t> Julijana 515. godine (ona je inače bila ktitor crkve Svetog </a:t>
            </a:r>
            <a:r>
              <a:rPr lang="sr-Latn-RS" dirty="0" err="1"/>
              <a:t>Polieukta</a:t>
            </a:r>
            <a:r>
              <a:rPr lang="sr-Latn-RS" dirty="0"/>
              <a:t> u Carigradu).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39734-B4C8-4216-ABA2-93A8F2847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3" y="1409082"/>
            <a:ext cx="4775761" cy="4971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80236-AB0F-462F-9935-EB94D63DAC6C}"/>
              </a:ext>
            </a:extLst>
          </p:cNvPr>
          <p:cNvSpPr txBox="1"/>
          <p:nvPr/>
        </p:nvSpPr>
        <p:spPr>
          <a:xfrm>
            <a:off x="1968804" y="6381015"/>
            <a:ext cx="156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Anicija</a:t>
            </a:r>
            <a:r>
              <a:rPr lang="sr-Latn-RS" dirty="0"/>
              <a:t> Julijana</a:t>
            </a:r>
            <a:endParaRPr lang="en-US" dirty="0"/>
          </a:p>
        </p:txBody>
      </p:sp>
      <p:pic>
        <p:nvPicPr>
          <p:cNvPr id="6" name="Picture 5" descr="dioscorides.jpg">
            <a:extLst>
              <a:ext uri="{FF2B5EF4-FFF2-40B4-BE49-F238E27FC236}">
                <a16:creationId xmlns:a16="http://schemas.microsoft.com/office/drawing/2014/main" id="{3DBB0A82-C50A-4029-9C1E-E12AEF40F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77" y="1399504"/>
            <a:ext cx="4169207" cy="4773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630000-37BF-4719-9B0A-F2DBCC04D7E2}"/>
              </a:ext>
            </a:extLst>
          </p:cNvPr>
          <p:cNvSpPr txBox="1"/>
          <p:nvPr/>
        </p:nvSpPr>
        <p:spPr>
          <a:xfrm>
            <a:off x="7248088" y="6249581"/>
            <a:ext cx="395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Dioskurid</a:t>
            </a:r>
            <a:r>
              <a:rPr lang="sr-Latn-RS" dirty="0"/>
              <a:t> i personifikacija Otkrića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001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ca4064a-2d72-11ea-9727-047d14dbc978.jpg">
            <a:extLst>
              <a:ext uri="{FF2B5EF4-FFF2-40B4-BE49-F238E27FC236}">
                <a16:creationId xmlns:a16="http://schemas.microsoft.com/office/drawing/2014/main" id="{DA3430B6-270A-4282-A467-90666685F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704" y="370448"/>
            <a:ext cx="4670967" cy="5552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26C3F1-5AD4-445C-ABBF-9EF06161B3AB}"/>
              </a:ext>
            </a:extLst>
          </p:cNvPr>
          <p:cNvSpPr txBox="1"/>
          <p:nvPr/>
        </p:nvSpPr>
        <p:spPr>
          <a:xfrm>
            <a:off x="6543412" y="6090408"/>
            <a:ext cx="430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Predstave sedam lekara/botaničara kako diskutuju</a:t>
            </a:r>
            <a:endParaRPr lang="en-US" dirty="0"/>
          </a:p>
        </p:txBody>
      </p:sp>
      <p:pic>
        <p:nvPicPr>
          <p:cNvPr id="4" name="Picture 3" descr="viennadioscoridesfolio5vauthorportrait.jpg">
            <a:extLst>
              <a:ext uri="{FF2B5EF4-FFF2-40B4-BE49-F238E27FC236}">
                <a16:creationId xmlns:a16="http://schemas.microsoft.com/office/drawing/2014/main" id="{638A00A2-396A-4F8F-8BDE-2A4052EB6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80" y="378628"/>
            <a:ext cx="4724400" cy="55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04353-CF03-4FCD-9B70-FE81417659FA}"/>
              </a:ext>
            </a:extLst>
          </p:cNvPr>
          <p:cNvSpPr txBox="1"/>
          <p:nvPr/>
        </p:nvSpPr>
        <p:spPr>
          <a:xfrm>
            <a:off x="1107346" y="5998128"/>
            <a:ext cx="317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Ilustrator, personifikacija misli i crteža i </a:t>
            </a:r>
            <a:r>
              <a:rPr lang="sr-Latn-RS" dirty="0" err="1"/>
              <a:t>Dioskurid</a:t>
            </a:r>
            <a:r>
              <a:rPr lang="sr-Latn-R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58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831</Words>
  <Application>Microsoft Office PowerPoint</Application>
  <PresentationFormat>Widescreen</PresentationFormat>
  <Paragraphs>59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Iluminirani rukopisi u periodu kasne antike i ranog hrišćanstva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Iluminirani rukopisi kasne antike i ranog hrišćanstva</dc:title>
  <dc:creator>Branka</dc:creator>
  <cp:lastModifiedBy>Branka</cp:lastModifiedBy>
  <cp:revision>24</cp:revision>
  <dcterms:created xsi:type="dcterms:W3CDTF">2020-05-17T21:57:49Z</dcterms:created>
  <dcterms:modified xsi:type="dcterms:W3CDTF">2020-05-20T12:46:56Z</dcterms:modified>
</cp:coreProperties>
</file>