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57" r:id="rId7"/>
    <p:sldId id="258" r:id="rId8"/>
    <p:sldId id="259" r:id="rId9"/>
    <p:sldId id="260" r:id="rId10"/>
    <p:sldId id="261" r:id="rId11"/>
    <p:sldId id="271" r:id="rId12"/>
    <p:sldId id="266" r:id="rId13"/>
    <p:sldId id="267" r:id="rId14"/>
    <p:sldId id="268" r:id="rId15"/>
    <p:sldId id="281" r:id="rId16"/>
    <p:sldId id="269" r:id="rId17"/>
    <p:sldId id="270" r:id="rId18"/>
    <p:sldId id="272" r:id="rId19"/>
    <p:sldId id="273" r:id="rId20"/>
    <p:sldId id="274" r:id="rId21"/>
    <p:sldId id="276" r:id="rId22"/>
    <p:sldId id="275"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D8A274-9FFB-491E-BA3D-0551CE617FB3}"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8A274-9FFB-491E-BA3D-0551CE617FB3}"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8A274-9FFB-491E-BA3D-0551CE617FB3}"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8A274-9FFB-491E-BA3D-0551CE617FB3}"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8A274-9FFB-491E-BA3D-0551CE617FB3}"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D8A274-9FFB-491E-BA3D-0551CE617FB3}"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D8A274-9FFB-491E-BA3D-0551CE617FB3}" type="datetimeFigureOut">
              <a:rPr lang="en-US" smtClean="0"/>
              <a:pPr/>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8A274-9FFB-491E-BA3D-0551CE617FB3}" type="datetimeFigureOut">
              <a:rPr lang="en-US" smtClean="0"/>
              <a:pPr/>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8A274-9FFB-491E-BA3D-0551CE617FB3}" type="datetimeFigureOut">
              <a:rPr lang="en-US" smtClean="0"/>
              <a:pPr/>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8A274-9FFB-491E-BA3D-0551CE617FB3}"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8A274-9FFB-491E-BA3D-0551CE617FB3}"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3DC8B-A7D1-41F4-B4EC-917C300F83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8A274-9FFB-491E-BA3D-0551CE617FB3}" type="datetimeFigureOut">
              <a:rPr lang="en-US" smtClean="0"/>
              <a:pPr/>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DC8B-A7D1-41F4-B4EC-917C300F83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51837"/>
            <a:ext cx="9144000" cy="1200329"/>
          </a:xfrm>
          <a:prstGeom prst="rect">
            <a:avLst/>
          </a:prstGeom>
        </p:spPr>
        <p:txBody>
          <a:bodyPr wrap="square">
            <a:spAutoFit/>
          </a:bodyPr>
          <a:lstStyle/>
          <a:p>
            <a:pPr algn="ctr"/>
            <a:r>
              <a:rPr lang="sr-Cyrl-RS" b="1" dirty="0" smtClean="0">
                <a:solidFill>
                  <a:srgbClr val="FF0000"/>
                </a:solidFill>
                <a:latin typeface="Bookman Old Style" pitchFamily="18" charset="0"/>
              </a:rPr>
              <a:t> </a:t>
            </a:r>
            <a:r>
              <a:rPr lang="sr-Cyrl-RS" sz="2400" b="1" dirty="0" smtClean="0">
                <a:solidFill>
                  <a:srgbClr val="FFFF00"/>
                </a:solidFill>
                <a:latin typeface="Bookman Old Style" pitchFamily="18" charset="0"/>
              </a:rPr>
              <a:t>АРХИТЕКТУРА СРЕДЊОВЕКОВНЕ СРБИЈЕ - </a:t>
            </a:r>
          </a:p>
          <a:p>
            <a:pPr algn="ctr"/>
            <a:r>
              <a:rPr lang="sr-Cyrl-RS" sz="2400" b="1" dirty="0" smtClean="0">
                <a:solidFill>
                  <a:srgbClr val="FFFF00"/>
                </a:solidFill>
                <a:latin typeface="Bookman Old Style" pitchFamily="18" charset="0"/>
              </a:rPr>
              <a:t>РАНИ СРЕДЊИ ВЕК. ПОЧЕЦИ АРХИТЕКТУРЕ КОД СРБА: У СФЕРИ ВИЗАНТИЈСКИХ ЦЕНТАРА (</a:t>
            </a:r>
            <a:r>
              <a:rPr lang="sr-Latn-RS" sz="2400" b="1" dirty="0">
                <a:solidFill>
                  <a:srgbClr val="FFFF00"/>
                </a:solidFill>
                <a:latin typeface="Bookman Old Style" pitchFamily="18" charset="0"/>
              </a:rPr>
              <a:t>3</a:t>
            </a:r>
            <a:r>
              <a:rPr lang="sr-Cyrl-RS" sz="2400" b="1" dirty="0" smtClean="0">
                <a:solidFill>
                  <a:srgbClr val="FFFF00"/>
                </a:solidFill>
                <a:latin typeface="Bookman Old Style" pitchFamily="18" charset="0"/>
              </a:rPr>
              <a:t>. час)</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458200" cy="4708981"/>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ОСНИВАЊЕ ОХРИДСКЕ АРХИЕПИСКОПИЈЕ КРАЈЕМ ДРУГЕ ДЕЦЕНИЈЕ 11. ВЕКА ИМАЛО ЈЕ ИЗУЗЕТНО ВЕЛИКИ ЗНАЧАЈ ЗА СВЕУКУПНЕ КУЛТУРНЕ ПРИЛИКЕ НА БАЛКАНУ ТОКОМ НАРЕДНА ДВА СТОЛЕЋА. ПРЕМА </a:t>
            </a:r>
            <a:r>
              <a:rPr lang="sr-Cyrl-RS" sz="2000" b="1" dirty="0" smtClean="0">
                <a:solidFill>
                  <a:srgbClr val="FFFF00"/>
                </a:solidFill>
                <a:latin typeface="Bookman Old Style" pitchFamily="18" charset="0"/>
              </a:rPr>
              <a:t>ПОВЕЉАМА, ТЕРИТОРИЈА ОВЕ ЦРКВЕНЕ ОРГАНИЗАЦИЈЕ НАЛАЗИЛА СЕ ПОД НЕПОСРЕДНОМ ЈУРИСДИКЦИЈОМ РОМЕЈСКОГ ЦАРА И ПАТРИЈАРХА. БИЛА ЈЕ ПОДЕЉЕНА НА 31 ЕПИСКОПИЈУ, МЕЂУ КОЈИМА СЕ НАЈМАЊЕ СЕДАМ ПРОСТИРАЛО НА ТЕРИТОРИЈАМА НАСЕЉЕНИМ СРБИМА. МЕЂУ ЊИМА СУ БИЛЕ КАКО ОНЕ НА ЧИЈЕМ ЈЕ ТЛУ ПОСТЕПЕНО БИЛА ОБРАЗОВАНА ВЛАСТ РОДОНАЧЕЛНИКА СРПСКЕ ДИНАСТИЈЕ СТЕФАНА НЕМАЊЕ, ТАКО И РАШКА ЕПИСКОПИЈА, КОЈА ЈЕ ПРЕДСТАВЉАЛА СРЕДИШТЕ ИЗ КОГА ЈЕ ТОКОМ ПРВИХ ДЕЦЕНИЈА 13. ВЕКА НАСТАЛА АУТОКЕФАЛНА СРПСКА АРХИЕПИСКОПИЈА.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ELEKTRO NASTAVA INFO\SLIKE BAZA\CIRILO METODIJE SAMUILO I POSLE\Archbishopric_of_Ohrid_in_1020,_map_by_Dimitar_Rizov_(1917).jpg"/>
          <p:cNvPicPr>
            <a:picLocks noChangeAspect="1" noChangeArrowheads="1"/>
          </p:cNvPicPr>
          <p:nvPr/>
        </p:nvPicPr>
        <p:blipFill>
          <a:blip r:embed="rId2" cstate="print"/>
          <a:srcRect/>
          <a:stretch>
            <a:fillRect/>
          </a:stretch>
        </p:blipFill>
        <p:spPr bwMode="auto">
          <a:xfrm>
            <a:off x="16482" y="152400"/>
            <a:ext cx="5977918" cy="6553200"/>
          </a:xfrm>
          <a:prstGeom prst="rect">
            <a:avLst/>
          </a:prstGeom>
          <a:noFill/>
        </p:spPr>
      </p:pic>
      <p:sp>
        <p:nvSpPr>
          <p:cNvPr id="3" name="TextBox 2"/>
          <p:cNvSpPr txBox="1"/>
          <p:nvPr/>
        </p:nvSpPr>
        <p:spPr>
          <a:xfrm>
            <a:off x="6096000" y="2667000"/>
            <a:ext cx="28956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ОХРИДСКА АРХИЕПИСКОПИЈА ОКО 1020. ГОДИНЕ</a:t>
            </a:r>
            <a:endParaRPr lang="en-US" sz="2000" b="1" dirty="0">
              <a:solidFill>
                <a:srgbClr val="FFFF00"/>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Downloads\Iglesia_de_Santa_Sofía,_Ohrid,_Macedonia,_2014-04-17,_DD_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9" name="Picture 3" descr="C:\Users\Ivan\Videos\Desktop\001 SRBIJA PREDAVANJA\1RANI SREDNJI VEK\031.JPG"/>
          <p:cNvPicPr>
            <a:picLocks noChangeAspect="1" noChangeArrowheads="1"/>
          </p:cNvPicPr>
          <p:nvPr/>
        </p:nvPicPr>
        <p:blipFill>
          <a:blip r:embed="rId3" cstate="print"/>
          <a:srcRect/>
          <a:stretch>
            <a:fillRect/>
          </a:stretch>
        </p:blipFill>
        <p:spPr bwMode="auto">
          <a:xfrm>
            <a:off x="6668080" y="1"/>
            <a:ext cx="2475920" cy="2819400"/>
          </a:xfrm>
          <a:prstGeom prst="rect">
            <a:avLst/>
          </a:prstGeom>
          <a:noFill/>
        </p:spPr>
      </p:pic>
      <p:sp>
        <p:nvSpPr>
          <p:cNvPr id="4" name="TextBox 3"/>
          <p:cNvSpPr txBox="1"/>
          <p:nvPr/>
        </p:nvSpPr>
        <p:spPr>
          <a:xfrm>
            <a:off x="0" y="0"/>
            <a:ext cx="6629400" cy="1938992"/>
          </a:xfrm>
          <a:prstGeom prst="rect">
            <a:avLst/>
          </a:prstGeom>
          <a:noFill/>
        </p:spPr>
        <p:txBody>
          <a:bodyPr wrap="square" rtlCol="0">
            <a:spAutoFit/>
          </a:bodyPr>
          <a:lstStyle/>
          <a:p>
            <a:r>
              <a:rPr lang="sr-Cyrl-RS" sz="2000" b="1" dirty="0" smtClean="0">
                <a:solidFill>
                  <a:srgbClr val="FF0000"/>
                </a:solidFill>
                <a:latin typeface="Bookman Old Style" pitchFamily="18" charset="0"/>
              </a:rPr>
              <a:t>ОХРИД, СВ.СОФИЈА, СРЕДИШТЕ ОХРИДСКЕ АРХИЕПИСКОПИЈЕ (2. ЧЕТВРТИНА 11. В.), ИСТОЧНА СТРАНА.ПРВОБИТНО, БАЗИЛИКА ЈЕ ИМАЛА КУПОЛУ ИЗНАД СРЕДИШЊЕГ ДЕЛА. СПОЉНА ПРИПРАТА И СЕВЕРНИ БРОД ДОЗИДАНИ СУ КАСНИЈЕ.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Ivan\Downloads\Манастир_Водоча_03.JPG"/>
          <p:cNvPicPr>
            <a:picLocks noChangeAspect="1" noChangeArrowheads="1"/>
          </p:cNvPicPr>
          <p:nvPr/>
        </p:nvPicPr>
        <p:blipFill>
          <a:blip r:embed="rId2" cstate="print"/>
          <a:srcRect/>
          <a:stretch>
            <a:fillRect/>
          </a:stretch>
        </p:blipFill>
        <p:spPr bwMode="auto">
          <a:xfrm>
            <a:off x="4343400" y="3276600"/>
            <a:ext cx="4470400" cy="3352800"/>
          </a:xfrm>
          <a:prstGeom prst="rect">
            <a:avLst/>
          </a:prstGeom>
          <a:noFill/>
        </p:spPr>
      </p:pic>
      <p:pic>
        <p:nvPicPr>
          <p:cNvPr id="5125" name="Picture 5" descr="C:\Users\Ivan\Downloads\1024px-75_1_монастырь_Водоча.jpg"/>
          <p:cNvPicPr>
            <a:picLocks noChangeAspect="1" noChangeArrowheads="1"/>
          </p:cNvPicPr>
          <p:nvPr/>
        </p:nvPicPr>
        <p:blipFill>
          <a:blip r:embed="rId3" cstate="print"/>
          <a:srcRect/>
          <a:stretch>
            <a:fillRect/>
          </a:stretch>
        </p:blipFill>
        <p:spPr bwMode="auto">
          <a:xfrm>
            <a:off x="152399" y="152400"/>
            <a:ext cx="5486399" cy="4114799"/>
          </a:xfrm>
          <a:prstGeom prst="rect">
            <a:avLst/>
          </a:prstGeom>
          <a:noFill/>
        </p:spPr>
      </p:pic>
      <p:sp>
        <p:nvSpPr>
          <p:cNvPr id="6" name="TextBox 5"/>
          <p:cNvSpPr txBox="1"/>
          <p:nvPr/>
        </p:nvSpPr>
        <p:spPr>
          <a:xfrm>
            <a:off x="228600" y="4495800"/>
            <a:ext cx="38862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СЕВЕРНА МАКЕДОНИЈА, СТРУМИЦА, МАНАСТИР ВОДОЧА, ЦРКВА СВ. ЛЕОНТИЈА САГРАЂЕНА ПОЧЕТКОМ 11. ВЕКА НА ОСТАЦИМА СТАРИЈЕГ ХРАМА</a:t>
            </a:r>
            <a:endParaRPr lang="en-US" sz="2000" b="1" dirty="0">
              <a:solidFill>
                <a:srgbClr val="FFFF00"/>
              </a:solidFill>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Downloads\veljusa17.JPG"/>
          <p:cNvPicPr>
            <a:picLocks noChangeAspect="1" noChangeArrowheads="1"/>
          </p:cNvPicPr>
          <p:nvPr/>
        </p:nvPicPr>
        <p:blipFill>
          <a:blip r:embed="rId2" cstate="print"/>
          <a:srcRect/>
          <a:stretch>
            <a:fillRect/>
          </a:stretch>
        </p:blipFill>
        <p:spPr bwMode="auto">
          <a:xfrm>
            <a:off x="-5534" y="0"/>
            <a:ext cx="9149535" cy="6858000"/>
          </a:xfrm>
          <a:prstGeom prst="rect">
            <a:avLst/>
          </a:prstGeom>
          <a:noFill/>
        </p:spPr>
      </p:pic>
      <p:pic>
        <p:nvPicPr>
          <p:cNvPr id="6147" name="Picture 3" descr="C:\Users\Ivan\Downloads\thumbnail-by-url.json.png"/>
          <p:cNvPicPr>
            <a:picLocks noChangeAspect="1" noChangeArrowheads="1"/>
          </p:cNvPicPr>
          <p:nvPr/>
        </p:nvPicPr>
        <p:blipFill>
          <a:blip r:embed="rId3" cstate="print"/>
          <a:srcRect/>
          <a:stretch>
            <a:fillRect/>
          </a:stretch>
        </p:blipFill>
        <p:spPr bwMode="auto">
          <a:xfrm>
            <a:off x="6612705" y="0"/>
            <a:ext cx="2531295" cy="1981200"/>
          </a:xfrm>
          <a:prstGeom prst="rect">
            <a:avLst/>
          </a:prstGeom>
          <a:noFill/>
        </p:spPr>
      </p:pic>
      <p:sp>
        <p:nvSpPr>
          <p:cNvPr id="5" name="Rectangle 4"/>
          <p:cNvSpPr/>
          <p:nvPr/>
        </p:nvSpPr>
        <p:spPr>
          <a:xfrm>
            <a:off x="152400" y="152400"/>
            <a:ext cx="6400800" cy="1015663"/>
          </a:xfrm>
          <a:prstGeom prst="rect">
            <a:avLst/>
          </a:prstGeom>
        </p:spPr>
        <p:txBody>
          <a:bodyPr wrap="square">
            <a:spAutoFit/>
          </a:bodyPr>
          <a:lstStyle/>
          <a:p>
            <a:pPr algn="ctr"/>
            <a:r>
              <a:rPr lang="sr-Cyrl-RS" sz="2000" b="1" dirty="0" smtClean="0">
                <a:solidFill>
                  <a:srgbClr val="FFFF00"/>
                </a:solidFill>
                <a:latin typeface="Bookman Old Style" pitchFamily="18" charset="0"/>
              </a:rPr>
              <a:t>СЕВЕРНА МАКЕДОНИЈА, СТРУМИЦА, </a:t>
            </a:r>
            <a:r>
              <a:rPr lang="sr-Cyrl-RS" sz="2000" b="1" dirty="0" smtClean="0">
                <a:solidFill>
                  <a:srgbClr val="FFFF00"/>
                </a:solidFill>
                <a:latin typeface="Bookman Old Style" pitchFamily="18" charset="0"/>
              </a:rPr>
              <a:t>МАНАСТИР ВЕЉУСА, ЦРКВА БОГОРОДИЦЕ ЕЛЕУСЕ, 1080.Г.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001 SRBIJA PREDAVANJA\6MILUTINOVO DOBA\019PA052030.JPG"/>
          <p:cNvPicPr>
            <a:picLocks noChangeAspect="1" noChangeArrowheads="1"/>
          </p:cNvPicPr>
          <p:nvPr/>
        </p:nvPicPr>
        <p:blipFill>
          <a:blip r:embed="rId2" cstate="print"/>
          <a:srcRect/>
          <a:stretch>
            <a:fillRect/>
          </a:stretch>
        </p:blipFill>
        <p:spPr bwMode="auto">
          <a:xfrm>
            <a:off x="0" y="0"/>
            <a:ext cx="9144000" cy="6859146"/>
          </a:xfrm>
          <a:prstGeom prst="rect">
            <a:avLst/>
          </a:prstGeom>
          <a:noFill/>
        </p:spPr>
      </p:pic>
      <p:sp>
        <p:nvSpPr>
          <p:cNvPr id="3" name="TextBox 2"/>
          <p:cNvSpPr txBox="1"/>
          <p:nvPr/>
        </p:nvSpPr>
        <p:spPr>
          <a:xfrm>
            <a:off x="381000" y="152400"/>
            <a:ext cx="80772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СЕВЕРНА МАКЕДОНИЈА, СТАРО НАГОРИЧИНО КОД КУМАНОВА, ЦРКВА СВ. ЂОРЂА, НИЖЕ ЗОНЕ ДО НИВОА ПРОЗОРА, ГРАЂЕНЕ НА ДРУГАЧИЈИ НАЧИН, ДЕО СУ СТАРИЈЕ БАЗИЛИКЕ ПОДИГНУТЕ ВЕРОВАТНО ТОКОМ 11. ВЕКА, А ОБНОВЉЕНЕ СТАРАЊЕМ КРАЉА МИЛУТИНА</a:t>
            </a:r>
            <a:endParaRPr lang="en-US" sz="2000" b="1" dirty="0">
              <a:solidFill>
                <a:srgbClr val="FFFF00"/>
              </a:solidFill>
              <a:latin typeface="Bookman Old Style" pitchFamily="18" charset="0"/>
            </a:endParaRPr>
          </a:p>
        </p:txBody>
      </p:sp>
      <p:cxnSp>
        <p:nvCxnSpPr>
          <p:cNvPr id="5" name="Straight Arrow Connector 4"/>
          <p:cNvCxnSpPr/>
          <p:nvPr/>
        </p:nvCxnSpPr>
        <p:spPr>
          <a:xfrm flipV="1">
            <a:off x="2057400" y="4343400"/>
            <a:ext cx="2057400" cy="2057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57400" y="4724400"/>
            <a:ext cx="4953000" cy="1752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Downloads\Stara_Pavlica_019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171" name="Picture 3" descr="C:\Users\Ivan\Videos\Desktop\001 SRBIJA PREDAVANJA\1RANI SREDNJI VEK\035.JPG"/>
          <p:cNvPicPr>
            <a:picLocks noChangeAspect="1" noChangeArrowheads="1"/>
          </p:cNvPicPr>
          <p:nvPr/>
        </p:nvPicPr>
        <p:blipFill>
          <a:blip r:embed="rId3" cstate="print"/>
          <a:srcRect/>
          <a:stretch>
            <a:fillRect/>
          </a:stretch>
        </p:blipFill>
        <p:spPr bwMode="auto">
          <a:xfrm>
            <a:off x="6629401" y="0"/>
            <a:ext cx="2514600" cy="2140889"/>
          </a:xfrm>
          <a:prstGeom prst="rect">
            <a:avLst/>
          </a:prstGeom>
          <a:noFill/>
        </p:spPr>
      </p:pic>
      <p:sp>
        <p:nvSpPr>
          <p:cNvPr id="4" name="TextBox 3"/>
          <p:cNvSpPr txBox="1"/>
          <p:nvPr/>
        </p:nvSpPr>
        <p:spPr>
          <a:xfrm>
            <a:off x="0" y="0"/>
            <a:ext cx="3124200" cy="4708981"/>
          </a:xfrm>
          <a:prstGeom prst="rect">
            <a:avLst/>
          </a:prstGeom>
          <a:noFill/>
        </p:spPr>
        <p:txBody>
          <a:bodyPr wrap="square" rtlCol="0">
            <a:spAutoFit/>
          </a:bodyPr>
          <a:lstStyle/>
          <a:p>
            <a:r>
              <a:rPr lang="sr-Cyrl-RS" sz="2000" b="1" dirty="0" smtClean="0">
                <a:solidFill>
                  <a:srgbClr val="FFFF00"/>
                </a:solidFill>
                <a:latin typeface="Bookman Old Style" pitchFamily="18" charset="0"/>
              </a:rPr>
              <a:t>РАШКА, ОСТАЦИ МАНАСТИРА</a:t>
            </a:r>
          </a:p>
          <a:p>
            <a:r>
              <a:rPr lang="sr-Cyrl-RS" sz="2000" b="1" dirty="0" smtClean="0">
                <a:solidFill>
                  <a:srgbClr val="FFFF00"/>
                </a:solidFill>
                <a:latin typeface="Bookman Old Style" pitchFamily="18" charset="0"/>
              </a:rPr>
              <a:t>СТАРА ПАВЛИЦА ИЗНАД ИБРА, 11.В.(?). ПРОСТОР ЦРКВЕ ОБРАЗОВАН ЈЕ У ВИДУ КРСТООБРАЗНЕ ГРАЂЕВИНЕ УОКВИРЕНЕ БОЧНИМ БРОДОВИМА СПОЈЕНИМ ЗАПАДНИМ ХОДНИКОМ.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1RANI SREDNJI VEK\0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0"/>
            <a:ext cx="6096000" cy="2554545"/>
          </a:xfrm>
          <a:prstGeom prst="rect">
            <a:avLst/>
          </a:prstGeom>
          <a:noFill/>
        </p:spPr>
        <p:txBody>
          <a:bodyPr wrap="square" rtlCol="0">
            <a:spAutoFit/>
          </a:bodyPr>
          <a:lstStyle/>
          <a:p>
            <a:r>
              <a:rPr lang="sr-Cyrl-RS" sz="2000" b="1" dirty="0" smtClean="0">
                <a:solidFill>
                  <a:srgbClr val="FF0000"/>
                </a:solidFill>
                <a:latin typeface="Bookman Old Style" pitchFamily="18" charset="0"/>
              </a:rPr>
              <a:t>ПРОКУПЉЕ, ЦРКВА СВ. ПРОКОПИЈА, ИСПОД НИВЕЛЕТЕ САВРЕМЕНОГ ПОДА ОТКРИВЕНО ЈЕ ЧАК ПЕТ СЛОЈЕВА ГРАЂЕВИНЕ БАЗИЛИКАЛНЕ ОСНОВЕ, ПОЧЕВ ОД 9-10. ВЕКА. ПРВА ВЕЛИКА ПРЕПРАВКА УСЛЕДИЛА ЈЕ ОДМАХ ПО ОСНИВАЊУ ОХРИДСКЕ АРХИЕПИСКОПИЈЕ.</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1RANI SREDNJI VEK\037.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TextBox 2"/>
          <p:cNvSpPr txBox="1"/>
          <p:nvPr/>
        </p:nvSpPr>
        <p:spPr>
          <a:xfrm>
            <a:off x="4800600" y="0"/>
            <a:ext cx="43434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НИШ, ГОРЊИ МАТЕЈЕВЦИ, “ЛАТИНСКА ЦРКВА”, 10-12.В.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1RANI SREDNJI VEK\041.jpg"/>
          <p:cNvPicPr>
            <a:picLocks noChangeAspect="1" noChangeArrowheads="1"/>
          </p:cNvPicPr>
          <p:nvPr/>
        </p:nvPicPr>
        <p:blipFill>
          <a:blip r:embed="rId2" cstate="print"/>
          <a:srcRect/>
          <a:stretch>
            <a:fillRect/>
          </a:stretch>
        </p:blipFill>
        <p:spPr bwMode="auto">
          <a:xfrm>
            <a:off x="4953000" y="152400"/>
            <a:ext cx="2982831" cy="2286000"/>
          </a:xfrm>
          <a:prstGeom prst="rect">
            <a:avLst/>
          </a:prstGeom>
          <a:noFill/>
        </p:spPr>
      </p:pic>
      <p:pic>
        <p:nvPicPr>
          <p:cNvPr id="11267" name="Picture 3" descr="C:\Users\Ivan\Videos\Desktop\001 SRBIJA PREDAVANJA\1RANI SREDNJI VEK\042.jpg"/>
          <p:cNvPicPr>
            <a:picLocks noChangeAspect="1" noChangeArrowheads="1"/>
          </p:cNvPicPr>
          <p:nvPr/>
        </p:nvPicPr>
        <p:blipFill>
          <a:blip r:embed="rId3" cstate="print"/>
          <a:srcRect/>
          <a:stretch>
            <a:fillRect/>
          </a:stretch>
        </p:blipFill>
        <p:spPr bwMode="auto">
          <a:xfrm>
            <a:off x="152400" y="717550"/>
            <a:ext cx="4114800" cy="5143500"/>
          </a:xfrm>
          <a:prstGeom prst="rect">
            <a:avLst/>
          </a:prstGeom>
          <a:noFill/>
        </p:spPr>
      </p:pic>
      <p:sp>
        <p:nvSpPr>
          <p:cNvPr id="4" name="TextBox 3"/>
          <p:cNvSpPr txBox="1"/>
          <p:nvPr/>
        </p:nvSpPr>
        <p:spPr>
          <a:xfrm>
            <a:off x="4038600" y="2456795"/>
            <a:ext cx="4953000" cy="440120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НИШ, ОРЉАНЕ, ЦРТЕЖ ОСТАТАКА ЦРКВЕ С КРАЈА 19. ВЕКА И ИСТОЧНА СТРАНА ОБНОВЉЕНЕ ГРАЂЕВИНЕ (11-12.В.?). НИШ ЈЕ СА ОКОЛИНОМ ПРЕДСТАВЉАО, УЗ ДАНАШЊЕ ГРАДОВЕ СОФИЈУ И СКОПЉЕ, НАЈВАЖНИЈЕ СТРАТЕШКО УПОРИШТЕ ВИЗАНТИЈСКОГ ЦАРСТВА НА БАЛКАНУ У ОВОМ РАЗДОБЉУ. ОСТАЦИ БРОЈНИХ ЦРКАВА НАЛАЗЕ СЕ У АРХЕОЛОШКОМ СЛОЈУ ИСПОД САВРЕМЕНОГ ГРАДА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a:t>
            </a:r>
            <a:r>
              <a:rPr lang="sr-Cyrl-RS" sz="2000" b="1" dirty="0" smtClean="0">
                <a:solidFill>
                  <a:srgbClr val="FFFF00"/>
                </a:solidFill>
                <a:latin typeface="Bookman Old Style" pitchFamily="18" charset="0"/>
              </a:rPr>
              <a:t>ПРОЦЕСУ </a:t>
            </a:r>
            <a:r>
              <a:rPr lang="sr-Cyrl-RS" sz="2000" b="1" dirty="0" smtClean="0">
                <a:solidFill>
                  <a:srgbClr val="FFFF00"/>
                </a:solidFill>
                <a:latin typeface="Bookman Old Style" pitchFamily="18" charset="0"/>
              </a:rPr>
              <a:t>ШИРЕЊА ВИЗАНТИЈСКОГ УТИЦАЈА НА КОНТИНЕНТАЛНЕ ТЕРИТОРИЈЕ КОЈЕ СЕ НИСУ НАЛАЗИЛЕ </a:t>
            </a:r>
            <a:r>
              <a:rPr lang="sr-Cyrl-RS" sz="2000" b="1" dirty="0" smtClean="0">
                <a:solidFill>
                  <a:srgbClr val="FFFF00"/>
                </a:solidFill>
                <a:latin typeface="Bookman Old Style" pitchFamily="18" charset="0"/>
              </a:rPr>
              <a:t>ПОД </a:t>
            </a:r>
            <a:r>
              <a:rPr lang="sr-Cyrl-RS" sz="2000" b="1" dirty="0" smtClean="0">
                <a:solidFill>
                  <a:srgbClr val="FFFF00"/>
                </a:solidFill>
                <a:latin typeface="Bookman Old Style" pitchFamily="18" charset="0"/>
              </a:rPr>
              <a:t>ВЛАШЋУ ЦАРСТВА, УПОРЕДО СА РОМЕЈСКИМ ДЕЛОВАЊЕМ НА ОБАЛИ ЈАДРАНА, </a:t>
            </a:r>
            <a:r>
              <a:rPr lang="sr-Cyrl-RS" sz="2000" b="1" u="sng" dirty="0" smtClean="0">
                <a:solidFill>
                  <a:srgbClr val="FFFF00"/>
                </a:solidFill>
                <a:latin typeface="Bookman Old Style" pitchFamily="18" charset="0"/>
              </a:rPr>
              <a:t>ДЕЛАТНОСТ ЋИРИЛА И МЕТОДИЈА </a:t>
            </a: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И ЊИХОВИХ НАСЛЕДНИКА БИЛА ЈЕ ИЗУЗЕТНО ВАЖНА. ЊИХОВА МИСИЈА </a:t>
            </a:r>
            <a:r>
              <a:rPr lang="sr-Cyrl-RS" sz="2000" b="1" dirty="0" smtClean="0">
                <a:solidFill>
                  <a:srgbClr val="FFFF00"/>
                </a:solidFill>
                <a:latin typeface="Bookman Old Style" pitchFamily="18" charset="0"/>
              </a:rPr>
              <a:t>НА </a:t>
            </a:r>
            <a:r>
              <a:rPr lang="sr-Cyrl-RS" sz="2000" b="1" dirty="0" smtClean="0">
                <a:solidFill>
                  <a:srgbClr val="FFFF00"/>
                </a:solidFill>
                <a:latin typeface="Bookman Old Style" pitchFamily="18" charset="0"/>
              </a:rPr>
              <a:t>ДВОРУ ВЕЛИКОМОРАВСКОГ КНЕЗА РАСТИСЛАВА (ДАНАШЊА ИСТОЧНА ЧЕШКА), ОРГАНИЗОВАНА КАО ОДГОВОР НА ШИРЕЊЕ УТИЦАЈА ФРАНАЧКЕ ЦРКВЕ, РЕЗУЛТИРАЛА </a:t>
            </a:r>
            <a:r>
              <a:rPr lang="sr-Cyrl-RS" sz="2000" b="1" dirty="0" smtClean="0">
                <a:solidFill>
                  <a:srgbClr val="FFFF00"/>
                </a:solidFill>
                <a:latin typeface="Bookman Old Style" pitchFamily="18" charset="0"/>
              </a:rPr>
              <a:t>ЈЕ </a:t>
            </a:r>
            <a:r>
              <a:rPr lang="sr-Cyrl-RS" sz="2000" b="1" dirty="0" smtClean="0">
                <a:solidFill>
                  <a:srgbClr val="FFFF00"/>
                </a:solidFill>
                <a:latin typeface="Bookman Old Style" pitchFamily="18" charset="0"/>
              </a:rPr>
              <a:t>СТВАРАЊЕМ ГЛАГОЉСКОГ ПИСМА И ПРЕВОДИМА ЦРКВЕНИХ КЊИГА, ЧИМЕ СУ УСТАНОВЉЕНЕ ОСНОВЕ РАЗВИТКУ СЛОВЕНСКЕ КЊИЖЕВНОСТИ, САМИМ ТИМ И СРПСКЕ. ПОЧЕВ ОД 864.Г. ПРОСВЕТИТЕЉСКИ РАД ОБУХВАТИО ЈЕ НЕ САМО ОБЛАСТИ ЦЕНТРАЛНЕ ЕВРОПЕ, ВЕЋ И ВЕЛИКИ ДЕО БАЛКАНА, НА КОЈИ СУ СЕ ПО СМРТИ ОБОЈИЦЕ ПОВУКЛИ ЊИХОВИ УЧЕНИЦИ.  </a:t>
            </a:r>
            <a:r>
              <a:rPr lang="sr-Cyrl-RS" sz="2000" b="1" dirty="0" smtClean="0">
                <a:solidFill>
                  <a:srgbClr val="FFFF00"/>
                </a:solidFill>
                <a:latin typeface="Bookman Old Style" pitchFamily="18" charset="0"/>
              </a:rPr>
              <a:t>НАЈПОЗНАТИЈИ, </a:t>
            </a:r>
            <a:r>
              <a:rPr lang="sr-Cyrl-RS" sz="2000" b="1" u="sng" dirty="0" smtClean="0">
                <a:solidFill>
                  <a:srgbClr val="FFFF00"/>
                </a:solidFill>
                <a:latin typeface="Bookman Old Style" pitchFamily="18" charset="0"/>
              </a:rPr>
              <a:t>КЛИМЕНТ И НАУМ</a:t>
            </a:r>
            <a:r>
              <a:rPr lang="sr-Cyrl-RS" sz="2000" b="1" dirty="0" smtClean="0">
                <a:solidFill>
                  <a:srgbClr val="FFFF00"/>
                </a:solidFill>
                <a:latin typeface="Bookman Old Style" pitchFamily="18" charset="0"/>
              </a:rPr>
              <a:t>, ДОШЛИ СУ У ОХРИД ПО НАЛОГУ БУГАРСКОГ </a:t>
            </a:r>
            <a:r>
              <a:rPr lang="sr-Cyrl-RS" sz="2000" b="1" dirty="0" smtClean="0">
                <a:solidFill>
                  <a:srgbClr val="FFFF00"/>
                </a:solidFill>
                <a:latin typeface="Bookman Old Style" pitchFamily="18" charset="0"/>
              </a:rPr>
              <a:t>ЦАРА БОРИСА-МИХАИЛА, </a:t>
            </a:r>
            <a:r>
              <a:rPr lang="sr-Cyrl-RS" sz="2000" b="1" dirty="0" smtClean="0">
                <a:solidFill>
                  <a:srgbClr val="FFFF00"/>
                </a:solidFill>
                <a:latin typeface="Bookman Old Style" pitchFamily="18" charset="0"/>
              </a:rPr>
              <a:t>И </a:t>
            </a:r>
            <a:r>
              <a:rPr lang="sr-Cyrl-RS" sz="2000" b="1" dirty="0" smtClean="0">
                <a:solidFill>
                  <a:srgbClr val="FFFF00"/>
                </a:solidFill>
                <a:latin typeface="Bookman Old Style" pitchFamily="18" charset="0"/>
              </a:rPr>
              <a:t>ТУ </a:t>
            </a:r>
            <a:r>
              <a:rPr lang="sr-Cyrl-RS" sz="2000" b="1" dirty="0" smtClean="0">
                <a:solidFill>
                  <a:srgbClr val="FFFF00"/>
                </a:solidFill>
                <a:latin typeface="Bookman Old Style" pitchFamily="18" charset="0"/>
              </a:rPr>
              <a:t>ОСНОВАЛИ ЦРКВЕНО СРЕДИШТЕ, ПРВЕ МАНАСТИРЕ И СКРИПТОРИЈУМЕ</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КЛИМЕНТ ЈЕ КРАЈЕМ 9. ВЕКА ПОСТАО ЕПИСКОП ОХРИДА, А ЗАСЛУЖАН ЗА КОДИФИКОВАЊЕ ЋИРИЛИЧНОГ ПИСМА</a:t>
            </a:r>
            <a:r>
              <a:rPr lang="sr-Cyrl-RS" sz="2000" b="1" dirty="0" smtClean="0">
                <a:solidFill>
                  <a:srgbClr val="FFFF00"/>
                </a:solidFill>
                <a:latin typeface="Bookman Old Style" pitchFamily="18" charset="0"/>
              </a:rPr>
              <a:t>. УТИЦАЈ ЊИХОВОГ ДЕЛОВАЊА </a:t>
            </a:r>
            <a:r>
              <a:rPr lang="sr-Cyrl-RS" sz="2000" b="1" dirty="0" smtClean="0">
                <a:solidFill>
                  <a:srgbClr val="FFFF00"/>
                </a:solidFill>
                <a:latin typeface="Bookman Old Style" pitchFamily="18" charset="0"/>
              </a:rPr>
              <a:t>ВРЛО РАНО СЕ ПРОШИРИО И КА СЕВЕРНИЈИМ КОНТИНЕНТАЛНИМ </a:t>
            </a:r>
            <a:r>
              <a:rPr lang="sr-Cyrl-RS" sz="2000" b="1" dirty="0" smtClean="0">
                <a:solidFill>
                  <a:srgbClr val="FFFF00"/>
                </a:solidFill>
                <a:latin typeface="Bookman Old Style" pitchFamily="18" charset="0"/>
              </a:rPr>
              <a:t>ОБЛАСТИМА, НАСЕЉЕНИМ СРБИМА.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1RANI SREDNJI VEK\0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291" name="Picture 3" descr="C:\Users\Ivan\Videos\Desktop\001 SRBIJA PREDAVANJA\1RANI SREDNJI VEK\045.jpg"/>
          <p:cNvPicPr>
            <a:picLocks noChangeAspect="1" noChangeArrowheads="1"/>
          </p:cNvPicPr>
          <p:nvPr/>
        </p:nvPicPr>
        <p:blipFill>
          <a:blip r:embed="rId3" cstate="print"/>
          <a:srcRect/>
          <a:stretch>
            <a:fillRect/>
          </a:stretch>
        </p:blipFill>
        <p:spPr bwMode="auto">
          <a:xfrm>
            <a:off x="6046489" y="1"/>
            <a:ext cx="3097511" cy="2590800"/>
          </a:xfrm>
          <a:prstGeom prst="rect">
            <a:avLst/>
          </a:prstGeom>
          <a:noFill/>
        </p:spPr>
      </p:pic>
      <p:sp>
        <p:nvSpPr>
          <p:cNvPr id="4" name="TextBox 3"/>
          <p:cNvSpPr txBox="1"/>
          <p:nvPr/>
        </p:nvSpPr>
        <p:spPr>
          <a:xfrm>
            <a:off x="0" y="4611231"/>
            <a:ext cx="83058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НОВИ ПАЗАР, ОБЛАСТ РАСА (САНЏАК), ЦРКВА СВ. ПЕТРА И ПАВЛА, СЕДИШТЕ РАШКЕ ЕПИСКОПИЈЕ. НАЈСТАРИЈИ ДЕО ГРАЂЕВИНЕ ИМАО ЈЕ КРУЖНУ ОСНОВУ СА ЈАКИМ ИСТУРЕНИМ СТУПЦИМА, ДОК СУ ОСТАЛИ ДЕЛОВИ ПОДИГНУТИ ЗНАТНО КАСНИЈЕ.МОГУЋЕ ЈЕ ДА ЈЕ ЦРКВА БИЛА ПОДИГНУТА У ВРЕМЕ ПРВОГ БУГАРСКОГ ИЛИ САМУИЛОВОГ ЦАРСТВА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534400" cy="6863417"/>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ПОЧЕВ ОД 11. ВЕКА МОГУ СЕ ПРАТИТИ БРАЧНЕ-ДИНАСТИЧКЕ ВЕЗЕ ПОТОМАКА СРПСКИХ ЖУПАНА СА ЧЛАНОВИМА ИСТАКНУТИХ ВЛАДАРСКИХ КУЋА СРЕДЊЕ ЕВРОПЕ. ИАКО НЕДОВОЉНО ПРОУЧЕН, ОВАЈ РАЗГРАНАТИ И КОНТИНУИРАНИ ОДНОС СА НЕКИМ ОД ПОДАНИКА ИЛИ ПРЕДСТАВНИКА НАЈВАЖНИЈИХ ЕВРОПСКИХ ВЛАДАРА, ИМАО ЈЕ ВЕЛИКОГ УТИЦАЈА НА КУЛТУРУ СРБИЈЕ ТОКОМ ЧИТАВОГ СРЕДЊЕГ ВЕКА. У РАНОМ РАЗДОБЉУ, НАЈПОЗНАТИЈЕ ЛИЧНОСТИ О КОЈИМА ЗНАМО СУ </a:t>
            </a:r>
            <a:r>
              <a:rPr lang="sr-Cyrl-RS" sz="2000" b="1" u="sng" dirty="0" smtClean="0">
                <a:solidFill>
                  <a:srgbClr val="FFFF00"/>
                </a:solidFill>
                <a:latin typeface="Bookman Old Style" pitchFamily="18" charset="0"/>
              </a:rPr>
              <a:t>КНЕГИЊА МАРИЈА</a:t>
            </a:r>
            <a:r>
              <a:rPr lang="sr-Cyrl-RS" sz="2000" b="1" dirty="0" smtClean="0">
                <a:solidFill>
                  <a:srgbClr val="FFFF00"/>
                </a:solidFill>
                <a:latin typeface="Bookman Old Style" pitchFamily="18" charset="0"/>
              </a:rPr>
              <a:t>, ЋЕРКА ЖУПАНА УРОША </a:t>
            </a:r>
            <a:r>
              <a:rPr lang="en-US" sz="2000" b="1" dirty="0" smtClean="0">
                <a:solidFill>
                  <a:srgbClr val="FFFF00"/>
                </a:solidFill>
                <a:latin typeface="Bookman Old Style" pitchFamily="18" charset="0"/>
              </a:rPr>
              <a:t>I</a:t>
            </a:r>
            <a:r>
              <a:rPr lang="sr-Cyrl-RS" sz="2000" b="1" dirty="0" smtClean="0">
                <a:solidFill>
                  <a:srgbClr val="FFFF00"/>
                </a:solidFill>
                <a:latin typeface="Bookman Old Style" pitchFamily="18" charset="0"/>
              </a:rPr>
              <a:t> И СУПРУГА КОНРАДА </a:t>
            </a:r>
            <a:r>
              <a:rPr lang="en-US" sz="2000" b="1" dirty="0" smtClean="0">
                <a:solidFill>
                  <a:srgbClr val="FFFF00"/>
                </a:solidFill>
                <a:latin typeface="Bookman Old Style" pitchFamily="18" charset="0"/>
              </a:rPr>
              <a:t>II</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ОД ЗНОЈМА (ДАНАС У ЧЕШКОЈ), МОРАВСКОГ КНЕЗА КОЈИ ЈЕ ПО МАЈЦИ ПОТИЦАО ИЗ ЈЕДНЕ ОД НАЈСТАРИЈИХ ВЛАДАРСКИХ ЛОЗА НА ТЛУ АУСТРИЈЕ, БАБЕНБЕРГА. ЊЕН ПОРТРЕТ ОСТАО ЈЕ САЧУВАН У КРАЉЕВСКОЈ КАПЕЛИ СВ. МАРИЈЕ У ЗНОЈМУ, А БРАК ЈЕ СКЛОПЉЕН ОКО 1134.Г. ТАКОЂЕ, МАРИЈИН БРАТ </a:t>
            </a:r>
            <a:r>
              <a:rPr lang="sr-Cyrl-RS" sz="2000" b="1" u="sng" dirty="0" smtClean="0">
                <a:solidFill>
                  <a:srgbClr val="FFFF00"/>
                </a:solidFill>
                <a:latin typeface="Bookman Old Style" pitchFamily="18" charset="0"/>
              </a:rPr>
              <a:t>БЕЛОШ НОСИО ЈЕ ВИСОКУ ДВОРСКУ ТИТУЛУ ПАЛАТИНА УГАРСКОГ КРАЉЕВСТВА.</a:t>
            </a:r>
            <a:r>
              <a:rPr lang="sr-Cyrl-RS" sz="2000" b="1" dirty="0" smtClean="0">
                <a:solidFill>
                  <a:srgbClr val="FFFF00"/>
                </a:solidFill>
                <a:latin typeface="Bookman Old Style" pitchFamily="18" charset="0"/>
              </a:rPr>
              <a:t> СВОЈУ ЗАДУЖБИНУ, ОПАТИЈУ СВ. СТЕФАНА, САГРАДИО ЈЕ У СРЕМУ, НА СВОМ ПОСЕДУ НА КОЈЕМ ЈЕ УМРО НА САМОМ КРАЈУ 12. ВЕКА. У СЕЛУ НОВИ РАКОВАЦ НА ФРУШКОЈ ГОРИ ОТКРИВЕНИ СУ ЗНАТНИ ОСТАЦИ ОВОГ КОМПЛЕКСА</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Ivan\Downloads\1024px-ZnojmoRotundaKateriny.jpg"/>
          <p:cNvPicPr>
            <a:picLocks noChangeAspect="1" noChangeArrowheads="1"/>
          </p:cNvPicPr>
          <p:nvPr/>
        </p:nvPicPr>
        <p:blipFill>
          <a:blip r:embed="rId2" cstate="print"/>
          <a:srcRect/>
          <a:stretch>
            <a:fillRect/>
          </a:stretch>
        </p:blipFill>
        <p:spPr bwMode="auto">
          <a:xfrm>
            <a:off x="152400" y="152400"/>
            <a:ext cx="5638800" cy="4229100"/>
          </a:xfrm>
          <a:prstGeom prst="rect">
            <a:avLst/>
          </a:prstGeom>
          <a:noFill/>
        </p:spPr>
      </p:pic>
      <p:pic>
        <p:nvPicPr>
          <p:cNvPr id="13316" name="Picture 4" descr="C:\Users\Ivan\Downloads\Maria_Serbska.jpg"/>
          <p:cNvPicPr>
            <a:picLocks noChangeAspect="1" noChangeArrowheads="1"/>
          </p:cNvPicPr>
          <p:nvPr/>
        </p:nvPicPr>
        <p:blipFill>
          <a:blip r:embed="rId3" cstate="print"/>
          <a:srcRect/>
          <a:stretch>
            <a:fillRect/>
          </a:stretch>
        </p:blipFill>
        <p:spPr bwMode="auto">
          <a:xfrm>
            <a:off x="6019800" y="381000"/>
            <a:ext cx="2876550" cy="3835400"/>
          </a:xfrm>
          <a:prstGeom prst="rect">
            <a:avLst/>
          </a:prstGeom>
          <a:noFill/>
        </p:spPr>
      </p:pic>
      <p:sp>
        <p:nvSpPr>
          <p:cNvPr id="5" name="TextBox 4"/>
          <p:cNvSpPr txBox="1"/>
          <p:nvPr/>
        </p:nvSpPr>
        <p:spPr>
          <a:xfrm>
            <a:off x="304800" y="4876800"/>
            <a:ext cx="85344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ЧЕШКА, ЗНОЈМО, КРАЉЕВСКА КАПЕЛА СВ. КАТАРИНЕ (11.В.) И ПОРТРЕТ СРПСКЕ КНЕГИЊЕ МАРИЈЕ</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(ОКО 1134.), СЕСТРЕ УГАРСКЕ КРАЉИЦЕ ЈЕЛЕНЕ И УГАРСКОГ ПАЛАТИНА-БАНА БЕЛОША (СВО ТРОЈЕ ДЕЦА СРПСКОГ ЖУПАНА УРОША </a:t>
            </a:r>
            <a:r>
              <a:rPr lang="en-US" sz="2000" b="1" dirty="0" smtClean="0">
                <a:solidFill>
                  <a:srgbClr val="FFFF00"/>
                </a:solidFill>
                <a:latin typeface="Bookman Old Style" pitchFamily="18" charset="0"/>
              </a:rPr>
              <a:t>I)</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ELEKTRO NASTAVA INFO\SLIKE BAZA\BELOS SV STEFAN fruska gora xii vek\Gradina2.jpg"/>
          <p:cNvPicPr>
            <a:picLocks noChangeAspect="1" noChangeArrowheads="1"/>
          </p:cNvPicPr>
          <p:nvPr/>
        </p:nvPicPr>
        <p:blipFill>
          <a:blip r:embed="rId2" cstate="print"/>
          <a:srcRect/>
          <a:stretch>
            <a:fillRect/>
          </a:stretch>
        </p:blipFill>
        <p:spPr bwMode="auto">
          <a:xfrm>
            <a:off x="381000" y="152400"/>
            <a:ext cx="8077200" cy="4648200"/>
          </a:xfrm>
          <a:prstGeom prst="rect">
            <a:avLst/>
          </a:prstGeom>
          <a:noFill/>
        </p:spPr>
      </p:pic>
      <p:pic>
        <p:nvPicPr>
          <p:cNvPr id="14341" name="Picture 5" descr="C:\Users\Ivan\Downloads\Untitled.jpg"/>
          <p:cNvPicPr>
            <a:picLocks noChangeAspect="1" noChangeArrowheads="1"/>
          </p:cNvPicPr>
          <p:nvPr/>
        </p:nvPicPr>
        <p:blipFill>
          <a:blip r:embed="rId3" cstate="print"/>
          <a:srcRect/>
          <a:stretch>
            <a:fillRect/>
          </a:stretch>
        </p:blipFill>
        <p:spPr bwMode="auto">
          <a:xfrm>
            <a:off x="5351224" y="4419600"/>
            <a:ext cx="3792776" cy="2438400"/>
          </a:xfrm>
          <a:prstGeom prst="rect">
            <a:avLst/>
          </a:prstGeom>
          <a:noFill/>
        </p:spPr>
      </p:pic>
      <p:sp>
        <p:nvSpPr>
          <p:cNvPr id="7" name="TextBox 6"/>
          <p:cNvSpPr txBox="1"/>
          <p:nvPr/>
        </p:nvSpPr>
        <p:spPr>
          <a:xfrm>
            <a:off x="304800" y="5105400"/>
            <a:ext cx="48768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ФРУШКА ГОРА, НОВИ РАКОВАЦ, ОСТАЦИ ОПАТИЈЕ СВ. СТЕФАНА, ЖУПАН, БАН-ПАЛАТИН БЕЛОШ, СРЕДИНА 12.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ELEKTRO NASTAVA INFO\SLIKE BAZA\BELOS SV STEFAN fruska gora xii vek\800px-Ikona_Sveti_Đorđe,_12._vek,_Dombo,_Rakovac.jpg"/>
          <p:cNvPicPr>
            <a:picLocks noChangeAspect="1" noChangeArrowheads="1"/>
          </p:cNvPicPr>
          <p:nvPr/>
        </p:nvPicPr>
        <p:blipFill>
          <a:blip r:embed="rId2" cstate="print"/>
          <a:srcRect/>
          <a:stretch>
            <a:fillRect/>
          </a:stretch>
        </p:blipFill>
        <p:spPr bwMode="auto">
          <a:xfrm>
            <a:off x="228600" y="304800"/>
            <a:ext cx="2819400" cy="3129534"/>
          </a:xfrm>
          <a:prstGeom prst="rect">
            <a:avLst/>
          </a:prstGeom>
          <a:noFill/>
        </p:spPr>
      </p:pic>
      <p:sp>
        <p:nvSpPr>
          <p:cNvPr id="3" name="TextBox 2"/>
          <p:cNvSpPr txBox="1"/>
          <p:nvPr/>
        </p:nvSpPr>
        <p:spPr>
          <a:xfrm>
            <a:off x="3124200" y="152400"/>
            <a:ext cx="5638800" cy="6555641"/>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ЗАКЉУЧАК: </a:t>
            </a:r>
            <a:r>
              <a:rPr lang="sr-Cyrl-RS" sz="2000" b="1" dirty="0" smtClean="0">
                <a:solidFill>
                  <a:srgbClr val="FFFF00"/>
                </a:solidFill>
                <a:latin typeface="Bookman Old Style" pitchFamily="18" charset="0"/>
              </a:rPr>
              <a:t>НАЈРАНИЈИ СЛОЈ САКРАЛНЕ АРХИТЕКТУРЕ КОД СРБА НЕПОСРЕДНО ЈЕ ПОВЕЗАН СА ТРИ КУЛТУРНЕ ЗОНЕ: 1) ЈАДРАНСКО-АПЕНИНСКОМ, ПУТЕМ КОЈЕ СРБИ ВЕОМА РАНО ДОЛАЗЕ У ДОДИР СА ДРУГИМ МЕДИТЕРАНСКИМ СРЕДИНАМА И УСВАЈАЈУ ОДНОСНО АДАПТИРАЈУ РАЗЛИЧИТЕ НАЧИНЕ ВИЗУЕЛНОГ ИЗРАЖАВАЊА; 2) ВИЗАНТИЈСКОМ, У ЧЕМУ ЈЕ ГЛАВНУ УЛОГУ ИМАЛА ОХРИДСКА АРХИЕПИСКОПИЈА А КАСНИЈЕ И НЕПОСРЕДНИ ОДНОСИ ИЗМЕЂУ СРПСКИХ ВЛАДАРА И РОМЕЈСКИХ ЦАРЕВА, И 3) СРЕДЊОЕВРОПСКОМ, ПУТЕМ ДИНАСТИЧКОГ ПОВЕЗИВАЊА, ШТО ЈЕ УОБИЧАЈЕНИ АЛИ И </a:t>
            </a:r>
            <a:r>
              <a:rPr lang="sr-Cyrl-RS" sz="2000" b="1" u="sng" dirty="0" smtClean="0">
                <a:solidFill>
                  <a:srgbClr val="FFFF00"/>
                </a:solidFill>
                <a:latin typeface="Bookman Old Style" pitchFamily="18" charset="0"/>
              </a:rPr>
              <a:t>НАЈВАЖНИЈИ</a:t>
            </a:r>
            <a:r>
              <a:rPr lang="sr-Cyrl-RS" sz="2000" b="1" dirty="0" smtClean="0">
                <a:solidFill>
                  <a:srgbClr val="FFFF00"/>
                </a:solidFill>
                <a:latin typeface="Bookman Old Style" pitchFamily="18" charset="0"/>
              </a:rPr>
              <a:t>  НАЧИН ПРЕНОШЕЊА КУЛТУРНИХ УТИЦАЈА У СРЕДЊЕМ ВЕКУ.   </a:t>
            </a:r>
            <a:endParaRPr lang="en-US" sz="2000" b="1" u="sng" dirty="0">
              <a:solidFill>
                <a:srgbClr val="FFFF00"/>
              </a:solidFill>
              <a:latin typeface="Bookman Old Style" pitchFamily="18" charset="0"/>
            </a:endParaRPr>
          </a:p>
        </p:txBody>
      </p:sp>
      <p:sp>
        <p:nvSpPr>
          <p:cNvPr id="4" name="TextBox 3"/>
          <p:cNvSpPr txBox="1"/>
          <p:nvPr/>
        </p:nvSpPr>
        <p:spPr>
          <a:xfrm>
            <a:off x="457200" y="3581400"/>
            <a:ext cx="2514600" cy="1815882"/>
          </a:xfrm>
          <a:prstGeom prst="rect">
            <a:avLst/>
          </a:prstGeom>
          <a:noFill/>
        </p:spPr>
        <p:txBody>
          <a:bodyPr wrap="square" rtlCol="0">
            <a:spAutoFit/>
          </a:bodyPr>
          <a:lstStyle/>
          <a:p>
            <a:pPr algn="ctr"/>
            <a:r>
              <a:rPr lang="sr-Cyrl-RS" sz="1400" b="1" dirty="0" smtClean="0">
                <a:solidFill>
                  <a:srgbClr val="FFFF00"/>
                </a:solidFill>
                <a:latin typeface="Bookman Old Style" pitchFamily="18" charset="0"/>
              </a:rPr>
              <a:t>НОВИ РАКОВАЦ, ОПАТИЈА СВ. СТЕФАНА, ВИЗАНТИЈСКА ПОРТАТИВНА ИКОНИЦА СА ПРЕДСТАВОМ СВЕТОГ ЂОРЂА</a:t>
            </a:r>
            <a:endParaRPr lang="en-US" sz="14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5940088"/>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СТОГА ЈЕ СРПСКА СРЕДЊОВЕКОВНА КУЛТУРА ПО СВОЈОЈ ПРИРОДИ ДУБОКО И ИЗРАЗИТО </a:t>
            </a:r>
            <a:r>
              <a:rPr lang="sr-Cyrl-RS" sz="2000" b="1" i="1" dirty="0" smtClean="0">
                <a:solidFill>
                  <a:srgbClr val="FFFF00"/>
                </a:solidFill>
                <a:latin typeface="Bookman Old Style" pitchFamily="18" charset="0"/>
              </a:rPr>
              <a:t>КОНТАКТНА</a:t>
            </a:r>
            <a:r>
              <a:rPr lang="sr-Cyrl-RS" sz="2000" b="1" dirty="0" smtClean="0">
                <a:solidFill>
                  <a:srgbClr val="FFFF00"/>
                </a:solidFill>
                <a:latin typeface="Bookman Old Style" pitchFamily="18" charset="0"/>
              </a:rPr>
              <a:t>, ЗАСНОВАНА НА КРИТИЧКОЈ РЕДАКЦИЈИ МНОГОСТРУКИХ ОПШТЕЕВРОПСКИХ ТОКОВА. ЗА РАЗЛИКУ ОД УСТАЉЕНОГ НАЧИНА, КОЈИ ЈУ ЈЕ ДУГО ПОСМАТРАО ИЗ РОМАНТИЧАРСКОГ РАКУРСА АПСОЛУТНОГ ПРВЕНСТВА НАЦИЈЕ ПОИСТОВЕЋЕНЕ СА РЕЛИГИЈОМ, ОНА СЕ У СВОЈОЈ ИСТОРИЈСКОЈ ДИМЕНЗИЈИ МОРА РАЗМАТРАТИ ПОНЕШТО ДРУГАЧИЈЕ, ИМАЈУЋИ У ВИДУ СВЕ ПРЕТХОДНО НАВЕДЕНЕ КОМПОНЕНТЕ. ОНЕ ЋЕ СЕ НА РАЗЛИЧИТЕ НАЧИНЕ И У НОВИМ ВИДОВИМА ОБЈЕДИЊЕНИХ СИСТЕМА ВИЗУЕЛНИХ КОДОВА СРЕДЊЕГ ВЕКА, У ПУНОЈ МЕРИ ПОЈАВИТИ У НАРЕДНОЈ ГЕНЕРАЦИЈИ ОБЈЕДИЊЕНЕ ДРЖАВНЕ ТЕРИТОРИЈЕ, НАЈПРЕ ПОЈАВОМ СТЕФАНА НЕМАЊЕ А ПОТОМ И ТОКОМ ЦЕЛОГ 13. СТОЛЕЋА. СВЕ АМБИВАЛЕНТНОСТИ ОНОВРЕМЕНЕ СРПСКЕ КУЛТУРЕ У НАЈНЕПОСРЕДНИЈОЈ МЕРИ ОДЈЕКНУЛЕ СУ И У МОНУМЕНТАЛНОМ САКРАЛНОМ ГРАДИТЕЉСТВУ НАРЕДНОГ РАЗДОБЉА.   </a:t>
            </a:r>
            <a:endParaRPr lang="en-US" sz="2000" b="1" dirty="0">
              <a:solidFill>
                <a:srgbClr val="FFFF00"/>
              </a:solidFill>
              <a:latin typeface="Bookman Old Styl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9200"/>
            <a:ext cx="8839200" cy="4093428"/>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a:t>
            </a:r>
            <a:r>
              <a:rPr lang="sr-Cyrl-RS" sz="2000" b="1" u="sng" dirty="0" smtClean="0">
                <a:solidFill>
                  <a:srgbClr val="FFFF00"/>
                </a:solidFill>
                <a:latin typeface="Bookman Old Style" pitchFamily="18" charset="0"/>
              </a:rPr>
              <a:t>:</a:t>
            </a:r>
          </a:p>
          <a:p>
            <a:endParaRPr lang="sr-Cyrl-RS" sz="2000" b="1" u="sng"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Византијски свет на Балкану, књ. 1 ( ур. Б. Крсмановић, Љ. Максимовић, Р. Радић), Београд 2012 (сви текстови првог дела посвећени Охридској архиепископији, а нарочито текст Ј. Магловског о Белошевој задужбини), ДОСТУПНО НА САЈТУ ВИЗАНТОЛОШКОГ ИНСТИТУТА САНУ</a:t>
            </a:r>
          </a:p>
          <a:p>
            <a:pPr>
              <a:buFontTx/>
              <a:buChar char="-"/>
            </a:pP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Ј. Калић, </a:t>
            </a:r>
            <a:r>
              <a:rPr lang="sr-Cyrl-RS" sz="2000" b="1" i="1" dirty="0" smtClean="0">
                <a:solidFill>
                  <a:srgbClr val="FFFF00"/>
                </a:solidFill>
                <a:latin typeface="Bookman Old Style" pitchFamily="18" charset="0"/>
              </a:rPr>
              <a:t>Европа и Срби. Средњи век</a:t>
            </a:r>
            <a:r>
              <a:rPr lang="sr-Cyrl-RS" sz="2000" b="1" dirty="0" smtClean="0">
                <a:solidFill>
                  <a:srgbClr val="FFFF00"/>
                </a:solidFill>
                <a:latin typeface="Bookman Old Style" pitchFamily="18" charset="0"/>
              </a:rPr>
              <a:t>, Београд 2006</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(текстови о одговарајућем раздобљу)</a:t>
            </a:r>
          </a:p>
          <a:p>
            <a:pPr>
              <a:buFontTx/>
              <a:buChar char="-"/>
            </a:pPr>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И. Коматина, </a:t>
            </a:r>
            <a:r>
              <a:rPr lang="sr-Cyrl-RS" sz="2000" b="1" i="1" dirty="0" smtClean="0">
                <a:solidFill>
                  <a:srgbClr val="FFFF00"/>
                </a:solidFill>
                <a:latin typeface="Bookman Old Style" pitchFamily="18" charset="0"/>
              </a:rPr>
              <a:t>Црква и држава у српским земљама од 11. до 13. века</a:t>
            </a:r>
            <a:r>
              <a:rPr lang="sr-Cyrl-RS" sz="2000" b="1" dirty="0" smtClean="0">
                <a:solidFill>
                  <a:srgbClr val="FFFF00"/>
                </a:solidFill>
                <a:latin typeface="Bookman Old Style" pitchFamily="18" charset="0"/>
              </a:rPr>
              <a:t>, Београд 2016, ДОСТУПНО НА </a:t>
            </a:r>
            <a:r>
              <a:rPr lang="en-US" sz="2000" b="1" dirty="0" smtClean="0">
                <a:solidFill>
                  <a:srgbClr val="FFFF00"/>
                </a:solidFill>
                <a:latin typeface="Bookman Old Style" pitchFamily="18" charset="0"/>
              </a:rPr>
              <a:t>ACADEMIA. EDU</a:t>
            </a:r>
            <a:endParaRPr lang="sr-Latn-RS" sz="2000" b="1" dirty="0" smtClean="0">
              <a:solidFill>
                <a:srgbClr val="FFFF00"/>
              </a:solidFill>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ELEKTRO NASTAVA INFO\SLIKE BAZA\SAMUILO\2011_Ochryda,_Cerkiew_św._Pantelejmona_(02).jpg"/>
          <p:cNvPicPr>
            <a:picLocks noChangeAspect="1" noChangeArrowheads="1"/>
          </p:cNvPicPr>
          <p:nvPr/>
        </p:nvPicPr>
        <p:blipFill>
          <a:blip r:embed="rId2" cstate="print"/>
          <a:srcRect/>
          <a:stretch>
            <a:fillRect/>
          </a:stretch>
        </p:blipFill>
        <p:spPr bwMode="auto">
          <a:xfrm>
            <a:off x="-53163" y="0"/>
            <a:ext cx="9250326" cy="6858000"/>
          </a:xfrm>
          <a:prstGeom prst="rect">
            <a:avLst/>
          </a:prstGeom>
          <a:noFill/>
        </p:spPr>
      </p:pic>
      <p:pic>
        <p:nvPicPr>
          <p:cNvPr id="4099" name="Picture 3" descr="C:\Users\Ivan\Videos\Desktop\ELEKTRO NASTAVA INFO\SLIKE BAZA\SAMUILO\300px-Climent_of_Ohrid.jpg"/>
          <p:cNvPicPr>
            <a:picLocks noChangeAspect="1" noChangeArrowheads="1"/>
          </p:cNvPicPr>
          <p:nvPr/>
        </p:nvPicPr>
        <p:blipFill>
          <a:blip r:embed="rId3" cstate="print"/>
          <a:srcRect/>
          <a:stretch>
            <a:fillRect/>
          </a:stretch>
        </p:blipFill>
        <p:spPr bwMode="auto">
          <a:xfrm>
            <a:off x="-33254" y="0"/>
            <a:ext cx="1862054" cy="2488946"/>
          </a:xfrm>
          <a:prstGeom prst="rect">
            <a:avLst/>
          </a:prstGeom>
          <a:noFill/>
        </p:spPr>
      </p:pic>
      <p:sp>
        <p:nvSpPr>
          <p:cNvPr id="4" name="TextBox 3"/>
          <p:cNvSpPr txBox="1"/>
          <p:nvPr/>
        </p:nvSpPr>
        <p:spPr>
          <a:xfrm>
            <a:off x="1828800" y="0"/>
            <a:ext cx="7315200" cy="1323439"/>
          </a:xfrm>
          <a:prstGeom prst="rect">
            <a:avLst/>
          </a:prstGeom>
          <a:noFill/>
        </p:spPr>
        <p:txBody>
          <a:bodyPr wrap="square" rtlCol="0">
            <a:spAutoFit/>
          </a:bodyPr>
          <a:lstStyle/>
          <a:p>
            <a:r>
              <a:rPr lang="sr-Cyrl-RS" sz="2000" b="1" dirty="0" smtClean="0">
                <a:solidFill>
                  <a:srgbClr val="FF0000"/>
                </a:solidFill>
                <a:latin typeface="Bookman Old Style" pitchFamily="18" charset="0"/>
              </a:rPr>
              <a:t>ОХРИД, ЛОКАЛИТЕТ ПЛАОШНИК, КЛИМЕНТОВ МАНАСТИР СВ. ПАНТЕЛЕЈМОНА, ИЗГЛЕД ПОСЛЕ НИЗА СРЕДЊОВЕКОВНИХ И КАСНИЈИХ </a:t>
            </a:r>
            <a:r>
              <a:rPr lang="sr-Cyrl-RS" sz="2000" b="1" dirty="0" smtClean="0">
                <a:solidFill>
                  <a:srgbClr val="FF0000"/>
                </a:solidFill>
                <a:latin typeface="Bookman Old Style" pitchFamily="18" charset="0"/>
              </a:rPr>
              <a:t>ДОГРАДЊИ И РЕСТАУРАЦИЈЕ</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ELEKTRO NASTAVA INFO\SLIKE BAZA\SAMUILO\Untitled1.jpg"/>
          <p:cNvPicPr>
            <a:picLocks noChangeAspect="1" noChangeArrowheads="1"/>
          </p:cNvPicPr>
          <p:nvPr/>
        </p:nvPicPr>
        <p:blipFill>
          <a:blip r:embed="rId2" cstate="print"/>
          <a:srcRect/>
          <a:stretch>
            <a:fillRect/>
          </a:stretch>
        </p:blipFill>
        <p:spPr bwMode="auto">
          <a:xfrm>
            <a:off x="838200" y="152400"/>
            <a:ext cx="7158021" cy="4349350"/>
          </a:xfrm>
          <a:prstGeom prst="rect">
            <a:avLst/>
          </a:prstGeom>
          <a:noFill/>
        </p:spPr>
      </p:pic>
      <p:cxnSp>
        <p:nvCxnSpPr>
          <p:cNvPr id="4" name="Straight Arrow Connector 3"/>
          <p:cNvCxnSpPr/>
          <p:nvPr/>
        </p:nvCxnSpPr>
        <p:spPr>
          <a:xfrm flipV="1">
            <a:off x="3429000" y="3048000"/>
            <a:ext cx="1600200" cy="1752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4800600"/>
            <a:ext cx="91440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ОХРИД, ЛОКАЛИТЕТ ПЛАОШНИК, НАЈСТАРИЈИ СЛОЈ ЦРКВЕ ПОДИГНУТЕ ЗАЛАГАЊЕМ СВЕТОГ КЛИМЕНТА, СА ОБЕЛЕЖЕНОМ ПОЗИЦИЈОМ ОСТАТАКА ЊЕГОВЕ ГРОБНИЦЕ (916.Г.). ПРЕМА АРХЕОЛОШКИМ ТРАГОВИМА ЦРКВА ЈЕ ИМАЛА ТРИКОНХАЛНУ ОСНОВУ СА НЕШТО КАСНИЈЕ ДОГРАЂЕНИМ НАРТЕКСОМ</a:t>
            </a:r>
            <a:endParaRPr lang="en-US" sz="2000" b="1" dirty="0">
              <a:solidFill>
                <a:srgbClr val="FFFF0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ELEKTRO NASTAVA INFO\SLIKE BAZA\SAMUILO\El_monasterio_de_Sveti_Naum.jpg"/>
          <p:cNvPicPr>
            <a:picLocks noChangeAspect="1" noChangeArrowheads="1"/>
          </p:cNvPicPr>
          <p:nvPr/>
        </p:nvPicPr>
        <p:blipFill>
          <a:blip r:embed="rId2" cstate="print"/>
          <a:srcRect/>
          <a:stretch>
            <a:fillRect/>
          </a:stretch>
        </p:blipFill>
        <p:spPr bwMode="auto">
          <a:xfrm>
            <a:off x="-1595" y="0"/>
            <a:ext cx="9121783" cy="6838949"/>
          </a:xfrm>
          <a:prstGeom prst="rect">
            <a:avLst/>
          </a:prstGeom>
          <a:noFill/>
        </p:spPr>
      </p:pic>
      <p:pic>
        <p:nvPicPr>
          <p:cNvPr id="2051" name="Picture 3" descr="C:\Users\Ivan\Videos\Desktop\ELEKTRO NASTAVA INFO\SLIKE BAZA\SAMUILO\SaintNaum.jpg"/>
          <p:cNvPicPr>
            <a:picLocks noChangeAspect="1" noChangeArrowheads="1"/>
          </p:cNvPicPr>
          <p:nvPr/>
        </p:nvPicPr>
        <p:blipFill>
          <a:blip r:embed="rId3" cstate="print"/>
          <a:srcRect/>
          <a:stretch>
            <a:fillRect/>
          </a:stretch>
        </p:blipFill>
        <p:spPr bwMode="auto">
          <a:xfrm>
            <a:off x="7591425" y="0"/>
            <a:ext cx="1552575" cy="2105025"/>
          </a:xfrm>
          <a:prstGeom prst="rect">
            <a:avLst/>
          </a:prstGeom>
          <a:noFill/>
        </p:spPr>
      </p:pic>
      <p:pic>
        <p:nvPicPr>
          <p:cNvPr id="2052" name="Picture 4" descr="C:\Users\Ivan\Videos\Desktop\ELEKTRO NASTAVA INFO\SLIKE BAZA\SAMUILO\Untitled2.jpg"/>
          <p:cNvPicPr>
            <a:picLocks noChangeAspect="1" noChangeArrowheads="1"/>
          </p:cNvPicPr>
          <p:nvPr/>
        </p:nvPicPr>
        <p:blipFill>
          <a:blip r:embed="rId4" cstate="print"/>
          <a:srcRect/>
          <a:stretch>
            <a:fillRect/>
          </a:stretch>
        </p:blipFill>
        <p:spPr bwMode="auto">
          <a:xfrm>
            <a:off x="0" y="0"/>
            <a:ext cx="3203575" cy="2091995"/>
          </a:xfrm>
          <a:prstGeom prst="rect">
            <a:avLst/>
          </a:prstGeom>
          <a:noFill/>
        </p:spPr>
      </p:pic>
      <p:sp>
        <p:nvSpPr>
          <p:cNvPr id="6" name="TextBox 5"/>
          <p:cNvSpPr txBox="1"/>
          <p:nvPr/>
        </p:nvSpPr>
        <p:spPr>
          <a:xfrm>
            <a:off x="152400" y="5226784"/>
            <a:ext cx="8991600" cy="163121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ОХРИДСКО ЈЕЗЕРО, МАНАСТИР СВ. АРХАНЂЕЛА, ПОДИГНУТ СТАРАЊЕМ СВЕТОГ НАУМА. ПРОСТОРНИ КОНЦЕПТ СЛИЧАН ЈЕ КЛИМЕНТОВОЈ ЦРКВИ, А ГРОБ СВ. НАУМА (ОКО 900-910.Г.) НАЈВЕРОВАТНИЈЕ СЕ НАЛАЗИО У ИЗДУЖЕНОМ ЈУЖНОМ АНЕКСУ. ИЗГЛЕД ПОСЛЕ ОБИМНЕ РЕСТАУРАЦИЈЕ.</a:t>
            </a:r>
            <a:endParaRPr lang="en-US" sz="2000" b="1" dirty="0">
              <a:solidFill>
                <a:srgbClr val="FF0000"/>
              </a:solidFill>
              <a:latin typeface="Bookman Old Style" pitchFamily="18" charset="0"/>
            </a:endParaRPr>
          </a:p>
        </p:txBody>
      </p:sp>
      <p:cxnSp>
        <p:nvCxnSpPr>
          <p:cNvPr id="8" name="Straight Arrow Connector 7"/>
          <p:cNvCxnSpPr/>
          <p:nvPr/>
        </p:nvCxnSpPr>
        <p:spPr>
          <a:xfrm flipV="1">
            <a:off x="685800" y="1371600"/>
            <a:ext cx="9144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ЗАПОЧЕТА ОБНОВОМ УПРАВНОГ ПОРЕТКА У ГРАДОВИМА ЈУЖНОГ ДЕЛА ИСТОЧНЕ ОБАЛЕ ЈАДРАНА, ВИЗАНТИЈСКА ВЛАСТ ОРГАНИЗОВАНА ЈЕ ДАЉЕ ТОКОМ 10. ВЕКА, СА ЦИЉЕМ ПОТПУНОГ ОВЛАДАВАЊА КОНТИНЕНТАЛНИМ ОБЛАСТИМА ЦЕНТРАЛНОГ БАЛКАНА, ОДНОСНО ПОВРАТКОМ ГРАНИЦЕ РОМЕЈСКОГ ЦАРСТВА НА ОБАЛЕ САВЕ И ДУНАВА. ВОЈНА ОСВАЈАЊА И НОВА УСПОСТАВА ВИЗАНТИЈСКЕ ДОМИНАЦИЈЕ БИЛА ЈЕ ПРАЋЕНА ОТПОРОМ ЛОКАЛНОГ СТАНОВНИШТВА, КОЈИ ЈЕ СВОЈ ВРХУНАЦ ИМАО У ОБРАЗОВАЊУ </a:t>
            </a:r>
            <a:r>
              <a:rPr lang="sr-Cyrl-RS" sz="2000" b="1" u="sng" dirty="0" smtClean="0">
                <a:solidFill>
                  <a:srgbClr val="FFFF00"/>
                </a:solidFill>
                <a:latin typeface="Bookman Old Style" pitchFamily="18" charset="0"/>
              </a:rPr>
              <a:t>САМУИЛОВОГ БУГАРСКОГ ЦАРСТВА</a:t>
            </a:r>
            <a:r>
              <a:rPr lang="sr-Cyrl-RS" sz="2000" b="1" dirty="0" smtClean="0">
                <a:solidFill>
                  <a:srgbClr val="FFFF00"/>
                </a:solidFill>
                <a:latin typeface="Bookman Old Style" pitchFamily="18" charset="0"/>
              </a:rPr>
              <a:t>, КОЈЕ ЈЕ ЗАХВАТИЛО ВЕЛИКИ ДЕО БАЛКАНСКИХ ОБЛАСТИ, ИЗМЕЂУ ОСТАЛОГ И ПРОСТОРЕ НАСЕЉЕНЕ СРБИМА. САМУИЛОВО ЦАРСТВО СВОЈИМ ОБИМОМ ИЛИ УПАДИМА НА ОКОЛНЕ ТЕРИТОРИЈЕ, ЗАПРЕМАЛО ЈЕ ИЗУЗЕТНО ВЕЛИКИ ДЕО БАЛКАНА, ОД ЗАДРА НА ЗАПАДУ, ПРЕКО СВИХ СРПСКИХ ЗЕМАЉА, ДО МАКЕДОНИЈЕ СА ИЗУЗЕТКОМ СОЛУНА, ТЕСАЛИЈЕ И ЕПИРА У ГРЧКОЈ. САМУИЛОВА ВЛАСТ ТРАЈАЛА ЈЕ ОД 976. ДО 1014.Г, КАДА ЈЕ ЊЕГОВА ВОЈСКА ПОРАЖЕНА У СУКОБУ СА РОМЕЈИМА НА </a:t>
            </a:r>
            <a:r>
              <a:rPr lang="sr-Cyrl-RS" sz="2000" b="1" dirty="0" smtClean="0">
                <a:solidFill>
                  <a:srgbClr val="FFFF00"/>
                </a:solidFill>
                <a:latin typeface="Bookman Old Style" pitchFamily="18" charset="0"/>
              </a:rPr>
              <a:t>БЕЛАСИЦИ. </a:t>
            </a:r>
            <a:r>
              <a:rPr lang="sr-Cyrl-RS" sz="2000" b="1" dirty="0" smtClean="0">
                <a:solidFill>
                  <a:srgbClr val="FFFF00"/>
                </a:solidFill>
                <a:latin typeface="Bookman Old Style" pitchFamily="18" charset="0"/>
              </a:rPr>
              <a:t>НАКОН </a:t>
            </a:r>
            <a:r>
              <a:rPr lang="sr-Cyrl-RS" sz="2000" b="1" dirty="0" smtClean="0">
                <a:solidFill>
                  <a:srgbClr val="FFFF00"/>
                </a:solidFill>
                <a:latin typeface="Bookman Old Style" pitchFamily="18" charset="0"/>
              </a:rPr>
              <a:t>ТОГА</a:t>
            </a: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ЈЕ РОМЕЈСКИ ЦАР ВАСИЛИЈЕ </a:t>
            </a:r>
            <a:r>
              <a:rPr lang="en-US" sz="2000" b="1"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ЗАВЛАДАО БАЛКАНОМ ДО НЕКАДАШЊЕГ СИРМИЈУМА. НАЈВАЖНИЈА ЦРКВЕНА ИНСТИТУЦИЈА КОЈУ ЈЕ ВАСИЛИЈЕ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УСТАНОВИО, БИЛА ЈЕ </a:t>
            </a:r>
            <a:r>
              <a:rPr lang="sr-Cyrl-RS" sz="2000" b="1" u="sng" dirty="0" smtClean="0">
                <a:solidFill>
                  <a:srgbClr val="FFFF00"/>
                </a:solidFill>
                <a:latin typeface="Bookman Old Style" pitchFamily="18" charset="0"/>
              </a:rPr>
              <a:t>ОХРИДСКА АРХИЕПИСКОПИЈА</a:t>
            </a:r>
            <a:r>
              <a:rPr lang="sr-Cyrl-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ELEKTRO NASTAVA INFO\SLIKE BAZA\SAMUILO\RizMap10.jpg"/>
          <p:cNvPicPr>
            <a:picLocks noChangeAspect="1" noChangeArrowheads="1"/>
          </p:cNvPicPr>
          <p:nvPr/>
        </p:nvPicPr>
        <p:blipFill>
          <a:blip r:embed="rId2" cstate="print"/>
          <a:srcRect/>
          <a:stretch>
            <a:fillRect/>
          </a:stretch>
        </p:blipFill>
        <p:spPr bwMode="auto">
          <a:xfrm>
            <a:off x="1" y="1"/>
            <a:ext cx="6301942" cy="6858000"/>
          </a:xfrm>
          <a:prstGeom prst="rect">
            <a:avLst/>
          </a:prstGeom>
          <a:noFill/>
        </p:spPr>
      </p:pic>
      <p:sp>
        <p:nvSpPr>
          <p:cNvPr id="3" name="TextBox 2"/>
          <p:cNvSpPr txBox="1"/>
          <p:nvPr/>
        </p:nvSpPr>
        <p:spPr>
          <a:xfrm>
            <a:off x="6400800" y="2590800"/>
            <a:ext cx="25908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ТЕРИТОРИЈА САМУИЛОВОГ ЦАРСТВА КРАЈЕМ 10. ВЕКА</a:t>
            </a:r>
            <a:endParaRPr lang="en-US" sz="2000" b="1" dirty="0">
              <a:solidFill>
                <a:srgbClr val="FFFF00"/>
              </a:solidFill>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ELEKTRO NASTAVA INFO\SLIKE BAZA\SAMUILO\1024px-Agios_Ahilleios_Mikri_Prespa_200704.JPG"/>
          <p:cNvPicPr>
            <a:picLocks noChangeAspect="1" noChangeArrowheads="1"/>
          </p:cNvPicPr>
          <p:nvPr/>
        </p:nvPicPr>
        <p:blipFill>
          <a:blip r:embed="rId2" cstate="print"/>
          <a:srcRect/>
          <a:stretch>
            <a:fillRect/>
          </a:stretch>
        </p:blipFill>
        <p:spPr bwMode="auto">
          <a:xfrm>
            <a:off x="152400" y="152400"/>
            <a:ext cx="8839200" cy="6591300"/>
          </a:xfrm>
          <a:prstGeom prst="rect">
            <a:avLst/>
          </a:prstGeom>
          <a:noFill/>
        </p:spPr>
      </p:pic>
      <p:sp>
        <p:nvSpPr>
          <p:cNvPr id="3" name="TextBox 2"/>
          <p:cNvSpPr txBox="1"/>
          <p:nvPr/>
        </p:nvSpPr>
        <p:spPr>
          <a:xfrm>
            <a:off x="381000" y="304800"/>
            <a:ext cx="6629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ГРЧКА, МАЛА ПРЕСПА, САМУИЛОВА БАЗИЛИКА СВ. АХИЛИЈА (КРАЈ 10-ПОЧЕТАК 11. ВЕКА)</a:t>
            </a:r>
            <a:endParaRPr lang="en-US" sz="2000" b="1" dirty="0">
              <a:solidFill>
                <a:srgbClr val="FFFF00"/>
              </a:solidFill>
              <a:latin typeface="Bookman Old Style" pitchFamily="18" charset="0"/>
            </a:endParaRPr>
          </a:p>
        </p:txBody>
      </p:sp>
      <p:pic>
        <p:nvPicPr>
          <p:cNvPr id="2051" name="Picture 3" descr="C:\Users\Ivan\Videos\Desktop\ELEKTRO NASTAVA INFO\SLIKE BAZA\SAMUILO\Agios_Ahillios.png"/>
          <p:cNvPicPr>
            <a:picLocks noChangeAspect="1" noChangeArrowheads="1"/>
          </p:cNvPicPr>
          <p:nvPr/>
        </p:nvPicPr>
        <p:blipFill>
          <a:blip r:embed="rId3" cstate="print"/>
          <a:srcRect/>
          <a:stretch>
            <a:fillRect/>
          </a:stretch>
        </p:blipFill>
        <p:spPr bwMode="auto">
          <a:xfrm>
            <a:off x="7162800" y="152400"/>
            <a:ext cx="1828800" cy="30391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ELEKTRO NASTAVA INFO\SLIKE BAZA\SAMUILO\1024px-Sarkofazite_na_Samuil,_Gavril_Radomir_i_Ivan_Vladislav.jpg"/>
          <p:cNvPicPr>
            <a:picLocks noChangeAspect="1" noChangeArrowheads="1"/>
          </p:cNvPicPr>
          <p:nvPr/>
        </p:nvPicPr>
        <p:blipFill>
          <a:blip r:embed="rId2" cstate="print"/>
          <a:srcRect/>
          <a:stretch>
            <a:fillRect/>
          </a:stretch>
        </p:blipFill>
        <p:spPr bwMode="auto">
          <a:xfrm>
            <a:off x="152400" y="152400"/>
            <a:ext cx="8839200" cy="6591300"/>
          </a:xfrm>
          <a:prstGeom prst="rect">
            <a:avLst/>
          </a:prstGeom>
          <a:noFill/>
        </p:spPr>
      </p:pic>
      <p:sp>
        <p:nvSpPr>
          <p:cNvPr id="3" name="Rectangle 2"/>
          <p:cNvSpPr/>
          <p:nvPr/>
        </p:nvSpPr>
        <p:spPr>
          <a:xfrm>
            <a:off x="228600" y="228600"/>
            <a:ext cx="8686800" cy="1015663"/>
          </a:xfrm>
          <a:prstGeom prst="rect">
            <a:avLst/>
          </a:prstGeom>
        </p:spPr>
        <p:txBody>
          <a:bodyPr wrap="square">
            <a:spAutoFit/>
          </a:bodyPr>
          <a:lstStyle/>
          <a:p>
            <a:r>
              <a:rPr lang="sr-Cyrl-RS" sz="2000" b="1" dirty="0" smtClean="0">
                <a:solidFill>
                  <a:srgbClr val="FF0000"/>
                </a:solidFill>
                <a:latin typeface="Bookman Old Style" pitchFamily="18" charset="0"/>
              </a:rPr>
              <a:t>ГРЧКА, МАЛА ПРЕСПА, САМУИЛОВА БАЗИЛИКА СВ. АХИЛИЈА, ЗИДАНЕ ГРОБНИЦЕ САМУИЛА И ЊЕГОВИХ НАСЛЕДНИКА У СРЕДИШЊЕМ ДЕЛУ ЈУЖНОГ БРОДА </a:t>
            </a:r>
            <a:endParaRPr lang="en-US" sz="20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1468</Words>
  <Application>Microsoft Office PowerPoint</Application>
  <PresentationFormat>On-screen Show (4:3)</PresentationFormat>
  <Paragraphs>35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Ivan</cp:lastModifiedBy>
  <cp:revision>61</cp:revision>
  <dcterms:created xsi:type="dcterms:W3CDTF">2020-03-20T11:19:04Z</dcterms:created>
  <dcterms:modified xsi:type="dcterms:W3CDTF">2020-03-20T23:37:36Z</dcterms:modified>
</cp:coreProperties>
</file>