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Balsamiq Sans" panose="020B0604020202020204" charset="0"/>
      <p:regular r:id="rId11"/>
    </p:embeddedFont>
    <p:embeddedFont>
      <p:font typeface="Balsamiq Sans Bold" panose="020B0604020202020204" charset="0"/>
      <p:regular r:id="rId12"/>
    </p:embeddedFont>
    <p:embeddedFont>
      <p:font typeface="Balsamiq Sans Italics" panose="020B0604020202020204" charset="0"/>
      <p:regular r:id="rId13"/>
    </p:embeddedFont>
    <p:embeddedFont>
      <p:font typeface="Calibri" panose="020F0502020204030204" pitchFamily="34" charset="0"/>
      <p:regular r:id="rId14"/>
      <p:bold r:id="rId15"/>
      <p:italic r:id="rId16"/>
      <p:boldItalic r:id="rId17"/>
    </p:embeddedFont>
    <p:embeddedFont>
      <p:font typeface="Caveat Brush"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1" autoAdjust="0"/>
    <p:restoredTop sz="94622" autoAdjust="0"/>
  </p:normalViewPr>
  <p:slideViewPr>
    <p:cSldViewPr>
      <p:cViewPr varScale="1">
        <p:scale>
          <a:sx n="73" d="100"/>
          <a:sy n="73" d="100"/>
        </p:scale>
        <p:origin x="60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299" t="-20065" r="-4976" b="-32379"/>
            </a:stretch>
          </a:blipFill>
        </p:spPr>
      </p:sp>
      <p:sp>
        <p:nvSpPr>
          <p:cNvPr id="3" name="Freeform 3"/>
          <p:cNvSpPr/>
          <p:nvPr/>
        </p:nvSpPr>
        <p:spPr>
          <a:xfrm>
            <a:off x="-418688" y="-591649"/>
            <a:ext cx="14740902" cy="2036925"/>
          </a:xfrm>
          <a:custGeom>
            <a:avLst/>
            <a:gdLst/>
            <a:ahLst/>
            <a:cxnLst/>
            <a:rect l="l" t="t" r="r" b="b"/>
            <a:pathLst>
              <a:path w="14740902" h="2036925">
                <a:moveTo>
                  <a:pt x="0" y="0"/>
                </a:moveTo>
                <a:lnTo>
                  <a:pt x="14740903" y="0"/>
                </a:lnTo>
                <a:lnTo>
                  <a:pt x="14740903" y="2036925"/>
                </a:lnTo>
                <a:lnTo>
                  <a:pt x="0" y="20369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V="1">
            <a:off x="4894363" y="8840490"/>
            <a:ext cx="14740902" cy="2036925"/>
          </a:xfrm>
          <a:custGeom>
            <a:avLst/>
            <a:gdLst/>
            <a:ahLst/>
            <a:cxnLst/>
            <a:rect l="l" t="t" r="r" b="b"/>
            <a:pathLst>
              <a:path w="14740902" h="2036925">
                <a:moveTo>
                  <a:pt x="0" y="2036924"/>
                </a:moveTo>
                <a:lnTo>
                  <a:pt x="14740903" y="2036924"/>
                </a:lnTo>
                <a:lnTo>
                  <a:pt x="14740903" y="0"/>
                </a:lnTo>
                <a:lnTo>
                  <a:pt x="0" y="0"/>
                </a:lnTo>
                <a:lnTo>
                  <a:pt x="0" y="2036924"/>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1912325" y="2733610"/>
            <a:ext cx="4819780" cy="4819780"/>
          </a:xfrm>
          <a:custGeom>
            <a:avLst/>
            <a:gdLst/>
            <a:ahLst/>
            <a:cxnLst/>
            <a:rect l="l" t="t" r="r" b="b"/>
            <a:pathLst>
              <a:path w="4819780" h="4819780">
                <a:moveTo>
                  <a:pt x="0" y="0"/>
                </a:moveTo>
                <a:lnTo>
                  <a:pt x="4819779" y="0"/>
                </a:lnTo>
                <a:lnTo>
                  <a:pt x="4819779" y="4819780"/>
                </a:lnTo>
                <a:lnTo>
                  <a:pt x="0" y="48197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TextBox 6"/>
          <p:cNvSpPr txBox="1"/>
          <p:nvPr/>
        </p:nvSpPr>
        <p:spPr>
          <a:xfrm>
            <a:off x="1028700" y="3151179"/>
            <a:ext cx="9136957" cy="3841767"/>
          </a:xfrm>
          <a:prstGeom prst="rect">
            <a:avLst/>
          </a:prstGeom>
        </p:spPr>
        <p:txBody>
          <a:bodyPr lIns="0" tIns="0" rIns="0" bIns="0" rtlCol="0" anchor="t">
            <a:spAutoFit/>
          </a:bodyPr>
          <a:lstStyle/>
          <a:p>
            <a:pPr>
              <a:lnSpc>
                <a:spcPts val="10222"/>
              </a:lnSpc>
            </a:pPr>
            <a:r>
              <a:rPr lang="en-US" sz="7301">
                <a:solidFill>
                  <a:srgbClr val="FFFFFF"/>
                </a:solidFill>
                <a:latin typeface="Caveat Brush"/>
              </a:rPr>
              <a:t> KADA SE MLAD ČOVEK MOŽE SMATRATI ODRASLIM?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299" t="-20065" r="-4976" b="-32379"/>
            </a:stretch>
          </a:blipFill>
        </p:spPr>
      </p:sp>
      <p:sp>
        <p:nvSpPr>
          <p:cNvPr id="3" name="Freeform 3"/>
          <p:cNvSpPr/>
          <p:nvPr/>
        </p:nvSpPr>
        <p:spPr>
          <a:xfrm>
            <a:off x="1028700" y="1028700"/>
            <a:ext cx="5811833" cy="1845257"/>
          </a:xfrm>
          <a:custGeom>
            <a:avLst/>
            <a:gdLst/>
            <a:ahLst/>
            <a:cxnLst/>
            <a:rect l="l" t="t" r="r" b="b"/>
            <a:pathLst>
              <a:path w="5811833" h="1845257">
                <a:moveTo>
                  <a:pt x="0" y="0"/>
                </a:moveTo>
                <a:lnTo>
                  <a:pt x="5811833" y="0"/>
                </a:lnTo>
                <a:lnTo>
                  <a:pt x="5811833" y="1845257"/>
                </a:lnTo>
                <a:lnTo>
                  <a:pt x="0" y="18452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773471" y="1307621"/>
            <a:ext cx="6809731" cy="5660589"/>
          </a:xfrm>
          <a:custGeom>
            <a:avLst/>
            <a:gdLst/>
            <a:ahLst/>
            <a:cxnLst/>
            <a:rect l="l" t="t" r="r" b="b"/>
            <a:pathLst>
              <a:path w="6809731" h="5660589">
                <a:moveTo>
                  <a:pt x="0" y="0"/>
                </a:moveTo>
                <a:lnTo>
                  <a:pt x="6809731" y="0"/>
                </a:lnTo>
                <a:lnTo>
                  <a:pt x="6809731" y="5660589"/>
                </a:lnTo>
                <a:lnTo>
                  <a:pt x="0" y="56605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5"/>
          <p:cNvSpPr txBox="1"/>
          <p:nvPr/>
        </p:nvSpPr>
        <p:spPr>
          <a:xfrm>
            <a:off x="2205414" y="1190625"/>
            <a:ext cx="5747722" cy="1358776"/>
          </a:xfrm>
          <a:prstGeom prst="rect">
            <a:avLst/>
          </a:prstGeom>
        </p:spPr>
        <p:txBody>
          <a:bodyPr lIns="0" tIns="0" rIns="0" bIns="0" rtlCol="0" anchor="t">
            <a:spAutoFit/>
          </a:bodyPr>
          <a:lstStyle/>
          <a:p>
            <a:pPr>
              <a:lnSpc>
                <a:spcPts val="10294"/>
              </a:lnSpc>
            </a:pPr>
            <a:r>
              <a:rPr lang="en-US" sz="9994">
                <a:solidFill>
                  <a:srgbClr val="FFFFFF"/>
                </a:solidFill>
                <a:latin typeface="Caveat Brush"/>
              </a:rPr>
              <a:t>UVOD</a:t>
            </a:r>
          </a:p>
        </p:txBody>
      </p:sp>
      <p:sp>
        <p:nvSpPr>
          <p:cNvPr id="6" name="TextBox 6"/>
          <p:cNvSpPr txBox="1"/>
          <p:nvPr/>
        </p:nvSpPr>
        <p:spPr>
          <a:xfrm>
            <a:off x="1028700" y="3403945"/>
            <a:ext cx="10731685" cy="2287999"/>
          </a:xfrm>
          <a:prstGeom prst="rect">
            <a:avLst/>
          </a:prstGeom>
        </p:spPr>
        <p:txBody>
          <a:bodyPr lIns="0" tIns="0" rIns="0" bIns="0" rtlCol="0" anchor="t">
            <a:spAutoFit/>
          </a:bodyPr>
          <a:lstStyle/>
          <a:p>
            <a:pPr>
              <a:lnSpc>
                <a:spcPts val="4477"/>
              </a:lnSpc>
            </a:pPr>
            <a:r>
              <a:rPr lang="en-US" sz="3221" dirty="0" err="1">
                <a:solidFill>
                  <a:srgbClr val="FFFFFF"/>
                </a:solidFill>
                <a:latin typeface="Balsamiq Sans"/>
              </a:rPr>
              <a:t>Različiti</a:t>
            </a:r>
            <a:r>
              <a:rPr lang="en-US" sz="3221" dirty="0">
                <a:solidFill>
                  <a:srgbClr val="FFFFFF"/>
                </a:solidFill>
                <a:latin typeface="Balsamiq Sans"/>
              </a:rPr>
              <a:t> </a:t>
            </a:r>
            <a:r>
              <a:rPr lang="en-US" sz="3221" dirty="0" err="1">
                <a:solidFill>
                  <a:srgbClr val="FFFFFF"/>
                </a:solidFill>
                <a:latin typeface="Balsamiq Sans"/>
              </a:rPr>
              <a:t>pristupi</a:t>
            </a:r>
            <a:r>
              <a:rPr lang="en-US" sz="3221" dirty="0">
                <a:solidFill>
                  <a:srgbClr val="FFFFFF"/>
                </a:solidFill>
                <a:latin typeface="Balsamiq Sans"/>
              </a:rPr>
              <a:t> </a:t>
            </a:r>
            <a:r>
              <a:rPr lang="en-US" sz="3221" dirty="0" err="1">
                <a:solidFill>
                  <a:srgbClr val="FFFFFF"/>
                </a:solidFill>
                <a:latin typeface="Balsamiq Sans"/>
              </a:rPr>
              <a:t>tranziciji</a:t>
            </a:r>
            <a:r>
              <a:rPr lang="en-US" sz="3221" dirty="0">
                <a:solidFill>
                  <a:srgbClr val="FFFFFF"/>
                </a:solidFill>
                <a:latin typeface="Balsamiq Sans"/>
              </a:rPr>
              <a:t> u </a:t>
            </a:r>
            <a:r>
              <a:rPr lang="en-US" sz="3221" dirty="0" err="1">
                <a:solidFill>
                  <a:srgbClr val="FFFFFF"/>
                </a:solidFill>
                <a:latin typeface="Balsamiq Sans"/>
              </a:rPr>
              <a:t>odraslost</a:t>
            </a:r>
            <a:r>
              <a:rPr lang="en-US" sz="3221" dirty="0">
                <a:solidFill>
                  <a:srgbClr val="FFFFFF"/>
                </a:solidFill>
                <a:latin typeface="Balsamiq Sans"/>
              </a:rPr>
              <a:t>:</a:t>
            </a:r>
          </a:p>
          <a:p>
            <a:pPr marL="695526" lvl="1" indent="-347763">
              <a:lnSpc>
                <a:spcPts val="4477"/>
              </a:lnSpc>
              <a:buFont typeface="Arial"/>
              <a:buChar char="•"/>
            </a:pPr>
            <a:r>
              <a:rPr lang="en-US" sz="3221" dirty="0" err="1">
                <a:solidFill>
                  <a:srgbClr val="FFFFFF"/>
                </a:solidFill>
                <a:latin typeface="Balsamiq Sans"/>
              </a:rPr>
              <a:t>fokus</a:t>
            </a:r>
            <a:r>
              <a:rPr lang="en-US" sz="3221" dirty="0">
                <a:solidFill>
                  <a:srgbClr val="FFFFFF"/>
                </a:solidFill>
                <a:latin typeface="Balsamiq Sans"/>
              </a:rPr>
              <a:t> </a:t>
            </a:r>
            <a:r>
              <a:rPr lang="en-US" sz="3221" dirty="0" err="1">
                <a:solidFill>
                  <a:srgbClr val="FFFFFF"/>
                </a:solidFill>
                <a:latin typeface="Balsamiq Sans"/>
              </a:rPr>
              <a:t>na</a:t>
            </a:r>
            <a:r>
              <a:rPr lang="en-US" sz="3221" dirty="0">
                <a:solidFill>
                  <a:srgbClr val="FFFFFF"/>
                </a:solidFill>
                <a:latin typeface="Balsamiq Sans"/>
              </a:rPr>
              <a:t> </a:t>
            </a:r>
            <a:r>
              <a:rPr lang="en-US" sz="3221" dirty="0" err="1">
                <a:solidFill>
                  <a:srgbClr val="FFFFFF"/>
                </a:solidFill>
                <a:latin typeface="Balsamiq Sans"/>
              </a:rPr>
              <a:t>društveno-kulturalni</a:t>
            </a:r>
            <a:r>
              <a:rPr lang="en-US" sz="3221" dirty="0">
                <a:solidFill>
                  <a:srgbClr val="FFFFFF"/>
                </a:solidFill>
                <a:latin typeface="Balsamiq Sans"/>
              </a:rPr>
              <a:t> </a:t>
            </a:r>
            <a:r>
              <a:rPr lang="en-US" sz="3221" dirty="0" err="1">
                <a:solidFill>
                  <a:srgbClr val="FFFFFF"/>
                </a:solidFill>
                <a:latin typeface="Balsamiq Sans"/>
              </a:rPr>
              <a:t>konstrukt</a:t>
            </a:r>
            <a:endParaRPr lang="en-US" sz="3221" dirty="0">
              <a:solidFill>
                <a:srgbClr val="FFFFFF"/>
              </a:solidFill>
              <a:latin typeface="Balsamiq Sans"/>
            </a:endParaRPr>
          </a:p>
          <a:p>
            <a:pPr marL="695526" lvl="1" indent="-347763">
              <a:lnSpc>
                <a:spcPts val="4477"/>
              </a:lnSpc>
              <a:buFont typeface="Arial"/>
              <a:buChar char="•"/>
            </a:pPr>
            <a:r>
              <a:rPr lang="en-US" sz="3221" dirty="0" err="1">
                <a:solidFill>
                  <a:srgbClr val="FFFFFF"/>
                </a:solidFill>
                <a:latin typeface="Balsamiq Sans"/>
              </a:rPr>
              <a:t>uloga</a:t>
            </a:r>
            <a:r>
              <a:rPr lang="en-US" sz="3221" dirty="0">
                <a:solidFill>
                  <a:srgbClr val="FFFFFF"/>
                </a:solidFill>
                <a:latin typeface="Balsamiq Sans"/>
              </a:rPr>
              <a:t> </a:t>
            </a:r>
            <a:r>
              <a:rPr lang="en-US" sz="3221" dirty="0" err="1">
                <a:solidFill>
                  <a:srgbClr val="FFFFFF"/>
                </a:solidFill>
                <a:latin typeface="Balsamiq Sans"/>
              </a:rPr>
              <a:t>porodičnih</a:t>
            </a:r>
            <a:r>
              <a:rPr lang="en-US" sz="3221" dirty="0">
                <a:solidFill>
                  <a:srgbClr val="FFFFFF"/>
                </a:solidFill>
                <a:latin typeface="Balsamiq Sans"/>
              </a:rPr>
              <a:t> </a:t>
            </a:r>
            <a:r>
              <a:rPr lang="en-US" sz="3221" dirty="0" err="1">
                <a:solidFill>
                  <a:srgbClr val="FFFFFF"/>
                </a:solidFill>
                <a:latin typeface="Balsamiq Sans"/>
              </a:rPr>
              <a:t>veza</a:t>
            </a:r>
            <a:r>
              <a:rPr lang="en-US" sz="3221" dirty="0">
                <a:solidFill>
                  <a:srgbClr val="FFFFFF"/>
                </a:solidFill>
                <a:latin typeface="Balsamiq Sans"/>
              </a:rPr>
              <a:t> </a:t>
            </a:r>
          </a:p>
          <a:p>
            <a:pPr marL="695526" lvl="1" indent="-347763">
              <a:lnSpc>
                <a:spcPts val="4477"/>
              </a:lnSpc>
              <a:buFont typeface="Arial"/>
              <a:buChar char="•"/>
            </a:pPr>
            <a:r>
              <a:rPr lang="en-US" sz="3221" dirty="0" err="1">
                <a:solidFill>
                  <a:srgbClr val="FFFFFF"/>
                </a:solidFill>
                <a:latin typeface="Balsamiq Sans"/>
              </a:rPr>
              <a:t>odraslost</a:t>
            </a:r>
            <a:r>
              <a:rPr lang="en-US" sz="3221" dirty="0">
                <a:solidFill>
                  <a:srgbClr val="FFFFFF"/>
                </a:solidFill>
                <a:latin typeface="Balsamiq Sans"/>
              </a:rPr>
              <a:t> </a:t>
            </a:r>
            <a:r>
              <a:rPr lang="en-US" sz="3221" dirty="0" err="1">
                <a:solidFill>
                  <a:srgbClr val="FFFFFF"/>
                </a:solidFill>
                <a:latin typeface="Balsamiq Sans"/>
              </a:rPr>
              <a:t>kao</a:t>
            </a:r>
            <a:r>
              <a:rPr lang="en-US" sz="3221" dirty="0">
                <a:solidFill>
                  <a:srgbClr val="FFFFFF"/>
                </a:solidFill>
                <a:latin typeface="Balsamiq Sans"/>
              </a:rPr>
              <a:t> </a:t>
            </a:r>
            <a:r>
              <a:rPr lang="en-US" sz="3221" dirty="0" err="1">
                <a:solidFill>
                  <a:srgbClr val="FFFFFF"/>
                </a:solidFill>
                <a:latin typeface="Balsamiq Sans"/>
              </a:rPr>
              <a:t>mentalno</a:t>
            </a:r>
            <a:r>
              <a:rPr lang="en-US" sz="3221" dirty="0">
                <a:solidFill>
                  <a:srgbClr val="FFFFFF"/>
                </a:solidFill>
                <a:latin typeface="Balsamiq Sans"/>
              </a:rPr>
              <a:t> </a:t>
            </a:r>
            <a:r>
              <a:rPr lang="en-US" sz="3221" dirty="0" err="1">
                <a:solidFill>
                  <a:srgbClr val="FFFFFF"/>
                </a:solidFill>
                <a:latin typeface="Balsamiq Sans"/>
              </a:rPr>
              <a:t>stanje</a:t>
            </a:r>
            <a:r>
              <a:rPr lang="en-US" sz="3221" dirty="0">
                <a:solidFill>
                  <a:srgbClr val="FFFFFF"/>
                </a:solidFill>
                <a:latin typeface="Balsamiq Sans"/>
              </a:rPr>
              <a:t> u </a:t>
            </a:r>
            <a:r>
              <a:rPr lang="en-US" sz="3221" dirty="0" err="1">
                <a:solidFill>
                  <a:srgbClr val="FFFFFF"/>
                </a:solidFill>
                <a:latin typeface="Balsamiq Sans"/>
              </a:rPr>
              <a:t>procesu</a:t>
            </a:r>
            <a:r>
              <a:rPr lang="en-US" sz="3221" dirty="0">
                <a:solidFill>
                  <a:srgbClr val="FFFFFF"/>
                </a:solidFill>
                <a:latin typeface="Balsamiq Sans"/>
              </a:rPr>
              <a:t> </a:t>
            </a:r>
            <a:r>
              <a:rPr lang="en-US" sz="3221" dirty="0" err="1">
                <a:solidFill>
                  <a:srgbClr val="FFFFFF"/>
                </a:solidFill>
                <a:latin typeface="Balsamiq Sans"/>
              </a:rPr>
              <a:t>sazrevanja</a:t>
            </a:r>
            <a:endParaRPr lang="en-US" sz="3221" dirty="0">
              <a:solidFill>
                <a:srgbClr val="FFFFFF"/>
              </a:solidFill>
              <a:latin typeface="Balsamiq Sans"/>
            </a:endParaRPr>
          </a:p>
        </p:txBody>
      </p:sp>
      <p:sp>
        <p:nvSpPr>
          <p:cNvPr id="7" name="TextBox 7"/>
          <p:cNvSpPr txBox="1"/>
          <p:nvPr/>
        </p:nvSpPr>
        <p:spPr>
          <a:xfrm>
            <a:off x="1028700" y="6088395"/>
            <a:ext cx="10731685" cy="3994873"/>
          </a:xfrm>
          <a:prstGeom prst="rect">
            <a:avLst/>
          </a:prstGeom>
        </p:spPr>
        <p:txBody>
          <a:bodyPr lIns="0" tIns="0" rIns="0" bIns="0" rtlCol="0" anchor="t">
            <a:spAutoFit/>
          </a:bodyPr>
          <a:lstStyle/>
          <a:p>
            <a:pPr>
              <a:lnSpc>
                <a:spcPts val="4510"/>
              </a:lnSpc>
            </a:pPr>
            <a:r>
              <a:rPr lang="en-US" sz="3221">
                <a:solidFill>
                  <a:srgbClr val="FFFFFF"/>
                </a:solidFill>
                <a:latin typeface="Balsamiq Sans"/>
              </a:rPr>
              <a:t>Dve ključne dimenzije pri proučavanju odraslosti:</a:t>
            </a:r>
          </a:p>
          <a:p>
            <a:pPr marL="695526" lvl="1" indent="-347763">
              <a:lnSpc>
                <a:spcPts val="4510"/>
              </a:lnSpc>
              <a:buFont typeface="Arial"/>
              <a:buChar char="•"/>
            </a:pPr>
            <a:r>
              <a:rPr lang="en-US" sz="3221">
                <a:solidFill>
                  <a:srgbClr val="FFFFFF"/>
                </a:solidFill>
                <a:latin typeface="Balsamiq Sans"/>
              </a:rPr>
              <a:t>Strukturalne: Spoljašnji faktori, mogućnosti (zaposlenje) i pritisci (društvena očekivanja)</a:t>
            </a:r>
          </a:p>
          <a:p>
            <a:pPr marL="695526" lvl="1" indent="-347763">
              <a:lnSpc>
                <a:spcPts val="4510"/>
              </a:lnSpc>
              <a:buFont typeface="Arial"/>
              <a:buChar char="•"/>
            </a:pPr>
            <a:r>
              <a:rPr lang="en-US" sz="3221">
                <a:solidFill>
                  <a:srgbClr val="FFFFFF"/>
                </a:solidFill>
                <a:latin typeface="Balsamiq Sans"/>
              </a:rPr>
              <a:t>Subjektivne: Unutrašnji doživljaji procesa odrastanja.</a:t>
            </a:r>
          </a:p>
          <a:p>
            <a:pPr>
              <a:lnSpc>
                <a:spcPts val="4510"/>
              </a:lnSpc>
            </a:pPr>
            <a:r>
              <a:rPr lang="en-US" sz="3221">
                <a:solidFill>
                  <a:srgbClr val="FFFFFF"/>
                </a:solidFill>
                <a:latin typeface="Balsamiq Sans"/>
              </a:rPr>
              <a:t>Mlada osoba se može osećati odraslo u jednom aspektu, ali ne i u drugom. Zato se mora uzeti u obzir i da li se mlada osoba oseća (ne)odraslom.</a:t>
            </a:r>
          </a:p>
        </p:txBody>
      </p:sp>
      <p:sp>
        <p:nvSpPr>
          <p:cNvPr id="8" name="TextBox 8"/>
          <p:cNvSpPr txBox="1"/>
          <p:nvPr/>
        </p:nvSpPr>
        <p:spPr>
          <a:xfrm>
            <a:off x="12578081" y="7411059"/>
            <a:ext cx="5005121" cy="2192881"/>
          </a:xfrm>
          <a:prstGeom prst="rect">
            <a:avLst/>
          </a:prstGeom>
        </p:spPr>
        <p:txBody>
          <a:bodyPr lIns="0" tIns="0" rIns="0" bIns="0" rtlCol="0" anchor="t">
            <a:spAutoFit/>
          </a:bodyPr>
          <a:lstStyle/>
          <a:p>
            <a:pPr>
              <a:lnSpc>
                <a:spcPts val="4356"/>
              </a:lnSpc>
            </a:pPr>
            <a:r>
              <a:rPr lang="en-US" sz="3300">
                <a:solidFill>
                  <a:srgbClr val="FFFFFF"/>
                </a:solidFill>
                <a:latin typeface="Balsamiq Sans"/>
              </a:rPr>
              <a:t>Istraživači koji pokušavaju da objasne odraslost = slepci koji žele da opišu slona</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5435" t="-23088" r="-4539" b="-26233"/>
            </a:stretch>
          </a:blipFill>
        </p:spPr>
      </p:sp>
      <p:sp>
        <p:nvSpPr>
          <p:cNvPr id="3" name="TextBox 3"/>
          <p:cNvSpPr txBox="1"/>
          <p:nvPr/>
        </p:nvSpPr>
        <p:spPr>
          <a:xfrm>
            <a:off x="1028700" y="923925"/>
            <a:ext cx="16464342" cy="8512338"/>
          </a:xfrm>
          <a:prstGeom prst="rect">
            <a:avLst/>
          </a:prstGeom>
        </p:spPr>
        <p:txBody>
          <a:bodyPr lIns="0" tIns="0" rIns="0" bIns="0" rtlCol="0" anchor="t">
            <a:spAutoFit/>
          </a:bodyPr>
          <a:lstStyle/>
          <a:p>
            <a:pPr>
              <a:lnSpc>
                <a:spcPts val="5230"/>
              </a:lnSpc>
            </a:pPr>
            <a:r>
              <a:rPr lang="en-US" sz="3463">
                <a:solidFill>
                  <a:srgbClr val="FFFFFF"/>
                </a:solidFill>
                <a:latin typeface="Balsamiq Sans"/>
              </a:rPr>
              <a:t>Mogu se uočiti dva glavna koncepta: </a:t>
            </a:r>
          </a:p>
          <a:p>
            <a:pPr marL="747791" lvl="1" indent="-373895">
              <a:lnSpc>
                <a:spcPts val="5230"/>
              </a:lnSpc>
              <a:buFont typeface="Arial"/>
              <a:buChar char="•"/>
            </a:pPr>
            <a:r>
              <a:rPr lang="en-US" sz="3463">
                <a:solidFill>
                  <a:srgbClr val="FFFFFF"/>
                </a:solidFill>
                <a:latin typeface="Balsamiq Sans"/>
              </a:rPr>
              <a:t>uzajamni uticaj između društva, porodice i pojedinca </a:t>
            </a:r>
          </a:p>
          <a:p>
            <a:pPr marL="747791" lvl="1" indent="-373895">
              <a:lnSpc>
                <a:spcPts val="5230"/>
              </a:lnSpc>
              <a:buFont typeface="Arial"/>
              <a:buChar char="•"/>
            </a:pPr>
            <a:r>
              <a:rPr lang="en-US" sz="3463">
                <a:solidFill>
                  <a:srgbClr val="FFFFFF"/>
                </a:solidFill>
                <a:latin typeface="Balsamiq Sans"/>
              </a:rPr>
              <a:t>važnost održavanja ravnoteže za sve članove koji učestvuju u procesu odrastanja</a:t>
            </a:r>
          </a:p>
          <a:p>
            <a:pPr>
              <a:lnSpc>
                <a:spcPts val="5230"/>
              </a:lnSpc>
            </a:pPr>
            <a:r>
              <a:rPr lang="en-US" sz="3463">
                <a:solidFill>
                  <a:srgbClr val="FFFFFF"/>
                </a:solidFill>
                <a:latin typeface="Balsamiq Sans"/>
              </a:rPr>
              <a:t>Važan je i sam izbor pojedinca - racionalni izbor.</a:t>
            </a:r>
          </a:p>
          <a:p>
            <a:pPr>
              <a:lnSpc>
                <a:spcPts val="5230"/>
              </a:lnSpc>
            </a:pPr>
            <a:endParaRPr lang="en-US" sz="3463">
              <a:solidFill>
                <a:srgbClr val="FFFFFF"/>
              </a:solidFill>
              <a:latin typeface="Balsamiq Sans"/>
            </a:endParaRPr>
          </a:p>
          <a:p>
            <a:pPr>
              <a:lnSpc>
                <a:spcPts val="5230"/>
              </a:lnSpc>
            </a:pPr>
            <a:r>
              <a:rPr lang="en-US" sz="3463">
                <a:solidFill>
                  <a:srgbClr val="FFFFFF"/>
                </a:solidFill>
                <a:latin typeface="Balsamiq Sans"/>
              </a:rPr>
              <a:t>Psihološka odraslost: mladi postaju unutrašnje nezavisni od roditelja, razvijajući vlastiti identitet kao odrasle osobe.</a:t>
            </a:r>
          </a:p>
          <a:p>
            <a:pPr>
              <a:lnSpc>
                <a:spcPts val="5230"/>
              </a:lnSpc>
            </a:pPr>
            <a:r>
              <a:rPr lang="en-US" sz="3463">
                <a:solidFill>
                  <a:srgbClr val="FFFFFF"/>
                </a:solidFill>
                <a:latin typeface="Balsamiq Sans"/>
              </a:rPr>
              <a:t>Hofman govori o 4 segmenta u kojima mladi treba da postignu nezavisnost: </a:t>
            </a:r>
          </a:p>
          <a:p>
            <a:pPr marL="747791" lvl="1" indent="-373895">
              <a:lnSpc>
                <a:spcPts val="5230"/>
              </a:lnSpc>
              <a:buFont typeface="Arial"/>
              <a:buChar char="•"/>
            </a:pPr>
            <a:r>
              <a:rPr lang="en-US" sz="3463">
                <a:solidFill>
                  <a:srgbClr val="FFFFFF"/>
                </a:solidFill>
                <a:latin typeface="Balsamiq Sans"/>
              </a:rPr>
              <a:t>funkcionalnom, emocionalnom, konfliktnom i kognitivnom.</a:t>
            </a:r>
          </a:p>
          <a:p>
            <a:pPr>
              <a:lnSpc>
                <a:spcPts val="5230"/>
              </a:lnSpc>
            </a:pPr>
            <a:endParaRPr lang="en-US" sz="3463">
              <a:solidFill>
                <a:srgbClr val="FFFFFF"/>
              </a:solidFill>
              <a:latin typeface="Balsamiq Sans"/>
            </a:endParaRPr>
          </a:p>
          <a:p>
            <a:pPr>
              <a:lnSpc>
                <a:spcPts val="5230"/>
              </a:lnSpc>
            </a:pPr>
            <a:r>
              <a:rPr lang="en-US" sz="3463">
                <a:solidFill>
                  <a:srgbClr val="FFFFFF"/>
                </a:solidFill>
                <a:latin typeface="Balsamiq Sans"/>
              </a:rPr>
              <a:t>Psihološki konstrukt se retko dovodi u vezu sa strukturalnim izborima/pritiscima i mogućnostima/rizicima, kao i sa kulturološkim odlikama. </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299" t="-20065" r="-4976" b="-32379"/>
            </a:stretch>
          </a:blipFill>
        </p:spPr>
      </p:sp>
      <p:sp>
        <p:nvSpPr>
          <p:cNvPr id="3" name="Freeform 3"/>
          <p:cNvSpPr/>
          <p:nvPr/>
        </p:nvSpPr>
        <p:spPr>
          <a:xfrm>
            <a:off x="5724186" y="631635"/>
            <a:ext cx="6839629" cy="2171582"/>
          </a:xfrm>
          <a:custGeom>
            <a:avLst/>
            <a:gdLst/>
            <a:ahLst/>
            <a:cxnLst/>
            <a:rect l="l" t="t" r="r" b="b"/>
            <a:pathLst>
              <a:path w="6839629" h="2171582">
                <a:moveTo>
                  <a:pt x="0" y="0"/>
                </a:moveTo>
                <a:lnTo>
                  <a:pt x="6839628" y="0"/>
                </a:lnTo>
                <a:lnTo>
                  <a:pt x="6839628" y="2171582"/>
                </a:lnTo>
                <a:lnTo>
                  <a:pt x="0" y="21715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5268898" y="548458"/>
            <a:ext cx="7750204" cy="1519971"/>
          </a:xfrm>
          <a:prstGeom prst="rect">
            <a:avLst/>
          </a:prstGeom>
        </p:spPr>
        <p:txBody>
          <a:bodyPr lIns="0" tIns="0" rIns="0" bIns="0" rtlCol="0" anchor="t">
            <a:spAutoFit/>
          </a:bodyPr>
          <a:lstStyle/>
          <a:p>
            <a:pPr algn="ctr">
              <a:lnSpc>
                <a:spcPts val="12415"/>
              </a:lnSpc>
            </a:pPr>
            <a:r>
              <a:rPr lang="en-US" sz="8868">
                <a:solidFill>
                  <a:srgbClr val="FFFFFF"/>
                </a:solidFill>
                <a:latin typeface="Caveat Brush"/>
              </a:rPr>
              <a:t>SRBIJA</a:t>
            </a:r>
          </a:p>
        </p:txBody>
      </p:sp>
      <p:sp>
        <p:nvSpPr>
          <p:cNvPr id="5" name="Freeform 5"/>
          <p:cNvSpPr/>
          <p:nvPr/>
        </p:nvSpPr>
        <p:spPr>
          <a:xfrm>
            <a:off x="14513280" y="8432779"/>
            <a:ext cx="3077114" cy="1651041"/>
          </a:xfrm>
          <a:custGeom>
            <a:avLst/>
            <a:gdLst/>
            <a:ahLst/>
            <a:cxnLst/>
            <a:rect l="l" t="t" r="r" b="b"/>
            <a:pathLst>
              <a:path w="3077114" h="1651041">
                <a:moveTo>
                  <a:pt x="0" y="0"/>
                </a:moveTo>
                <a:lnTo>
                  <a:pt x="3077114" y="0"/>
                </a:lnTo>
                <a:lnTo>
                  <a:pt x="3077114" y="1651042"/>
                </a:lnTo>
                <a:lnTo>
                  <a:pt x="0" y="16510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TextBox 6"/>
          <p:cNvSpPr txBox="1"/>
          <p:nvPr/>
        </p:nvSpPr>
        <p:spPr>
          <a:xfrm>
            <a:off x="1028700" y="3301793"/>
            <a:ext cx="16230600" cy="5106398"/>
          </a:xfrm>
          <a:prstGeom prst="rect">
            <a:avLst/>
          </a:prstGeom>
        </p:spPr>
        <p:txBody>
          <a:bodyPr lIns="0" tIns="0" rIns="0" bIns="0" rtlCol="0" anchor="t">
            <a:spAutoFit/>
          </a:bodyPr>
          <a:lstStyle/>
          <a:p>
            <a:pPr>
              <a:lnSpc>
                <a:spcPts val="4988"/>
              </a:lnSpc>
            </a:pPr>
            <a:r>
              <a:rPr lang="en-US" sz="3563" dirty="0" err="1">
                <a:solidFill>
                  <a:srgbClr val="FFFFFF"/>
                </a:solidFill>
                <a:latin typeface="Balsamiq Sans"/>
              </a:rPr>
              <a:t>Srbija</a:t>
            </a:r>
            <a:r>
              <a:rPr lang="en-US" sz="3563" dirty="0">
                <a:solidFill>
                  <a:srgbClr val="FFFFFF"/>
                </a:solidFill>
                <a:latin typeface="Balsamiq Sans"/>
              </a:rPr>
              <a:t> se </a:t>
            </a:r>
            <a:r>
              <a:rPr lang="en-US" sz="3563" dirty="0" err="1">
                <a:solidFill>
                  <a:srgbClr val="FFFFFF"/>
                </a:solidFill>
                <a:latin typeface="Balsamiq Sans"/>
              </a:rPr>
              <a:t>najviše</a:t>
            </a:r>
            <a:r>
              <a:rPr lang="en-US" sz="3563" dirty="0">
                <a:solidFill>
                  <a:srgbClr val="FFFFFF"/>
                </a:solidFill>
                <a:latin typeface="Balsamiq Sans"/>
              </a:rPr>
              <a:t> </a:t>
            </a:r>
            <a:r>
              <a:rPr lang="en-US" sz="3563" dirty="0" err="1">
                <a:solidFill>
                  <a:srgbClr val="FFFFFF"/>
                </a:solidFill>
                <a:latin typeface="Balsamiq Sans"/>
              </a:rPr>
              <a:t>približava</a:t>
            </a:r>
            <a:r>
              <a:rPr lang="en-US" sz="3563" dirty="0">
                <a:solidFill>
                  <a:srgbClr val="FFFFFF"/>
                </a:solidFill>
                <a:latin typeface="Balsamiq Sans"/>
              </a:rPr>
              <a:t> </a:t>
            </a:r>
            <a:r>
              <a:rPr lang="en-US" sz="3563" dirty="0" err="1">
                <a:solidFill>
                  <a:srgbClr val="FFFFFF"/>
                </a:solidFill>
                <a:latin typeface="Balsamiq Sans"/>
              </a:rPr>
              <a:t>južnoevropskom</a:t>
            </a:r>
            <a:r>
              <a:rPr lang="en-US" sz="3563" dirty="0">
                <a:solidFill>
                  <a:srgbClr val="FFFFFF"/>
                </a:solidFill>
                <a:latin typeface="Balsamiq Sans"/>
              </a:rPr>
              <a:t> </a:t>
            </a:r>
            <a:r>
              <a:rPr lang="en-US" sz="3563" dirty="0" err="1">
                <a:solidFill>
                  <a:srgbClr val="FFFFFF"/>
                </a:solidFill>
                <a:latin typeface="Balsamiq Sans"/>
              </a:rPr>
              <a:t>tipu</a:t>
            </a:r>
            <a:r>
              <a:rPr lang="en-US" sz="3563" dirty="0">
                <a:solidFill>
                  <a:srgbClr val="FFFFFF"/>
                </a:solidFill>
                <a:latin typeface="Balsamiq Sans"/>
              </a:rPr>
              <a:t> </a:t>
            </a:r>
            <a:r>
              <a:rPr lang="en-US" sz="3563" dirty="0" err="1">
                <a:solidFill>
                  <a:srgbClr val="FFFFFF"/>
                </a:solidFill>
                <a:latin typeface="Balsamiq Sans"/>
              </a:rPr>
              <a:t>tranzicije</a:t>
            </a:r>
            <a:r>
              <a:rPr lang="en-US" sz="3563" dirty="0">
                <a:solidFill>
                  <a:srgbClr val="FFFFFF"/>
                </a:solidFill>
                <a:latin typeface="Balsamiq Sans"/>
              </a:rPr>
              <a:t>, a za </a:t>
            </a:r>
            <a:r>
              <a:rPr lang="en-US" sz="3563" dirty="0" err="1">
                <a:solidFill>
                  <a:srgbClr val="FFFFFF"/>
                </a:solidFill>
                <a:latin typeface="Balsamiq Sans"/>
              </a:rPr>
              <a:t>sticanje</a:t>
            </a:r>
            <a:r>
              <a:rPr lang="en-US" sz="3563" dirty="0">
                <a:solidFill>
                  <a:srgbClr val="FFFFFF"/>
                </a:solidFill>
                <a:latin typeface="Balsamiq Sans"/>
              </a:rPr>
              <a:t> </a:t>
            </a:r>
            <a:r>
              <a:rPr lang="en-US" sz="3563" dirty="0" err="1">
                <a:solidFill>
                  <a:srgbClr val="FFFFFF"/>
                </a:solidFill>
                <a:latin typeface="Balsamiq Sans"/>
              </a:rPr>
              <a:t>statusa</a:t>
            </a:r>
            <a:r>
              <a:rPr lang="en-US" sz="3563" dirty="0">
                <a:solidFill>
                  <a:srgbClr val="FFFFFF"/>
                </a:solidFill>
                <a:latin typeface="Balsamiq Sans"/>
              </a:rPr>
              <a:t> </a:t>
            </a:r>
            <a:r>
              <a:rPr lang="en-US" sz="3563" dirty="0" err="1">
                <a:solidFill>
                  <a:srgbClr val="FFFFFF"/>
                </a:solidFill>
                <a:latin typeface="Balsamiq Sans"/>
              </a:rPr>
              <a:t>odraslog</a:t>
            </a:r>
            <a:r>
              <a:rPr lang="en-US" sz="3563" dirty="0">
                <a:solidFill>
                  <a:srgbClr val="FFFFFF"/>
                </a:solidFill>
                <a:latin typeface="Balsamiq Sans"/>
              </a:rPr>
              <a:t> </a:t>
            </a:r>
            <a:r>
              <a:rPr lang="en-US" sz="3563" dirty="0" err="1">
                <a:solidFill>
                  <a:srgbClr val="FFFFFF"/>
                </a:solidFill>
                <a:latin typeface="Balsamiq Sans"/>
              </a:rPr>
              <a:t>najbitnija</a:t>
            </a:r>
            <a:r>
              <a:rPr lang="en-US" sz="3563" dirty="0">
                <a:solidFill>
                  <a:srgbClr val="FFFFFF"/>
                </a:solidFill>
                <a:latin typeface="Balsamiq Sans"/>
              </a:rPr>
              <a:t> je </a:t>
            </a:r>
            <a:r>
              <a:rPr lang="en-US" sz="3563" dirty="0" err="1">
                <a:solidFill>
                  <a:srgbClr val="FFFFFF"/>
                </a:solidFill>
                <a:latin typeface="Balsamiq Sans"/>
              </a:rPr>
              <a:t>tranzicija</a:t>
            </a:r>
            <a:r>
              <a:rPr lang="en-US" sz="3563" dirty="0">
                <a:solidFill>
                  <a:srgbClr val="FFFFFF"/>
                </a:solidFill>
                <a:latin typeface="Balsamiq Sans"/>
              </a:rPr>
              <a:t> ka </a:t>
            </a:r>
            <a:r>
              <a:rPr lang="en-US" sz="3563" dirty="0" err="1">
                <a:solidFill>
                  <a:srgbClr val="FFFFFF"/>
                </a:solidFill>
                <a:latin typeface="Balsamiq Sans"/>
              </a:rPr>
              <a:t>braku</a:t>
            </a:r>
            <a:r>
              <a:rPr lang="en-US" sz="3563" dirty="0">
                <a:solidFill>
                  <a:srgbClr val="FFFFFF"/>
                </a:solidFill>
                <a:latin typeface="Balsamiq Sans"/>
              </a:rPr>
              <a:t> </a:t>
            </a:r>
            <a:r>
              <a:rPr lang="en-US" sz="3563" dirty="0" err="1">
                <a:solidFill>
                  <a:srgbClr val="FFFFFF"/>
                </a:solidFill>
                <a:latin typeface="Balsamiq Sans"/>
              </a:rPr>
              <a:t>i</a:t>
            </a:r>
            <a:r>
              <a:rPr lang="en-US" sz="3563" dirty="0">
                <a:solidFill>
                  <a:srgbClr val="FFFFFF"/>
                </a:solidFill>
                <a:latin typeface="Balsamiq Sans"/>
              </a:rPr>
              <a:t> </a:t>
            </a:r>
            <a:r>
              <a:rPr lang="en-US" sz="3563" dirty="0" err="1">
                <a:solidFill>
                  <a:srgbClr val="FFFFFF"/>
                </a:solidFill>
                <a:latin typeface="Balsamiq Sans"/>
              </a:rPr>
              <a:t>roditeljstvu</a:t>
            </a:r>
            <a:r>
              <a:rPr lang="en-US" sz="3563" dirty="0">
                <a:solidFill>
                  <a:srgbClr val="FFFFFF"/>
                </a:solidFill>
                <a:latin typeface="Balsamiq Sans"/>
              </a:rPr>
              <a:t>.</a:t>
            </a:r>
          </a:p>
          <a:p>
            <a:pPr>
              <a:lnSpc>
                <a:spcPts val="4988"/>
              </a:lnSpc>
            </a:pPr>
            <a:endParaRPr lang="en-US" sz="3563" dirty="0">
              <a:solidFill>
                <a:srgbClr val="FFFFFF"/>
              </a:solidFill>
              <a:latin typeface="Balsamiq Sans"/>
            </a:endParaRPr>
          </a:p>
          <a:p>
            <a:pPr>
              <a:lnSpc>
                <a:spcPts val="4988"/>
              </a:lnSpc>
            </a:pPr>
            <a:r>
              <a:rPr lang="en-US" sz="3563" dirty="0" err="1">
                <a:solidFill>
                  <a:srgbClr val="FFFFFF"/>
                </a:solidFill>
                <a:latin typeface="Balsamiq Sans"/>
              </a:rPr>
              <a:t>Mladi</a:t>
            </a:r>
            <a:r>
              <a:rPr lang="en-US" sz="3563" dirty="0">
                <a:solidFill>
                  <a:srgbClr val="FFFFFF"/>
                </a:solidFill>
                <a:latin typeface="Balsamiq Sans"/>
              </a:rPr>
              <a:t> </a:t>
            </a:r>
            <a:r>
              <a:rPr lang="en-US" sz="3563" dirty="0" err="1">
                <a:solidFill>
                  <a:srgbClr val="FFFFFF"/>
                </a:solidFill>
                <a:latin typeface="Balsamiq Sans"/>
              </a:rPr>
              <a:t>ljudi</a:t>
            </a:r>
            <a:r>
              <a:rPr lang="en-US" sz="3563" dirty="0">
                <a:solidFill>
                  <a:srgbClr val="FFFFFF"/>
                </a:solidFill>
                <a:latin typeface="Balsamiq Sans"/>
              </a:rPr>
              <a:t> </a:t>
            </a:r>
            <a:r>
              <a:rPr lang="en-US" sz="3563" dirty="0" err="1">
                <a:solidFill>
                  <a:srgbClr val="FFFFFF"/>
                </a:solidFill>
                <a:latin typeface="Balsamiq Sans"/>
              </a:rPr>
              <a:t>koji</a:t>
            </a:r>
            <a:r>
              <a:rPr lang="en-US" sz="3563" dirty="0">
                <a:solidFill>
                  <a:srgbClr val="FFFFFF"/>
                </a:solidFill>
                <a:latin typeface="Balsamiq Sans"/>
              </a:rPr>
              <a:t> </a:t>
            </a:r>
            <a:r>
              <a:rPr lang="en-US" sz="3563" dirty="0" err="1">
                <a:solidFill>
                  <a:srgbClr val="FFFFFF"/>
                </a:solidFill>
                <a:latin typeface="Balsamiq Sans"/>
              </a:rPr>
              <a:t>su</a:t>
            </a:r>
            <a:r>
              <a:rPr lang="en-US" sz="3563" dirty="0">
                <a:solidFill>
                  <a:srgbClr val="FFFFFF"/>
                </a:solidFill>
                <a:latin typeface="Balsamiq Sans"/>
              </a:rPr>
              <a:t> </a:t>
            </a:r>
            <a:r>
              <a:rPr lang="en-US" sz="3563" dirty="0" err="1">
                <a:solidFill>
                  <a:srgbClr val="FFFFFF"/>
                </a:solidFill>
                <a:latin typeface="Balsamiq Sans"/>
              </a:rPr>
              <a:t>ekonomski</a:t>
            </a:r>
            <a:r>
              <a:rPr lang="en-US" sz="3563" dirty="0">
                <a:solidFill>
                  <a:srgbClr val="FFFFFF"/>
                </a:solidFill>
                <a:latin typeface="Balsamiq Sans"/>
              </a:rPr>
              <a:t> </a:t>
            </a:r>
            <a:r>
              <a:rPr lang="en-US" sz="3563" dirty="0" err="1">
                <a:solidFill>
                  <a:srgbClr val="FFFFFF"/>
                </a:solidFill>
                <a:latin typeface="Balsamiq Sans"/>
              </a:rPr>
              <a:t>i</a:t>
            </a:r>
            <a:r>
              <a:rPr lang="en-US" sz="3563" dirty="0">
                <a:solidFill>
                  <a:srgbClr val="FFFFFF"/>
                </a:solidFill>
                <a:latin typeface="Balsamiq Sans"/>
              </a:rPr>
              <a:t> </a:t>
            </a:r>
            <a:r>
              <a:rPr lang="en-US" sz="3563" dirty="0" err="1">
                <a:solidFill>
                  <a:srgbClr val="FFFFFF"/>
                </a:solidFill>
                <a:latin typeface="Balsamiq Sans"/>
              </a:rPr>
              <a:t>stambeno</a:t>
            </a:r>
            <a:r>
              <a:rPr lang="en-US" sz="3563" dirty="0">
                <a:solidFill>
                  <a:srgbClr val="FFFFFF"/>
                </a:solidFill>
                <a:latin typeface="Balsamiq Sans"/>
              </a:rPr>
              <a:t> </a:t>
            </a:r>
            <a:r>
              <a:rPr lang="en-US" sz="3563" dirty="0" err="1">
                <a:solidFill>
                  <a:srgbClr val="FFFFFF"/>
                </a:solidFill>
                <a:latin typeface="Balsamiq Sans"/>
              </a:rPr>
              <a:t>zavisni</a:t>
            </a:r>
            <a:r>
              <a:rPr lang="en-US" sz="3563" dirty="0">
                <a:solidFill>
                  <a:srgbClr val="FFFFFF"/>
                </a:solidFill>
                <a:latin typeface="Balsamiq Sans"/>
              </a:rPr>
              <a:t> od </a:t>
            </a:r>
            <a:r>
              <a:rPr lang="en-US" sz="3563" dirty="0" err="1">
                <a:solidFill>
                  <a:srgbClr val="FFFFFF"/>
                </a:solidFill>
                <a:latin typeface="Balsamiq Sans"/>
              </a:rPr>
              <a:t>roditelja</a:t>
            </a:r>
            <a:r>
              <a:rPr lang="en-US" sz="3563" dirty="0">
                <a:solidFill>
                  <a:srgbClr val="FFFFFF"/>
                </a:solidFill>
                <a:latin typeface="Balsamiq Sans"/>
              </a:rPr>
              <a:t> </a:t>
            </a:r>
            <a:r>
              <a:rPr lang="en-US" sz="3563" dirty="0" err="1">
                <a:solidFill>
                  <a:srgbClr val="FFFFFF"/>
                </a:solidFill>
                <a:latin typeface="Balsamiq Sans"/>
              </a:rPr>
              <a:t>imaju</a:t>
            </a:r>
            <a:r>
              <a:rPr lang="en-US" sz="3563" dirty="0">
                <a:solidFill>
                  <a:srgbClr val="FFFFFF"/>
                </a:solidFill>
                <a:latin typeface="Balsamiq Sans"/>
              </a:rPr>
              <a:t> </a:t>
            </a:r>
            <a:r>
              <a:rPr lang="en-US" sz="3563" dirty="0" err="1">
                <a:solidFill>
                  <a:srgbClr val="FFFFFF"/>
                </a:solidFill>
                <a:latin typeface="Balsamiq Sans"/>
              </a:rPr>
              <a:t>i</a:t>
            </a:r>
            <a:r>
              <a:rPr lang="en-US" sz="3563" dirty="0">
                <a:solidFill>
                  <a:srgbClr val="FFFFFF"/>
                </a:solidFill>
                <a:latin typeface="Balsamiq Sans"/>
              </a:rPr>
              <a:t> </a:t>
            </a:r>
            <a:r>
              <a:rPr lang="en-US" sz="3563" dirty="0" err="1">
                <a:solidFill>
                  <a:srgbClr val="FFFFFF"/>
                </a:solidFill>
                <a:latin typeface="Balsamiq Sans"/>
              </a:rPr>
              <a:t>manju</a:t>
            </a:r>
            <a:r>
              <a:rPr lang="en-US" sz="3563" dirty="0">
                <a:solidFill>
                  <a:srgbClr val="FFFFFF"/>
                </a:solidFill>
                <a:latin typeface="Balsamiq Sans"/>
              </a:rPr>
              <a:t> </a:t>
            </a:r>
            <a:r>
              <a:rPr lang="en-US" sz="3563" dirty="0" err="1">
                <a:solidFill>
                  <a:srgbClr val="FFFFFF"/>
                </a:solidFill>
                <a:latin typeface="Balsamiq Sans"/>
              </a:rPr>
              <a:t>funkcionalnu</a:t>
            </a:r>
            <a:r>
              <a:rPr lang="en-US" sz="3563" dirty="0">
                <a:solidFill>
                  <a:srgbClr val="FFFFFF"/>
                </a:solidFill>
                <a:latin typeface="Balsamiq Sans"/>
              </a:rPr>
              <a:t> </a:t>
            </a:r>
            <a:r>
              <a:rPr lang="en-US" sz="3563" dirty="0" err="1">
                <a:solidFill>
                  <a:srgbClr val="FFFFFF"/>
                </a:solidFill>
                <a:latin typeface="Balsamiq Sans"/>
              </a:rPr>
              <a:t>i</a:t>
            </a:r>
            <a:r>
              <a:rPr lang="en-US" sz="3563" dirty="0">
                <a:solidFill>
                  <a:srgbClr val="FFFFFF"/>
                </a:solidFill>
                <a:latin typeface="Balsamiq Sans"/>
              </a:rPr>
              <a:t> </a:t>
            </a:r>
            <a:r>
              <a:rPr lang="en-US" sz="3563" dirty="0" err="1">
                <a:solidFill>
                  <a:srgbClr val="FFFFFF"/>
                </a:solidFill>
                <a:latin typeface="Balsamiq Sans"/>
              </a:rPr>
              <a:t>kognitivnu</a:t>
            </a:r>
            <a:r>
              <a:rPr lang="en-US" sz="3563" dirty="0">
                <a:solidFill>
                  <a:srgbClr val="FFFFFF"/>
                </a:solidFill>
                <a:latin typeface="Balsamiq Sans"/>
              </a:rPr>
              <a:t> </a:t>
            </a:r>
            <a:r>
              <a:rPr lang="en-US" sz="3563" dirty="0" err="1">
                <a:solidFill>
                  <a:srgbClr val="FFFFFF"/>
                </a:solidFill>
                <a:latin typeface="Balsamiq Sans"/>
              </a:rPr>
              <a:t>dimenziju</a:t>
            </a:r>
            <a:r>
              <a:rPr lang="en-US" sz="3563" dirty="0">
                <a:solidFill>
                  <a:srgbClr val="FFFFFF"/>
                </a:solidFill>
                <a:latin typeface="Balsamiq Sans"/>
              </a:rPr>
              <a:t> </a:t>
            </a:r>
            <a:r>
              <a:rPr lang="en-US" sz="3563" dirty="0" err="1">
                <a:solidFill>
                  <a:srgbClr val="FFFFFF"/>
                </a:solidFill>
                <a:latin typeface="Balsamiq Sans"/>
              </a:rPr>
              <a:t>psihološke</a:t>
            </a:r>
            <a:r>
              <a:rPr lang="en-US" sz="3563" dirty="0">
                <a:solidFill>
                  <a:srgbClr val="FFFFFF"/>
                </a:solidFill>
                <a:latin typeface="Balsamiq Sans"/>
              </a:rPr>
              <a:t> </a:t>
            </a:r>
            <a:r>
              <a:rPr lang="en-US" sz="3563" dirty="0" err="1">
                <a:solidFill>
                  <a:srgbClr val="FFFFFF"/>
                </a:solidFill>
                <a:latin typeface="Balsamiq Sans"/>
              </a:rPr>
              <a:t>odvojenosti</a:t>
            </a:r>
            <a:r>
              <a:rPr lang="en-US" sz="3563" dirty="0">
                <a:solidFill>
                  <a:srgbClr val="FFFFFF"/>
                </a:solidFill>
                <a:latin typeface="Balsamiq Sans"/>
              </a:rPr>
              <a:t>. </a:t>
            </a:r>
          </a:p>
          <a:p>
            <a:pPr>
              <a:lnSpc>
                <a:spcPts val="4988"/>
              </a:lnSpc>
            </a:pPr>
            <a:endParaRPr lang="en-US" sz="3563" dirty="0">
              <a:solidFill>
                <a:srgbClr val="FFFFFF"/>
              </a:solidFill>
              <a:latin typeface="Balsamiq Sans"/>
            </a:endParaRPr>
          </a:p>
          <a:p>
            <a:pPr>
              <a:lnSpc>
                <a:spcPts val="4988"/>
              </a:lnSpc>
            </a:pPr>
            <a:r>
              <a:rPr lang="en-US" sz="3563" dirty="0" err="1">
                <a:solidFill>
                  <a:srgbClr val="FFFFFF"/>
                </a:solidFill>
                <a:latin typeface="Balsamiq Sans"/>
              </a:rPr>
              <a:t>Što</a:t>
            </a:r>
            <a:r>
              <a:rPr lang="en-US" sz="3563" dirty="0">
                <a:solidFill>
                  <a:srgbClr val="FFFFFF"/>
                </a:solidFill>
                <a:latin typeface="Balsamiq Sans"/>
              </a:rPr>
              <a:t> se </a:t>
            </a:r>
            <a:r>
              <a:rPr lang="en-US" sz="3563" dirty="0" err="1">
                <a:solidFill>
                  <a:srgbClr val="FFFFFF"/>
                </a:solidFill>
                <a:latin typeface="Balsamiq Sans"/>
              </a:rPr>
              <a:t>tiče</a:t>
            </a:r>
            <a:r>
              <a:rPr lang="en-US" sz="3563" dirty="0">
                <a:solidFill>
                  <a:srgbClr val="FFFFFF"/>
                </a:solidFill>
                <a:latin typeface="Balsamiq Sans"/>
              </a:rPr>
              <a:t> </a:t>
            </a:r>
            <a:r>
              <a:rPr lang="en-US" sz="3563" dirty="0" err="1">
                <a:solidFill>
                  <a:srgbClr val="FFFFFF"/>
                </a:solidFill>
                <a:latin typeface="Balsamiq Sans"/>
              </a:rPr>
              <a:t>emotivne</a:t>
            </a:r>
            <a:r>
              <a:rPr lang="en-US" sz="3563" dirty="0">
                <a:solidFill>
                  <a:srgbClr val="FFFFFF"/>
                </a:solidFill>
                <a:latin typeface="Balsamiq Sans"/>
              </a:rPr>
              <a:t> </a:t>
            </a:r>
            <a:r>
              <a:rPr lang="en-US" sz="3563" dirty="0" err="1">
                <a:solidFill>
                  <a:srgbClr val="FFFFFF"/>
                </a:solidFill>
                <a:latin typeface="Balsamiq Sans"/>
              </a:rPr>
              <a:t>vezanosti</a:t>
            </a:r>
            <a:r>
              <a:rPr lang="en-US" sz="3563" dirty="0">
                <a:solidFill>
                  <a:srgbClr val="FFFFFF"/>
                </a:solidFill>
                <a:latin typeface="Balsamiq Sans"/>
              </a:rPr>
              <a:t> </a:t>
            </a:r>
            <a:r>
              <a:rPr lang="en-US" sz="3563" dirty="0" err="1">
                <a:solidFill>
                  <a:srgbClr val="FFFFFF"/>
                </a:solidFill>
                <a:latin typeface="Balsamiq Sans"/>
              </a:rPr>
              <a:t>ona</a:t>
            </a:r>
            <a:r>
              <a:rPr lang="en-US" sz="3563" dirty="0">
                <a:solidFill>
                  <a:srgbClr val="FFFFFF"/>
                </a:solidFill>
                <a:latin typeface="Balsamiq Sans"/>
              </a:rPr>
              <a:t> je </a:t>
            </a:r>
            <a:r>
              <a:rPr lang="en-US" sz="3563" dirty="0" err="1">
                <a:solidFill>
                  <a:srgbClr val="FFFFFF"/>
                </a:solidFill>
                <a:latin typeface="Balsamiq Sans"/>
              </a:rPr>
              <a:t>uvek</a:t>
            </a:r>
            <a:r>
              <a:rPr lang="en-US" sz="3563" dirty="0">
                <a:solidFill>
                  <a:srgbClr val="FFFFFF"/>
                </a:solidFill>
                <a:latin typeface="Balsamiq Sans"/>
              </a:rPr>
              <a:t> </a:t>
            </a:r>
            <a:r>
              <a:rPr lang="en-US" sz="3563" dirty="0" err="1">
                <a:solidFill>
                  <a:srgbClr val="FFFFFF"/>
                </a:solidFill>
                <a:latin typeface="Balsamiq Sans"/>
              </a:rPr>
              <a:t>jaka</a:t>
            </a:r>
            <a:r>
              <a:rPr lang="en-US" sz="3563" dirty="0">
                <a:solidFill>
                  <a:srgbClr val="FFFFFF"/>
                </a:solidFill>
                <a:latin typeface="Balsamiq Sans"/>
              </a:rPr>
              <a:t>, </a:t>
            </a:r>
            <a:r>
              <a:rPr lang="en-US" sz="3563" dirty="0" err="1">
                <a:solidFill>
                  <a:srgbClr val="FFFFFF"/>
                </a:solidFill>
                <a:latin typeface="Balsamiq Sans"/>
              </a:rPr>
              <a:t>tj</a:t>
            </a:r>
            <a:r>
              <a:rPr lang="en-US" sz="3563" dirty="0">
                <a:solidFill>
                  <a:srgbClr val="FFFFFF"/>
                </a:solidFill>
                <a:latin typeface="Balsamiq Sans"/>
              </a:rPr>
              <a:t>. </a:t>
            </a:r>
            <a:r>
              <a:rPr lang="en-US" sz="3563" dirty="0" err="1">
                <a:solidFill>
                  <a:srgbClr val="FFFFFF"/>
                </a:solidFill>
                <a:latin typeface="Balsamiq Sans"/>
              </a:rPr>
              <a:t>stambena</a:t>
            </a:r>
            <a:r>
              <a:rPr lang="en-US" sz="3563" dirty="0">
                <a:solidFill>
                  <a:srgbClr val="FFFFFF"/>
                </a:solidFill>
                <a:latin typeface="Balsamiq Sans"/>
              </a:rPr>
              <a:t>/</a:t>
            </a:r>
            <a:r>
              <a:rPr lang="en-US" sz="3563" dirty="0" err="1">
                <a:solidFill>
                  <a:srgbClr val="FFFFFF"/>
                </a:solidFill>
                <a:latin typeface="Balsamiq Sans"/>
              </a:rPr>
              <a:t>ekonomska</a:t>
            </a:r>
            <a:r>
              <a:rPr lang="en-US" sz="3563" dirty="0">
                <a:solidFill>
                  <a:srgbClr val="FFFFFF"/>
                </a:solidFill>
                <a:latin typeface="Balsamiq Sans"/>
              </a:rPr>
              <a:t> </a:t>
            </a:r>
            <a:r>
              <a:rPr lang="en-US" sz="3563" dirty="0" err="1">
                <a:solidFill>
                  <a:srgbClr val="FFFFFF"/>
                </a:solidFill>
                <a:latin typeface="Balsamiq Sans"/>
              </a:rPr>
              <a:t>samostalnost</a:t>
            </a:r>
            <a:r>
              <a:rPr lang="en-US" sz="3563" dirty="0">
                <a:solidFill>
                  <a:srgbClr val="FFFFFF"/>
                </a:solidFill>
                <a:latin typeface="Balsamiq Sans"/>
              </a:rPr>
              <a:t>, pol, </a:t>
            </a:r>
            <a:r>
              <a:rPr lang="en-US" sz="3563" dirty="0" err="1">
                <a:solidFill>
                  <a:srgbClr val="FFFFFF"/>
                </a:solidFill>
                <a:latin typeface="Balsamiq Sans"/>
              </a:rPr>
              <a:t>ni</a:t>
            </a:r>
            <a:r>
              <a:rPr lang="en-US" sz="3563" dirty="0">
                <a:solidFill>
                  <a:srgbClr val="FFFFFF"/>
                </a:solidFill>
                <a:latin typeface="Balsamiq Sans"/>
              </a:rPr>
              <a:t> </a:t>
            </a:r>
            <a:r>
              <a:rPr lang="en-US" sz="3563" dirty="0" err="1">
                <a:solidFill>
                  <a:srgbClr val="FFFFFF"/>
                </a:solidFill>
                <a:latin typeface="Balsamiq Sans"/>
              </a:rPr>
              <a:t>uzrast</a:t>
            </a:r>
            <a:r>
              <a:rPr lang="en-US" sz="3563" dirty="0">
                <a:solidFill>
                  <a:srgbClr val="FFFFFF"/>
                </a:solidFill>
                <a:latin typeface="Balsamiq Sans"/>
              </a:rPr>
              <a:t> ne </a:t>
            </a:r>
            <a:r>
              <a:rPr lang="en-US" sz="3563" dirty="0" err="1">
                <a:solidFill>
                  <a:srgbClr val="FFFFFF"/>
                </a:solidFill>
                <a:latin typeface="Balsamiq Sans"/>
              </a:rPr>
              <a:t>utiču</a:t>
            </a:r>
            <a:r>
              <a:rPr lang="en-US" sz="3563" dirty="0">
                <a:solidFill>
                  <a:srgbClr val="FFFFFF"/>
                </a:solidFill>
                <a:latin typeface="Balsamiq Sans"/>
              </a:rPr>
              <a:t> </a:t>
            </a:r>
            <a:r>
              <a:rPr lang="en-US" sz="3563" dirty="0" err="1">
                <a:solidFill>
                  <a:srgbClr val="FFFFFF"/>
                </a:solidFill>
                <a:latin typeface="Balsamiq Sans"/>
              </a:rPr>
              <a:t>na</a:t>
            </a:r>
            <a:r>
              <a:rPr lang="en-US" sz="3563" dirty="0">
                <a:solidFill>
                  <a:srgbClr val="FFFFFF"/>
                </a:solidFill>
                <a:latin typeface="Balsamiq Sans"/>
              </a:rPr>
              <a:t> </a:t>
            </a:r>
            <a:r>
              <a:rPr lang="en-US" sz="3563" dirty="0" err="1">
                <a:solidFill>
                  <a:srgbClr val="FFFFFF"/>
                </a:solidFill>
                <a:latin typeface="Balsamiq Sans"/>
              </a:rPr>
              <a:t>emotivnu</a:t>
            </a:r>
            <a:r>
              <a:rPr lang="en-US" sz="3563" dirty="0">
                <a:solidFill>
                  <a:srgbClr val="FFFFFF"/>
                </a:solidFill>
                <a:latin typeface="Balsamiq Sans"/>
              </a:rPr>
              <a:t> </a:t>
            </a:r>
            <a:r>
              <a:rPr lang="en-US" sz="3563" dirty="0" err="1">
                <a:solidFill>
                  <a:srgbClr val="FFFFFF"/>
                </a:solidFill>
                <a:latin typeface="Balsamiq Sans"/>
              </a:rPr>
              <a:t>vezanost</a:t>
            </a:r>
            <a:r>
              <a:rPr lang="en-US" sz="3563" dirty="0">
                <a:solidFill>
                  <a:srgbClr val="FFFFFF"/>
                </a:solidFill>
                <a:latin typeface="Balsamiq Sans"/>
              </a:rPr>
              <a:t> za </a:t>
            </a:r>
            <a:r>
              <a:rPr lang="en-US" sz="3563" dirty="0" err="1">
                <a:solidFill>
                  <a:srgbClr val="FFFFFF"/>
                </a:solidFill>
                <a:latin typeface="Balsamiq Sans"/>
              </a:rPr>
              <a:t>roditelje</a:t>
            </a:r>
            <a:endParaRPr lang="en-US" sz="3563" dirty="0">
              <a:solidFill>
                <a:srgbClr val="FFFFFF"/>
              </a:solidFill>
              <a:latin typeface="Balsamiq Sans"/>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299" t="-20065" r="-4976" b="-32379"/>
            </a:stretch>
          </a:blipFill>
        </p:spPr>
      </p:sp>
      <p:sp>
        <p:nvSpPr>
          <p:cNvPr id="3" name="Freeform 3"/>
          <p:cNvSpPr/>
          <p:nvPr/>
        </p:nvSpPr>
        <p:spPr>
          <a:xfrm>
            <a:off x="1028700" y="1028700"/>
            <a:ext cx="6839629" cy="2171582"/>
          </a:xfrm>
          <a:custGeom>
            <a:avLst/>
            <a:gdLst/>
            <a:ahLst/>
            <a:cxnLst/>
            <a:rect l="l" t="t" r="r" b="b"/>
            <a:pathLst>
              <a:path w="6839629" h="2171582">
                <a:moveTo>
                  <a:pt x="0" y="0"/>
                </a:moveTo>
                <a:lnTo>
                  <a:pt x="6839629" y="0"/>
                </a:lnTo>
                <a:lnTo>
                  <a:pt x="6839629" y="2171582"/>
                </a:lnTo>
                <a:lnTo>
                  <a:pt x="0" y="21715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404091" y="1095862"/>
            <a:ext cx="7750204" cy="1519971"/>
          </a:xfrm>
          <a:prstGeom prst="rect">
            <a:avLst/>
          </a:prstGeom>
        </p:spPr>
        <p:txBody>
          <a:bodyPr lIns="0" tIns="0" rIns="0" bIns="0" rtlCol="0" anchor="t">
            <a:spAutoFit/>
          </a:bodyPr>
          <a:lstStyle/>
          <a:p>
            <a:pPr algn="ctr">
              <a:lnSpc>
                <a:spcPts val="12415"/>
              </a:lnSpc>
            </a:pPr>
            <a:r>
              <a:rPr lang="en-US" sz="8868">
                <a:solidFill>
                  <a:srgbClr val="FFFFFF"/>
                </a:solidFill>
                <a:latin typeface="Caveat Brush"/>
              </a:rPr>
              <a:t>ISTRAŽIVANJE</a:t>
            </a:r>
          </a:p>
        </p:txBody>
      </p:sp>
      <p:sp>
        <p:nvSpPr>
          <p:cNvPr id="5" name="Freeform 5"/>
          <p:cNvSpPr/>
          <p:nvPr/>
        </p:nvSpPr>
        <p:spPr>
          <a:xfrm rot="-439770">
            <a:off x="7656907" y="274112"/>
            <a:ext cx="994777" cy="1103774"/>
          </a:xfrm>
          <a:custGeom>
            <a:avLst/>
            <a:gdLst/>
            <a:ahLst/>
            <a:cxnLst/>
            <a:rect l="l" t="t" r="r" b="b"/>
            <a:pathLst>
              <a:path w="994777" h="1103774">
                <a:moveTo>
                  <a:pt x="0" y="0"/>
                </a:moveTo>
                <a:lnTo>
                  <a:pt x="994777" y="0"/>
                </a:lnTo>
                <a:lnTo>
                  <a:pt x="994777" y="1103775"/>
                </a:lnTo>
                <a:lnTo>
                  <a:pt x="0" y="11037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6" name="Group 6"/>
          <p:cNvGrpSpPr/>
          <p:nvPr/>
        </p:nvGrpSpPr>
        <p:grpSpPr>
          <a:xfrm>
            <a:off x="1028700" y="4665051"/>
            <a:ext cx="16230600" cy="1109922"/>
            <a:chOff x="0" y="0"/>
            <a:chExt cx="32767660" cy="2240801"/>
          </a:xfrm>
        </p:grpSpPr>
        <p:sp>
          <p:nvSpPr>
            <p:cNvPr id="7" name="Freeform 7"/>
            <p:cNvSpPr/>
            <p:nvPr/>
          </p:nvSpPr>
          <p:spPr>
            <a:xfrm>
              <a:off x="0" y="0"/>
              <a:ext cx="32767659" cy="2240800"/>
            </a:xfrm>
            <a:custGeom>
              <a:avLst/>
              <a:gdLst/>
              <a:ahLst/>
              <a:cxnLst/>
              <a:rect l="l" t="t" r="r" b="b"/>
              <a:pathLst>
                <a:path w="32767659" h="2240800">
                  <a:moveTo>
                    <a:pt x="32767659" y="53736"/>
                  </a:moveTo>
                  <a:lnTo>
                    <a:pt x="32767659" y="2187064"/>
                  </a:lnTo>
                  <a:cubicBezTo>
                    <a:pt x="32767659" y="2216753"/>
                    <a:pt x="32522043" y="2240800"/>
                    <a:pt x="32218787" y="2240800"/>
                  </a:cubicBezTo>
                  <a:lnTo>
                    <a:pt x="548872" y="2240800"/>
                  </a:lnTo>
                  <a:cubicBezTo>
                    <a:pt x="245620" y="2240800"/>
                    <a:pt x="0" y="2216753"/>
                    <a:pt x="0" y="2187064"/>
                  </a:cubicBezTo>
                  <a:lnTo>
                    <a:pt x="0" y="53736"/>
                  </a:lnTo>
                  <a:cubicBezTo>
                    <a:pt x="0" y="24047"/>
                    <a:pt x="245620" y="0"/>
                    <a:pt x="548872" y="0"/>
                  </a:cubicBezTo>
                  <a:lnTo>
                    <a:pt x="32218787" y="0"/>
                  </a:lnTo>
                  <a:cubicBezTo>
                    <a:pt x="32522043" y="0"/>
                    <a:pt x="32767659" y="24047"/>
                    <a:pt x="32767659" y="53736"/>
                  </a:cubicBezTo>
                  <a:close/>
                </a:path>
              </a:pathLst>
            </a:custGeom>
            <a:solidFill>
              <a:srgbClr val="2F2F2E"/>
            </a:solidFill>
            <a:ln w="12700" cap="sq">
              <a:solidFill>
                <a:schemeClr val="bg1"/>
              </a:solidFill>
              <a:prstDash val="solid"/>
              <a:miter/>
            </a:ln>
          </p:spPr>
        </p:sp>
      </p:grpSp>
      <p:sp>
        <p:nvSpPr>
          <p:cNvPr id="8" name="TextBox 8"/>
          <p:cNvSpPr txBox="1"/>
          <p:nvPr/>
        </p:nvSpPr>
        <p:spPr>
          <a:xfrm>
            <a:off x="1484776" y="4882519"/>
            <a:ext cx="4664863" cy="700955"/>
          </a:xfrm>
          <a:prstGeom prst="rect">
            <a:avLst/>
          </a:prstGeom>
        </p:spPr>
        <p:txBody>
          <a:bodyPr lIns="0" tIns="0" rIns="0" bIns="0" rtlCol="0" anchor="t">
            <a:spAutoFit/>
          </a:bodyPr>
          <a:lstStyle/>
          <a:p>
            <a:pPr marL="0" lvl="0" indent="0">
              <a:lnSpc>
                <a:spcPts val="5627"/>
              </a:lnSpc>
              <a:spcBef>
                <a:spcPct val="0"/>
              </a:spcBef>
            </a:pPr>
            <a:r>
              <a:rPr lang="en-US" sz="4689">
                <a:solidFill>
                  <a:srgbClr val="FFFFFF"/>
                </a:solidFill>
                <a:latin typeface="Caveat Brush"/>
              </a:rPr>
              <a:t>CILJ</a:t>
            </a:r>
          </a:p>
        </p:txBody>
      </p:sp>
      <p:sp>
        <p:nvSpPr>
          <p:cNvPr id="9" name="TextBox 9"/>
          <p:cNvSpPr txBox="1"/>
          <p:nvPr/>
        </p:nvSpPr>
        <p:spPr>
          <a:xfrm>
            <a:off x="2727693" y="4755747"/>
            <a:ext cx="14531607" cy="887824"/>
          </a:xfrm>
          <a:prstGeom prst="rect">
            <a:avLst/>
          </a:prstGeom>
        </p:spPr>
        <p:txBody>
          <a:bodyPr lIns="0" tIns="0" rIns="0" bIns="0" rtlCol="0" anchor="t">
            <a:spAutoFit/>
          </a:bodyPr>
          <a:lstStyle/>
          <a:p>
            <a:pPr>
              <a:lnSpc>
                <a:spcPts val="3564"/>
              </a:lnSpc>
            </a:pPr>
            <a:r>
              <a:rPr lang="en-US" sz="2546">
                <a:solidFill>
                  <a:srgbClr val="FFFFFF"/>
                </a:solidFill>
                <a:latin typeface="Balsamiq Sans"/>
              </a:rPr>
              <a:t>Da se otkrije povezanost između psihološke odvojenosti mladih i strukturalnih faktora, porodičnih praksi i ličnih izbora; 2 uzrasne kohorte mlađi mladi 19-25 ; stariji mladi 29-35. </a:t>
            </a:r>
          </a:p>
        </p:txBody>
      </p:sp>
      <p:sp>
        <p:nvSpPr>
          <p:cNvPr id="10" name="TextBox 10"/>
          <p:cNvSpPr txBox="1"/>
          <p:nvPr/>
        </p:nvSpPr>
        <p:spPr>
          <a:xfrm>
            <a:off x="1028700" y="3410537"/>
            <a:ext cx="16230600" cy="1038911"/>
          </a:xfrm>
          <a:prstGeom prst="rect">
            <a:avLst/>
          </a:prstGeom>
        </p:spPr>
        <p:txBody>
          <a:bodyPr lIns="0" tIns="0" rIns="0" bIns="0" rtlCol="0" anchor="t">
            <a:spAutoFit/>
          </a:bodyPr>
          <a:lstStyle/>
          <a:p>
            <a:pPr>
              <a:lnSpc>
                <a:spcPts val="4162"/>
              </a:lnSpc>
            </a:pPr>
            <a:r>
              <a:rPr lang="en-US" sz="2972">
                <a:solidFill>
                  <a:srgbClr val="FFFFFF"/>
                </a:solidFill>
                <a:latin typeface="Balsamiq Sans"/>
              </a:rPr>
              <a:t>Ovo istraživanje se fokusiralo na povezanosti između različitih aspekata odrstanja, posebno unutrašnjeg procesa odvjanja mladih od roditelja. </a:t>
            </a:r>
          </a:p>
        </p:txBody>
      </p:sp>
      <p:sp>
        <p:nvSpPr>
          <p:cNvPr id="11" name="TextBox 11"/>
          <p:cNvSpPr txBox="1"/>
          <p:nvPr/>
        </p:nvSpPr>
        <p:spPr>
          <a:xfrm>
            <a:off x="1028700" y="6127398"/>
            <a:ext cx="3249789" cy="1160289"/>
          </a:xfrm>
          <a:prstGeom prst="rect">
            <a:avLst/>
          </a:prstGeom>
        </p:spPr>
        <p:txBody>
          <a:bodyPr lIns="0" tIns="0" rIns="0" bIns="0" rtlCol="0" anchor="t">
            <a:spAutoFit/>
          </a:bodyPr>
          <a:lstStyle/>
          <a:p>
            <a:pPr marL="0" lvl="0" indent="0">
              <a:lnSpc>
                <a:spcPts val="4595"/>
              </a:lnSpc>
              <a:spcBef>
                <a:spcPct val="0"/>
              </a:spcBef>
            </a:pPr>
            <a:r>
              <a:rPr lang="en-US" sz="3829">
                <a:solidFill>
                  <a:srgbClr val="FFFFFF"/>
                </a:solidFill>
                <a:latin typeface="Caveat Brush"/>
              </a:rPr>
              <a:t>PSIHOLOŠKA ODVOJENOST </a:t>
            </a:r>
          </a:p>
        </p:txBody>
      </p:sp>
      <p:sp>
        <p:nvSpPr>
          <p:cNvPr id="12" name="TextBox 12"/>
          <p:cNvSpPr txBox="1"/>
          <p:nvPr/>
        </p:nvSpPr>
        <p:spPr>
          <a:xfrm>
            <a:off x="1028700" y="7385817"/>
            <a:ext cx="3850552" cy="2678524"/>
          </a:xfrm>
          <a:prstGeom prst="rect">
            <a:avLst/>
          </a:prstGeom>
        </p:spPr>
        <p:txBody>
          <a:bodyPr lIns="0" tIns="0" rIns="0" bIns="0" rtlCol="0" anchor="t">
            <a:spAutoFit/>
          </a:bodyPr>
          <a:lstStyle/>
          <a:p>
            <a:pPr>
              <a:lnSpc>
                <a:spcPts val="3564"/>
              </a:lnSpc>
            </a:pPr>
            <a:r>
              <a:rPr lang="en-US" sz="2546">
                <a:solidFill>
                  <a:srgbClr val="FFFFFF"/>
                </a:solidFill>
                <a:latin typeface="Balsamiq Sans"/>
              </a:rPr>
              <a:t>varira od potpune zavinosti do izražene odvojenosti od roditelja; </a:t>
            </a:r>
          </a:p>
          <a:p>
            <a:pPr>
              <a:lnSpc>
                <a:spcPts val="3564"/>
              </a:lnSpc>
            </a:pPr>
            <a:r>
              <a:rPr lang="en-US" sz="2546">
                <a:solidFill>
                  <a:srgbClr val="FFFFFF"/>
                </a:solidFill>
                <a:latin typeface="Balsamiq Sans"/>
              </a:rPr>
              <a:t>merila sa Hofmanovom skalom, izuzevši kognitivnu (ne)zavinsoti</a:t>
            </a:r>
          </a:p>
        </p:txBody>
      </p:sp>
      <p:sp>
        <p:nvSpPr>
          <p:cNvPr id="13" name="TextBox 13"/>
          <p:cNvSpPr txBox="1"/>
          <p:nvPr/>
        </p:nvSpPr>
        <p:spPr>
          <a:xfrm>
            <a:off x="5288139" y="7385817"/>
            <a:ext cx="4037077" cy="2678524"/>
          </a:xfrm>
          <a:prstGeom prst="rect">
            <a:avLst/>
          </a:prstGeom>
        </p:spPr>
        <p:txBody>
          <a:bodyPr lIns="0" tIns="0" rIns="0" bIns="0" rtlCol="0" anchor="t">
            <a:spAutoFit/>
          </a:bodyPr>
          <a:lstStyle/>
          <a:p>
            <a:pPr>
              <a:lnSpc>
                <a:spcPts val="3564"/>
              </a:lnSpc>
            </a:pPr>
            <a:r>
              <a:rPr lang="en-US" sz="2546">
                <a:solidFill>
                  <a:srgbClr val="FFFFFF"/>
                </a:solidFill>
                <a:latin typeface="Balsamiq Sans"/>
              </a:rPr>
              <a:t>4 važna tranziciona događaja: završetak škole, zaposliti se, odseliti od roditelja/započeti smostalan život i stupiti u ozbiljnu vezu/ brak</a:t>
            </a:r>
          </a:p>
        </p:txBody>
      </p:sp>
      <p:sp>
        <p:nvSpPr>
          <p:cNvPr id="14" name="TextBox 14"/>
          <p:cNvSpPr txBox="1"/>
          <p:nvPr/>
        </p:nvSpPr>
        <p:spPr>
          <a:xfrm>
            <a:off x="5288139" y="6127398"/>
            <a:ext cx="3250493" cy="1160289"/>
          </a:xfrm>
          <a:prstGeom prst="rect">
            <a:avLst/>
          </a:prstGeom>
        </p:spPr>
        <p:txBody>
          <a:bodyPr lIns="0" tIns="0" rIns="0" bIns="0" rtlCol="0" anchor="t">
            <a:spAutoFit/>
          </a:bodyPr>
          <a:lstStyle/>
          <a:p>
            <a:pPr marL="0" lvl="0" indent="0">
              <a:lnSpc>
                <a:spcPts val="4595"/>
              </a:lnSpc>
              <a:spcBef>
                <a:spcPct val="0"/>
              </a:spcBef>
            </a:pPr>
            <a:r>
              <a:rPr lang="en-US" sz="3829">
                <a:solidFill>
                  <a:srgbClr val="FFFFFF"/>
                </a:solidFill>
                <a:latin typeface="Caveat Brush"/>
              </a:rPr>
              <a:t>STRUKTURALNI POKAZATELJI</a:t>
            </a:r>
          </a:p>
        </p:txBody>
      </p:sp>
      <p:sp>
        <p:nvSpPr>
          <p:cNvPr id="15" name="TextBox 15"/>
          <p:cNvSpPr txBox="1"/>
          <p:nvPr/>
        </p:nvSpPr>
        <p:spPr>
          <a:xfrm>
            <a:off x="14008807" y="6127398"/>
            <a:ext cx="3250493" cy="1160289"/>
          </a:xfrm>
          <a:prstGeom prst="rect">
            <a:avLst/>
          </a:prstGeom>
        </p:spPr>
        <p:txBody>
          <a:bodyPr lIns="0" tIns="0" rIns="0" bIns="0" rtlCol="0" anchor="t">
            <a:spAutoFit/>
          </a:bodyPr>
          <a:lstStyle/>
          <a:p>
            <a:pPr marL="0" lvl="0" indent="0">
              <a:lnSpc>
                <a:spcPts val="4595"/>
              </a:lnSpc>
              <a:spcBef>
                <a:spcPct val="0"/>
              </a:spcBef>
            </a:pPr>
            <a:r>
              <a:rPr lang="en-US" sz="3829">
                <a:solidFill>
                  <a:srgbClr val="FFFFFF"/>
                </a:solidFill>
                <a:latin typeface="Caveat Brush"/>
              </a:rPr>
              <a:t>SUBJEKTIVNI POKAZATELJI </a:t>
            </a:r>
          </a:p>
        </p:txBody>
      </p:sp>
      <p:sp>
        <p:nvSpPr>
          <p:cNvPr id="16" name="TextBox 16"/>
          <p:cNvSpPr txBox="1"/>
          <p:nvPr/>
        </p:nvSpPr>
        <p:spPr>
          <a:xfrm>
            <a:off x="9547578" y="6127398"/>
            <a:ext cx="3250493" cy="1160289"/>
          </a:xfrm>
          <a:prstGeom prst="rect">
            <a:avLst/>
          </a:prstGeom>
        </p:spPr>
        <p:txBody>
          <a:bodyPr lIns="0" tIns="0" rIns="0" bIns="0" rtlCol="0" anchor="t">
            <a:spAutoFit/>
          </a:bodyPr>
          <a:lstStyle/>
          <a:p>
            <a:pPr marL="0" lvl="0" indent="0">
              <a:lnSpc>
                <a:spcPts val="4595"/>
              </a:lnSpc>
              <a:spcBef>
                <a:spcPct val="0"/>
              </a:spcBef>
            </a:pPr>
            <a:r>
              <a:rPr lang="en-US" sz="3829">
                <a:solidFill>
                  <a:srgbClr val="FFFFFF"/>
                </a:solidFill>
                <a:latin typeface="Caveat Brush"/>
              </a:rPr>
              <a:t>PORODIČNE PRAKSE</a:t>
            </a:r>
          </a:p>
        </p:txBody>
      </p:sp>
      <p:sp>
        <p:nvSpPr>
          <p:cNvPr id="17" name="TextBox 17"/>
          <p:cNvSpPr txBox="1"/>
          <p:nvPr/>
        </p:nvSpPr>
        <p:spPr>
          <a:xfrm>
            <a:off x="9547578" y="7385817"/>
            <a:ext cx="4138428" cy="1335499"/>
          </a:xfrm>
          <a:prstGeom prst="rect">
            <a:avLst/>
          </a:prstGeom>
        </p:spPr>
        <p:txBody>
          <a:bodyPr lIns="0" tIns="0" rIns="0" bIns="0" rtlCol="0" anchor="t">
            <a:spAutoFit/>
          </a:bodyPr>
          <a:lstStyle/>
          <a:p>
            <a:pPr>
              <a:lnSpc>
                <a:spcPts val="3564"/>
              </a:lnSpc>
            </a:pPr>
            <a:r>
              <a:rPr lang="en-US" sz="2546">
                <a:solidFill>
                  <a:srgbClr val="FFFFFF"/>
                </a:solidFill>
                <a:latin typeface="Balsamiq Sans"/>
              </a:rPr>
              <a:t>one koje usmeravaju ka individualizaciji ili umrežavanju </a:t>
            </a:r>
          </a:p>
        </p:txBody>
      </p:sp>
      <p:sp>
        <p:nvSpPr>
          <p:cNvPr id="18" name="TextBox 18"/>
          <p:cNvSpPr txBox="1"/>
          <p:nvPr/>
        </p:nvSpPr>
        <p:spPr>
          <a:xfrm>
            <a:off x="14008807" y="7385817"/>
            <a:ext cx="3596809" cy="440149"/>
          </a:xfrm>
          <a:prstGeom prst="rect">
            <a:avLst/>
          </a:prstGeom>
        </p:spPr>
        <p:txBody>
          <a:bodyPr lIns="0" tIns="0" rIns="0" bIns="0" rtlCol="0" anchor="t">
            <a:spAutoFit/>
          </a:bodyPr>
          <a:lstStyle/>
          <a:p>
            <a:pPr>
              <a:lnSpc>
                <a:spcPts val="3564"/>
              </a:lnSpc>
            </a:pPr>
            <a:r>
              <a:rPr lang="en-US" sz="2546">
                <a:solidFill>
                  <a:srgbClr val="FFFFFF"/>
                </a:solidFill>
                <a:latin typeface="Balsamiq Sans"/>
              </a:rPr>
              <a:t>očekivanja i osećanja</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299" t="-20065" r="-4976" b="-32379"/>
            </a:stretch>
          </a:blipFill>
        </p:spPr>
      </p:sp>
      <p:sp>
        <p:nvSpPr>
          <p:cNvPr id="3" name="Freeform 3"/>
          <p:cNvSpPr/>
          <p:nvPr/>
        </p:nvSpPr>
        <p:spPr>
          <a:xfrm>
            <a:off x="5896869" y="408471"/>
            <a:ext cx="6494263" cy="2061928"/>
          </a:xfrm>
          <a:custGeom>
            <a:avLst/>
            <a:gdLst/>
            <a:ahLst/>
            <a:cxnLst/>
            <a:rect l="l" t="t" r="r" b="b"/>
            <a:pathLst>
              <a:path w="6494263" h="2061928">
                <a:moveTo>
                  <a:pt x="0" y="0"/>
                </a:moveTo>
                <a:lnTo>
                  <a:pt x="6494262" y="0"/>
                </a:lnTo>
                <a:lnTo>
                  <a:pt x="6494262" y="2061929"/>
                </a:lnTo>
                <a:lnTo>
                  <a:pt x="0" y="20619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5845023" y="2975008"/>
            <a:ext cx="6597954" cy="2581449"/>
          </a:xfrm>
          <a:custGeom>
            <a:avLst/>
            <a:gdLst/>
            <a:ahLst/>
            <a:cxnLst/>
            <a:rect l="l" t="t" r="r" b="b"/>
            <a:pathLst>
              <a:path w="6597954" h="2581449">
                <a:moveTo>
                  <a:pt x="0" y="0"/>
                </a:moveTo>
                <a:lnTo>
                  <a:pt x="6597954" y="0"/>
                </a:lnTo>
                <a:lnTo>
                  <a:pt x="6597954" y="2581450"/>
                </a:lnTo>
                <a:lnTo>
                  <a:pt x="0" y="2581450"/>
                </a:lnTo>
                <a:lnTo>
                  <a:pt x="0" y="0"/>
                </a:lnTo>
                <a:close/>
              </a:path>
            </a:pathLst>
          </a:custGeom>
          <a:blipFill>
            <a:blip r:embed="rId5"/>
            <a:stretch>
              <a:fillRect/>
            </a:stretch>
          </a:blipFill>
          <a:ln w="38100" cap="sq">
            <a:solidFill>
              <a:srgbClr val="FFFFFF"/>
            </a:solidFill>
            <a:prstDash val="solid"/>
            <a:miter/>
          </a:ln>
        </p:spPr>
      </p:sp>
      <p:sp>
        <p:nvSpPr>
          <p:cNvPr id="5" name="TextBox 5"/>
          <p:cNvSpPr txBox="1"/>
          <p:nvPr/>
        </p:nvSpPr>
        <p:spPr>
          <a:xfrm rot="-43923">
            <a:off x="5318201" y="417517"/>
            <a:ext cx="7651599" cy="1542847"/>
          </a:xfrm>
          <a:prstGeom prst="rect">
            <a:avLst/>
          </a:prstGeom>
        </p:spPr>
        <p:txBody>
          <a:bodyPr lIns="0" tIns="0" rIns="0" bIns="0" rtlCol="0" anchor="t">
            <a:spAutoFit/>
          </a:bodyPr>
          <a:lstStyle/>
          <a:p>
            <a:pPr algn="ctr">
              <a:lnSpc>
                <a:spcPts val="12620"/>
              </a:lnSpc>
            </a:pPr>
            <a:r>
              <a:rPr lang="en-US" sz="9014">
                <a:solidFill>
                  <a:srgbClr val="FFFFFF"/>
                </a:solidFill>
                <a:latin typeface="Caveat Brush"/>
              </a:rPr>
              <a:t>ANALIZA</a:t>
            </a:r>
          </a:p>
        </p:txBody>
      </p:sp>
      <p:sp>
        <p:nvSpPr>
          <p:cNvPr id="6" name="TextBox 6"/>
          <p:cNvSpPr txBox="1"/>
          <p:nvPr/>
        </p:nvSpPr>
        <p:spPr>
          <a:xfrm>
            <a:off x="595430" y="1236566"/>
            <a:ext cx="5080345" cy="1433924"/>
          </a:xfrm>
          <a:prstGeom prst="rect">
            <a:avLst/>
          </a:prstGeom>
        </p:spPr>
        <p:txBody>
          <a:bodyPr lIns="0" tIns="0" rIns="0" bIns="0" rtlCol="0" anchor="t">
            <a:spAutoFit/>
          </a:bodyPr>
          <a:lstStyle/>
          <a:p>
            <a:pPr>
              <a:lnSpc>
                <a:spcPts val="2864"/>
              </a:lnSpc>
            </a:pPr>
            <a:r>
              <a:rPr lang="en-US" sz="2046">
                <a:solidFill>
                  <a:srgbClr val="FFFFFF"/>
                </a:solidFill>
                <a:latin typeface="Balsamiq Sans Bold"/>
              </a:rPr>
              <a:t>Pol</a:t>
            </a:r>
            <a:r>
              <a:rPr lang="en-US" sz="2046">
                <a:solidFill>
                  <a:srgbClr val="FFFFFF"/>
                </a:solidFill>
                <a:latin typeface="Balsamiq Sans"/>
              </a:rPr>
              <a:t>: Ispitanice su preovladavale kod onih koji su potpuni zavisni od roditelja.</a:t>
            </a:r>
          </a:p>
          <a:p>
            <a:pPr>
              <a:lnSpc>
                <a:spcPts val="2864"/>
              </a:lnSpc>
            </a:pPr>
            <a:r>
              <a:rPr lang="en-US" sz="2046">
                <a:solidFill>
                  <a:srgbClr val="FFFFFF"/>
                </a:solidFill>
                <a:latin typeface="Balsamiq Sans"/>
              </a:rPr>
              <a:t>Uzrast: Većinski su stariji mladi nezavisniji i suprotno mlađi mladi su više zavisni.</a:t>
            </a:r>
          </a:p>
        </p:txBody>
      </p:sp>
      <p:sp>
        <p:nvSpPr>
          <p:cNvPr id="7" name="TextBox 7"/>
          <p:cNvSpPr txBox="1"/>
          <p:nvPr/>
        </p:nvSpPr>
        <p:spPr>
          <a:xfrm>
            <a:off x="12714456" y="3859930"/>
            <a:ext cx="4763818" cy="2157824"/>
          </a:xfrm>
          <a:prstGeom prst="rect">
            <a:avLst/>
          </a:prstGeom>
        </p:spPr>
        <p:txBody>
          <a:bodyPr lIns="0" tIns="0" rIns="0" bIns="0" rtlCol="0" anchor="t">
            <a:spAutoFit/>
          </a:bodyPr>
          <a:lstStyle/>
          <a:p>
            <a:pPr algn="just">
              <a:lnSpc>
                <a:spcPts val="2864"/>
              </a:lnSpc>
            </a:pPr>
            <a:r>
              <a:rPr lang="en-US" sz="2046">
                <a:solidFill>
                  <a:srgbClr val="FFFFFF"/>
                </a:solidFill>
                <a:latin typeface="Balsamiq Sans Bold"/>
              </a:rPr>
              <a:t>Stambeni status</a:t>
            </a:r>
            <a:r>
              <a:rPr lang="en-US" sz="2046">
                <a:solidFill>
                  <a:srgbClr val="FFFFFF"/>
                </a:solidFill>
                <a:latin typeface="Balsamiq Sans"/>
              </a:rPr>
              <a:t>: Oni koji se oslanjaju na pomoć roditelja, da li žive kod njih, plaćaju im stan ili su u domu, su više i psihološki zavisni. Dok oni koji su napustili roditeljski dom su psihološki nezavisniji.</a:t>
            </a:r>
          </a:p>
        </p:txBody>
      </p:sp>
      <p:sp>
        <p:nvSpPr>
          <p:cNvPr id="8" name="TextBox 8"/>
          <p:cNvSpPr txBox="1"/>
          <p:nvPr/>
        </p:nvSpPr>
        <p:spPr>
          <a:xfrm>
            <a:off x="6034250" y="3272281"/>
            <a:ext cx="6461130" cy="1982274"/>
          </a:xfrm>
          <a:prstGeom prst="rect">
            <a:avLst/>
          </a:prstGeom>
        </p:spPr>
        <p:txBody>
          <a:bodyPr lIns="0" tIns="0" rIns="0" bIns="0" rtlCol="0" anchor="t">
            <a:spAutoFit/>
          </a:bodyPr>
          <a:lstStyle/>
          <a:p>
            <a:pPr algn="just">
              <a:lnSpc>
                <a:spcPts val="3885"/>
              </a:lnSpc>
            </a:pPr>
            <a:r>
              <a:rPr lang="en-US" sz="2775" dirty="0" err="1">
                <a:solidFill>
                  <a:srgbClr val="FFFFFF"/>
                </a:solidFill>
                <a:latin typeface="Balsamiq Sans"/>
              </a:rPr>
              <a:t>Umereno</a:t>
            </a:r>
            <a:r>
              <a:rPr lang="en-US" sz="2775" dirty="0">
                <a:solidFill>
                  <a:srgbClr val="FFFFFF"/>
                </a:solidFill>
                <a:latin typeface="Balsamiq Sans"/>
              </a:rPr>
              <a:t> </a:t>
            </a:r>
            <a:r>
              <a:rPr lang="en-US" sz="2775" dirty="0" err="1">
                <a:solidFill>
                  <a:srgbClr val="FFFFFF"/>
                </a:solidFill>
                <a:latin typeface="Balsamiq Sans"/>
              </a:rPr>
              <a:t>psihološki</a:t>
            </a:r>
            <a:r>
              <a:rPr lang="en-US" sz="2775" dirty="0">
                <a:solidFill>
                  <a:srgbClr val="FFFFFF"/>
                </a:solidFill>
                <a:latin typeface="Balsamiq Sans"/>
              </a:rPr>
              <a:t> </a:t>
            </a:r>
            <a:r>
              <a:rPr lang="en-US" sz="2775" dirty="0" err="1">
                <a:solidFill>
                  <a:srgbClr val="FFFFFF"/>
                </a:solidFill>
                <a:latin typeface="Balsamiq Sans"/>
              </a:rPr>
              <a:t>odvojeni</a:t>
            </a:r>
            <a:r>
              <a:rPr lang="en-US" sz="2775" dirty="0">
                <a:solidFill>
                  <a:srgbClr val="FFFFFF"/>
                </a:solidFill>
                <a:latin typeface="Balsamiq Sans"/>
              </a:rPr>
              <a:t> 49,7%</a:t>
            </a:r>
          </a:p>
          <a:p>
            <a:pPr algn="just">
              <a:lnSpc>
                <a:spcPts val="3885"/>
              </a:lnSpc>
            </a:pPr>
            <a:r>
              <a:rPr lang="en-US" sz="2775" dirty="0" err="1">
                <a:solidFill>
                  <a:srgbClr val="FFFFFF"/>
                </a:solidFill>
                <a:latin typeface="Balsamiq Sans"/>
              </a:rPr>
              <a:t>Slabo</a:t>
            </a:r>
            <a:r>
              <a:rPr lang="en-US" sz="2775" dirty="0">
                <a:solidFill>
                  <a:srgbClr val="FFFFFF"/>
                </a:solidFill>
                <a:latin typeface="Balsamiq Sans"/>
              </a:rPr>
              <a:t> </a:t>
            </a:r>
            <a:r>
              <a:rPr lang="en-US" sz="2775" dirty="0" err="1">
                <a:solidFill>
                  <a:srgbClr val="FFFFFF"/>
                </a:solidFill>
                <a:latin typeface="Balsamiq Sans"/>
              </a:rPr>
              <a:t>psihološki</a:t>
            </a:r>
            <a:r>
              <a:rPr lang="en-US" sz="2775" dirty="0">
                <a:solidFill>
                  <a:srgbClr val="FFFFFF"/>
                </a:solidFill>
                <a:latin typeface="Balsamiq Sans"/>
              </a:rPr>
              <a:t> </a:t>
            </a:r>
            <a:r>
              <a:rPr lang="en-US" sz="2775" dirty="0" err="1">
                <a:solidFill>
                  <a:srgbClr val="FFFFFF"/>
                </a:solidFill>
                <a:latin typeface="Balsamiq Sans"/>
              </a:rPr>
              <a:t>odvojeni</a:t>
            </a:r>
            <a:r>
              <a:rPr lang="en-US" sz="2775" dirty="0">
                <a:solidFill>
                  <a:srgbClr val="FFFFFF"/>
                </a:solidFill>
                <a:latin typeface="Balsamiq Sans"/>
              </a:rPr>
              <a:t> 41,4%</a:t>
            </a:r>
          </a:p>
          <a:p>
            <a:pPr algn="just">
              <a:lnSpc>
                <a:spcPts val="3885"/>
              </a:lnSpc>
            </a:pPr>
            <a:r>
              <a:rPr lang="en-US" sz="2775" dirty="0">
                <a:solidFill>
                  <a:srgbClr val="FFFFFF"/>
                </a:solidFill>
                <a:latin typeface="Balsamiq Sans"/>
              </a:rPr>
              <a:t>U </a:t>
            </a:r>
            <a:r>
              <a:rPr lang="en-US" sz="2775" dirty="0" err="1">
                <a:solidFill>
                  <a:srgbClr val="FFFFFF"/>
                </a:solidFill>
                <a:latin typeface="Balsamiq Sans"/>
              </a:rPr>
              <a:t>potpunosti</a:t>
            </a:r>
            <a:r>
              <a:rPr lang="en-US" sz="2775" dirty="0">
                <a:solidFill>
                  <a:srgbClr val="FFFFFF"/>
                </a:solidFill>
                <a:latin typeface="Balsamiq Sans"/>
              </a:rPr>
              <a:t> </a:t>
            </a:r>
            <a:r>
              <a:rPr lang="en-US" sz="2775" dirty="0" err="1">
                <a:solidFill>
                  <a:srgbClr val="FFFFFF"/>
                </a:solidFill>
                <a:latin typeface="Balsamiq Sans"/>
              </a:rPr>
              <a:t>psihološki</a:t>
            </a:r>
            <a:r>
              <a:rPr lang="en-US" sz="2775" dirty="0">
                <a:solidFill>
                  <a:srgbClr val="FFFFFF"/>
                </a:solidFill>
                <a:latin typeface="Balsamiq Sans"/>
              </a:rPr>
              <a:t> </a:t>
            </a:r>
            <a:r>
              <a:rPr lang="en-US" sz="2775" dirty="0" err="1">
                <a:solidFill>
                  <a:srgbClr val="FFFFFF"/>
                </a:solidFill>
                <a:latin typeface="Balsamiq Sans"/>
              </a:rPr>
              <a:t>zavisni</a:t>
            </a:r>
            <a:r>
              <a:rPr lang="en-US" sz="2775" dirty="0">
                <a:solidFill>
                  <a:srgbClr val="FFFFFF"/>
                </a:solidFill>
                <a:latin typeface="Balsamiq Sans"/>
              </a:rPr>
              <a:t> 2,3%</a:t>
            </a:r>
          </a:p>
          <a:p>
            <a:pPr algn="just">
              <a:lnSpc>
                <a:spcPts val="3885"/>
              </a:lnSpc>
            </a:pPr>
            <a:r>
              <a:rPr lang="en-US" sz="2775" dirty="0">
                <a:solidFill>
                  <a:srgbClr val="FFFFFF"/>
                </a:solidFill>
                <a:latin typeface="Balsamiq Sans"/>
              </a:rPr>
              <a:t>U </a:t>
            </a:r>
            <a:r>
              <a:rPr lang="en-US" sz="2775" dirty="0" err="1">
                <a:solidFill>
                  <a:srgbClr val="FFFFFF"/>
                </a:solidFill>
                <a:latin typeface="Balsamiq Sans"/>
              </a:rPr>
              <a:t>potpunosti</a:t>
            </a:r>
            <a:r>
              <a:rPr lang="en-US" sz="2775" dirty="0">
                <a:solidFill>
                  <a:srgbClr val="FFFFFF"/>
                </a:solidFill>
                <a:latin typeface="Balsamiq Sans"/>
              </a:rPr>
              <a:t> </a:t>
            </a:r>
            <a:r>
              <a:rPr lang="en-US" sz="2775" dirty="0" err="1">
                <a:solidFill>
                  <a:srgbClr val="FFFFFF"/>
                </a:solidFill>
                <a:latin typeface="Balsamiq Sans"/>
              </a:rPr>
              <a:t>psihološki</a:t>
            </a:r>
            <a:r>
              <a:rPr lang="en-US" sz="2775" dirty="0">
                <a:solidFill>
                  <a:srgbClr val="FFFFFF"/>
                </a:solidFill>
                <a:latin typeface="Balsamiq Sans"/>
              </a:rPr>
              <a:t> </a:t>
            </a:r>
            <a:r>
              <a:rPr lang="en-US" sz="2775" dirty="0" err="1">
                <a:solidFill>
                  <a:srgbClr val="FFFFFF"/>
                </a:solidFill>
                <a:latin typeface="Balsamiq Sans"/>
              </a:rPr>
              <a:t>odvojeni</a:t>
            </a:r>
            <a:r>
              <a:rPr lang="en-US" sz="2775" dirty="0">
                <a:solidFill>
                  <a:srgbClr val="FFFFFF"/>
                </a:solidFill>
                <a:latin typeface="Balsamiq Sans"/>
              </a:rPr>
              <a:t> 1,4%</a:t>
            </a:r>
          </a:p>
        </p:txBody>
      </p:sp>
      <p:sp>
        <p:nvSpPr>
          <p:cNvPr id="9" name="TextBox 9"/>
          <p:cNvSpPr txBox="1"/>
          <p:nvPr/>
        </p:nvSpPr>
        <p:spPr>
          <a:xfrm>
            <a:off x="595430" y="3887870"/>
            <a:ext cx="5080345" cy="2514663"/>
          </a:xfrm>
          <a:prstGeom prst="rect">
            <a:avLst/>
          </a:prstGeom>
        </p:spPr>
        <p:txBody>
          <a:bodyPr lIns="0" tIns="0" rIns="0" bIns="0" rtlCol="0" anchor="t">
            <a:spAutoFit/>
          </a:bodyPr>
          <a:lstStyle/>
          <a:p>
            <a:pPr>
              <a:lnSpc>
                <a:spcPts val="2864"/>
              </a:lnSpc>
            </a:pPr>
            <a:r>
              <a:rPr lang="en-US" sz="2046" dirty="0" err="1">
                <a:solidFill>
                  <a:srgbClr val="FFFFFF"/>
                </a:solidFill>
                <a:latin typeface="Balsamiq Sans Bold"/>
              </a:rPr>
              <a:t>Zanimanje</a:t>
            </a:r>
            <a:r>
              <a:rPr lang="en-US" sz="2046" dirty="0">
                <a:solidFill>
                  <a:srgbClr val="FFFFFF"/>
                </a:solidFill>
                <a:latin typeface="Balsamiq Sans"/>
              </a:rPr>
              <a:t>: </a:t>
            </a:r>
            <a:r>
              <a:rPr lang="en-US" sz="2046" dirty="0" err="1">
                <a:solidFill>
                  <a:srgbClr val="FFFFFF"/>
                </a:solidFill>
                <a:latin typeface="Balsamiq Sans"/>
              </a:rPr>
              <a:t>Najzavisniji</a:t>
            </a:r>
            <a:r>
              <a:rPr lang="en-US" sz="2046" dirty="0">
                <a:solidFill>
                  <a:srgbClr val="FFFFFF"/>
                </a:solidFill>
                <a:latin typeface="Balsamiq Sans"/>
              </a:rPr>
              <a:t> od </a:t>
            </a:r>
            <a:r>
              <a:rPr lang="en-US" sz="2046" dirty="0" err="1">
                <a:solidFill>
                  <a:srgbClr val="FFFFFF"/>
                </a:solidFill>
                <a:latin typeface="Balsamiq Sans"/>
              </a:rPr>
              <a:t>roditelja</a:t>
            </a:r>
            <a:r>
              <a:rPr lang="en-US" sz="2046" dirty="0">
                <a:solidFill>
                  <a:srgbClr val="FFFFFF"/>
                </a:solidFill>
                <a:latin typeface="Balsamiq Sans"/>
              </a:rPr>
              <a:t> </a:t>
            </a:r>
            <a:r>
              <a:rPr lang="en-US" sz="2046" dirty="0" err="1">
                <a:solidFill>
                  <a:srgbClr val="FFFFFF"/>
                </a:solidFill>
                <a:latin typeface="Balsamiq Sans"/>
              </a:rPr>
              <a:t>su</a:t>
            </a:r>
            <a:r>
              <a:rPr lang="en-US" sz="2046" dirty="0">
                <a:solidFill>
                  <a:srgbClr val="FFFFFF"/>
                </a:solidFill>
                <a:latin typeface="Balsamiq Sans"/>
              </a:rPr>
              <a:t> </a:t>
            </a:r>
            <a:r>
              <a:rPr lang="en-US" sz="2046" dirty="0" err="1">
                <a:solidFill>
                  <a:srgbClr val="FFFFFF"/>
                </a:solidFill>
                <a:latin typeface="Balsamiq Sans"/>
              </a:rPr>
              <a:t>studenti</a:t>
            </a:r>
            <a:r>
              <a:rPr lang="en-US" sz="2046" dirty="0">
                <a:solidFill>
                  <a:srgbClr val="FFFFFF"/>
                </a:solidFill>
                <a:latin typeface="Balsamiq Sans"/>
              </a:rPr>
              <a:t> </a:t>
            </a:r>
            <a:r>
              <a:rPr lang="en-US" sz="2046" dirty="0" err="1">
                <a:solidFill>
                  <a:srgbClr val="FFFFFF"/>
                </a:solidFill>
                <a:latin typeface="Balsamiq Sans"/>
              </a:rPr>
              <a:t>i</a:t>
            </a:r>
            <a:r>
              <a:rPr lang="en-US" sz="2046" dirty="0">
                <a:solidFill>
                  <a:srgbClr val="FFFFFF"/>
                </a:solidFill>
                <a:latin typeface="Balsamiq Sans"/>
              </a:rPr>
              <a:t> </a:t>
            </a:r>
            <a:r>
              <a:rPr lang="en-US" sz="2046" dirty="0" err="1">
                <a:solidFill>
                  <a:srgbClr val="FFFFFF"/>
                </a:solidFill>
                <a:latin typeface="Balsamiq Sans"/>
              </a:rPr>
              <a:t>učenici</a:t>
            </a:r>
            <a:r>
              <a:rPr lang="en-US" sz="2046" dirty="0">
                <a:solidFill>
                  <a:srgbClr val="FFFFFF"/>
                </a:solidFill>
                <a:latin typeface="Balsamiq Sans"/>
              </a:rPr>
              <a:t> (</a:t>
            </a:r>
            <a:r>
              <a:rPr lang="en-US" sz="2046" dirty="0" err="1">
                <a:solidFill>
                  <a:srgbClr val="FFFFFF"/>
                </a:solidFill>
                <a:latin typeface="Balsamiq Sans"/>
              </a:rPr>
              <a:t>očekivano</a:t>
            </a:r>
            <a:r>
              <a:rPr lang="en-US" sz="2046" dirty="0">
                <a:solidFill>
                  <a:srgbClr val="FFFFFF"/>
                </a:solidFill>
                <a:latin typeface="Balsamiq Sans"/>
              </a:rPr>
              <a:t>), a </a:t>
            </a:r>
            <a:r>
              <a:rPr lang="en-US" sz="2046" dirty="0" err="1">
                <a:solidFill>
                  <a:srgbClr val="FFFFFF"/>
                </a:solidFill>
                <a:latin typeface="Balsamiq Sans"/>
              </a:rPr>
              <a:t>među</a:t>
            </a:r>
            <a:r>
              <a:rPr lang="en-US" sz="2046" dirty="0">
                <a:solidFill>
                  <a:srgbClr val="FFFFFF"/>
                </a:solidFill>
                <a:latin typeface="Balsamiq Sans"/>
              </a:rPr>
              <a:t> </a:t>
            </a:r>
            <a:r>
              <a:rPr lang="en-US" sz="2046" dirty="0" err="1">
                <a:solidFill>
                  <a:srgbClr val="FFFFFF"/>
                </a:solidFill>
                <a:latin typeface="Balsamiq Sans"/>
              </a:rPr>
              <a:t>najmanje</a:t>
            </a:r>
            <a:r>
              <a:rPr lang="en-US" sz="2046" dirty="0">
                <a:solidFill>
                  <a:srgbClr val="FFFFFF"/>
                </a:solidFill>
                <a:latin typeface="Balsamiq Sans"/>
              </a:rPr>
              <a:t> </a:t>
            </a:r>
            <a:r>
              <a:rPr lang="en-US" sz="2046" dirty="0" err="1">
                <a:solidFill>
                  <a:srgbClr val="FFFFFF"/>
                </a:solidFill>
                <a:latin typeface="Balsamiq Sans"/>
              </a:rPr>
              <a:t>zavisnim</a:t>
            </a:r>
            <a:r>
              <a:rPr lang="en-US" sz="2046" dirty="0">
                <a:solidFill>
                  <a:srgbClr val="FFFFFF"/>
                </a:solidFill>
                <a:latin typeface="Balsamiq Sans"/>
              </a:rPr>
              <a:t> se </a:t>
            </a:r>
            <a:r>
              <a:rPr lang="en-US" sz="2046" dirty="0" err="1">
                <a:solidFill>
                  <a:srgbClr val="FFFFFF"/>
                </a:solidFill>
                <a:latin typeface="Balsamiq Sans"/>
              </a:rPr>
              <a:t>izvajaju</a:t>
            </a:r>
            <a:r>
              <a:rPr lang="en-US" sz="2046" dirty="0">
                <a:solidFill>
                  <a:srgbClr val="FFFFFF"/>
                </a:solidFill>
                <a:latin typeface="Balsamiq Sans"/>
              </a:rPr>
              <a:t> PKV </a:t>
            </a:r>
            <a:r>
              <a:rPr lang="en-US" sz="2046" dirty="0" err="1">
                <a:solidFill>
                  <a:srgbClr val="FFFFFF"/>
                </a:solidFill>
                <a:latin typeface="Balsamiq Sans"/>
              </a:rPr>
              <a:t>i</a:t>
            </a:r>
            <a:r>
              <a:rPr lang="en-US" sz="2046" dirty="0">
                <a:solidFill>
                  <a:srgbClr val="FFFFFF"/>
                </a:solidFill>
                <a:latin typeface="Balsamiq Sans"/>
              </a:rPr>
              <a:t> NKV </a:t>
            </a:r>
            <a:r>
              <a:rPr lang="en-US" sz="2046" dirty="0" err="1">
                <a:solidFill>
                  <a:srgbClr val="FFFFFF"/>
                </a:solidFill>
                <a:latin typeface="Balsamiq Sans"/>
              </a:rPr>
              <a:t>radnici</a:t>
            </a:r>
            <a:r>
              <a:rPr lang="en-US" sz="2046" dirty="0">
                <a:solidFill>
                  <a:srgbClr val="FFFFFF"/>
                </a:solidFill>
                <a:latin typeface="Balsamiq Sans"/>
              </a:rPr>
              <a:t> </a:t>
            </a:r>
            <a:r>
              <a:rPr lang="en-US" sz="2046" dirty="0" err="1">
                <a:solidFill>
                  <a:srgbClr val="FFFFFF"/>
                </a:solidFill>
                <a:latin typeface="Balsamiq Sans"/>
              </a:rPr>
              <a:t>i</a:t>
            </a:r>
            <a:r>
              <a:rPr lang="en-US" sz="2046" dirty="0">
                <a:solidFill>
                  <a:srgbClr val="FFFFFF"/>
                </a:solidFill>
                <a:latin typeface="Balsamiq Sans"/>
              </a:rPr>
              <a:t> </a:t>
            </a:r>
            <a:r>
              <a:rPr lang="en-US" sz="2046" dirty="0" err="1">
                <a:solidFill>
                  <a:srgbClr val="FFFFFF"/>
                </a:solidFill>
                <a:latin typeface="Balsamiq Sans"/>
              </a:rPr>
              <a:t>domaćice</a:t>
            </a:r>
            <a:r>
              <a:rPr lang="en-US" sz="2046" dirty="0">
                <a:solidFill>
                  <a:srgbClr val="FFFFFF"/>
                </a:solidFill>
                <a:latin typeface="Balsamiq Sans"/>
              </a:rPr>
              <a:t>.</a:t>
            </a:r>
          </a:p>
          <a:p>
            <a:pPr marL="420210" lvl="1" indent="-210105">
              <a:lnSpc>
                <a:spcPts val="2724"/>
              </a:lnSpc>
              <a:buFont typeface="Arial"/>
              <a:buChar char="•"/>
            </a:pPr>
            <a:r>
              <a:rPr lang="en-US" sz="1946" dirty="0" err="1">
                <a:solidFill>
                  <a:srgbClr val="FFFFFF"/>
                </a:solidFill>
                <a:latin typeface="Balsamiq Sans"/>
              </a:rPr>
              <a:t>Uticaj</a:t>
            </a:r>
            <a:r>
              <a:rPr lang="en-US" sz="1946" dirty="0">
                <a:solidFill>
                  <a:srgbClr val="FFFFFF"/>
                </a:solidFill>
                <a:latin typeface="Balsamiq Sans"/>
              </a:rPr>
              <a:t> </a:t>
            </a:r>
            <a:r>
              <a:rPr lang="en-US" sz="1946" dirty="0" err="1">
                <a:solidFill>
                  <a:srgbClr val="FFFFFF"/>
                </a:solidFill>
                <a:latin typeface="Balsamiq Sans"/>
              </a:rPr>
              <a:t>kod</a:t>
            </a:r>
            <a:r>
              <a:rPr lang="en-US" sz="1946" dirty="0">
                <a:solidFill>
                  <a:srgbClr val="FFFFFF"/>
                </a:solidFill>
                <a:latin typeface="Balsamiq Sans"/>
              </a:rPr>
              <a:t> </a:t>
            </a:r>
            <a:r>
              <a:rPr lang="en-US" sz="1946" dirty="0" err="1">
                <a:solidFill>
                  <a:srgbClr val="FFFFFF"/>
                </a:solidFill>
                <a:latin typeface="Balsamiq Sans"/>
              </a:rPr>
              <a:t>domaćica</a:t>
            </a:r>
            <a:r>
              <a:rPr lang="en-US" sz="1946" dirty="0">
                <a:solidFill>
                  <a:srgbClr val="FFFFFF"/>
                </a:solidFill>
                <a:latin typeface="Balsamiq Sans"/>
              </a:rPr>
              <a:t> je </a:t>
            </a:r>
            <a:r>
              <a:rPr lang="en-US" sz="1946" dirty="0" err="1">
                <a:solidFill>
                  <a:srgbClr val="FFFFFF"/>
                </a:solidFill>
                <a:latin typeface="Balsamiq Sans"/>
              </a:rPr>
              <a:t>fizička</a:t>
            </a:r>
            <a:r>
              <a:rPr lang="en-US" sz="1946" dirty="0">
                <a:solidFill>
                  <a:srgbClr val="FFFFFF"/>
                </a:solidFill>
                <a:latin typeface="Balsamiq Sans"/>
              </a:rPr>
              <a:t> </a:t>
            </a:r>
            <a:r>
              <a:rPr lang="en-US" sz="1946" dirty="0" err="1">
                <a:solidFill>
                  <a:srgbClr val="FFFFFF"/>
                </a:solidFill>
                <a:latin typeface="Balsamiq Sans"/>
              </a:rPr>
              <a:t>odvojenost</a:t>
            </a:r>
            <a:r>
              <a:rPr lang="en-US" sz="1946" dirty="0">
                <a:solidFill>
                  <a:srgbClr val="FFFFFF"/>
                </a:solidFill>
                <a:latin typeface="Balsamiq Sans"/>
              </a:rPr>
              <a:t>, a </a:t>
            </a:r>
            <a:r>
              <a:rPr lang="en-US" sz="1946" dirty="0" err="1">
                <a:solidFill>
                  <a:srgbClr val="FFFFFF"/>
                </a:solidFill>
                <a:latin typeface="Balsamiq Sans"/>
              </a:rPr>
              <a:t>kod</a:t>
            </a:r>
            <a:r>
              <a:rPr lang="en-US" sz="1946" dirty="0">
                <a:solidFill>
                  <a:srgbClr val="FFFFFF"/>
                </a:solidFill>
                <a:latin typeface="Balsamiq Sans"/>
              </a:rPr>
              <a:t> PKV </a:t>
            </a:r>
            <a:r>
              <a:rPr lang="en-US" sz="1946" dirty="0" err="1">
                <a:solidFill>
                  <a:srgbClr val="FFFFFF"/>
                </a:solidFill>
                <a:latin typeface="Balsamiq Sans"/>
              </a:rPr>
              <a:t>i</a:t>
            </a:r>
            <a:r>
              <a:rPr lang="en-US" sz="1946" dirty="0">
                <a:solidFill>
                  <a:srgbClr val="FFFFFF"/>
                </a:solidFill>
                <a:latin typeface="Balsamiq Sans"/>
              </a:rPr>
              <a:t> NKV </a:t>
            </a:r>
            <a:r>
              <a:rPr lang="en-US" sz="1946" dirty="0" err="1">
                <a:solidFill>
                  <a:srgbClr val="FFFFFF"/>
                </a:solidFill>
                <a:latin typeface="Balsamiq Sans"/>
              </a:rPr>
              <a:t>radnika</a:t>
            </a:r>
            <a:r>
              <a:rPr lang="en-US" sz="1946" dirty="0">
                <a:solidFill>
                  <a:srgbClr val="FFFFFF"/>
                </a:solidFill>
                <a:latin typeface="Balsamiq Sans"/>
              </a:rPr>
              <a:t> </a:t>
            </a:r>
            <a:r>
              <a:rPr lang="en-US" sz="1946" dirty="0" err="1">
                <a:solidFill>
                  <a:srgbClr val="FFFFFF"/>
                </a:solidFill>
                <a:latin typeface="Balsamiq Sans"/>
              </a:rPr>
              <a:t>nemogućnost</a:t>
            </a:r>
            <a:r>
              <a:rPr lang="en-US" sz="1946" dirty="0">
                <a:solidFill>
                  <a:srgbClr val="FFFFFF"/>
                </a:solidFill>
                <a:latin typeface="Balsamiq Sans"/>
              </a:rPr>
              <a:t> da se </a:t>
            </a:r>
            <a:r>
              <a:rPr lang="en-US" sz="1946" dirty="0" err="1">
                <a:solidFill>
                  <a:srgbClr val="FFFFFF"/>
                </a:solidFill>
                <a:latin typeface="Balsamiq Sans"/>
              </a:rPr>
              <a:t>oslone</a:t>
            </a:r>
            <a:r>
              <a:rPr lang="en-US" sz="1946" dirty="0">
                <a:solidFill>
                  <a:srgbClr val="FFFFFF"/>
                </a:solidFill>
                <a:latin typeface="Balsamiq Sans"/>
              </a:rPr>
              <a:t> </a:t>
            </a:r>
            <a:r>
              <a:rPr lang="en-US" sz="1946" dirty="0" err="1">
                <a:solidFill>
                  <a:srgbClr val="FFFFFF"/>
                </a:solidFill>
                <a:latin typeface="Balsamiq Sans"/>
              </a:rPr>
              <a:t>na</a:t>
            </a:r>
            <a:r>
              <a:rPr lang="en-US" sz="1946" dirty="0">
                <a:solidFill>
                  <a:srgbClr val="FFFFFF"/>
                </a:solidFill>
                <a:latin typeface="Balsamiq Sans"/>
              </a:rPr>
              <a:t> </a:t>
            </a:r>
            <a:r>
              <a:rPr lang="en-US" sz="1946" dirty="0" err="1">
                <a:solidFill>
                  <a:srgbClr val="FFFFFF"/>
                </a:solidFill>
                <a:latin typeface="Balsamiq Sans"/>
              </a:rPr>
              <a:t>porodicu</a:t>
            </a:r>
            <a:r>
              <a:rPr lang="en-US" sz="1946" dirty="0">
                <a:solidFill>
                  <a:srgbClr val="FFFFFF"/>
                </a:solidFill>
                <a:latin typeface="Balsamiq Sans"/>
              </a:rPr>
              <a:t> (</a:t>
            </a:r>
            <a:r>
              <a:rPr lang="en-US" sz="1946" dirty="0" err="1">
                <a:solidFill>
                  <a:srgbClr val="FFFFFF"/>
                </a:solidFill>
                <a:latin typeface="Balsamiq Sans"/>
              </a:rPr>
              <a:t>materijalno</a:t>
            </a:r>
            <a:r>
              <a:rPr lang="en-US" sz="1946" dirty="0">
                <a:solidFill>
                  <a:srgbClr val="FFFFFF"/>
                </a:solidFill>
                <a:latin typeface="Balsamiq Sans"/>
              </a:rPr>
              <a:t>)</a:t>
            </a:r>
          </a:p>
        </p:txBody>
      </p:sp>
      <p:sp>
        <p:nvSpPr>
          <p:cNvPr id="10" name="TextBox 10"/>
          <p:cNvSpPr txBox="1"/>
          <p:nvPr/>
        </p:nvSpPr>
        <p:spPr>
          <a:xfrm>
            <a:off x="595430" y="7569143"/>
            <a:ext cx="5080345" cy="1795874"/>
          </a:xfrm>
          <a:prstGeom prst="rect">
            <a:avLst/>
          </a:prstGeom>
        </p:spPr>
        <p:txBody>
          <a:bodyPr lIns="0" tIns="0" rIns="0" bIns="0" rtlCol="0" anchor="t">
            <a:spAutoFit/>
          </a:bodyPr>
          <a:lstStyle/>
          <a:p>
            <a:pPr>
              <a:lnSpc>
                <a:spcPts val="2864"/>
              </a:lnSpc>
            </a:pPr>
            <a:r>
              <a:rPr lang="en-US" sz="2046">
                <a:solidFill>
                  <a:srgbClr val="FFFFFF"/>
                </a:solidFill>
                <a:latin typeface="Balsamiq Sans"/>
              </a:rPr>
              <a:t> </a:t>
            </a:r>
            <a:r>
              <a:rPr lang="en-US" sz="2046">
                <a:solidFill>
                  <a:srgbClr val="FFFFFF"/>
                </a:solidFill>
                <a:latin typeface="Balsamiq Sans Bold"/>
              </a:rPr>
              <a:t>Materijalni položaj porodice</a:t>
            </a:r>
            <a:r>
              <a:rPr lang="en-US" sz="2046">
                <a:solidFill>
                  <a:srgbClr val="FFFFFF"/>
                </a:solidFill>
                <a:latin typeface="Balsamiq Sans"/>
              </a:rPr>
              <a:t>: Nezavisnost je izrazita u slučaju mladih ljudi koji ne mogu da se oslone na materijalnu pomoć roditelja, i kod onih čiji je materijalni položaj dosta iznad prosečnog.</a:t>
            </a:r>
          </a:p>
        </p:txBody>
      </p:sp>
      <p:sp>
        <p:nvSpPr>
          <p:cNvPr id="11" name="TextBox 11"/>
          <p:cNvSpPr txBox="1"/>
          <p:nvPr/>
        </p:nvSpPr>
        <p:spPr>
          <a:xfrm>
            <a:off x="12714456" y="1236566"/>
            <a:ext cx="5080345" cy="1433924"/>
          </a:xfrm>
          <a:prstGeom prst="rect">
            <a:avLst/>
          </a:prstGeom>
        </p:spPr>
        <p:txBody>
          <a:bodyPr lIns="0" tIns="0" rIns="0" bIns="0" rtlCol="0" anchor="t">
            <a:spAutoFit/>
          </a:bodyPr>
          <a:lstStyle/>
          <a:p>
            <a:pPr>
              <a:lnSpc>
                <a:spcPts val="2864"/>
              </a:lnSpc>
            </a:pPr>
            <a:r>
              <a:rPr lang="en-US" sz="2046">
                <a:solidFill>
                  <a:srgbClr val="FFFFFF"/>
                </a:solidFill>
                <a:latin typeface="Balsamiq Sans Bold"/>
              </a:rPr>
              <a:t>Bračni status i ostvarnost u roditeljskim ulogama</a:t>
            </a:r>
            <a:r>
              <a:rPr lang="en-US" sz="2046">
                <a:solidFill>
                  <a:srgbClr val="FFFFFF"/>
                </a:solidFill>
                <a:latin typeface="Balsamiq Sans"/>
              </a:rPr>
              <a:t>: Kod onih koji su najmanje psihološki odovojeni preovladavaju oni koji nisu u braku, kao i oni bez dece.</a:t>
            </a:r>
          </a:p>
        </p:txBody>
      </p:sp>
      <p:sp>
        <p:nvSpPr>
          <p:cNvPr id="12" name="TextBox 12"/>
          <p:cNvSpPr txBox="1"/>
          <p:nvPr/>
        </p:nvSpPr>
        <p:spPr>
          <a:xfrm>
            <a:off x="12714456" y="7207193"/>
            <a:ext cx="4763818" cy="2157824"/>
          </a:xfrm>
          <a:prstGeom prst="rect">
            <a:avLst/>
          </a:prstGeom>
        </p:spPr>
        <p:txBody>
          <a:bodyPr lIns="0" tIns="0" rIns="0" bIns="0" rtlCol="0" anchor="t">
            <a:spAutoFit/>
          </a:bodyPr>
          <a:lstStyle/>
          <a:p>
            <a:pPr algn="just">
              <a:lnSpc>
                <a:spcPts val="2864"/>
              </a:lnSpc>
            </a:pPr>
            <a:r>
              <a:rPr lang="en-US" sz="2046">
                <a:solidFill>
                  <a:srgbClr val="FFFFFF"/>
                </a:solidFill>
                <a:latin typeface="Balsamiq Sans Bold"/>
              </a:rPr>
              <a:t>Tempo osamostaljenja – faze tranzicije u odraslo doba</a:t>
            </a:r>
            <a:r>
              <a:rPr lang="en-US" sz="2046">
                <a:solidFill>
                  <a:srgbClr val="FFFFFF"/>
                </a:solidFill>
                <a:latin typeface="Balsamiq Sans"/>
              </a:rPr>
              <a:t>: Ispitanici koji su na 0 psihološki zavisniji u poređenju sa onima koji su prošli kroz neku od faza, a naročito u odnosu one koji su završili sve. </a:t>
            </a:r>
          </a:p>
        </p:txBody>
      </p:sp>
      <p:sp>
        <p:nvSpPr>
          <p:cNvPr id="13" name="Freeform 13"/>
          <p:cNvSpPr/>
          <p:nvPr/>
        </p:nvSpPr>
        <p:spPr>
          <a:xfrm flipH="1">
            <a:off x="7666679" y="6061283"/>
            <a:ext cx="3196273" cy="4114800"/>
          </a:xfrm>
          <a:custGeom>
            <a:avLst/>
            <a:gdLst/>
            <a:ahLst/>
            <a:cxnLst/>
            <a:rect l="l" t="t" r="r" b="b"/>
            <a:pathLst>
              <a:path w="3196273" h="4114800">
                <a:moveTo>
                  <a:pt x="3196273" y="0"/>
                </a:moveTo>
                <a:lnTo>
                  <a:pt x="0" y="0"/>
                </a:lnTo>
                <a:lnTo>
                  <a:pt x="0" y="4114800"/>
                </a:lnTo>
                <a:lnTo>
                  <a:pt x="3196273" y="4114800"/>
                </a:lnTo>
                <a:lnTo>
                  <a:pt x="3196273"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299" t="-20065" r="-4976" b="-32379"/>
            </a:stretch>
          </a:blipFill>
        </p:spPr>
      </p:sp>
      <p:sp>
        <p:nvSpPr>
          <p:cNvPr id="3" name="TextBox 3"/>
          <p:cNvSpPr txBox="1"/>
          <p:nvPr/>
        </p:nvSpPr>
        <p:spPr>
          <a:xfrm>
            <a:off x="8805115" y="3340578"/>
            <a:ext cx="5539399" cy="2448437"/>
          </a:xfrm>
          <a:prstGeom prst="rect">
            <a:avLst/>
          </a:prstGeom>
        </p:spPr>
        <p:txBody>
          <a:bodyPr lIns="0" tIns="0" rIns="0" bIns="0" rtlCol="0" anchor="t">
            <a:spAutoFit/>
          </a:bodyPr>
          <a:lstStyle/>
          <a:p>
            <a:pPr>
              <a:lnSpc>
                <a:spcPts val="3255"/>
              </a:lnSpc>
            </a:pPr>
            <a:r>
              <a:rPr lang="en-US" sz="2466">
                <a:solidFill>
                  <a:srgbClr val="FFFFFF"/>
                </a:solidFill>
                <a:latin typeface="Balsamiq Sans Bold"/>
              </a:rPr>
              <a:t>Očekivanja i stepen zadovoljstva</a:t>
            </a:r>
            <a:r>
              <a:rPr lang="en-US" sz="2466">
                <a:solidFill>
                  <a:srgbClr val="FFFFFF"/>
                </a:solidFill>
                <a:latin typeface="Balsamiq Sans"/>
              </a:rPr>
              <a:t>: </a:t>
            </a:r>
            <a:r>
              <a:rPr lang="en-US" sz="2466">
                <a:solidFill>
                  <a:srgbClr val="FFFFFF"/>
                </a:solidFill>
                <a:latin typeface="Balsamiq Sans Italics"/>
              </a:rPr>
              <a:t>Šta očekuju u narednih godinu dana kada je reč o pomoći od strane roditelja? </a:t>
            </a:r>
            <a:r>
              <a:rPr lang="en-US" sz="2466">
                <a:solidFill>
                  <a:srgbClr val="FFFFFF"/>
                </a:solidFill>
                <a:latin typeface="Balsamiq Sans"/>
              </a:rPr>
              <a:t>Oni koji su davali odgovor da očekuju da ih roditelji izržavaju su i psihološki zavisniji.</a:t>
            </a:r>
          </a:p>
        </p:txBody>
      </p:sp>
      <p:sp>
        <p:nvSpPr>
          <p:cNvPr id="4" name="TextBox 4"/>
          <p:cNvSpPr txBox="1"/>
          <p:nvPr/>
        </p:nvSpPr>
        <p:spPr>
          <a:xfrm>
            <a:off x="547287" y="3340578"/>
            <a:ext cx="7497703" cy="2858012"/>
          </a:xfrm>
          <a:prstGeom prst="rect">
            <a:avLst/>
          </a:prstGeom>
        </p:spPr>
        <p:txBody>
          <a:bodyPr lIns="0" tIns="0" rIns="0" bIns="0" rtlCol="0" anchor="t">
            <a:spAutoFit/>
          </a:bodyPr>
          <a:lstStyle/>
          <a:p>
            <a:pPr>
              <a:lnSpc>
                <a:spcPts val="3255"/>
              </a:lnSpc>
            </a:pPr>
            <a:r>
              <a:rPr lang="en-US" sz="2466">
                <a:solidFill>
                  <a:srgbClr val="FFFFFF"/>
                </a:solidFill>
                <a:latin typeface="Balsamiq Sans"/>
              </a:rPr>
              <a:t>I</a:t>
            </a:r>
            <a:r>
              <a:rPr lang="en-US" sz="2466">
                <a:solidFill>
                  <a:srgbClr val="FFFFFF"/>
                </a:solidFill>
                <a:latin typeface="Balsamiq Sans Bold"/>
              </a:rPr>
              <a:t>ndividualnost vs. umrežavanje</a:t>
            </a:r>
            <a:r>
              <a:rPr lang="en-US" sz="2466">
                <a:solidFill>
                  <a:srgbClr val="FFFFFF"/>
                </a:solidFill>
                <a:latin typeface="Balsamiq Sans"/>
              </a:rPr>
              <a:t>: Mladi iz individualističkih porodica više psihološki odovjeni, suprotno oni iz kolektivističkih više psihološki zavisni. Međutim, porodicama koje su snažno orijentisane ka jednom ili drugom često bude suprotno kod dece (u slučaju prevelike umreženosti može doći do suprotnog efekta gušenja deteta koje želi pobeći).</a:t>
            </a:r>
          </a:p>
        </p:txBody>
      </p:sp>
      <p:sp>
        <p:nvSpPr>
          <p:cNvPr id="5" name="Freeform 5"/>
          <p:cNvSpPr/>
          <p:nvPr/>
        </p:nvSpPr>
        <p:spPr>
          <a:xfrm>
            <a:off x="1028700" y="1028700"/>
            <a:ext cx="5821932" cy="1848463"/>
          </a:xfrm>
          <a:custGeom>
            <a:avLst/>
            <a:gdLst/>
            <a:ahLst/>
            <a:cxnLst/>
            <a:rect l="l" t="t" r="r" b="b"/>
            <a:pathLst>
              <a:path w="5821932" h="1848463">
                <a:moveTo>
                  <a:pt x="0" y="0"/>
                </a:moveTo>
                <a:lnTo>
                  <a:pt x="5821932" y="0"/>
                </a:lnTo>
                <a:lnTo>
                  <a:pt x="5821932" y="1848463"/>
                </a:lnTo>
                <a:lnTo>
                  <a:pt x="0" y="18484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9641254" y="1028700"/>
            <a:ext cx="5821932" cy="1848463"/>
          </a:xfrm>
          <a:custGeom>
            <a:avLst/>
            <a:gdLst/>
            <a:ahLst/>
            <a:cxnLst/>
            <a:rect l="l" t="t" r="r" b="b"/>
            <a:pathLst>
              <a:path w="5821932" h="1848463">
                <a:moveTo>
                  <a:pt x="0" y="0"/>
                </a:moveTo>
                <a:lnTo>
                  <a:pt x="5821932" y="0"/>
                </a:lnTo>
                <a:lnTo>
                  <a:pt x="5821932" y="1848463"/>
                </a:lnTo>
                <a:lnTo>
                  <a:pt x="0" y="18484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0103495" y="1401122"/>
            <a:ext cx="4897450" cy="713845"/>
          </a:xfrm>
          <a:prstGeom prst="rect">
            <a:avLst/>
          </a:prstGeom>
        </p:spPr>
        <p:txBody>
          <a:bodyPr lIns="0" tIns="0" rIns="0" bIns="0" rtlCol="0" anchor="t">
            <a:spAutoFit/>
          </a:bodyPr>
          <a:lstStyle/>
          <a:p>
            <a:pPr algn="ctr">
              <a:lnSpc>
                <a:spcPts val="5804"/>
              </a:lnSpc>
              <a:spcBef>
                <a:spcPct val="0"/>
              </a:spcBef>
            </a:pPr>
            <a:r>
              <a:rPr lang="en-US" sz="4145">
                <a:solidFill>
                  <a:srgbClr val="FFFFFF"/>
                </a:solidFill>
                <a:latin typeface="Caveat Brush"/>
              </a:rPr>
              <a:t>SUBJEKTIVNE VARIJABLE</a:t>
            </a:r>
          </a:p>
        </p:txBody>
      </p:sp>
      <p:sp>
        <p:nvSpPr>
          <p:cNvPr id="8" name="TextBox 8"/>
          <p:cNvSpPr txBox="1"/>
          <p:nvPr/>
        </p:nvSpPr>
        <p:spPr>
          <a:xfrm>
            <a:off x="1186890" y="1401122"/>
            <a:ext cx="4897450" cy="713845"/>
          </a:xfrm>
          <a:prstGeom prst="rect">
            <a:avLst/>
          </a:prstGeom>
        </p:spPr>
        <p:txBody>
          <a:bodyPr lIns="0" tIns="0" rIns="0" bIns="0" rtlCol="0" anchor="t">
            <a:spAutoFit/>
          </a:bodyPr>
          <a:lstStyle/>
          <a:p>
            <a:pPr algn="ctr">
              <a:lnSpc>
                <a:spcPts val="5804"/>
              </a:lnSpc>
              <a:spcBef>
                <a:spcPct val="0"/>
              </a:spcBef>
            </a:pPr>
            <a:r>
              <a:rPr lang="en-US" sz="4145">
                <a:solidFill>
                  <a:srgbClr val="FFFFFF"/>
                </a:solidFill>
                <a:latin typeface="Caveat Brush"/>
              </a:rPr>
              <a:t>PORODIČNE PRAKSE</a:t>
            </a:r>
          </a:p>
        </p:txBody>
      </p:sp>
      <p:sp>
        <p:nvSpPr>
          <p:cNvPr id="9" name="TextBox 9"/>
          <p:cNvSpPr txBox="1"/>
          <p:nvPr/>
        </p:nvSpPr>
        <p:spPr>
          <a:xfrm>
            <a:off x="547287" y="6450963"/>
            <a:ext cx="5821932" cy="3267587"/>
          </a:xfrm>
          <a:prstGeom prst="rect">
            <a:avLst/>
          </a:prstGeom>
        </p:spPr>
        <p:txBody>
          <a:bodyPr lIns="0" tIns="0" rIns="0" bIns="0" rtlCol="0" anchor="t">
            <a:spAutoFit/>
          </a:bodyPr>
          <a:lstStyle/>
          <a:p>
            <a:pPr>
              <a:lnSpc>
                <a:spcPts val="3255"/>
              </a:lnSpc>
            </a:pPr>
            <a:r>
              <a:rPr lang="en-US" sz="2466">
                <a:solidFill>
                  <a:srgbClr val="FFFFFF"/>
                </a:solidFill>
                <a:latin typeface="Balsamiq Sans"/>
              </a:rPr>
              <a:t>Dovodi se u pitanje koliko porodične vrednosti i prakse proizlaze iz društvenih pritisaka, a koliko iz ličnog/porodičnog izbora - primećemo je da porodice u težoj ekonomskoj situaciji često naginju ka međusobnoj podršci, dok one bolje stojeće više ka individualizmu. Uticaj društvenih promena - kriza! </a:t>
            </a:r>
          </a:p>
        </p:txBody>
      </p:sp>
      <p:sp>
        <p:nvSpPr>
          <p:cNvPr id="10" name="TextBox 10"/>
          <p:cNvSpPr txBox="1"/>
          <p:nvPr/>
        </p:nvSpPr>
        <p:spPr>
          <a:xfrm>
            <a:off x="8805115" y="6450963"/>
            <a:ext cx="9293174" cy="4086737"/>
          </a:xfrm>
          <a:prstGeom prst="rect">
            <a:avLst/>
          </a:prstGeom>
        </p:spPr>
        <p:txBody>
          <a:bodyPr lIns="0" tIns="0" rIns="0" bIns="0" rtlCol="0" anchor="t">
            <a:spAutoFit/>
          </a:bodyPr>
          <a:lstStyle/>
          <a:p>
            <a:pPr>
              <a:lnSpc>
                <a:spcPts val="3255"/>
              </a:lnSpc>
            </a:pPr>
            <a:r>
              <a:rPr lang="en-US" sz="2466">
                <a:solidFill>
                  <a:srgbClr val="FFFFFF"/>
                </a:solidFill>
                <a:latin typeface="Balsamiq Sans Italics"/>
              </a:rPr>
              <a:t>Da li je i koliko im je važno da se osamostale od roditelja?  </a:t>
            </a:r>
            <a:r>
              <a:rPr lang="en-US" sz="2466">
                <a:solidFill>
                  <a:srgbClr val="FFFFFF"/>
                </a:solidFill>
                <a:latin typeface="Balsamiq Sans"/>
              </a:rPr>
              <a:t>Oni koji se osećaju potpuno nezavisnim (kojih ima i najviše) imaju niži intenzitet psihološke zavisnosti, očekivano. Međutim, i oni koji ne žele da se osamostale takođe pokazuju nižu zavisnost. Suprotno tome, kod onih koji se trude da se osamostale, čekaju da se ispune neki uslovi ili ne smatraju sada važnim odvajanje od roditelja, vidimo jaču psihološku zavisnost, koja može biti slučaj potrebe da se odvoje od roditeljskog pritiska ili, kod drugih, nespremnosti da se odvoje od udobnosti. </a:t>
            </a:r>
          </a:p>
          <a:p>
            <a:pPr>
              <a:lnSpc>
                <a:spcPts val="3255"/>
              </a:lnSpc>
            </a:pPr>
            <a:endParaRPr lang="en-US" sz="2466">
              <a:solidFill>
                <a:srgbClr val="FFFFFF"/>
              </a:solidFill>
              <a:latin typeface="Balsamiq Sans"/>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299" t="-20065" r="-4976" b="-32379"/>
            </a:stretch>
          </a:blipFill>
        </p:spPr>
      </p:sp>
      <p:sp>
        <p:nvSpPr>
          <p:cNvPr id="3" name="Freeform 3"/>
          <p:cNvSpPr/>
          <p:nvPr/>
        </p:nvSpPr>
        <p:spPr>
          <a:xfrm>
            <a:off x="0" y="5592599"/>
            <a:ext cx="4271904" cy="4694401"/>
          </a:xfrm>
          <a:custGeom>
            <a:avLst/>
            <a:gdLst/>
            <a:ahLst/>
            <a:cxnLst/>
            <a:rect l="l" t="t" r="r" b="b"/>
            <a:pathLst>
              <a:path w="4271904" h="4694401">
                <a:moveTo>
                  <a:pt x="0" y="0"/>
                </a:moveTo>
                <a:lnTo>
                  <a:pt x="4271904" y="0"/>
                </a:lnTo>
                <a:lnTo>
                  <a:pt x="4271904" y="4694401"/>
                </a:lnTo>
                <a:lnTo>
                  <a:pt x="0" y="46944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4271904" y="5181593"/>
            <a:ext cx="12987396" cy="4597382"/>
          </a:xfrm>
          <a:prstGeom prst="rect">
            <a:avLst/>
          </a:prstGeom>
        </p:spPr>
        <p:txBody>
          <a:bodyPr lIns="0" tIns="0" rIns="0" bIns="0" rtlCol="0" anchor="t">
            <a:spAutoFit/>
          </a:bodyPr>
          <a:lstStyle/>
          <a:p>
            <a:pPr>
              <a:lnSpc>
                <a:spcPts val="3326"/>
              </a:lnSpc>
            </a:pPr>
            <a:r>
              <a:rPr lang="en-US" sz="2375">
                <a:solidFill>
                  <a:srgbClr val="FFFFFF"/>
                </a:solidFill>
                <a:latin typeface="Balsamiq Sans"/>
              </a:rPr>
              <a:t> </a:t>
            </a:r>
            <a:r>
              <a:rPr lang="en-US" sz="2375">
                <a:solidFill>
                  <a:srgbClr val="FFFFFF"/>
                </a:solidFill>
                <a:latin typeface="Balsamiq Sans Bold"/>
              </a:rPr>
              <a:t>Emotivni plan</a:t>
            </a:r>
            <a:r>
              <a:rPr lang="en-US" sz="2375">
                <a:solidFill>
                  <a:srgbClr val="FFFFFF"/>
                </a:solidFill>
                <a:latin typeface="Balsamiq Sans"/>
              </a:rPr>
              <a:t>: Psihološki potpuno zavisne osobe su više činili oni koji očekuju da će naredne godine biti sami, kao i oni koji će izaziti sa mnogim momcima/devojkama, suprotno, među psihološki potpuno odvojenim su se izdvojili upravo oni koji očekuju da će zasnovati stabilniju vezu/brak. </a:t>
            </a:r>
          </a:p>
          <a:p>
            <a:pPr>
              <a:lnSpc>
                <a:spcPts val="3326"/>
              </a:lnSpc>
            </a:pPr>
            <a:endParaRPr lang="en-US" sz="2375">
              <a:solidFill>
                <a:srgbClr val="FFFFFF"/>
              </a:solidFill>
              <a:latin typeface="Balsamiq Sans"/>
            </a:endParaRPr>
          </a:p>
          <a:p>
            <a:pPr>
              <a:lnSpc>
                <a:spcPts val="3326"/>
              </a:lnSpc>
            </a:pPr>
            <a:r>
              <a:rPr lang="en-US" sz="2375">
                <a:solidFill>
                  <a:srgbClr val="FFFFFF"/>
                </a:solidFill>
                <a:latin typeface="Balsamiq Sans"/>
              </a:rPr>
              <a:t>Pored toga, pokazalo se da su psihološki odvojeniji u odnosu na svoje roditelje, mladi ljudi koji su zadovoljniji svojim porodičnim životom. </a:t>
            </a:r>
          </a:p>
          <a:p>
            <a:pPr>
              <a:lnSpc>
                <a:spcPts val="3326"/>
              </a:lnSpc>
            </a:pPr>
            <a:endParaRPr lang="en-US" sz="2375">
              <a:solidFill>
                <a:srgbClr val="FFFFFF"/>
              </a:solidFill>
              <a:latin typeface="Balsamiq Sans"/>
            </a:endParaRPr>
          </a:p>
          <a:p>
            <a:pPr algn="ctr">
              <a:lnSpc>
                <a:spcPts val="3326"/>
              </a:lnSpc>
            </a:pPr>
            <a:r>
              <a:rPr lang="en-US" sz="2375">
                <a:solidFill>
                  <a:srgbClr val="FFFFFF"/>
                </a:solidFill>
                <a:latin typeface="Balsamiq Sans Bold"/>
              </a:rPr>
              <a:t> Može se zaključiti da subjektivno zadovoljstvo i spremnost za emotivnu vezu van porodice mogu smanjiti potrebu za roditeljskom podrškom i usloviti jače psihološko odvajanje.</a:t>
            </a:r>
          </a:p>
          <a:p>
            <a:pPr algn="ctr">
              <a:lnSpc>
                <a:spcPts val="3326"/>
              </a:lnSpc>
            </a:pPr>
            <a:endParaRPr lang="en-US" sz="2375">
              <a:solidFill>
                <a:srgbClr val="FFFFFF"/>
              </a:solidFill>
              <a:latin typeface="Balsamiq Sans Bold"/>
            </a:endParaRPr>
          </a:p>
        </p:txBody>
      </p:sp>
      <p:sp>
        <p:nvSpPr>
          <p:cNvPr id="5" name="TextBox 5"/>
          <p:cNvSpPr txBox="1"/>
          <p:nvPr/>
        </p:nvSpPr>
        <p:spPr>
          <a:xfrm>
            <a:off x="1028700" y="990600"/>
            <a:ext cx="16230600" cy="4483829"/>
          </a:xfrm>
          <a:prstGeom prst="rect">
            <a:avLst/>
          </a:prstGeom>
        </p:spPr>
        <p:txBody>
          <a:bodyPr lIns="0" tIns="0" rIns="0" bIns="0" rtlCol="0" anchor="t">
            <a:spAutoFit/>
          </a:bodyPr>
          <a:lstStyle/>
          <a:p>
            <a:pPr>
              <a:lnSpc>
                <a:spcPts val="3284"/>
              </a:lnSpc>
            </a:pPr>
            <a:r>
              <a:rPr lang="en-US" sz="2346">
                <a:solidFill>
                  <a:srgbClr val="FFFFFF"/>
                </a:solidFill>
                <a:latin typeface="Balsamiq Sans Bold"/>
              </a:rPr>
              <a:t>Pitanja u vezi samostalnog življenja, ili sa partnerom pre braka i zasnivanje porodice</a:t>
            </a:r>
            <a:r>
              <a:rPr lang="en-US" sz="2346">
                <a:solidFill>
                  <a:srgbClr val="FFFFFF"/>
                </a:solidFill>
                <a:latin typeface="Balsamiq Sans"/>
              </a:rPr>
              <a:t>:  </a:t>
            </a:r>
          </a:p>
          <a:p>
            <a:pPr marL="506568" lvl="1" indent="-253284">
              <a:lnSpc>
                <a:spcPts val="3284"/>
              </a:lnSpc>
              <a:buFont typeface="Arial"/>
              <a:buChar char="•"/>
            </a:pPr>
            <a:r>
              <a:rPr lang="en-US" sz="2346">
                <a:solidFill>
                  <a:srgbClr val="FFFFFF"/>
                </a:solidFill>
                <a:latin typeface="Balsamiq Sans"/>
              </a:rPr>
              <a:t>Većina ispitanika je rekla da bi živela samostalno, pre nego što zasnuju porodicu. Zanimljivo je da su ovi ispitanici često psihološki zavisniji od roditelja. Sa druge strane, oni koji ne preferiraju ovu opciju imaju niži stepen psihološke zavisnosti. </a:t>
            </a:r>
          </a:p>
          <a:p>
            <a:pPr marL="506568" lvl="1" indent="-253284">
              <a:lnSpc>
                <a:spcPts val="3284"/>
              </a:lnSpc>
              <a:buFont typeface="Arial"/>
              <a:buChar char="•"/>
            </a:pPr>
            <a:r>
              <a:rPr lang="en-US" sz="2346">
                <a:solidFill>
                  <a:srgbClr val="FFFFFF"/>
                </a:solidFill>
                <a:latin typeface="Balsamiq Sans"/>
              </a:rPr>
              <a:t>Slično tome, većina ispitanika izabrala bi da živi sa partnerom pre braka. Oni koji se odluče za ovu opciju često su psihološki zavisniji u poređenju sa onima koji ne razmatraju ovu opciju. </a:t>
            </a:r>
          </a:p>
          <a:p>
            <a:pPr marL="506568" lvl="1" indent="-253284">
              <a:lnSpc>
                <a:spcPts val="3284"/>
              </a:lnSpc>
              <a:buFont typeface="Arial"/>
              <a:buChar char="•"/>
            </a:pPr>
            <a:r>
              <a:rPr lang="en-US" sz="2346">
                <a:solidFill>
                  <a:srgbClr val="FFFFFF"/>
                </a:solidFill>
                <a:latin typeface="Balsamiq Sans"/>
              </a:rPr>
              <a:t>Ispitanici su najčešće izjavili da žele da zasnuju porodicu jer to smatraju znakom zrelosti ili jer ne žele da žive sami, i taj broj ljudi je najčešće psihološki zavisniji od roditelja. </a:t>
            </a:r>
          </a:p>
          <a:p>
            <a:pPr marL="506568" lvl="1" indent="-253284">
              <a:lnSpc>
                <a:spcPts val="3284"/>
              </a:lnSpc>
              <a:buFont typeface="Arial"/>
              <a:buChar char="•"/>
            </a:pPr>
            <a:r>
              <a:rPr lang="en-US" sz="2346">
                <a:solidFill>
                  <a:srgbClr val="FFFFFF"/>
                </a:solidFill>
                <a:latin typeface="Balsamiq Sans"/>
              </a:rPr>
              <a:t>Međutim, nije bilo značajne povezanosti između važnosti koju pridaju ostvarenosti u ulogama roditelja i stepena psihološke odvojenosti. </a:t>
            </a:r>
          </a:p>
          <a:p>
            <a:pPr>
              <a:lnSpc>
                <a:spcPts val="3284"/>
              </a:lnSpc>
            </a:pPr>
            <a:endParaRPr lang="en-US" sz="2346">
              <a:solidFill>
                <a:srgbClr val="FFFFFF"/>
              </a:solidFill>
              <a:latin typeface="Balsamiq Sans"/>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299" t="-20065" r="-4976" b="-32379"/>
            </a:stretch>
          </a:blipFill>
        </p:spPr>
      </p:sp>
      <p:sp>
        <p:nvSpPr>
          <p:cNvPr id="3" name="TextBox 3"/>
          <p:cNvSpPr txBox="1"/>
          <p:nvPr/>
        </p:nvSpPr>
        <p:spPr>
          <a:xfrm>
            <a:off x="3659227" y="5289732"/>
            <a:ext cx="11263606" cy="1663065"/>
          </a:xfrm>
          <a:prstGeom prst="rect">
            <a:avLst/>
          </a:prstGeom>
        </p:spPr>
        <p:txBody>
          <a:bodyPr lIns="0" tIns="0" rIns="0" bIns="0" rtlCol="0" anchor="t">
            <a:spAutoFit/>
          </a:bodyPr>
          <a:lstStyle/>
          <a:p>
            <a:pPr marL="518160" lvl="1" indent="-259080" algn="just">
              <a:lnSpc>
                <a:spcPts val="3359"/>
              </a:lnSpc>
              <a:buFont typeface="Arial"/>
              <a:buChar char="•"/>
            </a:pPr>
            <a:r>
              <a:rPr lang="en-US" sz="2400">
                <a:solidFill>
                  <a:srgbClr val="FFFFF4"/>
                </a:solidFill>
                <a:latin typeface="Balsamiq Sans"/>
              </a:rPr>
              <a:t>Većina veruje da će naći partnera u narednoj godini, ili da će ostati sa istim.</a:t>
            </a:r>
          </a:p>
          <a:p>
            <a:pPr marL="518160" lvl="1" indent="-259080" algn="just">
              <a:lnSpc>
                <a:spcPts val="3359"/>
              </a:lnSpc>
              <a:buFont typeface="Arial"/>
              <a:buChar char="•"/>
            </a:pPr>
            <a:r>
              <a:rPr lang="en-US" sz="2400">
                <a:solidFill>
                  <a:srgbClr val="FFFFF4"/>
                </a:solidFill>
                <a:latin typeface="Balsamiq Sans"/>
              </a:rPr>
              <a:t>Većna njih je u braku i ostvareni su u roditeljskim ulogama.</a:t>
            </a:r>
          </a:p>
          <a:p>
            <a:pPr marL="518160" lvl="1" indent="-259080" algn="just">
              <a:lnSpc>
                <a:spcPts val="3359"/>
              </a:lnSpc>
              <a:buFont typeface="Arial"/>
              <a:buChar char="•"/>
            </a:pPr>
            <a:r>
              <a:rPr lang="en-US" sz="2400">
                <a:solidFill>
                  <a:srgbClr val="FFFFF4"/>
                </a:solidFill>
                <a:latin typeface="Balsamiq Sans"/>
              </a:rPr>
              <a:t>Oni su ispunili 3 od 4 faze završili su školu, ušli u (van)bračnu zajednicu i dobili decu. </a:t>
            </a:r>
          </a:p>
        </p:txBody>
      </p:sp>
      <p:sp>
        <p:nvSpPr>
          <p:cNvPr id="4" name="TextBox 4"/>
          <p:cNvSpPr txBox="1"/>
          <p:nvPr/>
        </p:nvSpPr>
        <p:spPr>
          <a:xfrm>
            <a:off x="3659227" y="7409997"/>
            <a:ext cx="11263606" cy="1985801"/>
          </a:xfrm>
          <a:prstGeom prst="rect">
            <a:avLst/>
          </a:prstGeom>
        </p:spPr>
        <p:txBody>
          <a:bodyPr lIns="0" tIns="0" rIns="0" bIns="0" rtlCol="0" anchor="t">
            <a:spAutoFit/>
          </a:bodyPr>
          <a:lstStyle/>
          <a:p>
            <a:pPr marL="511437" lvl="1" indent="-255718">
              <a:lnSpc>
                <a:spcPts val="3316"/>
              </a:lnSpc>
              <a:buFont typeface="Arial"/>
              <a:buChar char="•"/>
            </a:pPr>
            <a:r>
              <a:rPr lang="en-US" sz="2368">
                <a:solidFill>
                  <a:srgbClr val="FFFFF4"/>
                </a:solidFill>
                <a:latin typeface="Balsamiq Sans"/>
              </a:rPr>
              <a:t>Njihovo nezadovoljstvo, koje je izrazito, odskače od zaključka da je veće zadovoljstvo = veća psihološka odvojenost od roditelja.</a:t>
            </a:r>
          </a:p>
          <a:p>
            <a:pPr marL="511437" lvl="1" indent="-255718">
              <a:lnSpc>
                <a:spcPts val="3316"/>
              </a:lnSpc>
              <a:buFont typeface="Arial"/>
              <a:buChar char="•"/>
            </a:pPr>
            <a:r>
              <a:rPr lang="en-US" sz="2368">
                <a:solidFill>
                  <a:srgbClr val="FFFFF4"/>
                </a:solidFill>
                <a:latin typeface="Balsamiq Sans"/>
              </a:rPr>
              <a:t>Hipoteza zašto je to tako: Može biti jer se ti mladi ne mogu osloniti na roditelje (većina njih je na egzistencijanom minimumu). </a:t>
            </a:r>
          </a:p>
          <a:p>
            <a:pPr>
              <a:lnSpc>
                <a:spcPts val="2476"/>
              </a:lnSpc>
            </a:pPr>
            <a:endParaRPr lang="en-US" sz="2368">
              <a:solidFill>
                <a:srgbClr val="FFFFF4"/>
              </a:solidFill>
              <a:latin typeface="Balsamiq Sans"/>
            </a:endParaRPr>
          </a:p>
        </p:txBody>
      </p:sp>
      <p:sp>
        <p:nvSpPr>
          <p:cNvPr id="5" name="Freeform 5"/>
          <p:cNvSpPr/>
          <p:nvPr/>
        </p:nvSpPr>
        <p:spPr>
          <a:xfrm>
            <a:off x="5941057" y="1525333"/>
            <a:ext cx="6405885" cy="2033869"/>
          </a:xfrm>
          <a:custGeom>
            <a:avLst/>
            <a:gdLst/>
            <a:ahLst/>
            <a:cxnLst/>
            <a:rect l="l" t="t" r="r" b="b"/>
            <a:pathLst>
              <a:path w="6405885" h="2033869">
                <a:moveTo>
                  <a:pt x="0" y="0"/>
                </a:moveTo>
                <a:lnTo>
                  <a:pt x="6405886" y="0"/>
                </a:lnTo>
                <a:lnTo>
                  <a:pt x="6405886" y="2033868"/>
                </a:lnTo>
                <a:lnTo>
                  <a:pt x="0" y="20338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6605352" y="2076191"/>
            <a:ext cx="4719591" cy="1055976"/>
          </a:xfrm>
          <a:prstGeom prst="rect">
            <a:avLst/>
          </a:prstGeom>
        </p:spPr>
        <p:txBody>
          <a:bodyPr lIns="0" tIns="0" rIns="0" bIns="0" rtlCol="0" anchor="t">
            <a:spAutoFit/>
          </a:bodyPr>
          <a:lstStyle/>
          <a:p>
            <a:pPr marL="0" lvl="0" indent="0" algn="ctr">
              <a:lnSpc>
                <a:spcPts val="8022"/>
              </a:lnSpc>
              <a:spcBef>
                <a:spcPct val="0"/>
              </a:spcBef>
            </a:pPr>
            <a:r>
              <a:rPr lang="en-US" sz="7788">
                <a:solidFill>
                  <a:srgbClr val="FFFFFF"/>
                </a:solidFill>
                <a:latin typeface="Caveat Brush"/>
              </a:rPr>
              <a:t>MLADI ROMI</a:t>
            </a:r>
          </a:p>
        </p:txBody>
      </p:sp>
      <p:sp>
        <p:nvSpPr>
          <p:cNvPr id="7" name="TextBox 7"/>
          <p:cNvSpPr txBox="1"/>
          <p:nvPr/>
        </p:nvSpPr>
        <p:spPr>
          <a:xfrm>
            <a:off x="3441186" y="4016401"/>
            <a:ext cx="11405627" cy="825656"/>
          </a:xfrm>
          <a:prstGeom prst="rect">
            <a:avLst/>
          </a:prstGeom>
        </p:spPr>
        <p:txBody>
          <a:bodyPr lIns="0" tIns="0" rIns="0" bIns="0" rtlCol="0" anchor="t">
            <a:spAutoFit/>
          </a:bodyPr>
          <a:lstStyle/>
          <a:p>
            <a:pPr algn="ctr">
              <a:lnSpc>
                <a:spcPts val="3316"/>
              </a:lnSpc>
            </a:pPr>
            <a:r>
              <a:rPr lang="en-US" sz="2368" dirty="0">
                <a:solidFill>
                  <a:srgbClr val="FFFFF4"/>
                </a:solidFill>
                <a:latin typeface="Balsamiq Sans"/>
              </a:rPr>
              <a:t>U </a:t>
            </a:r>
            <a:r>
              <a:rPr lang="en-US" sz="2368" dirty="0" err="1">
                <a:solidFill>
                  <a:srgbClr val="FFFFF4"/>
                </a:solidFill>
                <a:latin typeface="Balsamiq Sans"/>
              </a:rPr>
              <a:t>uzork</a:t>
            </a:r>
            <a:r>
              <a:rPr lang="en-US" sz="2368" dirty="0">
                <a:solidFill>
                  <a:srgbClr val="FFFFF4"/>
                </a:solidFill>
                <a:latin typeface="Balsamiq Sans"/>
              </a:rPr>
              <a:t> je </a:t>
            </a:r>
            <a:r>
              <a:rPr lang="en-US" sz="2368" dirty="0" err="1">
                <a:solidFill>
                  <a:srgbClr val="FFFFF4"/>
                </a:solidFill>
                <a:latin typeface="Balsamiq Sans"/>
              </a:rPr>
              <a:t>ušlo</a:t>
            </a:r>
            <a:r>
              <a:rPr lang="en-US" sz="2368" dirty="0">
                <a:solidFill>
                  <a:srgbClr val="FFFFF4"/>
                </a:solidFill>
                <a:latin typeface="Balsamiq Sans"/>
              </a:rPr>
              <a:t> 75-oro (4.6%) </a:t>
            </a:r>
            <a:r>
              <a:rPr lang="en-US" sz="2368" dirty="0" err="1">
                <a:solidFill>
                  <a:srgbClr val="FFFFF4"/>
                </a:solidFill>
                <a:latin typeface="Balsamiq Sans"/>
              </a:rPr>
              <a:t>mladih</a:t>
            </a:r>
            <a:r>
              <a:rPr lang="en-US" sz="2368">
                <a:solidFill>
                  <a:srgbClr val="FFFFF4"/>
                </a:solidFill>
                <a:latin typeface="Balsamiq Sans"/>
              </a:rPr>
              <a:t> Roma</a:t>
            </a:r>
            <a:r>
              <a:rPr lang="en-US" sz="2368" dirty="0">
                <a:solidFill>
                  <a:srgbClr val="FFFFF4"/>
                </a:solidFill>
                <a:latin typeface="Balsamiq Sans"/>
              </a:rPr>
              <a:t>.</a:t>
            </a:r>
          </a:p>
          <a:p>
            <a:pPr algn="ctr">
              <a:lnSpc>
                <a:spcPts val="3316"/>
              </a:lnSpc>
            </a:pPr>
            <a:r>
              <a:rPr lang="en-US" sz="2368" dirty="0" err="1">
                <a:solidFill>
                  <a:srgbClr val="FFFFF4"/>
                </a:solidFill>
                <a:latin typeface="Balsamiq Sans"/>
              </a:rPr>
              <a:t>Najveći</a:t>
            </a:r>
            <a:r>
              <a:rPr lang="en-US" sz="2368" dirty="0">
                <a:solidFill>
                  <a:srgbClr val="FFFFF4"/>
                </a:solidFill>
                <a:latin typeface="Balsamiq Sans"/>
              </a:rPr>
              <a:t> </a:t>
            </a:r>
            <a:r>
              <a:rPr lang="en-US" sz="2368" dirty="0" err="1">
                <a:solidFill>
                  <a:srgbClr val="FFFFF4"/>
                </a:solidFill>
                <a:latin typeface="Balsamiq Sans"/>
              </a:rPr>
              <a:t>broj</a:t>
            </a:r>
            <a:r>
              <a:rPr lang="en-US" sz="2368" dirty="0">
                <a:solidFill>
                  <a:srgbClr val="FFFFF4"/>
                </a:solidFill>
                <a:latin typeface="Balsamiq Sans"/>
              </a:rPr>
              <a:t> </a:t>
            </a:r>
            <a:r>
              <a:rPr lang="en-US" sz="2368" dirty="0" err="1">
                <a:solidFill>
                  <a:srgbClr val="FFFFF4"/>
                </a:solidFill>
                <a:latin typeface="Balsamiq Sans"/>
              </a:rPr>
              <a:t>psihološki</a:t>
            </a:r>
            <a:r>
              <a:rPr lang="en-US" sz="2368" dirty="0">
                <a:solidFill>
                  <a:srgbClr val="FFFFF4"/>
                </a:solidFill>
                <a:latin typeface="Balsamiq Sans"/>
              </a:rPr>
              <a:t> </a:t>
            </a:r>
            <a:r>
              <a:rPr lang="en-US" sz="2368" dirty="0" err="1">
                <a:solidFill>
                  <a:srgbClr val="FFFFF4"/>
                </a:solidFill>
                <a:latin typeface="Balsamiq Sans"/>
              </a:rPr>
              <a:t>odovjeno</a:t>
            </a:r>
            <a:r>
              <a:rPr lang="en-US" sz="2368" dirty="0">
                <a:solidFill>
                  <a:srgbClr val="FFFFF4"/>
                </a:solidFill>
                <a:latin typeface="Balsamiq Sans"/>
              </a:rPr>
              <a:t>, </a:t>
            </a:r>
            <a:r>
              <a:rPr lang="en-US" sz="2368" dirty="0" err="1">
                <a:solidFill>
                  <a:srgbClr val="FFFFF4"/>
                </a:solidFill>
                <a:latin typeface="Balsamiq Sans"/>
              </a:rPr>
              <a:t>zatim</a:t>
            </a:r>
            <a:r>
              <a:rPr lang="en-US" sz="2368" dirty="0">
                <a:solidFill>
                  <a:srgbClr val="FFFFF4"/>
                </a:solidFill>
                <a:latin typeface="Balsamiq Sans"/>
              </a:rPr>
              <a:t> </a:t>
            </a:r>
            <a:r>
              <a:rPr lang="en-US" sz="2368" dirty="0" err="1">
                <a:solidFill>
                  <a:srgbClr val="FFFFF4"/>
                </a:solidFill>
                <a:latin typeface="Balsamiq Sans"/>
              </a:rPr>
              <a:t>slabo</a:t>
            </a:r>
            <a:r>
              <a:rPr lang="en-US" sz="2368" dirty="0">
                <a:solidFill>
                  <a:srgbClr val="FFFFF4"/>
                </a:solidFill>
                <a:latin typeface="Balsamiq Sans"/>
              </a:rPr>
              <a:t> </a:t>
            </a:r>
            <a:r>
              <a:rPr lang="en-US" sz="2368" dirty="0" err="1">
                <a:solidFill>
                  <a:srgbClr val="FFFFF4"/>
                </a:solidFill>
                <a:latin typeface="Balsamiq Sans"/>
              </a:rPr>
              <a:t>i</a:t>
            </a:r>
            <a:r>
              <a:rPr lang="en-US" sz="2368" dirty="0">
                <a:solidFill>
                  <a:srgbClr val="FFFFF4"/>
                </a:solidFill>
                <a:latin typeface="Balsamiq Sans"/>
              </a:rPr>
              <a:t> </a:t>
            </a:r>
            <a:r>
              <a:rPr lang="en-US" sz="2368" dirty="0" err="1">
                <a:solidFill>
                  <a:srgbClr val="FFFFF4"/>
                </a:solidFill>
                <a:latin typeface="Balsamiq Sans"/>
              </a:rPr>
              <a:t>na</a:t>
            </a:r>
            <a:r>
              <a:rPr lang="en-US" sz="2368" dirty="0">
                <a:solidFill>
                  <a:srgbClr val="FFFFF4"/>
                </a:solidFill>
                <a:latin typeface="Balsamiq Sans"/>
              </a:rPr>
              <a:t> </a:t>
            </a:r>
            <a:r>
              <a:rPr lang="en-US" sz="2368" dirty="0" err="1">
                <a:solidFill>
                  <a:srgbClr val="FFFFF4"/>
                </a:solidFill>
                <a:latin typeface="Balsamiq Sans"/>
              </a:rPr>
              <a:t>kraju</a:t>
            </a:r>
            <a:r>
              <a:rPr lang="en-US" sz="2368" dirty="0">
                <a:solidFill>
                  <a:srgbClr val="FFFFF4"/>
                </a:solidFill>
                <a:latin typeface="Balsamiq Sans"/>
              </a:rPr>
              <a:t> </a:t>
            </a:r>
            <a:r>
              <a:rPr lang="en-US" sz="2368" dirty="0" err="1">
                <a:solidFill>
                  <a:srgbClr val="FFFFF4"/>
                </a:solidFill>
                <a:latin typeface="Balsamiq Sans"/>
              </a:rPr>
              <a:t>umreno</a:t>
            </a:r>
            <a:r>
              <a:rPr lang="en-US" sz="2368" dirty="0">
                <a:solidFill>
                  <a:srgbClr val="FFFFF4"/>
                </a:solidFill>
                <a:latin typeface="Balsamiq Sans"/>
              </a:rPr>
              <a:t> </a:t>
            </a:r>
            <a:r>
              <a:rPr lang="en-US" sz="2368" dirty="0" err="1">
                <a:solidFill>
                  <a:srgbClr val="FFFFF4"/>
                </a:solidFill>
                <a:latin typeface="Balsamiq Sans"/>
              </a:rPr>
              <a:t>odovjeno</a:t>
            </a:r>
            <a:r>
              <a:rPr lang="en-US" sz="2368" dirty="0">
                <a:solidFill>
                  <a:srgbClr val="FFFFF4"/>
                </a:solidFill>
                <a:latin typeface="Balsamiq Sans"/>
              </a:rPr>
              <a:t>.</a:t>
            </a:r>
          </a:p>
        </p:txBody>
      </p:sp>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1247</Words>
  <Application>Microsoft Office PowerPoint</Application>
  <PresentationFormat>Custom</PresentationFormat>
  <Paragraphs>77</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Balsamiq Sans Bold</vt:lpstr>
      <vt:lpstr>Balsamiq Sans</vt:lpstr>
      <vt:lpstr>Calibri</vt:lpstr>
      <vt:lpstr>Balsamiq Sans Italics</vt:lpstr>
      <vt:lpstr>Caveat Brush</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Matters</dc:title>
  <dc:creator>Dell</dc:creator>
  <cp:lastModifiedBy>Dell</cp:lastModifiedBy>
  <cp:revision>4</cp:revision>
  <dcterms:created xsi:type="dcterms:W3CDTF">2006-08-16T00:00:00Z</dcterms:created>
  <dcterms:modified xsi:type="dcterms:W3CDTF">2024-03-23T09:55:46Z</dcterms:modified>
  <dc:identifier>DAGAItatu_I</dc:identifier>
</cp:coreProperties>
</file>