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455A1D-01C7-4E0B-B904-D069D566F659}">
          <p14:sldIdLst>
            <p14:sldId id="256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/>
    <p:restoredTop sz="94662"/>
  </p:normalViewPr>
  <p:slideViewPr>
    <p:cSldViewPr>
      <p:cViewPr varScale="1">
        <p:scale>
          <a:sx n="109" d="100"/>
          <a:sy n="109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469BB-A9E7-4664-969E-2DEBFF5FF1F0}" type="datetimeFigureOut">
              <a:rPr lang="sr-Latn-RS" smtClean="0"/>
              <a:t>30.4.20.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2947-253A-4673-B80B-279F6CA324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99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2AFBA1-7508-41D7-804C-BAEC0ED53AB1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133600"/>
            <a:ext cx="6477000" cy="1828800"/>
          </a:xfrm>
        </p:spPr>
        <p:txBody>
          <a:bodyPr>
            <a:normAutofit/>
          </a:bodyPr>
          <a:lstStyle/>
          <a:p>
            <a:r>
              <a:rPr lang="sr-Latn-CS" sz="2000" dirty="0"/>
              <a:t>Opšta istorija umetnosti srednjeg veka</a:t>
            </a:r>
            <a:br>
              <a:rPr lang="sr-Latn-CS" sz="2000" dirty="0"/>
            </a:br>
            <a:br>
              <a:rPr lang="sr-Latn-C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/>
              <a:t>Rano nizozemsko slikarstvo, dodatni vizuelni materijal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265D8-E73A-7144-8DCF-A5B6F2632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4" y="316478"/>
            <a:ext cx="6957432" cy="5705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9CA13-E656-BD4F-B2AF-E8F7ABB12A00}"/>
              </a:ext>
            </a:extLst>
          </p:cNvPr>
          <p:cNvSpPr txBox="1"/>
          <p:nvPr/>
        </p:nvSpPr>
        <p:spPr>
          <a:xfrm>
            <a:off x="2590800" y="6059177"/>
            <a:ext cx="351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Bogorodica</a:t>
            </a:r>
            <a:r>
              <a:rPr lang="en-US" dirty="0"/>
              <a:t> </a:t>
            </a:r>
            <a:r>
              <a:rPr lang="en-US" dirty="0" err="1"/>
              <a:t>kanonika</a:t>
            </a:r>
            <a:r>
              <a:rPr lang="en-US" dirty="0"/>
              <a:t> Van der </a:t>
            </a:r>
            <a:r>
              <a:rPr lang="en-US" dirty="0" err="1"/>
              <a:t>Palea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8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54F9F-C15B-F042-A981-9EAC7966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08093"/>
            <a:ext cx="6210300" cy="4896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277B0-8A8E-A84F-98D8-0A924B8760CC}"/>
              </a:ext>
            </a:extLst>
          </p:cNvPr>
          <p:cNvSpPr txBox="1"/>
          <p:nvPr/>
        </p:nvSpPr>
        <p:spPr>
          <a:xfrm>
            <a:off x="1017051" y="286434"/>
            <a:ext cx="74937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Rožer</a:t>
            </a:r>
            <a:r>
              <a:rPr lang="en-US" sz="2400" b="1" dirty="0"/>
              <a:t> van der Vejden </a:t>
            </a:r>
          </a:p>
          <a:p>
            <a:pPr algn="ctr"/>
            <a:r>
              <a:rPr lang="sr-Latn-RS" dirty="0"/>
              <a:t>(</a:t>
            </a:r>
            <a:r>
              <a:rPr lang="sr-Latn-RS" dirty="0" err="1"/>
              <a:t>flam</a:t>
            </a:r>
            <a:r>
              <a:rPr lang="sr-Latn-RS" dirty="0"/>
              <a:t>. </a:t>
            </a:r>
            <a:r>
              <a:rPr lang="en-US" i="1" dirty="0" err="1"/>
              <a:t>Rogier</a:t>
            </a:r>
            <a:r>
              <a:rPr lang="en-US" i="1" dirty="0"/>
              <a:t> van der Weyden</a:t>
            </a:r>
            <a:r>
              <a:rPr lang="en-US" dirty="0"/>
              <a:t>; </a:t>
            </a:r>
            <a:r>
              <a:rPr lang="sr-Latn-RS" dirty="0" err="1"/>
              <a:t>franc</a:t>
            </a:r>
            <a:r>
              <a:rPr lang="sr-Latn-RS" dirty="0"/>
              <a:t>. </a:t>
            </a:r>
            <a:r>
              <a:rPr lang="en-US" i="1" dirty="0" err="1"/>
              <a:t>Rogier</a:t>
            </a:r>
            <a:r>
              <a:rPr lang="en-US" i="1" dirty="0"/>
              <a:t> da la Pasture</a:t>
            </a:r>
            <a:r>
              <a:rPr lang="en-US" dirty="0"/>
              <a:t>, 1399/1400 - </a:t>
            </a:r>
            <a:r>
              <a:rPr lang="sr-Latn-RS" dirty="0"/>
              <a:t>1464</a:t>
            </a:r>
            <a:r>
              <a:rPr lang="ru-RU" dirty="0"/>
              <a:t>)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1C35D-CF76-3B47-8FC4-7AFCD0A4F50A}"/>
              </a:ext>
            </a:extLst>
          </p:cNvPr>
          <p:cNvSpPr txBox="1"/>
          <p:nvPr/>
        </p:nvSpPr>
        <p:spPr>
          <a:xfrm>
            <a:off x="2819400" y="6204213"/>
            <a:ext cx="26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Skidanje</a:t>
            </a:r>
            <a:r>
              <a:rPr lang="en-US" dirty="0"/>
              <a:t> s </a:t>
            </a:r>
            <a:r>
              <a:rPr lang="en-US" dirty="0" err="1"/>
              <a:t>krsta</a:t>
            </a:r>
            <a:r>
              <a:rPr lang="en-US" dirty="0"/>
              <a:t>, </a:t>
            </a:r>
            <a:r>
              <a:rPr lang="en-US" dirty="0" err="1"/>
              <a:t>oko</a:t>
            </a:r>
            <a:r>
              <a:rPr lang="en-US" dirty="0"/>
              <a:t> 1435</a:t>
            </a:r>
          </a:p>
        </p:txBody>
      </p:sp>
    </p:spTree>
    <p:extLst>
      <p:ext uri="{BB962C8B-B14F-4D97-AF65-F5344CB8AC3E}">
        <p14:creationId xmlns:p14="http://schemas.microsoft.com/office/powerpoint/2010/main" val="141547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54E76-DEC1-5443-BF23-87CC0BA5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81000"/>
            <a:ext cx="6477000" cy="5595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95510B-B5B1-EB46-BD43-36335F74D173}"/>
              </a:ext>
            </a:extLst>
          </p:cNvPr>
          <p:cNvSpPr txBox="1"/>
          <p:nvPr/>
        </p:nvSpPr>
        <p:spPr>
          <a:xfrm>
            <a:off x="2286000" y="6145273"/>
            <a:ext cx="417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Oltar</a:t>
            </a:r>
            <a:r>
              <a:rPr lang="en-US" dirty="0"/>
              <a:t>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sakramenate</a:t>
            </a:r>
            <a:r>
              <a:rPr lang="en-US" dirty="0"/>
              <a:t>, </a:t>
            </a:r>
            <a:r>
              <a:rPr lang="en-US" dirty="0" err="1"/>
              <a:t>oko</a:t>
            </a:r>
            <a:r>
              <a:rPr lang="en-US" dirty="0"/>
              <a:t> 1445-1450</a:t>
            </a:r>
          </a:p>
        </p:txBody>
      </p:sp>
    </p:spTree>
    <p:extLst>
      <p:ext uri="{BB962C8B-B14F-4D97-AF65-F5344CB8AC3E}">
        <p14:creationId xmlns:p14="http://schemas.microsoft.com/office/powerpoint/2010/main" val="54327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2CB5B-8BF1-DB4D-8381-4DF43E91E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2444"/>
            <a:ext cx="7670881" cy="4086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A1180-AF80-6040-A06D-2D409885D153}"/>
              </a:ext>
            </a:extLst>
          </p:cNvPr>
          <p:cNvSpPr txBox="1"/>
          <p:nvPr/>
        </p:nvSpPr>
        <p:spPr>
          <a:xfrm>
            <a:off x="251052" y="5562600"/>
            <a:ext cx="866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Miraflores </a:t>
            </a:r>
            <a:r>
              <a:rPr lang="en-US" b="1" dirty="0" err="1"/>
              <a:t>oltar</a:t>
            </a:r>
            <a:r>
              <a:rPr lang="en-US" b="1" dirty="0"/>
              <a:t> </a:t>
            </a:r>
            <a:r>
              <a:rPr lang="en-US" dirty="0"/>
              <a:t>(Miraflores Altarpiece or Triptych of the Virgin, or The Altar of Our Lady or the Mary Altarpiece), </a:t>
            </a:r>
            <a:r>
              <a:rPr lang="en-US" dirty="0" err="1"/>
              <a:t>oko</a:t>
            </a:r>
            <a:r>
              <a:rPr lang="en-US" dirty="0"/>
              <a:t> 1442-1445 </a:t>
            </a:r>
          </a:p>
        </p:txBody>
      </p:sp>
    </p:spTree>
    <p:extLst>
      <p:ext uri="{BB962C8B-B14F-4D97-AF65-F5344CB8AC3E}">
        <p14:creationId xmlns:p14="http://schemas.microsoft.com/office/powerpoint/2010/main" val="132556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AA677-EA7E-1D42-B1FD-4F15DB05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0" y="1600200"/>
            <a:ext cx="8730640" cy="4395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F5BCB0-ACD7-614E-AE62-521D5C1CD417}"/>
              </a:ext>
            </a:extLst>
          </p:cNvPr>
          <p:cNvSpPr txBox="1"/>
          <p:nvPr/>
        </p:nvSpPr>
        <p:spPr>
          <a:xfrm>
            <a:off x="649078" y="685800"/>
            <a:ext cx="7680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Majstor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Flemala</a:t>
            </a:r>
            <a:r>
              <a:rPr lang="en-US" b="1" dirty="0"/>
              <a:t> (Robert </a:t>
            </a:r>
            <a:r>
              <a:rPr lang="en-US" b="1" dirty="0" err="1"/>
              <a:t>Kempin</a:t>
            </a:r>
            <a:r>
              <a:rPr lang="en-US" b="1" dirty="0"/>
              <a:t>) </a:t>
            </a:r>
          </a:p>
          <a:p>
            <a:pPr algn="ctr"/>
            <a:r>
              <a:rPr lang="en-US" b="1" dirty="0" err="1"/>
              <a:t>Merode</a:t>
            </a:r>
            <a:r>
              <a:rPr lang="en-US" b="1" dirty="0"/>
              <a:t> triptih </a:t>
            </a:r>
            <a:r>
              <a:rPr lang="en-US" dirty="0"/>
              <a:t>(The </a:t>
            </a:r>
            <a:r>
              <a:rPr lang="en-US" dirty="0" err="1"/>
              <a:t>Mérode</a:t>
            </a:r>
            <a:r>
              <a:rPr lang="en-US" dirty="0"/>
              <a:t> Altarpiece</a:t>
            </a:r>
            <a:r>
              <a:rPr lang="en-US" baseline="30000" dirty="0"/>
              <a:t> </a:t>
            </a:r>
            <a:r>
              <a:rPr lang="en-US" dirty="0"/>
              <a:t>or </a:t>
            </a:r>
            <a:r>
              <a:rPr lang="en-US" i="1" dirty="0"/>
              <a:t>Annunciation Triptych</a:t>
            </a:r>
            <a:r>
              <a:rPr lang="en-US" dirty="0"/>
              <a:t>), </a:t>
            </a:r>
            <a:r>
              <a:rPr lang="en-US" dirty="0" err="1"/>
              <a:t>oko</a:t>
            </a:r>
            <a:r>
              <a:rPr lang="en-US" dirty="0"/>
              <a:t> 1425-1428 </a:t>
            </a:r>
          </a:p>
        </p:txBody>
      </p:sp>
    </p:spTree>
    <p:extLst>
      <p:ext uri="{BB962C8B-B14F-4D97-AF65-F5344CB8AC3E}">
        <p14:creationId xmlns:p14="http://schemas.microsoft.com/office/powerpoint/2010/main" val="295742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C510B-EBC7-DA46-AD71-9714034C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4291"/>
            <a:ext cx="3352800" cy="477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470FC-00B0-8148-97DC-F5A6F9E4B58A}"/>
              </a:ext>
            </a:extLst>
          </p:cNvPr>
          <p:cNvSpPr txBox="1"/>
          <p:nvPr/>
        </p:nvSpPr>
        <p:spPr>
          <a:xfrm>
            <a:off x="2550248" y="419725"/>
            <a:ext cx="3586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Jan van Ajk  (</a:t>
            </a:r>
            <a:r>
              <a:rPr lang="en-US" sz="2000" b="1" dirty="0" err="1"/>
              <a:t>hol</a:t>
            </a:r>
            <a:r>
              <a:rPr lang="en-US" sz="2000" b="1" dirty="0"/>
              <a:t>. J</a:t>
            </a:r>
            <a:r>
              <a:rPr lang="nl-NL" sz="2000" b="1" i="1" dirty="0" err="1"/>
              <a:t>an</a:t>
            </a:r>
            <a:r>
              <a:rPr lang="nl-NL" sz="2000" b="1" i="1" dirty="0"/>
              <a:t> van Eyck)</a:t>
            </a:r>
            <a:r>
              <a:rPr lang="nl-NL" sz="2000" b="1" dirty="0"/>
              <a:t> </a:t>
            </a:r>
          </a:p>
          <a:p>
            <a:pPr algn="ctr"/>
            <a:r>
              <a:rPr lang="en-US" sz="2000" b="1" dirty="0"/>
              <a:t>1390-1441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21FE7-86B4-5C42-A7F0-6DEF133CF642}"/>
              </a:ext>
            </a:extLst>
          </p:cNvPr>
          <p:cNvSpPr txBox="1"/>
          <p:nvPr/>
        </p:nvSpPr>
        <p:spPr>
          <a:xfrm>
            <a:off x="4343399" y="3962400"/>
            <a:ext cx="389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Jan (</a:t>
            </a:r>
            <a:r>
              <a:rPr lang="en-US" b="1" dirty="0" err="1"/>
              <a:t>i</a:t>
            </a:r>
            <a:r>
              <a:rPr lang="en-US" b="1" dirty="0"/>
              <a:t> Hubert) van Ajk, </a:t>
            </a:r>
            <a:r>
              <a:rPr lang="en-US" b="1" dirty="0" err="1"/>
              <a:t>Ganski</a:t>
            </a:r>
            <a:r>
              <a:rPr lang="en-US" b="1" dirty="0"/>
              <a:t> </a:t>
            </a:r>
            <a:r>
              <a:rPr lang="en-US" b="1" dirty="0" err="1"/>
              <a:t>oltar</a:t>
            </a:r>
            <a:r>
              <a:rPr lang="en-US" b="1" dirty="0"/>
              <a:t>, </a:t>
            </a:r>
            <a:r>
              <a:rPr lang="en-US" dirty="0" err="1"/>
              <a:t>katedrala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 </a:t>
            </a:r>
            <a:r>
              <a:rPr lang="en-US" dirty="0" err="1"/>
              <a:t>Bavona</a:t>
            </a:r>
            <a:r>
              <a:rPr lang="en-US" dirty="0"/>
              <a:t> (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katedrala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Jovana), Gent (Gan), 1432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58F2F-5820-564E-8DA6-6DC3F1B226F3}"/>
              </a:ext>
            </a:extLst>
          </p:cNvPr>
          <p:cNvSpPr txBox="1"/>
          <p:nvPr/>
        </p:nvSpPr>
        <p:spPr>
          <a:xfrm>
            <a:off x="990600" y="6068943"/>
            <a:ext cx="221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Ganski</a:t>
            </a:r>
            <a:r>
              <a:rPr lang="en-US" dirty="0"/>
              <a:t> </a:t>
            </a:r>
            <a:r>
              <a:rPr lang="en-US" dirty="0" err="1"/>
              <a:t>oltar</a:t>
            </a:r>
            <a:r>
              <a:rPr lang="en-US" dirty="0"/>
              <a:t>, </a:t>
            </a:r>
            <a:r>
              <a:rPr lang="en-US" dirty="0" err="1"/>
              <a:t>zatvoren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EE899-12C4-BC4E-A004-675009834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429001" cy="4684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AF5CD-B447-BF40-8E16-47080BA00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"/>
            <a:ext cx="3455719" cy="4682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580492-E852-5B4E-B13A-293603B13EF1}"/>
              </a:ext>
            </a:extLst>
          </p:cNvPr>
          <p:cNvSpPr txBox="1"/>
          <p:nvPr/>
        </p:nvSpPr>
        <p:spPr>
          <a:xfrm>
            <a:off x="533400" y="5867400"/>
            <a:ext cx="826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Ktitorski</a:t>
            </a:r>
            <a:r>
              <a:rPr lang="en-US" b="1" dirty="0"/>
              <a:t> </a:t>
            </a:r>
            <a:r>
              <a:rPr lang="en-US" b="1" dirty="0" err="1"/>
              <a:t>portreti</a:t>
            </a:r>
            <a:r>
              <a:rPr lang="en-US" dirty="0"/>
              <a:t>: </a:t>
            </a:r>
            <a:r>
              <a:rPr lang="en-US" dirty="0" err="1"/>
              <a:t>levo</a:t>
            </a:r>
            <a:r>
              <a:rPr lang="en-US" dirty="0"/>
              <a:t>: Jos </a:t>
            </a:r>
            <a:r>
              <a:rPr lang="en-US" dirty="0" err="1"/>
              <a:t>Vijt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Jovan </a:t>
            </a:r>
            <a:r>
              <a:rPr lang="en-US" dirty="0" err="1"/>
              <a:t>Krstitelj</a:t>
            </a:r>
            <a:r>
              <a:rPr lang="en-US" dirty="0"/>
              <a:t>; </a:t>
            </a:r>
            <a:r>
              <a:rPr lang="en-US" dirty="0" err="1"/>
              <a:t>desno</a:t>
            </a:r>
            <a:r>
              <a:rPr lang="en-US" dirty="0"/>
              <a:t>: </a:t>
            </a:r>
            <a:r>
              <a:rPr lang="en-US" dirty="0" err="1"/>
              <a:t>sv</a:t>
            </a:r>
            <a:r>
              <a:rPr lang="en-US" dirty="0"/>
              <a:t>. Jovan </a:t>
            </a:r>
            <a:r>
              <a:rPr lang="en-US" dirty="0" err="1"/>
              <a:t>Bogoslov</a:t>
            </a:r>
            <a:r>
              <a:rPr lang="en-US" dirty="0"/>
              <a:t> I </a:t>
            </a:r>
            <a:r>
              <a:rPr lang="en-US" dirty="0" err="1"/>
              <a:t>Elizbet</a:t>
            </a:r>
            <a:r>
              <a:rPr lang="en-US" dirty="0"/>
              <a:t> </a:t>
            </a:r>
            <a:r>
              <a:rPr lang="en-US" dirty="0" err="1"/>
              <a:t>Vijt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4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30915-D6F7-3147-9591-65242058A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8" y="355979"/>
            <a:ext cx="6932583" cy="5490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0DE7BF-B6CC-874F-BDFA-4F92EA62DEFE}"/>
              </a:ext>
            </a:extLst>
          </p:cNvPr>
          <p:cNvSpPr txBox="1"/>
          <p:nvPr/>
        </p:nvSpPr>
        <p:spPr>
          <a:xfrm>
            <a:off x="2514600" y="6156440"/>
            <a:ext cx="358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Ganski</a:t>
            </a:r>
            <a:r>
              <a:rPr lang="en-US" b="1" dirty="0"/>
              <a:t> </a:t>
            </a:r>
            <a:r>
              <a:rPr lang="en-US" b="1" dirty="0" err="1"/>
              <a:t>oltar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mistično</a:t>
            </a:r>
            <a:r>
              <a:rPr lang="en-US" dirty="0"/>
              <a:t> </a:t>
            </a:r>
            <a:r>
              <a:rPr lang="en-US" dirty="0" err="1"/>
              <a:t>jagnje</a:t>
            </a:r>
            <a:r>
              <a:rPr lang="en-US" dirty="0"/>
              <a:t>) </a:t>
            </a:r>
            <a:r>
              <a:rPr lang="en-US" dirty="0" err="1"/>
              <a:t>otvoren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6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D73FD-8A56-A346-8BF2-8A2469DF5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0918"/>
            <a:ext cx="4335908" cy="6116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63BFD-31CA-7B42-B4CF-6897D300832B}"/>
              </a:ext>
            </a:extLst>
          </p:cNvPr>
          <p:cNvSpPr txBox="1"/>
          <p:nvPr/>
        </p:nvSpPr>
        <p:spPr>
          <a:xfrm>
            <a:off x="5181600" y="4876800"/>
            <a:ext cx="367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 van Ajk, </a:t>
            </a:r>
            <a:r>
              <a:rPr lang="en-US" dirty="0" err="1"/>
              <a:t>Suprižnici</a:t>
            </a:r>
            <a:r>
              <a:rPr lang="en-US" dirty="0"/>
              <a:t> Arnolfini, 1434</a:t>
            </a:r>
          </a:p>
        </p:txBody>
      </p:sp>
    </p:spTree>
    <p:extLst>
      <p:ext uri="{BB962C8B-B14F-4D97-AF65-F5344CB8AC3E}">
        <p14:creationId xmlns:p14="http://schemas.microsoft.com/office/powerpoint/2010/main" val="308199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48E23-AFE0-6043-AC4A-FCC0877E0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287187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5DD73-02E7-D346-A0E2-1A8251D821B7}"/>
              </a:ext>
            </a:extLst>
          </p:cNvPr>
          <p:cNvSpPr txBox="1"/>
          <p:nvPr/>
        </p:nvSpPr>
        <p:spPr>
          <a:xfrm>
            <a:off x="5105400" y="3429000"/>
            <a:ext cx="3216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Supružnici</a:t>
            </a:r>
            <a:r>
              <a:rPr lang="en-US" dirty="0"/>
              <a:t> Arnolfini, </a:t>
            </a:r>
            <a:r>
              <a:rPr lang="en-US" dirty="0" err="1"/>
              <a:t>detalj</a:t>
            </a:r>
            <a:endParaRPr lang="en-US" dirty="0"/>
          </a:p>
          <a:p>
            <a:r>
              <a:rPr lang="en-US" dirty="0" err="1"/>
              <a:t>Ogledalo</a:t>
            </a:r>
            <a:r>
              <a:rPr lang="en-US" dirty="0"/>
              <a:t> i </a:t>
            </a:r>
            <a:r>
              <a:rPr lang="en-US" dirty="0" err="1"/>
              <a:t>potpis</a:t>
            </a:r>
            <a:r>
              <a:rPr lang="en-US" dirty="0"/>
              <a:t> Jana Van </a:t>
            </a:r>
            <a:r>
              <a:rPr lang="en-US" dirty="0" err="1"/>
              <a:t>Ajka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96514-F4EC-764B-86B5-8220B3B4B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4" y="1398319"/>
            <a:ext cx="2743200" cy="3305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E8EE4-C3A6-1644-AE75-8E7E474EF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85" y="1398319"/>
            <a:ext cx="2579944" cy="3305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ACA20-67BE-8D46-9FC2-E41DE6778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2497" y="1107859"/>
            <a:ext cx="2234939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753A1-5F37-E54A-B5B3-AD4B8FD83C75}"/>
              </a:ext>
            </a:extLst>
          </p:cNvPr>
          <p:cNvSpPr txBox="1"/>
          <p:nvPr/>
        </p:nvSpPr>
        <p:spPr>
          <a:xfrm>
            <a:off x="549533" y="5384511"/>
            <a:ext cx="258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Margareta Van Ajk, 1439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84AB7-C7C5-214E-AA18-D92CDE16927D}"/>
              </a:ext>
            </a:extLst>
          </p:cNvPr>
          <p:cNvSpPr txBox="1"/>
          <p:nvPr/>
        </p:nvSpPr>
        <p:spPr>
          <a:xfrm>
            <a:off x="3405773" y="5441762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Čovek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crvenim</a:t>
            </a:r>
            <a:r>
              <a:rPr lang="en-US" dirty="0"/>
              <a:t> </a:t>
            </a:r>
            <a:r>
              <a:rPr lang="en-US" dirty="0" err="1"/>
              <a:t>turbanom</a:t>
            </a:r>
            <a:endParaRPr lang="en-US" dirty="0"/>
          </a:p>
          <a:p>
            <a:r>
              <a:rPr lang="en-US" dirty="0"/>
              <a:t>(Jan Van Ajk?), 1433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21BD1-0160-154A-BD63-33242075D00F}"/>
              </a:ext>
            </a:extLst>
          </p:cNvPr>
          <p:cNvSpPr txBox="1"/>
          <p:nvPr/>
        </p:nvSpPr>
        <p:spPr>
          <a:xfrm>
            <a:off x="6424280" y="5524539"/>
            <a:ext cx="239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Portret</a:t>
            </a:r>
            <a:r>
              <a:rPr lang="en-US" dirty="0"/>
              <a:t> </a:t>
            </a:r>
            <a:r>
              <a:rPr lang="en-US" dirty="0" err="1"/>
              <a:t>Timoteusa</a:t>
            </a:r>
            <a:r>
              <a:rPr lang="en-US" dirty="0"/>
              <a:t>, 1432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60F16-1235-0248-BDE0-2997B0DFB772}"/>
              </a:ext>
            </a:extLst>
          </p:cNvPr>
          <p:cNvSpPr txBox="1"/>
          <p:nvPr/>
        </p:nvSpPr>
        <p:spPr>
          <a:xfrm>
            <a:off x="549533" y="685800"/>
            <a:ext cx="20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Pojedinačni</a:t>
            </a:r>
            <a:r>
              <a:rPr lang="en-US" dirty="0"/>
              <a:t> </a:t>
            </a:r>
            <a:r>
              <a:rPr lang="en-US" dirty="0" err="1"/>
              <a:t>portreti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341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3F5BC-99EE-F745-884C-4A017444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57912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D7542-BB12-1A49-99F4-68921C221A01}"/>
              </a:ext>
            </a:extLst>
          </p:cNvPr>
          <p:cNvSpPr txBox="1"/>
          <p:nvPr/>
        </p:nvSpPr>
        <p:spPr>
          <a:xfrm>
            <a:off x="6247951" y="5029200"/>
            <a:ext cx="259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Bogorodica</a:t>
            </a:r>
            <a:r>
              <a:rPr lang="en-US" b="1" dirty="0"/>
              <a:t> </a:t>
            </a:r>
            <a:r>
              <a:rPr lang="en-US" b="1" dirty="0" err="1"/>
              <a:t>kancelara</a:t>
            </a:r>
            <a:r>
              <a:rPr lang="en-US" b="1" dirty="0"/>
              <a:t> </a:t>
            </a:r>
            <a:r>
              <a:rPr lang="en-US" b="1" dirty="0" err="1"/>
              <a:t>Rolena</a:t>
            </a:r>
            <a:r>
              <a:rPr lang="en-US" b="1" dirty="0"/>
              <a:t>, 1435</a:t>
            </a:r>
          </a:p>
        </p:txBody>
      </p:sp>
    </p:spTree>
    <p:extLst>
      <p:ext uri="{BB962C8B-B14F-4D97-AF65-F5344CB8AC3E}">
        <p14:creationId xmlns:p14="http://schemas.microsoft.com/office/powerpoint/2010/main" val="411809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1877</TotalTime>
  <Words>213</Words>
  <Application>Microsoft Macintosh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Median</vt:lpstr>
      <vt:lpstr>Opšta istorija umetnosti srednjeg veka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Opšta istorija umetnosti srednjeg veka  zapadna evropa u poznom srednjem veku. Nove teme i nova ikonografska rešenja</dc:title>
  <dc:creator>Jela</dc:creator>
  <cp:lastModifiedBy>Nikola Piperski</cp:lastModifiedBy>
  <cp:revision>107</cp:revision>
  <dcterms:created xsi:type="dcterms:W3CDTF">2020-03-29T14:44:11Z</dcterms:created>
  <dcterms:modified xsi:type="dcterms:W3CDTF">2020-04-30T07:06:32Z</dcterms:modified>
</cp:coreProperties>
</file>