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84" r:id="rId8"/>
    <p:sldId id="261" r:id="rId9"/>
    <p:sldId id="262" r:id="rId10"/>
    <p:sldId id="272" r:id="rId11"/>
    <p:sldId id="274" r:id="rId12"/>
    <p:sldId id="271" r:id="rId13"/>
    <p:sldId id="263" r:id="rId14"/>
    <p:sldId id="275" r:id="rId15"/>
    <p:sldId id="264" r:id="rId16"/>
    <p:sldId id="278" r:id="rId17"/>
    <p:sldId id="276" r:id="rId18"/>
    <p:sldId id="277" r:id="rId19"/>
    <p:sldId id="265" r:id="rId20"/>
    <p:sldId id="279" r:id="rId21"/>
    <p:sldId id="266" r:id="rId22"/>
    <p:sldId id="280" r:id="rId23"/>
    <p:sldId id="267" r:id="rId24"/>
    <p:sldId id="281" r:id="rId25"/>
    <p:sldId id="268" r:id="rId26"/>
    <p:sldId id="269" r:id="rId27"/>
    <p:sldId id="270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D4CB18-D737-47F3-A80E-C02BAA637FD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8305800" cy="1143000"/>
          </a:xfrm>
        </p:spPr>
        <p:txBody>
          <a:bodyPr/>
          <a:lstStyle/>
          <a:p>
            <a:r>
              <a:rPr lang="sr-Latn-RS" sz="2600" dirty="0" smtClean="0"/>
              <a:t>Kulturna istorija srednjeg veka 1000-1500. godine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z="5200" dirty="0" smtClean="0">
                <a:solidFill>
                  <a:schemeClr val="accent2"/>
                </a:solidFill>
              </a:rPr>
              <a:t>Pobožnost poznosrednjovekovnog sveta</a:t>
            </a:r>
            <a:endParaRPr lang="en-US" sz="5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229600" cy="225048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Danse macabre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Danse macabre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97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87" y="1752600"/>
            <a:ext cx="6576513" cy="42062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Ilustrovana pripovest o tri mrtva i tri živa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58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lnSpcReduction="10000"/>
          </a:bodyPr>
          <a:lstStyle/>
          <a:p>
            <a:pPr lvl="0"/>
            <a:r>
              <a:rPr lang="sr-Latn-RS" dirty="0"/>
              <a:t>U</a:t>
            </a:r>
            <a:r>
              <a:rPr lang="sr-Latn-RS" dirty="0" smtClean="0"/>
              <a:t>metnost </a:t>
            </a:r>
            <a:r>
              <a:rPr lang="sr-Latn-RS" b="1" dirty="0"/>
              <a:t>oltarskih pregrada, </a:t>
            </a:r>
            <a:r>
              <a:rPr lang="sr-Latn-RS" dirty="0"/>
              <a:t>slavljenje sakramenata (svetih tajni); finansiraju patricijske i trgovačke porodice (Nemačka, Austrija)naglasak na dekoraciji oltara (kasni 14, </a:t>
            </a:r>
            <a:r>
              <a:rPr lang="sr-Latn-RS" dirty="0" smtClean="0"/>
              <a:t>15. </a:t>
            </a:r>
            <a:r>
              <a:rPr lang="sr-Latn-RS" dirty="0"/>
              <a:t>vek</a:t>
            </a:r>
            <a:r>
              <a:rPr lang="sr-Latn-RS" dirty="0" smtClean="0"/>
              <a:t>).</a:t>
            </a:r>
            <a:endParaRPr lang="en-US" dirty="0"/>
          </a:p>
          <a:p>
            <a:r>
              <a:rPr lang="sr-Latn-RS" dirty="0"/>
              <a:t>O</a:t>
            </a:r>
            <a:r>
              <a:rPr lang="sr-Latn-RS" dirty="0" smtClean="0"/>
              <a:t>tvaranje </a:t>
            </a:r>
            <a:r>
              <a:rPr lang="sr-Latn-RS" dirty="0"/>
              <a:t>i zatvaranje oltarskih dveri orkestrirano kao dramatični okvir u kontekstu proslavljanja odgovarajućih praznika tokom litrugijske </a:t>
            </a:r>
            <a:r>
              <a:rPr lang="sr-Latn-RS" dirty="0" smtClean="0"/>
              <a:t>godine. </a:t>
            </a:r>
            <a:endParaRPr lang="en-US" dirty="0"/>
          </a:p>
          <a:p>
            <a:r>
              <a:rPr lang="sr-Latn-RS" dirty="0"/>
              <a:t>Rodžer Van den Vajden</a:t>
            </a:r>
            <a:r>
              <a:rPr lang="sr-Latn-RS" dirty="0" smtClean="0"/>
              <a:t>, </a:t>
            </a:r>
            <a:r>
              <a:rPr lang="sr-Latn-RS" i="1" dirty="0"/>
              <a:t>Sedam sakramenata</a:t>
            </a:r>
            <a:r>
              <a:rPr lang="sr-Latn-RS" dirty="0"/>
              <a:t> (1441); u središtu se nalazi Raspeće ispod kojeg sveštenik uzdiže hostiju tokom litrugijskog obreda (oltar), svaka sveta tajna praćena anđelom u drugoj boji, poručio ga episkop Turnea za oltar svoje privatne kapele (reakcija na Viklifa i husite koji dovode u pitanje u poznom 14. i ranom </a:t>
            </a:r>
            <a:r>
              <a:rPr lang="sr-Latn-RS" dirty="0" smtClean="0"/>
              <a:t>15. veku </a:t>
            </a:r>
            <a:r>
              <a:rPr lang="sr-Latn-RS" dirty="0"/>
              <a:t>doktrinu o </a:t>
            </a:r>
            <a:r>
              <a:rPr lang="sr-Latn-RS" dirty="0" smtClean="0"/>
              <a:t>transsupstancijaciji).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08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47" y="1667256"/>
            <a:ext cx="5414253" cy="47335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R.Van </a:t>
            </a:r>
            <a:r>
              <a:rPr lang="sr-Latn-RS" dirty="0">
                <a:solidFill>
                  <a:schemeClr val="bg1"/>
                </a:solidFill>
              </a:rPr>
              <a:t>den Vajden, </a:t>
            </a:r>
            <a:r>
              <a:rPr lang="sr-Latn-RS" i="1" dirty="0">
                <a:solidFill>
                  <a:schemeClr val="bg1"/>
                </a:solidFill>
              </a:rPr>
              <a:t>Sedam sakramenata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90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r>
              <a:rPr lang="sr-Latn-RS" dirty="0"/>
              <a:t>M</a:t>
            </a:r>
            <a:r>
              <a:rPr lang="sr-Latn-RS" dirty="0" smtClean="0"/>
              <a:t>olitva </a:t>
            </a:r>
            <a:r>
              <a:rPr lang="sr-Latn-RS" dirty="0"/>
              <a:t>kao blagoslov i skormnosti (humilitas): „daj mi snage da verujem s nepoljuljanom verom“ podvlače vrednosti unutrašnjeg života, snaga interpretacije počiva u onome koji se </a:t>
            </a:r>
            <a:r>
              <a:rPr lang="sr-Latn-RS" dirty="0" smtClean="0"/>
              <a:t>moli.</a:t>
            </a:r>
            <a:endParaRPr lang="en-US" dirty="0"/>
          </a:p>
          <a:p>
            <a:pPr lvl="0"/>
            <a:r>
              <a:rPr lang="sr-Latn-RS" b="1" dirty="0"/>
              <a:t>K</a:t>
            </a:r>
            <a:r>
              <a:rPr lang="sr-Latn-RS" b="1" dirty="0" smtClean="0"/>
              <a:t>uga</a:t>
            </a:r>
            <a:r>
              <a:rPr lang="sr-Latn-RS" dirty="0" smtClean="0"/>
              <a:t> </a:t>
            </a:r>
            <a:r>
              <a:rPr lang="sr-Latn-RS" dirty="0"/>
              <a:t>– posledica epidemije Velike kuge </a:t>
            </a:r>
            <a:r>
              <a:rPr lang="sr-Latn-RS" dirty="0" smtClean="0"/>
              <a:t>1348/50. </a:t>
            </a:r>
            <a:r>
              <a:rPr lang="sr-Latn-RS" dirty="0"/>
              <a:t>bila je pojava straha koji je doveo do porasta rezignacije, shvatanja o neminovnosti i konačnosti smrti; u memorijalnoj umetnosti stavlja se naglasak na čas kada duša napušta smrtno telo – slike raspadnutog tela, leš iznad groba, </a:t>
            </a:r>
            <a:r>
              <a:rPr lang="sr-Latn-RS" dirty="0" smtClean="0"/>
              <a:t>danse </a:t>
            </a:r>
            <a:r>
              <a:rPr lang="sr-Latn-RS" dirty="0"/>
              <a:t>macabre (dolazak mrtvih među žive da ih povedu); povezano sa ideologijom </a:t>
            </a:r>
            <a:r>
              <a:rPr lang="sr-Latn-RS" dirty="0" smtClean="0"/>
              <a:t>pokajanja.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69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35" y="1524000"/>
            <a:ext cx="664213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Grob Filipa Poa, 15. vek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22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12" y="1781175"/>
            <a:ext cx="7263088" cy="40862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Nadgrobni spomenik - </a:t>
            </a:r>
            <a:r>
              <a:rPr lang="sr-Latn-RS" i="1" dirty="0" smtClean="0">
                <a:solidFill>
                  <a:schemeClr val="bg1"/>
                </a:solidFill>
              </a:rPr>
              <a:t>transi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75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4183284" cy="5867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9400" y="29718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Mrtvo i živo telo,</a:t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> 14. vek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5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/>
          </a:bodyPr>
          <a:lstStyle/>
          <a:p>
            <a:r>
              <a:rPr lang="sr-Latn-RS" b="1" dirty="0"/>
              <a:t>Bogorodica </a:t>
            </a:r>
            <a:r>
              <a:rPr lang="sr-Latn-RS" dirty="0"/>
              <a:t>– najvažniji posrednik kao </a:t>
            </a:r>
            <a:r>
              <a:rPr lang="sr-Latn-RS" b="1" dirty="0" smtClean="0"/>
              <a:t>Pietà.</a:t>
            </a:r>
            <a:endParaRPr lang="en-US" dirty="0"/>
          </a:p>
          <a:p>
            <a:r>
              <a:rPr lang="sr-Latn-RS" dirty="0"/>
              <a:t>P</a:t>
            </a:r>
            <a:r>
              <a:rPr lang="sr-Latn-RS" dirty="0" smtClean="0"/>
              <a:t>obožnosti </a:t>
            </a:r>
            <a:r>
              <a:rPr lang="sr-Latn-RS" dirty="0"/>
              <a:t>Stradanja pridružuje se </a:t>
            </a:r>
            <a:r>
              <a:rPr lang="sr-Latn-RS" dirty="0" smtClean="0"/>
              <a:t>Marijanska </a:t>
            </a:r>
            <a:r>
              <a:rPr lang="sr-Latn-RS" dirty="0"/>
              <a:t>p</a:t>
            </a:r>
            <a:r>
              <a:rPr lang="sr-Latn-RS" dirty="0" smtClean="0"/>
              <a:t>obožnost.</a:t>
            </a:r>
            <a:endParaRPr lang="en-US" dirty="0"/>
          </a:p>
          <a:p>
            <a:r>
              <a:rPr lang="sr-Latn-RS" dirty="0"/>
              <a:t>P</a:t>
            </a:r>
            <a:r>
              <a:rPr lang="sr-Latn-RS" dirty="0" smtClean="0"/>
              <a:t>obožnost </a:t>
            </a:r>
            <a:r>
              <a:rPr lang="sr-Latn-RS" dirty="0"/>
              <a:t>14.veka ispoljava se u molitvi koju prati mistička ekstaza (prva faza molitve je kontemplacija i meditacija koje prati empatično vezivanje vernika za stradanja i muke Isusove, da bi napredovala ka mističnom sjedinjenju sa Hristom (stigmati); tokom molitve vernika prati osećaj Božjeg prisustva</a:t>
            </a:r>
            <a:r>
              <a:rPr lang="sr-Latn-RS" dirty="0" smtClean="0"/>
              <a:t>).</a:t>
            </a:r>
          </a:p>
          <a:p>
            <a:r>
              <a:rPr lang="sr-Latn-RS" dirty="0" smtClean="0"/>
              <a:t>Razvoj </a:t>
            </a:r>
            <a:r>
              <a:rPr lang="sr-Latn-RS" b="1" dirty="0"/>
              <a:t>privatne </a:t>
            </a:r>
            <a:r>
              <a:rPr lang="sr-Latn-RS" b="1" dirty="0" smtClean="0"/>
              <a:t>pobožnosti.</a:t>
            </a:r>
            <a:endParaRPr lang="en-US" dirty="0"/>
          </a:p>
          <a:p>
            <a:r>
              <a:rPr lang="sr-Latn-RS" dirty="0" smtClean="0"/>
              <a:t>Popularna </a:t>
            </a:r>
            <a:r>
              <a:rPr lang="sr-Latn-RS" dirty="0"/>
              <a:t>pobožnost ogleda se u učešću u liturgiji, propovedima, litijama, efemernim spektaklima, u hodočašćima i povorkama </a:t>
            </a:r>
            <a:r>
              <a:rPr lang="sr-Latn-RS" dirty="0" smtClean="0"/>
              <a:t>flagelanata.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6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marL="0" indent="0">
              <a:buNone/>
            </a:pPr>
            <a:r>
              <a:rPr lang="sr-Latn-RS" dirty="0"/>
              <a:t>Tokom 13.veka promenila se uloga crkve zahvaljujući delovanju onih snaga koje je </a:t>
            </a:r>
            <a:r>
              <a:rPr lang="sr-Latn-RS" dirty="0" smtClean="0"/>
              <a:t>ona morala </a:t>
            </a:r>
            <a:r>
              <a:rPr lang="sr-Latn-RS" dirty="0"/>
              <a:t>da pripoji sebi da bi odgovorila zahtevima društvenog razvoja</a:t>
            </a:r>
            <a:r>
              <a:rPr lang="sr-Latn-RS" dirty="0" smtClean="0"/>
              <a:t>:</a:t>
            </a:r>
          </a:p>
          <a:p>
            <a:pPr lvl="0"/>
            <a:r>
              <a:rPr lang="sr-Latn-RS" dirty="0"/>
              <a:t>dogmatski pojam siromaštva kakav je bio oličen u prosjačkim redovima nije više odgovarao na pitanja vremena; kao odgovor na promene u društvu nastaju novi  autentični religiozni pokreti i nova pitanja koja oni postavljaju; zadatak crkve bio je da privuče te nove snage i inkorporira ih unutar sopstvene </a:t>
            </a:r>
            <a:r>
              <a:rPr lang="sr-Latn-RS" dirty="0" smtClean="0"/>
              <a:t>organizacije;</a:t>
            </a:r>
            <a:endParaRPr lang="en-US" dirty="0"/>
          </a:p>
          <a:p>
            <a:pPr lvl="0"/>
            <a:r>
              <a:rPr lang="sr-Latn-RS" dirty="0"/>
              <a:t>novonastale institucije </a:t>
            </a:r>
            <a:r>
              <a:rPr lang="sr-Latn-RS" b="1" dirty="0" smtClean="0"/>
              <a:t>populističke;</a:t>
            </a:r>
          </a:p>
          <a:p>
            <a:r>
              <a:rPr lang="sr-Latn-RS" dirty="0"/>
              <a:t>papstvo u doba Avinjonskog ropstva (1308-1378) slabo i podeljeno, što dovodi do novih talasa </a:t>
            </a:r>
            <a:r>
              <a:rPr lang="sr-Latn-RS" b="1" dirty="0"/>
              <a:t>reformi </a:t>
            </a:r>
            <a:r>
              <a:rPr lang="sr-Latn-RS" b="1" dirty="0" smtClean="0"/>
              <a:t>crkve;</a:t>
            </a:r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57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1839092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Bogorodica sa malim Hristom i Piet</a:t>
            </a:r>
            <a:r>
              <a:rPr lang="sr-Latn-RS" dirty="0">
                <a:solidFill>
                  <a:schemeClr val="bg1"/>
                </a:solidFill>
              </a:rPr>
              <a:t>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0"/>
            <a:ext cx="351293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44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/>
          </a:bodyPr>
          <a:lstStyle/>
          <a:p>
            <a:r>
              <a:rPr lang="sr-Latn-RS" b="1" dirty="0"/>
              <a:t>C</a:t>
            </a:r>
            <a:r>
              <a:rPr lang="sr-Latn-RS" b="1" dirty="0" smtClean="0"/>
              <a:t>eremonije</a:t>
            </a:r>
            <a:r>
              <a:rPr lang="sr-Latn-RS" dirty="0"/>
              <a:t>: liturgijska drama, liturgijska </a:t>
            </a:r>
            <a:r>
              <a:rPr lang="sr-Latn-RS" dirty="0" smtClean="0"/>
              <a:t>muzika.</a:t>
            </a:r>
            <a:endParaRPr lang="en-US" dirty="0"/>
          </a:p>
          <a:p>
            <a:r>
              <a:rPr lang="sr-Latn-RS" b="1" dirty="0"/>
              <a:t>S</a:t>
            </a:r>
            <a:r>
              <a:rPr lang="sr-Latn-RS" b="1" dirty="0" smtClean="0"/>
              <a:t>pektakli </a:t>
            </a:r>
            <a:r>
              <a:rPr lang="sr-Latn-RS" dirty="0"/>
              <a:t>- </a:t>
            </a:r>
            <a:r>
              <a:rPr lang="sr-Latn-RS" b="1" dirty="0"/>
              <a:t> </a:t>
            </a:r>
            <a:r>
              <a:rPr lang="sr-Latn-RS" dirty="0"/>
              <a:t>Planctus Virginis (Plač Majke Božije, pripoveda o bolu Bogorodice pred mrtvim sinom); skulptoralna grupa Skidanje sa krsta (praćeno sa laudes – pesme tužbalice na vernakularnom jeziku); spektakli poput polaganja Hrista u grob - depositio (posle večernja na Veliki Petak), elevatio (u noći Vaskrsa) i visitatio sepulschri izvode se uz pomoć rekvizita (mobilnih delova tela, perike, trnovog venca): </a:t>
            </a:r>
            <a:r>
              <a:rPr lang="sr-Latn-RS" b="1" i="1" dirty="0"/>
              <a:t>sacrae representationi</a:t>
            </a:r>
            <a:r>
              <a:rPr lang="sr-Latn-RS" dirty="0"/>
              <a:t> (uloge igraju sveštenici, pratnja pojanja): </a:t>
            </a:r>
            <a:r>
              <a:rPr lang="sr-Latn-RS" b="1" dirty="0"/>
              <a:t>katedrala kao teatar sećanja (podsećanja</a:t>
            </a:r>
            <a:r>
              <a:rPr lang="sr-Latn-RS" b="1" dirty="0" smtClean="0"/>
              <a:t>).</a:t>
            </a:r>
            <a:endParaRPr lang="en-US" dirty="0"/>
          </a:p>
          <a:p>
            <a:r>
              <a:rPr lang="sr-Latn-RS" dirty="0"/>
              <a:t>A</a:t>
            </a:r>
            <a:r>
              <a:rPr lang="sr-Latn-RS" dirty="0" smtClean="0"/>
              <a:t>kcenat </a:t>
            </a:r>
            <a:r>
              <a:rPr lang="sr-Latn-RS" dirty="0"/>
              <a:t>na svetiteljskom liku – svedočanstvo o svesti o individualnoj odgovornosti za put </a:t>
            </a:r>
            <a:r>
              <a:rPr lang="sr-Latn-RS" dirty="0" smtClean="0"/>
              <a:t>spasenja.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10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Hristos na magarcu (Cveti)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61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 lnSpcReduction="10000"/>
          </a:bodyPr>
          <a:lstStyle/>
          <a:p>
            <a:r>
              <a:rPr lang="sr-Latn-RS" dirty="0"/>
              <a:t>M</a:t>
            </a:r>
            <a:r>
              <a:rPr lang="sr-Latn-RS" dirty="0" smtClean="0"/>
              <a:t>esto </a:t>
            </a:r>
            <a:r>
              <a:rPr lang="sr-Latn-RS" dirty="0"/>
              <a:t>kulta – </a:t>
            </a:r>
            <a:r>
              <a:rPr lang="sr-Latn-RS" b="1" dirty="0"/>
              <a:t>katedrala</a:t>
            </a:r>
            <a:r>
              <a:rPr lang="sr-Latn-RS" dirty="0"/>
              <a:t> (Westwerk: u sredini Krunisanje Bogorodice – </a:t>
            </a:r>
            <a:r>
              <a:rPr lang="sr-Latn-RS" dirty="0" smtClean="0"/>
              <a:t>primer </a:t>
            </a:r>
            <a:r>
              <a:rPr lang="sr-Latn-RS" dirty="0"/>
              <a:t>katedrala u Remsu; prikaz stradanja Hristovih – Raspeće i Strašni sud); figure proroka i svetitelja – bočni portali (uloga skulpture u crkvi: poruka i simbolični značaj</a:t>
            </a:r>
            <a:r>
              <a:rPr lang="sr-Latn-RS" dirty="0" smtClean="0"/>
              <a:t>).</a:t>
            </a:r>
            <a:endParaRPr lang="en-US" dirty="0"/>
          </a:p>
          <a:p>
            <a:r>
              <a:rPr lang="sr-Latn-RS" dirty="0"/>
              <a:t>Raspeće – odgovara novonastaloj pobožnosti usredsređenoj na telo Hristovo i Vaskrs; drastične predstave muka i </a:t>
            </a:r>
            <a:r>
              <a:rPr lang="sr-Latn-RS" dirty="0" smtClean="0"/>
              <a:t>stradanja.</a:t>
            </a:r>
            <a:endParaRPr lang="en-US" dirty="0"/>
          </a:p>
          <a:p>
            <a:r>
              <a:rPr lang="sr-Latn-RS" dirty="0"/>
              <a:t>Ikonološka summa 13.veka – strast ka poretku (ordo); programi katedrala: 1.sacra scriptura 2. sacra mathematica 3.simbolički </a:t>
            </a:r>
            <a:r>
              <a:rPr lang="sr-Latn-RS" dirty="0" smtClean="0"/>
              <a:t>jezik.</a:t>
            </a:r>
            <a:endParaRPr lang="en-US" dirty="0"/>
          </a:p>
          <a:p>
            <a:r>
              <a:rPr lang="sr-Latn-RS" dirty="0"/>
              <a:t>U</a:t>
            </a:r>
            <a:r>
              <a:rPr lang="sr-Latn-RS" dirty="0" smtClean="0"/>
              <a:t>metnost</a:t>
            </a:r>
            <a:r>
              <a:rPr lang="sr-Latn-RS" dirty="0"/>
              <a:t>: emotivni i komunikativni karakter; narativni karakter (scene iz života sv.Franje, gornja crkva u Asiziju: visoko komunikativna i visoko emocionalna umetnost</a:t>
            </a:r>
            <a:r>
              <a:rPr lang="sr-Latn-RS" dirty="0" smtClean="0"/>
              <a:t>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5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06400"/>
            <a:ext cx="4495800" cy="5994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3400" y="3124200"/>
            <a:ext cx="5638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Instrumenti </a:t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>Hristovog </a:t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>stradanja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6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019800"/>
          </a:xfrm>
        </p:spPr>
        <p:txBody>
          <a:bodyPr>
            <a:normAutofit/>
          </a:bodyPr>
          <a:lstStyle/>
          <a:p>
            <a:pPr lvl="0"/>
            <a:r>
              <a:rPr lang="sr-Latn-RS" dirty="0"/>
              <a:t>S</a:t>
            </a:r>
            <a:r>
              <a:rPr lang="sr-Latn-RS" dirty="0" smtClean="0"/>
              <a:t>like</a:t>
            </a:r>
            <a:r>
              <a:rPr lang="sr-Latn-RS" dirty="0"/>
              <a:t>: </a:t>
            </a:r>
            <a:r>
              <a:rPr lang="sr-Latn-RS" b="1" i="1" dirty="0"/>
              <a:t>litterae laicorum</a:t>
            </a:r>
            <a:r>
              <a:rPr lang="sr-Latn-RS" dirty="0"/>
              <a:t>: Bonaventura – slike su korisne jer se bore protiv neznanja neukih, inercije emocija i slabosti sećanja; važno mesto igra </a:t>
            </a:r>
            <a:r>
              <a:rPr lang="sr-Latn-RS" b="1" dirty="0"/>
              <a:t>boja (blještavilo vizije); </a:t>
            </a:r>
            <a:r>
              <a:rPr lang="sr-Latn-RS" dirty="0"/>
              <a:t>blještavilo zlata i dragulja dostupno samo </a:t>
            </a:r>
            <a:r>
              <a:rPr lang="sr-Latn-RS" dirty="0" smtClean="0"/>
              <a:t>bogatima </a:t>
            </a:r>
            <a:r>
              <a:rPr lang="sr-Latn-RS" dirty="0"/>
              <a:t>(dočarava atmosferu ekstremne pobožnosti</a:t>
            </a:r>
            <a:r>
              <a:rPr lang="sr-Latn-RS" dirty="0" smtClean="0"/>
              <a:t>).</a:t>
            </a:r>
            <a:endParaRPr lang="en-US" dirty="0"/>
          </a:p>
          <a:p>
            <a:r>
              <a:rPr lang="sr-Latn-RS" dirty="0"/>
              <a:t>S</a:t>
            </a:r>
            <a:r>
              <a:rPr lang="sr-Latn-RS" dirty="0" smtClean="0"/>
              <a:t>like </a:t>
            </a:r>
            <a:r>
              <a:rPr lang="sr-Latn-RS" dirty="0"/>
              <a:t>neophodne da se fasada crkve transformiše u knjigu (pismo); figure na fasadi postavljene su u hijerarhijskom poretku i njihov cilj je da podstaknu </a:t>
            </a:r>
            <a:r>
              <a:rPr lang="sr-Latn-RS" dirty="0" smtClean="0"/>
              <a:t>memoriju.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17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lvl="0" indent="0">
              <a:buNone/>
            </a:pPr>
            <a:r>
              <a:rPr lang="sr-Latn-RS" b="1" dirty="0"/>
              <a:t>M</a:t>
            </a:r>
            <a:r>
              <a:rPr lang="sr-Latn-RS" b="1" dirty="0" smtClean="0"/>
              <a:t>emoria</a:t>
            </a:r>
            <a:r>
              <a:rPr lang="sr-Latn-RS" b="1" dirty="0"/>
              <a:t>:</a:t>
            </a:r>
            <a:endParaRPr lang="en-US" dirty="0"/>
          </a:p>
          <a:p>
            <a:r>
              <a:rPr lang="sr-Latn-RS" dirty="0"/>
              <a:t>evharistička pobožnost razvila se u eposi kada je akcenat stavljan na ljudskost Boga i posledično, njegovom Stradanju; ona priziva telesno prisustvo Hrista  i memorijal </a:t>
            </a:r>
            <a:r>
              <a:rPr lang="sr-Latn-RS" dirty="0" smtClean="0"/>
              <a:t>pasije;</a:t>
            </a:r>
            <a:endParaRPr lang="en-US" dirty="0"/>
          </a:p>
          <a:p>
            <a:r>
              <a:rPr lang="sr-Latn-RS" dirty="0"/>
              <a:t>2 registra memorije: 1.onaj koji se tiče slika kao predstave prošlih događaja i služi kao podsećanje, spas od zaborava 2. onaj koji imagines postavlja na posebna mesta (loci) na fasadi i time ih stavlja u vezu sa značenjem: prvi se obraća neukima, drugi eliti.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66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r-Latn-RS" dirty="0"/>
              <a:t>L</a:t>
            </a:r>
            <a:r>
              <a:rPr lang="sr-Latn-RS" dirty="0" smtClean="0"/>
              <a:t>okalni </a:t>
            </a:r>
            <a:r>
              <a:rPr lang="sr-Latn-RS" dirty="0"/>
              <a:t>svetitelji – posrednici koji vernicima garantuju da se figure i scene izvajane u kamenu koje pričaju istoriju spasenja tiču njih samih – tako se obezbeđuje prelaz (passage) između zemaljskog sveta u nebeski, između prošlosti i </a:t>
            </a:r>
            <a:r>
              <a:rPr lang="sr-Latn-RS" dirty="0" smtClean="0"/>
              <a:t>sadašnjice.</a:t>
            </a:r>
            <a:endParaRPr lang="en-US" dirty="0"/>
          </a:p>
          <a:p>
            <a:r>
              <a:rPr lang="sr-Latn-RS" dirty="0"/>
              <a:t>S</a:t>
            </a:r>
            <a:r>
              <a:rPr lang="sr-Latn-RS" dirty="0" smtClean="0"/>
              <a:t>ećanje </a:t>
            </a:r>
            <a:r>
              <a:rPr lang="sr-Latn-RS" dirty="0"/>
              <a:t>(memoria) ima svoje mesto u širokom programu </a:t>
            </a:r>
            <a:r>
              <a:rPr lang="sr-Latn-RS" dirty="0" smtClean="0"/>
              <a:t>spasenja.</a:t>
            </a:r>
            <a:endParaRPr lang="en-US" dirty="0"/>
          </a:p>
          <a:p>
            <a:r>
              <a:rPr lang="sr-Latn-RS" dirty="0"/>
              <a:t>P</a:t>
            </a:r>
            <a:r>
              <a:rPr lang="sr-Latn-RS" dirty="0" smtClean="0"/>
              <a:t>ojava </a:t>
            </a:r>
            <a:r>
              <a:rPr lang="sr-Latn-RS" b="1" dirty="0"/>
              <a:t>mappae mundi </a:t>
            </a:r>
            <a:r>
              <a:rPr lang="sr-Latn-RS" dirty="0"/>
              <a:t>– odraz imago mundi kao hronike istorije sveta (spasenja</a:t>
            </a:r>
            <a:r>
              <a:rPr lang="sr-Latn-RS" dirty="0" smtClean="0"/>
              <a:t>).</a:t>
            </a:r>
            <a:endParaRPr lang="en-US" dirty="0"/>
          </a:p>
          <a:p>
            <a:r>
              <a:rPr lang="sr-Latn-RS" dirty="0"/>
              <a:t>H</a:t>
            </a:r>
            <a:r>
              <a:rPr lang="sr-Latn-RS" dirty="0" smtClean="0"/>
              <a:t>rišćanska </a:t>
            </a:r>
            <a:r>
              <a:rPr lang="sr-Latn-RS" dirty="0"/>
              <a:t>vera je simbolizovana slikom Raspetog i slikom </a:t>
            </a:r>
            <a:r>
              <a:rPr lang="sr-Latn-RS" dirty="0" smtClean="0"/>
              <a:t>sveta.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06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609600"/>
            <a:ext cx="4286250" cy="5715000"/>
          </a:xfrm>
        </p:spPr>
      </p:pic>
    </p:spTree>
    <p:extLst>
      <p:ext uri="{BB962C8B-B14F-4D97-AF65-F5344CB8AC3E}">
        <p14:creationId xmlns:p14="http://schemas.microsoft.com/office/powerpoint/2010/main" val="268387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86400"/>
          </a:xfrm>
        </p:spPr>
        <p:txBody>
          <a:bodyPr>
            <a:normAutofit/>
          </a:bodyPr>
          <a:lstStyle/>
          <a:p>
            <a:pPr lvl="0"/>
            <a:r>
              <a:rPr lang="sr-Latn-RS" dirty="0"/>
              <a:t>religiozni život 14. i 15.veka obeležen naglim smenjivanjem gotovo nespojivih suprotnosti: čudne mešavine bizarne sklonosti prema sjaju i stroge pobožnosti; glad za bojom i sjajem – „zatrpavanje“ vere umetničkim delima; </a:t>
            </a:r>
            <a:r>
              <a:rPr lang="sr-Latn-RS" b="1" dirty="0"/>
              <a:t>„materijalnost“</a:t>
            </a:r>
            <a:r>
              <a:rPr lang="sr-Latn-RS" dirty="0"/>
              <a:t>; ispoljavanje prenaglašene skrušenosti koja je puna „sjaja“ (samoponižavanje: ulazak u grad kralja nošenog u koritu za đubre); ideal svetosti (romantika svetosti) ogleda se u stavu da vreme stoji, kao i ideal viteštva i ideal svetosti nastoji da ostvari idealne predstave o određenom načinu života i da ih izrazi u književnosti; religiozni entuzijazam kraja srednjeg veka obeležen religioznom </a:t>
            </a:r>
            <a:r>
              <a:rPr lang="sr-Latn-RS" dirty="0" smtClean="0"/>
              <a:t>fantazijom.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5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b="1" u="sng" dirty="0"/>
              <a:t>Teme nove osećajnosti</a:t>
            </a:r>
            <a:r>
              <a:rPr lang="sr-Latn-RS" dirty="0"/>
              <a:t>:</a:t>
            </a:r>
            <a:endParaRPr lang="en-US" dirty="0"/>
          </a:p>
          <a:p>
            <a:pPr lvl="0"/>
            <a:r>
              <a:rPr lang="sr-Latn-RS" b="1" dirty="0"/>
              <a:t>estetika dekoracije </a:t>
            </a:r>
            <a:r>
              <a:rPr lang="sr-Latn-RS" dirty="0"/>
              <a:t> (obraća se laičkoj pobožnosti)</a:t>
            </a:r>
            <a:r>
              <a:rPr lang="sr-Latn-RS" b="1" dirty="0"/>
              <a:t>, sjaj, atmosfera ekstremne pobožnosti </a:t>
            </a:r>
            <a:r>
              <a:rPr lang="sr-Latn-RS" dirty="0"/>
              <a:t>(blještave vizije); Luj IX: standard širom Evrope postavila aristokratska pariska „estetika dragocenosti“; naglasak na dekorativnom u graditeljstvu (niše na fasadama); plemićki ukus nametnuo kanon lepote na evropskim </a:t>
            </a:r>
            <a:r>
              <a:rPr lang="sr-Latn-RS" dirty="0" smtClean="0"/>
              <a:t>dvorovima;</a:t>
            </a:r>
            <a:endParaRPr lang="en-US" dirty="0"/>
          </a:p>
          <a:p>
            <a:pPr lvl="0"/>
            <a:r>
              <a:rPr lang="sr-Latn-RS" b="1" dirty="0"/>
              <a:t>centralno mesto propovedi: propovednički stil </a:t>
            </a:r>
            <a:r>
              <a:rPr lang="sr-Latn-RS" dirty="0"/>
              <a:t>– vezan za popularnu pobožnost: ilustrativne priče, ukazuju na puteve ka novim formama pobožnosti; prosjački redovi izuzeti od jurisdikcije episkopa i odgovorni direktno papi; propovedi  - prijemčivost; cilj slike: da poistoveti (kao siromaštvo), da probudi emocije; preobražava mrtve slike u kvazi žive </a:t>
            </a:r>
            <a:r>
              <a:rPr lang="sr-Latn-RS" dirty="0" smtClean="0"/>
              <a:t>realitete;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5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>
            <a:normAutofit lnSpcReduction="10000"/>
          </a:bodyPr>
          <a:lstStyle/>
          <a:p>
            <a:pPr lvl="0"/>
            <a:r>
              <a:rPr lang="sr-Latn-RS" dirty="0"/>
              <a:t>dominantna uloga ljudske figure u crkvenoj umetnosti: polazište poznosrednjovekovne pobožnosti je </a:t>
            </a:r>
            <a:r>
              <a:rPr lang="sr-Latn-RS" b="1" dirty="0"/>
              <a:t>Hristovo telo; </a:t>
            </a:r>
            <a:r>
              <a:rPr lang="sr-Latn-RS" dirty="0"/>
              <a:t>empatija sa stradanjem (</a:t>
            </a:r>
            <a:r>
              <a:rPr lang="sr-Latn-RS" i="1" dirty="0"/>
              <a:t>passio</a:t>
            </a:r>
            <a:r>
              <a:rPr lang="sr-Latn-RS" dirty="0"/>
              <a:t>); cilj umetnosti buđenje emocionalnosti; Franjino primanje stigmata manifestacija ekstremnih vizuelnih znakova koji odgovaraju mističnom nadahnuću 13.veka i procesu identifikovanja sa </a:t>
            </a:r>
            <a:r>
              <a:rPr lang="sr-Latn-RS" dirty="0" smtClean="0"/>
              <a:t>Hristom) slike </a:t>
            </a:r>
            <a:r>
              <a:rPr lang="sr-Latn-RS" dirty="0"/>
              <a:t>Hristovih rana izraz poistovećivanja sa </a:t>
            </a:r>
            <a:r>
              <a:rPr lang="sr-Latn-RS" i="1" dirty="0"/>
              <a:t>Christus patiens</a:t>
            </a:r>
            <a:r>
              <a:rPr lang="sr-Latn-RS" dirty="0"/>
              <a:t>; crux horribilis – izraz straha crkve zbog porasta ekstremnih vidova popularne pobožnosti, slivaju se sa borbom crkve protiv idolatrije; </a:t>
            </a:r>
            <a:r>
              <a:rPr lang="sr-Latn-RS" dirty="0" smtClean="0"/>
              <a:t>Gabelkreuz </a:t>
            </a:r>
            <a:r>
              <a:rPr lang="sr-Latn-RS" dirty="0"/>
              <a:t>1304, novi tip raspeća nemačkog porekla izložen </a:t>
            </a:r>
            <a:r>
              <a:rPr lang="sr-Latn-RS" dirty="0" smtClean="0"/>
              <a:t>1305. </a:t>
            </a:r>
            <a:r>
              <a:rPr lang="sr-Latn-RS" dirty="0"/>
              <a:t>na Veliki petak u Londonu, privukao mase koje su došle da ga obožavaju, tajno uklonjen i optužen kao </a:t>
            </a:r>
            <a:r>
              <a:rPr lang="sr-Latn-RS" dirty="0" smtClean="0"/>
              <a:t>idol.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1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45877"/>
            <a:ext cx="3581400" cy="470785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Crux horribilis, 14. vek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1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5096568" cy="4800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Oplakivanje Hrista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lnSpcReduction="10000"/>
          </a:bodyPr>
          <a:lstStyle/>
          <a:p>
            <a:pPr lvl="0"/>
            <a:r>
              <a:rPr lang="sr-Latn-RS" b="1" dirty="0"/>
              <a:t>N</a:t>
            </a:r>
            <a:r>
              <a:rPr lang="sr-Latn-RS" b="1" dirty="0" smtClean="0"/>
              <a:t>adahnuće misterioznim:</a:t>
            </a:r>
            <a:endParaRPr lang="en-US" dirty="0"/>
          </a:p>
          <a:p>
            <a:pPr lvl="0"/>
            <a:r>
              <a:rPr lang="sr-Latn-RS" dirty="0"/>
              <a:t>p</a:t>
            </a:r>
            <a:r>
              <a:rPr lang="sr-Latn-RS" dirty="0" smtClean="0"/>
              <a:t>itanje </a:t>
            </a:r>
            <a:r>
              <a:rPr lang="sr-Latn-RS" dirty="0"/>
              <a:t>Hristovog realnog prisustva u evharistiji (IV lateranski sabor formuliše dogmu o </a:t>
            </a:r>
            <a:r>
              <a:rPr lang="sr-Latn-RS" dirty="0" smtClean="0"/>
              <a:t>transsupstancijaciji</a:t>
            </a:r>
            <a:r>
              <a:rPr lang="sr-Latn-RS" dirty="0"/>
              <a:t>); </a:t>
            </a:r>
            <a:r>
              <a:rPr lang="sr-Latn-RS" dirty="0" smtClean="0"/>
              <a:t>1311. </a:t>
            </a:r>
            <a:r>
              <a:rPr lang="sr-Latn-RS" dirty="0"/>
              <a:t>sabor u Beču proglašava praznik </a:t>
            </a:r>
            <a:r>
              <a:rPr lang="sr-Latn-RS" b="1" i="1" dirty="0"/>
              <a:t>Corpus Christi</a:t>
            </a:r>
            <a:r>
              <a:rPr lang="sr-Latn-RS" dirty="0"/>
              <a:t> u čast Hristovog stvarnog prisustva (četvrtak posle Svete Trojice): osveštana hostija nošena u procesiji po ukrašenim gradskim ulicama – tema urbanog spektakla; umetnost tabernakla – šatori za hostiju (hleb i vino tokom osvećenja odista postaju telo i krv Hristova); tema </a:t>
            </a:r>
            <a:r>
              <a:rPr lang="sr-Latn-RS" b="1" dirty="0"/>
              <a:t>pokajanja</a:t>
            </a:r>
            <a:r>
              <a:rPr lang="sr-Latn-RS" dirty="0"/>
              <a:t> – omogućava se </a:t>
            </a:r>
            <a:r>
              <a:rPr lang="sr-Latn-RS" dirty="0" smtClean="0"/>
              <a:t>zaobilaženje </a:t>
            </a:r>
            <a:r>
              <a:rPr lang="sr-Latn-RS" dirty="0"/>
              <a:t>čistilišta (na saboru u Lionu 1274. zvanično proglašena dogma o čistilištu kao o „trećem mestu“ )u početku prostorno shvatanje, kasnije se doživljava kao stanje); Dante u „Božanstvenoj komediji“ oblikuje sliku čistilišta (vizuelna topografija planine sa sedam platoa); </a:t>
            </a:r>
            <a:r>
              <a:rPr lang="sr-Latn-RS" b="1" dirty="0"/>
              <a:t>pitanje greha i </a:t>
            </a:r>
            <a:r>
              <a:rPr lang="sr-Latn-RS" b="1" dirty="0" smtClean="0"/>
              <a:t>kazne.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30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92500"/>
          </a:bodyPr>
          <a:lstStyle/>
          <a:p>
            <a:pPr lvl="0"/>
            <a:r>
              <a:rPr lang="sr-Latn-RS" b="1" dirty="0"/>
              <a:t>S</a:t>
            </a:r>
            <a:r>
              <a:rPr lang="sr-Latn-RS" b="1" dirty="0" smtClean="0"/>
              <a:t>veprisutnost </a:t>
            </a:r>
            <a:r>
              <a:rPr lang="sr-Latn-RS" b="1" dirty="0"/>
              <a:t>smrti (</a:t>
            </a:r>
            <a:r>
              <a:rPr lang="sr-Latn-RS" b="1" i="1" dirty="0" smtClean="0"/>
              <a:t>danse </a:t>
            </a:r>
            <a:r>
              <a:rPr lang="sr-Latn-RS" b="1" i="1" dirty="0"/>
              <a:t>macabre</a:t>
            </a:r>
            <a:r>
              <a:rPr lang="sr-Latn-RS" b="1" dirty="0" smtClean="0"/>
              <a:t>):</a:t>
            </a:r>
            <a:endParaRPr lang="en-US" dirty="0"/>
          </a:p>
          <a:p>
            <a:r>
              <a:rPr lang="sr-Latn-RS" dirty="0"/>
              <a:t>predstava iz poznog 15.veka koji prikazuje ljude svih klasa i uzrasta kako igraju u harmoničnom plesu dok se mrtvi vraćaju u život da ih povedu (poreklo teme iz </a:t>
            </a:r>
            <a:r>
              <a:rPr lang="sr-Latn-RS" i="1" dirty="0"/>
              <a:t>Legende o tri živa i tri mrtva viteza</a:t>
            </a:r>
            <a:r>
              <a:rPr lang="sr-Latn-RS" dirty="0"/>
              <a:t>); predstava društvenih staleža podvlači prolaznu prirodu smrtnih života i praznih naslada; porast posle 1300. </a:t>
            </a:r>
            <a:r>
              <a:rPr lang="sr-Latn-RS" b="1" dirty="0"/>
              <a:t>memento mori</a:t>
            </a:r>
            <a:r>
              <a:rPr lang="sr-Latn-RS" dirty="0"/>
              <a:t> </a:t>
            </a:r>
            <a:r>
              <a:rPr lang="sr-Latn-RS" dirty="0" smtClean="0"/>
              <a:t>natpisa;</a:t>
            </a:r>
            <a:endParaRPr lang="en-US" dirty="0"/>
          </a:p>
          <a:p>
            <a:r>
              <a:rPr lang="sr-Latn-RS" dirty="0"/>
              <a:t>pripreme za smrt i život posle smrti stalni deo života; ispoljava se kroz </a:t>
            </a:r>
            <a:r>
              <a:rPr lang="sr-Latn-RS" b="1" dirty="0"/>
              <a:t>darovanja</a:t>
            </a:r>
            <a:r>
              <a:rPr lang="sr-Latn-RS" dirty="0"/>
              <a:t> (Bardi i Peruci u Firenci kao primer gradskih bogataša darovima pokazuju sopstveni patriotizam, ali i doprinose molitvama za kolektivno spasenje grupe); </a:t>
            </a:r>
            <a:r>
              <a:rPr lang="sr-Latn-RS" b="1" dirty="0"/>
              <a:t>ukrašavanje grobova</a:t>
            </a:r>
            <a:r>
              <a:rPr lang="sr-Latn-RS" dirty="0"/>
              <a:t> – omogućava stalno prisustvo mrtvih među živima; fokus brige za posthumnu dobrobit;  sugerišu trajno prisustvo preminulog i telo spremno za Strašni sud ili sa obeležjem profesije ili dobrih </a:t>
            </a:r>
            <a:r>
              <a:rPr lang="sr-Latn-RS" dirty="0" smtClean="0"/>
              <a:t>dela.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4">
      <a:dk1>
        <a:srgbClr val="2F2B20"/>
      </a:dk1>
      <a:lt1>
        <a:srgbClr val="6D5125"/>
      </a:lt1>
      <a:dk2>
        <a:srgbClr val="675E47"/>
      </a:dk2>
      <a:lt2>
        <a:srgbClr val="DFDCB7"/>
      </a:lt2>
      <a:accent1>
        <a:srgbClr val="A9A57C"/>
      </a:accent1>
      <a:accent2>
        <a:srgbClr val="A47A37"/>
      </a:accent2>
      <a:accent3>
        <a:srgbClr val="D2CB6C"/>
      </a:accent3>
      <a:accent4>
        <a:srgbClr val="C89F5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288</TotalTime>
  <Words>1510</Words>
  <Application>Microsoft Office PowerPoint</Application>
  <PresentationFormat>On-screen Show (4:3)</PresentationFormat>
  <Paragraphs>54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Paper</vt:lpstr>
      <vt:lpstr>Pobožnost poznosrednjovekovnog sveta</vt:lpstr>
      <vt:lpstr>PowerPoint Presentation</vt:lpstr>
      <vt:lpstr>PowerPoint Presentation</vt:lpstr>
      <vt:lpstr>PowerPoint Presentation</vt:lpstr>
      <vt:lpstr>PowerPoint Presentation</vt:lpstr>
      <vt:lpstr>Crux horribilis, 14. vek</vt:lpstr>
      <vt:lpstr>Oplakivanje Hrista</vt:lpstr>
      <vt:lpstr>PowerPoint Presentation</vt:lpstr>
      <vt:lpstr>PowerPoint Presentation</vt:lpstr>
      <vt:lpstr>Danse macabre</vt:lpstr>
      <vt:lpstr>Danse macabre</vt:lpstr>
      <vt:lpstr>Ilustrovana pripovest o tri mrtva i tri živa</vt:lpstr>
      <vt:lpstr>PowerPoint Presentation</vt:lpstr>
      <vt:lpstr>R.Van den Vajden, Sedam sakramenata</vt:lpstr>
      <vt:lpstr>PowerPoint Presentation</vt:lpstr>
      <vt:lpstr>Grob Filipa Poa, 15. vek</vt:lpstr>
      <vt:lpstr>Nadgrobni spomenik - transi</vt:lpstr>
      <vt:lpstr>Mrtvo i živo telo,  14. vek</vt:lpstr>
      <vt:lpstr>PowerPoint Presentation</vt:lpstr>
      <vt:lpstr>Bogorodica sa malim Hristom i Pietà</vt:lpstr>
      <vt:lpstr>PowerPoint Presentation</vt:lpstr>
      <vt:lpstr>Hristos na magarcu (Cveti)</vt:lpstr>
      <vt:lpstr>PowerPoint Presentation</vt:lpstr>
      <vt:lpstr>Instrumenti  Hristovog  stradanja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Reprezentativna kultura i simboli epohe</dc:title>
  <dc:creator>A. Z. Savic</dc:creator>
  <cp:lastModifiedBy>A. Z. Savic</cp:lastModifiedBy>
  <cp:revision>13</cp:revision>
  <dcterms:created xsi:type="dcterms:W3CDTF">2020-04-23T12:22:25Z</dcterms:created>
  <dcterms:modified xsi:type="dcterms:W3CDTF">2020-05-13T14:54:55Z</dcterms:modified>
</cp:coreProperties>
</file>