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D2233-ACB4-4567-ABD1-E7A35506D7E7}" type="datetimeFigureOut">
              <a:rPr lang="en-US" smtClean="0"/>
              <a:pPr/>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D2233-ACB4-4567-ABD1-E7A35506D7E7}" type="datetimeFigureOut">
              <a:rPr lang="en-US" smtClean="0"/>
              <a:pPr/>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D2233-ACB4-4567-ABD1-E7A35506D7E7}" type="datetimeFigureOut">
              <a:rPr lang="en-US" smtClean="0"/>
              <a:pPr/>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D2233-ACB4-4567-ABD1-E7A35506D7E7}" type="datetimeFigureOut">
              <a:rPr lang="en-US" smtClean="0"/>
              <a:pPr/>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9D2233-ACB4-4567-ABD1-E7A35506D7E7}" type="datetimeFigureOut">
              <a:rPr lang="en-US" smtClean="0"/>
              <a:pPr/>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D2233-ACB4-4567-ABD1-E7A35506D7E7}" type="datetimeFigureOut">
              <a:rPr lang="en-US" smtClean="0"/>
              <a:pPr/>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9D2233-ACB4-4567-ABD1-E7A35506D7E7}" type="datetimeFigureOut">
              <a:rPr lang="en-US" smtClean="0"/>
              <a:pPr/>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9D2233-ACB4-4567-ABD1-E7A35506D7E7}" type="datetimeFigureOut">
              <a:rPr lang="en-US" smtClean="0"/>
              <a:pPr/>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D2233-ACB4-4567-ABD1-E7A35506D7E7}" type="datetimeFigureOut">
              <a:rPr lang="en-US" smtClean="0"/>
              <a:pPr/>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D2233-ACB4-4567-ABD1-E7A35506D7E7}" type="datetimeFigureOut">
              <a:rPr lang="en-US" smtClean="0"/>
              <a:pPr/>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D2233-ACB4-4567-ABD1-E7A35506D7E7}" type="datetimeFigureOut">
              <a:rPr lang="en-US" smtClean="0"/>
              <a:pPr/>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3E371-ECF6-4793-84C6-1C329557FD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D2233-ACB4-4567-ABD1-E7A35506D7E7}" type="datetimeFigureOut">
              <a:rPr lang="en-US" smtClean="0"/>
              <a:pPr/>
              <a:t>4/28/2020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3E371-ECF6-4793-84C6-1C329557FDD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tate.org.uk/art/artists/naum-gabo-1137" TargetMode="External"/><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hyperlink" Target="https://www.tate.org.uk/context-comment/audio/naum-gabo-discovering-archiv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tate.org.uk/art/artworks/gabo-head-no-2-t01520"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tate.org.uk/art/artworks/gabo-model-for-constructed-torso-t06972"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tate.org.uk/art/artworks/gabo-kinetic-construction-standing-wave-t00827"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hyperlink" Target="https://www.tate.org.uk/art/artworks/gabo-linear-construction-no-1-t0019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sr-Latn-CS" sz="2400" dirty="0" smtClean="0"/>
              <a:t>Konstruktivizam</a:t>
            </a:r>
            <a:r>
              <a:rPr lang="sr-Latn-RS" sz="2400" dirty="0" smtClean="0"/>
              <a:t/>
            </a:r>
            <a:br>
              <a:rPr lang="sr-Latn-RS" sz="2400" dirty="0" smtClean="0"/>
            </a:br>
            <a:r>
              <a:rPr lang="sr-Latn-RS" sz="2400" dirty="0" smtClean="0"/>
              <a:t>(“danas se slavi više zbog onog što nije stvorio, nego zbog onoga što jeste” John Bolt)</a:t>
            </a:r>
            <a:br>
              <a:rPr lang="sr-Latn-RS" sz="2400" dirty="0" smtClean="0"/>
            </a:br>
            <a:r>
              <a:rPr lang="sr-Latn-CS" sz="2400" dirty="0" smtClean="0"/>
              <a:t> </a:t>
            </a:r>
            <a:r>
              <a:rPr lang="sr-Latn-CS" sz="2400" dirty="0" smtClean="0"/>
              <a:t>(1915</a:t>
            </a:r>
            <a:r>
              <a:rPr lang="sr-Latn-CS" sz="2400" dirty="0" smtClean="0"/>
              <a:t>) 1921_2</a:t>
            </a:r>
            <a:endParaRPr lang="en-US" sz="2400"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4678363" y="0"/>
            <a:ext cx="4465637" cy="6858000"/>
          </a:xfrm>
          <a:prstGeom prst="rect">
            <a:avLst/>
          </a:prstGeom>
          <a:noFill/>
          <a:ln w="9525">
            <a:noFill/>
            <a:miter lim="800000"/>
            <a:headEnd/>
            <a:tailEnd/>
          </a:ln>
        </p:spPr>
      </p:pic>
      <p:sp>
        <p:nvSpPr>
          <p:cNvPr id="3" name="Rectangle 2"/>
          <p:cNvSpPr/>
          <p:nvPr/>
        </p:nvSpPr>
        <p:spPr>
          <a:xfrm>
            <a:off x="0" y="152400"/>
            <a:ext cx="4572000" cy="923330"/>
          </a:xfrm>
          <a:prstGeom prst="rect">
            <a:avLst/>
          </a:prstGeom>
        </p:spPr>
        <p:txBody>
          <a:bodyPr>
            <a:spAutoFit/>
          </a:bodyPr>
          <a:lstStyle/>
          <a:p>
            <a:pPr algn="r"/>
            <a:r>
              <a:rPr lang="sr-Latn-RS" dirty="0" smtClean="0">
                <a:latin typeface="Calibri" pitchFamily="34" charset="0"/>
              </a:rPr>
              <a:t>Naslovna strana Zenita br 11, februar 1922, sa Tatljinovim nacrtom Spomenika Trećoj internacionali</a:t>
            </a:r>
            <a:endParaRPr lang="en-US" dirty="0">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4724400" y="533400"/>
            <a:ext cx="3562350" cy="5715000"/>
          </a:xfrm>
          <a:prstGeom prst="rect">
            <a:avLst/>
          </a:prstGeom>
          <a:noFill/>
          <a:ln w="9525">
            <a:noFill/>
            <a:miter lim="800000"/>
            <a:headEnd/>
            <a:tailEnd/>
          </a:ln>
        </p:spPr>
      </p:pic>
      <p:sp>
        <p:nvSpPr>
          <p:cNvPr id="45059" name="Rectangle 2"/>
          <p:cNvSpPr>
            <a:spLocks noChangeArrowheads="1"/>
          </p:cNvSpPr>
          <p:nvPr/>
        </p:nvSpPr>
        <p:spPr bwMode="auto">
          <a:xfrm>
            <a:off x="457200" y="533400"/>
            <a:ext cx="3962400" cy="1477328"/>
          </a:xfrm>
          <a:prstGeom prst="rect">
            <a:avLst/>
          </a:prstGeom>
          <a:noFill/>
          <a:ln w="9525">
            <a:noFill/>
            <a:miter lim="800000"/>
            <a:headEnd/>
            <a:tailEnd/>
          </a:ln>
        </p:spPr>
        <p:txBody>
          <a:bodyPr>
            <a:spAutoFit/>
          </a:bodyPr>
          <a:lstStyle/>
          <a:p>
            <a:r>
              <a:rPr lang="sr-Latn-RS" dirty="0" smtClean="0">
                <a:latin typeface="Calibri" pitchFamily="34" charset="0"/>
              </a:rPr>
              <a:t>Prvi međunarodni dada sajam, </a:t>
            </a:r>
            <a:r>
              <a:rPr lang="en-US" dirty="0" smtClean="0">
                <a:latin typeface="Calibri" pitchFamily="34" charset="0"/>
              </a:rPr>
              <a:t> Otto </a:t>
            </a:r>
            <a:r>
              <a:rPr lang="en-US" dirty="0" err="1">
                <a:latin typeface="Calibri" pitchFamily="34" charset="0"/>
              </a:rPr>
              <a:t>Burchard</a:t>
            </a:r>
            <a:r>
              <a:rPr lang="en-US" dirty="0">
                <a:latin typeface="Calibri" pitchFamily="34" charset="0"/>
              </a:rPr>
              <a:t> Gallery, Berlin, 1920:</a:t>
            </a:r>
            <a:r>
              <a:rPr lang="sr-Latn-CS" dirty="0">
                <a:latin typeface="Calibri" pitchFamily="34" charset="0"/>
              </a:rPr>
              <a:t> </a:t>
            </a:r>
            <a:r>
              <a:rPr lang="en-US" dirty="0" err="1">
                <a:latin typeface="Calibri" pitchFamily="34" charset="0"/>
              </a:rPr>
              <a:t>Heartfield</a:t>
            </a:r>
            <a:r>
              <a:rPr lang="en-US" dirty="0">
                <a:latin typeface="Calibri" pitchFamily="34" charset="0"/>
              </a:rPr>
              <a:t>/Grosz</a:t>
            </a:r>
            <a:r>
              <a:rPr lang="sr-Latn-CS" dirty="0">
                <a:latin typeface="Calibri" pitchFamily="34" charset="0"/>
              </a:rPr>
              <a:t>:</a:t>
            </a:r>
            <a:r>
              <a:rPr lang="en-US" dirty="0">
                <a:latin typeface="Calibri" pitchFamily="34" charset="0"/>
              </a:rPr>
              <a:t> </a:t>
            </a:r>
            <a:r>
              <a:rPr lang="en-US" dirty="0" smtClean="0">
                <a:latin typeface="Calibri" pitchFamily="34" charset="0"/>
              </a:rPr>
              <a:t>“</a:t>
            </a:r>
            <a:r>
              <a:rPr lang="sr-Latn-RS" dirty="0" smtClean="0">
                <a:latin typeface="Calibri" pitchFamily="34" charset="0"/>
              </a:rPr>
              <a:t>Umetnost je mrtva-neka živi Tatljinova nova mašinska umetnost”</a:t>
            </a:r>
            <a:r>
              <a:rPr lang="en-US" dirty="0" smtClean="0">
                <a:latin typeface="Calibri" pitchFamily="34" charset="0"/>
              </a:rPr>
              <a:t>.</a:t>
            </a:r>
            <a:endParaRPr lang="en-US" dirty="0">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228600" y="457200"/>
            <a:ext cx="8478838" cy="6172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monoskop.org/images/5/5a/Vladimir_Tatlin_wearing_a_coat_of_his_own_design_and_standing_next_to_an_energy_efficient_stove_he_designed_ca_1919.jpg"/>
          <p:cNvPicPr>
            <a:picLocks noChangeAspect="1" noChangeArrowheads="1"/>
          </p:cNvPicPr>
          <p:nvPr/>
        </p:nvPicPr>
        <p:blipFill>
          <a:blip r:embed="rId2"/>
          <a:srcRect/>
          <a:stretch>
            <a:fillRect/>
          </a:stretch>
        </p:blipFill>
        <p:spPr bwMode="auto">
          <a:xfrm>
            <a:off x="2922588" y="0"/>
            <a:ext cx="6221412" cy="6858000"/>
          </a:xfrm>
          <a:prstGeom prst="rect">
            <a:avLst/>
          </a:prstGeom>
          <a:noFill/>
          <a:ln w="9525">
            <a:noFill/>
            <a:miter lim="800000"/>
            <a:headEnd/>
            <a:tailEnd/>
          </a:ln>
        </p:spPr>
      </p:pic>
      <p:sp>
        <p:nvSpPr>
          <p:cNvPr id="47107" name="Rectangle 5"/>
          <p:cNvSpPr>
            <a:spLocks noChangeArrowheads="1"/>
          </p:cNvSpPr>
          <p:nvPr/>
        </p:nvSpPr>
        <p:spPr bwMode="auto">
          <a:xfrm>
            <a:off x="304800" y="304800"/>
            <a:ext cx="2209800" cy="1754326"/>
          </a:xfrm>
          <a:prstGeom prst="rect">
            <a:avLst/>
          </a:prstGeom>
          <a:noFill/>
          <a:ln w="9525">
            <a:noFill/>
            <a:miter lim="800000"/>
            <a:headEnd/>
            <a:tailEnd/>
          </a:ln>
        </p:spPr>
        <p:txBody>
          <a:bodyPr>
            <a:spAutoFit/>
          </a:bodyPr>
          <a:lstStyle/>
          <a:p>
            <a:pPr algn="r"/>
            <a:r>
              <a:rPr lang="en-US" dirty="0" err="1" smtClean="0">
                <a:latin typeface="Calibri" pitchFamily="34" charset="0"/>
              </a:rPr>
              <a:t>Tatl</a:t>
            </a:r>
            <a:r>
              <a:rPr lang="sr-Latn-RS" dirty="0" smtClean="0">
                <a:latin typeface="Calibri" pitchFamily="34" charset="0"/>
              </a:rPr>
              <a:t>j</a:t>
            </a:r>
            <a:r>
              <a:rPr lang="en-US" dirty="0" smtClean="0">
                <a:latin typeface="Calibri" pitchFamily="34" charset="0"/>
              </a:rPr>
              <a:t>in </a:t>
            </a:r>
            <a:r>
              <a:rPr lang="sr-Latn-RS" dirty="0" smtClean="0">
                <a:latin typeface="Calibri" pitchFamily="34" charset="0"/>
              </a:rPr>
              <a:t>u kaputu koji je sam kreirao, pored energetski efikasne peći koju je takođe sam dizajnirao</a:t>
            </a:r>
            <a:r>
              <a:rPr lang="en-US" dirty="0" smtClean="0">
                <a:latin typeface="Calibri" pitchFamily="34" charset="0"/>
              </a:rPr>
              <a:t>, </a:t>
            </a:r>
            <a:r>
              <a:rPr lang="sr-Latn-RS" dirty="0" smtClean="0">
                <a:latin typeface="Calibri" pitchFamily="34" charset="0"/>
              </a:rPr>
              <a:t>oko </a:t>
            </a:r>
            <a:r>
              <a:rPr lang="en-US" dirty="0" smtClean="0">
                <a:latin typeface="Calibri" pitchFamily="34" charset="0"/>
              </a:rPr>
              <a:t>1919</a:t>
            </a:r>
            <a:r>
              <a:rPr lang="sr-Latn-RS" dirty="0" smtClean="0">
                <a:latin typeface="Calibri" pitchFamily="34" charset="0"/>
              </a:rPr>
              <a:t>.</a:t>
            </a:r>
            <a:endParaRPr lang="en-US" dirty="0">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152400" y="228600"/>
            <a:ext cx="8851900" cy="62674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5410200" y="609600"/>
            <a:ext cx="3467100" cy="5819775"/>
          </a:xfrm>
          <a:prstGeom prst="rect">
            <a:avLst/>
          </a:prstGeom>
          <a:noFill/>
          <a:ln w="9525">
            <a:noFill/>
            <a:miter lim="800000"/>
            <a:headEnd/>
            <a:tailEnd/>
          </a:ln>
        </p:spPr>
      </p:pic>
      <p:pic>
        <p:nvPicPr>
          <p:cNvPr id="49155" name="Picture 3"/>
          <p:cNvPicPr>
            <a:picLocks noChangeAspect="1" noChangeArrowheads="1"/>
          </p:cNvPicPr>
          <p:nvPr/>
        </p:nvPicPr>
        <p:blipFill>
          <a:blip r:embed="rId3"/>
          <a:srcRect/>
          <a:stretch>
            <a:fillRect/>
          </a:stretch>
        </p:blipFill>
        <p:spPr bwMode="auto">
          <a:xfrm>
            <a:off x="457200" y="914400"/>
            <a:ext cx="3803650" cy="5705475"/>
          </a:xfrm>
          <a:prstGeom prst="rect">
            <a:avLst/>
          </a:prstGeom>
          <a:noFill/>
          <a:ln w="9525">
            <a:noFill/>
            <a:miter lim="800000"/>
            <a:headEnd/>
            <a:tailEnd/>
          </a:ln>
        </p:spPr>
      </p:pic>
      <p:sp>
        <p:nvSpPr>
          <p:cNvPr id="49156" name="Rectangle 3"/>
          <p:cNvSpPr>
            <a:spLocks noChangeArrowheads="1"/>
          </p:cNvSpPr>
          <p:nvPr/>
        </p:nvSpPr>
        <p:spPr bwMode="auto">
          <a:xfrm>
            <a:off x="152400" y="0"/>
            <a:ext cx="4572000" cy="923330"/>
          </a:xfrm>
          <a:prstGeom prst="rect">
            <a:avLst/>
          </a:prstGeom>
          <a:noFill/>
          <a:ln w="9525">
            <a:noFill/>
            <a:miter lim="800000"/>
            <a:headEnd/>
            <a:tailEnd/>
          </a:ln>
        </p:spPr>
        <p:txBody>
          <a:bodyPr>
            <a:spAutoFit/>
          </a:bodyPr>
          <a:lstStyle/>
          <a:p>
            <a:pPr algn="ctr"/>
            <a:r>
              <a:rPr lang="sr-Latn-RS" dirty="0" smtClean="0">
                <a:latin typeface="Calibri" pitchFamily="34" charset="0"/>
              </a:rPr>
              <a:t>Vladimir Tatljin, </a:t>
            </a:r>
            <a:r>
              <a:rPr lang="sr-Latn-RS" i="1" dirty="0" smtClean="0">
                <a:latin typeface="Calibri" pitchFamily="34" charset="0"/>
              </a:rPr>
              <a:t>Stolica sa konstrukcijom čeličnih cevi i modeliranim gumeim sedištem</a:t>
            </a:r>
            <a:r>
              <a:rPr lang="en-US" dirty="0" smtClean="0">
                <a:latin typeface="Calibri" pitchFamily="34" charset="0"/>
              </a:rPr>
              <a:t>, </a:t>
            </a:r>
            <a:r>
              <a:rPr lang="en-US" dirty="0">
                <a:latin typeface="Calibri" pitchFamily="34" charset="0"/>
              </a:rPr>
              <a:t>1927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ile:Naum Gabo.jpg"/>
          <p:cNvPicPr>
            <a:picLocks noChangeAspect="1" noChangeArrowheads="1"/>
          </p:cNvPicPr>
          <p:nvPr/>
        </p:nvPicPr>
        <p:blipFill>
          <a:blip r:embed="rId2"/>
          <a:srcRect/>
          <a:stretch>
            <a:fillRect/>
          </a:stretch>
        </p:blipFill>
        <p:spPr bwMode="auto">
          <a:xfrm>
            <a:off x="1295400" y="1457783"/>
            <a:ext cx="6096000" cy="5324017"/>
          </a:xfrm>
          <a:prstGeom prst="rect">
            <a:avLst/>
          </a:prstGeom>
          <a:noFill/>
          <a:ln w="9525">
            <a:noFill/>
            <a:miter lim="800000"/>
            <a:headEnd/>
            <a:tailEnd/>
          </a:ln>
        </p:spPr>
      </p:pic>
      <p:sp>
        <p:nvSpPr>
          <p:cNvPr id="50179" name="Rectangle 4"/>
          <p:cNvSpPr>
            <a:spLocks noChangeArrowheads="1"/>
          </p:cNvSpPr>
          <p:nvPr/>
        </p:nvSpPr>
        <p:spPr bwMode="auto">
          <a:xfrm>
            <a:off x="381000" y="0"/>
            <a:ext cx="8229600" cy="1508105"/>
          </a:xfrm>
          <a:prstGeom prst="rect">
            <a:avLst/>
          </a:prstGeom>
          <a:noFill/>
          <a:ln w="9525">
            <a:noFill/>
            <a:miter lim="800000"/>
            <a:headEnd/>
            <a:tailEnd/>
          </a:ln>
        </p:spPr>
        <p:txBody>
          <a:bodyPr wrap="square">
            <a:spAutoFit/>
          </a:bodyPr>
          <a:lstStyle/>
          <a:p>
            <a:r>
              <a:rPr lang="sr-Latn-CS" sz="2200" b="1" dirty="0">
                <a:latin typeface="Calibri" pitchFamily="34" charset="0"/>
              </a:rPr>
              <a:t>naum gabo (1890-1977</a:t>
            </a:r>
            <a:r>
              <a:rPr lang="sr-Latn-CS" sz="2200" b="1" dirty="0" smtClean="0">
                <a:latin typeface="Calibri" pitchFamily="34" charset="0"/>
              </a:rPr>
              <a:t>), </a:t>
            </a:r>
            <a:r>
              <a:rPr lang="sr-Latn-CS" sz="2200" dirty="0" smtClean="0">
                <a:latin typeface="Calibri" pitchFamily="34" charset="0"/>
              </a:rPr>
              <a:t>videti: </a:t>
            </a:r>
            <a:r>
              <a:rPr lang="en-US" sz="2200" dirty="0" smtClean="0">
                <a:hlinkClick r:id="rId3"/>
              </a:rPr>
              <a:t>https://www.tate.org.uk/art/artists/naum-gabo-1137</a:t>
            </a:r>
            <a:r>
              <a:rPr lang="sr-Latn-RS" sz="2200" dirty="0" smtClean="0"/>
              <a:t> i </a:t>
            </a:r>
            <a:r>
              <a:rPr lang="en-US" sz="2400" dirty="0" smtClean="0">
                <a:hlinkClick r:id="rId4"/>
              </a:rPr>
              <a:t>https://www.tate.org.uk/context-comment/audio/naum-gabo-discovering-archive</a:t>
            </a:r>
            <a:endParaRPr lang="en-US" sz="2200" b="1" dirty="0">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2359025" y="0"/>
            <a:ext cx="6784975" cy="6858000"/>
          </a:xfrm>
          <a:prstGeom prst="rect">
            <a:avLst/>
          </a:prstGeom>
          <a:noFill/>
          <a:ln w="9525">
            <a:noFill/>
            <a:miter lim="800000"/>
            <a:headEnd/>
            <a:tailEnd/>
          </a:ln>
        </p:spPr>
      </p:pic>
      <p:sp>
        <p:nvSpPr>
          <p:cNvPr id="51203" name="Rectangle 4"/>
          <p:cNvSpPr>
            <a:spLocks noChangeArrowheads="1"/>
          </p:cNvSpPr>
          <p:nvPr/>
        </p:nvSpPr>
        <p:spPr bwMode="auto">
          <a:xfrm>
            <a:off x="228601" y="152400"/>
            <a:ext cx="1981200" cy="923330"/>
          </a:xfrm>
          <a:prstGeom prst="rect">
            <a:avLst/>
          </a:prstGeom>
          <a:noFill/>
          <a:ln w="9525">
            <a:noFill/>
            <a:miter lim="800000"/>
            <a:headEnd/>
            <a:tailEnd/>
          </a:ln>
        </p:spPr>
        <p:txBody>
          <a:bodyPr wrap="square">
            <a:spAutoFit/>
          </a:bodyPr>
          <a:lstStyle/>
          <a:p>
            <a:pPr algn="r"/>
            <a:r>
              <a:rPr lang="sr-Latn-CS" dirty="0" smtClean="0">
                <a:latin typeface="Calibri" pitchFamily="34" charset="0"/>
              </a:rPr>
              <a:t>Gabo, Konstruisana </a:t>
            </a:r>
            <a:r>
              <a:rPr lang="en-US" dirty="0" err="1">
                <a:latin typeface="Calibri" pitchFamily="34" charset="0"/>
              </a:rPr>
              <a:t>glava</a:t>
            </a:r>
            <a:r>
              <a:rPr lang="sr-Latn-CS" dirty="0">
                <a:latin typeface="Calibri" pitchFamily="34" charset="0"/>
              </a:rPr>
              <a:t>,</a:t>
            </a:r>
          </a:p>
          <a:p>
            <a:pPr algn="r"/>
            <a:r>
              <a:rPr lang="sr-Latn-CS" dirty="0">
                <a:latin typeface="Calibri" pitchFamily="34" charset="0"/>
              </a:rPr>
              <a:t>br.2, 1916.</a:t>
            </a:r>
            <a:endParaRPr lang="en-US" dirty="0">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Naum Gabo, ‘Head No. 2’ 1916, enlarged version 1964"/>
          <p:cNvPicPr>
            <a:picLocks noChangeAspect="1" noChangeArrowheads="1"/>
          </p:cNvPicPr>
          <p:nvPr/>
        </p:nvPicPr>
        <p:blipFill>
          <a:blip r:embed="rId2"/>
          <a:srcRect/>
          <a:stretch>
            <a:fillRect/>
          </a:stretch>
        </p:blipFill>
        <p:spPr bwMode="auto">
          <a:xfrm>
            <a:off x="3810000" y="0"/>
            <a:ext cx="5334000" cy="6867525"/>
          </a:xfrm>
          <a:prstGeom prst="rect">
            <a:avLst/>
          </a:prstGeom>
          <a:noFill/>
          <a:ln w="9525">
            <a:noFill/>
            <a:miter lim="800000"/>
            <a:headEnd/>
            <a:tailEnd/>
          </a:ln>
        </p:spPr>
      </p:pic>
      <p:sp>
        <p:nvSpPr>
          <p:cNvPr id="52227" name="Rectangle 3"/>
          <p:cNvSpPr>
            <a:spLocks noChangeArrowheads="1"/>
          </p:cNvSpPr>
          <p:nvPr/>
        </p:nvSpPr>
        <p:spPr bwMode="auto">
          <a:xfrm>
            <a:off x="304800" y="152400"/>
            <a:ext cx="3276600" cy="1477328"/>
          </a:xfrm>
          <a:prstGeom prst="rect">
            <a:avLst/>
          </a:prstGeom>
          <a:noFill/>
          <a:ln w="9525">
            <a:noFill/>
            <a:miter lim="800000"/>
            <a:headEnd/>
            <a:tailEnd/>
          </a:ln>
        </p:spPr>
        <p:txBody>
          <a:bodyPr>
            <a:spAutoFit/>
          </a:bodyPr>
          <a:lstStyle/>
          <a:p>
            <a:pPr algn="r"/>
            <a:r>
              <a:rPr lang="sr-Latn-RS" dirty="0" smtClean="0">
                <a:latin typeface="Calibri" pitchFamily="34" charset="0"/>
              </a:rPr>
              <a:t>Gabo, </a:t>
            </a:r>
            <a:r>
              <a:rPr lang="sr-Latn-RS" i="1" dirty="0" smtClean="0">
                <a:latin typeface="Calibri" pitchFamily="34" charset="0"/>
              </a:rPr>
              <a:t>Glava no</a:t>
            </a:r>
            <a:r>
              <a:rPr lang="en-US" i="1" dirty="0" smtClean="0">
                <a:latin typeface="Calibri" pitchFamily="34" charset="0"/>
              </a:rPr>
              <a:t>. </a:t>
            </a:r>
            <a:r>
              <a:rPr lang="en-US" i="1" dirty="0">
                <a:latin typeface="Calibri" pitchFamily="34" charset="0"/>
              </a:rPr>
              <a:t>2</a:t>
            </a:r>
          </a:p>
          <a:p>
            <a:pPr algn="r"/>
            <a:r>
              <a:rPr lang="en-US" dirty="0">
                <a:latin typeface="Calibri" pitchFamily="34" charset="0"/>
              </a:rPr>
              <a:t>1916, </a:t>
            </a:r>
            <a:r>
              <a:rPr lang="sr-Latn-RS" dirty="0" smtClean="0">
                <a:latin typeface="Calibri" pitchFamily="34" charset="0"/>
              </a:rPr>
              <a:t>verzija iz 1964, čelik.</a:t>
            </a:r>
            <a:r>
              <a:rPr lang="en-US" dirty="0" smtClean="0">
                <a:latin typeface="Calibri" pitchFamily="34" charset="0"/>
              </a:rPr>
              <a:t> 1753 </a:t>
            </a:r>
            <a:r>
              <a:rPr lang="en-US" dirty="0">
                <a:latin typeface="Calibri" pitchFamily="34" charset="0"/>
              </a:rPr>
              <a:t>x 1340 x 1226 </a:t>
            </a:r>
            <a:r>
              <a:rPr lang="en-US" dirty="0" smtClean="0">
                <a:latin typeface="Calibri" pitchFamily="34" charset="0"/>
              </a:rPr>
              <a:t>mm</a:t>
            </a:r>
            <a:r>
              <a:rPr lang="sr-Latn-RS" dirty="0" smtClean="0">
                <a:latin typeface="Calibri" pitchFamily="34" charset="0"/>
              </a:rPr>
              <a:t>, </a:t>
            </a:r>
            <a:r>
              <a:rPr lang="en-US" dirty="0" smtClean="0">
                <a:latin typeface="Calibri" pitchFamily="34" charset="0"/>
              </a:rPr>
              <a:t>Tate</a:t>
            </a:r>
            <a:endParaRPr lang="sr-Latn-RS" dirty="0" smtClean="0">
              <a:latin typeface="Calibri" pitchFamily="34" charset="0"/>
            </a:endParaRPr>
          </a:p>
          <a:p>
            <a:pPr algn="r"/>
            <a:r>
              <a:rPr lang="sr-Latn-RS" dirty="0" smtClean="0">
                <a:latin typeface="Calibri" pitchFamily="34" charset="0"/>
              </a:rPr>
              <a:t>(</a:t>
            </a:r>
            <a:r>
              <a:rPr lang="en-US" dirty="0" smtClean="0">
                <a:hlinkClick r:id="rId3"/>
              </a:rPr>
              <a:t>https://www.tate.org.uk/art/artworks/gabo-head-no-2-t01520</a:t>
            </a:r>
            <a:r>
              <a:rPr lang="sr-Latn-RS" dirty="0" smtClean="0"/>
              <a:t>)</a:t>
            </a:r>
            <a:endParaRPr lang="en-US" dirty="0">
              <a:latin typeface="Calibri" pitchFamily="34" charset="0"/>
            </a:endParaRPr>
          </a:p>
        </p:txBody>
      </p:sp>
      <p:sp>
        <p:nvSpPr>
          <p:cNvPr id="52228" name="Rectangle 4"/>
          <p:cNvSpPr>
            <a:spLocks noChangeArrowheads="1"/>
          </p:cNvSpPr>
          <p:nvPr/>
        </p:nvSpPr>
        <p:spPr bwMode="auto">
          <a:xfrm>
            <a:off x="228600" y="1981200"/>
            <a:ext cx="3505200" cy="4760913"/>
          </a:xfrm>
          <a:prstGeom prst="rect">
            <a:avLst/>
          </a:prstGeom>
          <a:noFill/>
          <a:ln w="9525">
            <a:noFill/>
            <a:miter lim="800000"/>
            <a:headEnd/>
            <a:tailEnd/>
          </a:ln>
        </p:spPr>
        <p:txBody>
          <a:bodyPr wrap="square">
            <a:spAutoFit/>
          </a:bodyPr>
          <a:lstStyle/>
          <a:p>
            <a:r>
              <a:rPr lang="sr-Latn-CS" dirty="0">
                <a:latin typeface="Calibri" pitchFamily="34" charset="0"/>
              </a:rPr>
              <a:t>Iako je u svom “Realističkom manifestu” (1920) negativno ocenio rezultate kubizma smatrajući da je ovaj ostao na stadijumu </a:t>
            </a:r>
            <a:r>
              <a:rPr lang="sr-Latn-CS" u="sng" dirty="0">
                <a:latin typeface="Calibri" pitchFamily="34" charset="0"/>
              </a:rPr>
              <a:t>analize i razlaganja predmetnog sveta</a:t>
            </a:r>
            <a:r>
              <a:rPr lang="sr-Latn-CS" dirty="0">
                <a:latin typeface="Calibri" pitchFamily="34" charset="0"/>
              </a:rPr>
              <a:t>, Naum Gabo u svom radu pokazuje recepciju upravo kubističke analize i geometrizacije forme</a:t>
            </a:r>
          </a:p>
          <a:p>
            <a:endParaRPr lang="sr-Latn-CS" dirty="0">
              <a:latin typeface="Calibri" pitchFamily="34" charset="0"/>
            </a:endParaRPr>
          </a:p>
          <a:p>
            <a:r>
              <a:rPr lang="sr-Latn-CS" dirty="0">
                <a:latin typeface="Calibri" pitchFamily="34" charset="0"/>
              </a:rPr>
              <a:t>U njegovim radovima principi INTERAKCIJA I KONTRASTA geometrizovanih </a:t>
            </a:r>
            <a:r>
              <a:rPr lang="sr-Latn-CS" dirty="0" smtClean="0">
                <a:latin typeface="Calibri" pitchFamily="34" charset="0"/>
              </a:rPr>
              <a:t>planova </a:t>
            </a:r>
            <a:r>
              <a:rPr lang="sr-Latn-CS" dirty="0">
                <a:latin typeface="Calibri" pitchFamily="34" charset="0"/>
              </a:rPr>
              <a:t>koje grade OTVORENE STRUKTURE dinamičkih linearnih i plošnih ritmova, </a:t>
            </a:r>
            <a:r>
              <a:rPr lang="sr-Latn-CS" dirty="0" smtClean="0">
                <a:latin typeface="Calibri" pitchFamily="34" charset="0"/>
              </a:rPr>
              <a:t>u potpunom odsustvu </a:t>
            </a:r>
            <a:r>
              <a:rPr lang="sr-Latn-CS" dirty="0">
                <a:latin typeface="Calibri" pitchFamily="34" charset="0"/>
              </a:rPr>
              <a:t>pune, kompaktne mase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Naum Gabo. Head of a Woman. c. 1917-20 (after a work of 1916)"/>
          <p:cNvPicPr>
            <a:picLocks noChangeAspect="1" noChangeArrowheads="1"/>
          </p:cNvPicPr>
          <p:nvPr/>
        </p:nvPicPr>
        <p:blipFill>
          <a:blip r:embed="rId2"/>
          <a:srcRect/>
          <a:stretch>
            <a:fillRect/>
          </a:stretch>
        </p:blipFill>
        <p:spPr bwMode="auto">
          <a:xfrm>
            <a:off x="6096000" y="533400"/>
            <a:ext cx="2743200" cy="3032125"/>
          </a:xfrm>
          <a:prstGeom prst="rect">
            <a:avLst/>
          </a:prstGeom>
          <a:noFill/>
          <a:ln w="9525">
            <a:noFill/>
            <a:miter lim="800000"/>
            <a:headEnd/>
            <a:tailEnd/>
          </a:ln>
        </p:spPr>
      </p:pic>
      <p:pic>
        <p:nvPicPr>
          <p:cNvPr id="53251" name="Picture 1"/>
          <p:cNvPicPr>
            <a:picLocks noChangeAspect="1" noChangeArrowheads="1"/>
          </p:cNvPicPr>
          <p:nvPr/>
        </p:nvPicPr>
        <p:blipFill>
          <a:blip r:embed="rId3"/>
          <a:srcRect/>
          <a:stretch>
            <a:fillRect/>
          </a:stretch>
        </p:blipFill>
        <p:spPr bwMode="auto">
          <a:xfrm>
            <a:off x="685800" y="609600"/>
            <a:ext cx="3733800" cy="2895600"/>
          </a:xfrm>
          <a:prstGeom prst="rect">
            <a:avLst/>
          </a:prstGeom>
          <a:noFill/>
          <a:ln w="9525">
            <a:noFill/>
            <a:miter lim="800000"/>
            <a:headEnd/>
            <a:tailEnd/>
          </a:ln>
        </p:spPr>
      </p:pic>
      <p:sp>
        <p:nvSpPr>
          <p:cNvPr id="53252" name="Rectangle 3"/>
          <p:cNvSpPr>
            <a:spLocks noChangeArrowheads="1"/>
          </p:cNvSpPr>
          <p:nvPr/>
        </p:nvSpPr>
        <p:spPr bwMode="auto">
          <a:xfrm>
            <a:off x="5715000" y="76200"/>
            <a:ext cx="3200400" cy="369332"/>
          </a:xfrm>
          <a:prstGeom prst="rect">
            <a:avLst/>
          </a:prstGeom>
          <a:noFill/>
          <a:ln w="9525">
            <a:noFill/>
            <a:miter lim="800000"/>
            <a:headEnd/>
            <a:tailEnd/>
          </a:ln>
        </p:spPr>
        <p:txBody>
          <a:bodyPr wrap="square">
            <a:spAutoFit/>
          </a:bodyPr>
          <a:lstStyle/>
          <a:p>
            <a:r>
              <a:rPr lang="sr-Latn-RS" dirty="0" smtClean="0">
                <a:latin typeface="Calibri" pitchFamily="34" charset="0"/>
              </a:rPr>
              <a:t>Gabo,</a:t>
            </a:r>
            <a:r>
              <a:rPr lang="sr-Latn-RS" i="1" dirty="0" smtClean="0">
                <a:latin typeface="Calibri" pitchFamily="34" charset="0"/>
              </a:rPr>
              <a:t> Glava žene,</a:t>
            </a:r>
            <a:r>
              <a:rPr lang="sr-Latn-CS" i="1" dirty="0" smtClean="0">
                <a:latin typeface="Calibri" pitchFamily="34" charset="0"/>
              </a:rPr>
              <a:t> oko</a:t>
            </a:r>
            <a:r>
              <a:rPr lang="en-US" dirty="0" smtClean="0">
                <a:latin typeface="Calibri" pitchFamily="34" charset="0"/>
              </a:rPr>
              <a:t> </a:t>
            </a:r>
            <a:r>
              <a:rPr lang="en-US" dirty="0">
                <a:latin typeface="Calibri" pitchFamily="34" charset="0"/>
              </a:rPr>
              <a:t>1917-20 </a:t>
            </a:r>
          </a:p>
        </p:txBody>
      </p:sp>
      <p:sp>
        <p:nvSpPr>
          <p:cNvPr id="53253" name="Rectangle 4"/>
          <p:cNvSpPr>
            <a:spLocks noChangeArrowheads="1"/>
          </p:cNvSpPr>
          <p:nvPr/>
        </p:nvSpPr>
        <p:spPr bwMode="auto">
          <a:xfrm>
            <a:off x="914400" y="152400"/>
            <a:ext cx="3285708" cy="369332"/>
          </a:xfrm>
          <a:prstGeom prst="rect">
            <a:avLst/>
          </a:prstGeom>
          <a:noFill/>
          <a:ln w="9525">
            <a:noFill/>
            <a:miter lim="800000"/>
            <a:headEnd/>
            <a:tailEnd/>
          </a:ln>
        </p:spPr>
        <p:txBody>
          <a:bodyPr wrap="none">
            <a:spAutoFit/>
          </a:bodyPr>
          <a:lstStyle/>
          <a:p>
            <a:r>
              <a:rPr lang="sr-Latn-RS" dirty="0" smtClean="0">
                <a:latin typeface="Calibri" pitchFamily="34" charset="0"/>
              </a:rPr>
              <a:t>Tatljin, </a:t>
            </a:r>
            <a:r>
              <a:rPr lang="sr-Latn-RS" i="1" dirty="0" smtClean="0">
                <a:latin typeface="Calibri" pitchFamily="34" charset="0"/>
              </a:rPr>
              <a:t>Ugaoni kontrareljef</a:t>
            </a:r>
            <a:r>
              <a:rPr lang="sr-Latn-RS" dirty="0" smtClean="0">
                <a:latin typeface="Calibri" pitchFamily="34" charset="0"/>
              </a:rPr>
              <a:t>,</a:t>
            </a:r>
            <a:r>
              <a:rPr lang="en-US" dirty="0" smtClean="0">
                <a:latin typeface="Calibri" pitchFamily="34" charset="0"/>
              </a:rPr>
              <a:t> </a:t>
            </a:r>
            <a:r>
              <a:rPr lang="en-US" dirty="0">
                <a:latin typeface="Calibri" pitchFamily="34" charset="0"/>
              </a:rPr>
              <a:t>1915</a:t>
            </a:r>
          </a:p>
        </p:txBody>
      </p:sp>
      <p:sp>
        <p:nvSpPr>
          <p:cNvPr id="53254" name="Rectangle 5"/>
          <p:cNvSpPr>
            <a:spLocks noChangeArrowheads="1"/>
          </p:cNvSpPr>
          <p:nvPr/>
        </p:nvSpPr>
        <p:spPr bwMode="auto">
          <a:xfrm>
            <a:off x="609600" y="3717925"/>
            <a:ext cx="8305800" cy="2970044"/>
          </a:xfrm>
          <a:prstGeom prst="rect">
            <a:avLst/>
          </a:prstGeom>
          <a:noFill/>
          <a:ln w="9525">
            <a:noFill/>
            <a:miter lim="800000"/>
            <a:headEnd/>
            <a:tailEnd/>
          </a:ln>
        </p:spPr>
        <p:txBody>
          <a:bodyPr>
            <a:spAutoFit/>
          </a:bodyPr>
          <a:lstStyle/>
          <a:p>
            <a:r>
              <a:rPr lang="sr-Latn-CS" sz="1700" b="1" dirty="0">
                <a:latin typeface="Calibri" pitchFamily="34" charset="0"/>
              </a:rPr>
              <a:t>PROSTOR</a:t>
            </a:r>
            <a:r>
              <a:rPr lang="sr-Latn-CS" sz="1700" dirty="0">
                <a:latin typeface="Calibri" pitchFamily="34" charset="0"/>
              </a:rPr>
              <a:t> – kod Gaboa </a:t>
            </a:r>
            <a:r>
              <a:rPr lang="sr-Latn-CS" sz="1700" dirty="0" smtClean="0">
                <a:latin typeface="Calibri" pitchFamily="34" charset="0"/>
              </a:rPr>
              <a:t>je pre </a:t>
            </a:r>
            <a:r>
              <a:rPr lang="sr-Latn-CS" sz="1700" b="1" dirty="0">
                <a:latin typeface="Calibri" pitchFamily="34" charset="0"/>
              </a:rPr>
              <a:t>umetnički, artificijelan i vezan za analitičke formalne operacije</a:t>
            </a:r>
            <a:r>
              <a:rPr lang="sr-Latn-CS" sz="1700" dirty="0">
                <a:latin typeface="Calibri" pitchFamily="34" charset="0"/>
              </a:rPr>
              <a:t>, nego REALAN u smislu  u kojem to impliciraju Tatljinovi kontrareljefi.</a:t>
            </a:r>
          </a:p>
          <a:p>
            <a:endParaRPr lang="sr-Latn-CS" sz="1700" dirty="0">
              <a:latin typeface="Calibri" pitchFamily="34" charset="0"/>
            </a:endParaRPr>
          </a:p>
          <a:p>
            <a:r>
              <a:rPr lang="sr-Latn-CS" sz="1700" b="1" dirty="0">
                <a:latin typeface="Calibri" pitchFamily="34" charset="0"/>
              </a:rPr>
              <a:t>MATERIJAL</a:t>
            </a:r>
            <a:r>
              <a:rPr lang="sr-Latn-CS" sz="1700" dirty="0">
                <a:latin typeface="Calibri" pitchFamily="34" charset="0"/>
              </a:rPr>
              <a:t> – </a:t>
            </a:r>
            <a:r>
              <a:rPr lang="sr-Latn-CS" sz="1700" dirty="0" smtClean="0">
                <a:latin typeface="Calibri" pitchFamily="34" charset="0"/>
              </a:rPr>
              <a:t>Gabo ima drugačiji odnos prema materijalu koji je </a:t>
            </a:r>
            <a:r>
              <a:rPr lang="sr-Latn-CS" sz="1700" dirty="0">
                <a:latin typeface="Calibri" pitchFamily="34" charset="0"/>
              </a:rPr>
              <a:t>podređen zahtevima formalne artikulacije, </a:t>
            </a:r>
            <a:r>
              <a:rPr lang="sr-Latn-CS" sz="1700" dirty="0" smtClean="0">
                <a:latin typeface="Calibri" pitchFamily="34" charset="0"/>
              </a:rPr>
              <a:t>većinom materijal </a:t>
            </a:r>
            <a:r>
              <a:rPr lang="sr-Latn-CS" sz="1700" dirty="0">
                <a:latin typeface="Calibri" pitchFamily="34" charset="0"/>
              </a:rPr>
              <a:t>ne koristi u izvornom stanju nego u različitim oblikovnim intervencijama, uzajamnim uodnošavanjem pojedinačnih elemenata/planova, katkada i bojenjem; </a:t>
            </a:r>
            <a:r>
              <a:rPr lang="sr-Latn-CS" sz="1700" u="sng" dirty="0">
                <a:latin typeface="Calibri" pitchFamily="34" charset="0"/>
              </a:rPr>
              <a:t>prilagođava </a:t>
            </a:r>
            <a:r>
              <a:rPr lang="sr-Latn-CS" sz="1700" u="sng" dirty="0" smtClean="0">
                <a:latin typeface="Calibri" pitchFamily="34" charset="0"/>
              </a:rPr>
              <a:t>materijal </a:t>
            </a:r>
            <a:r>
              <a:rPr lang="sr-Latn-CS" sz="1700" u="sng" dirty="0">
                <a:latin typeface="Calibri" pitchFamily="34" charset="0"/>
              </a:rPr>
              <a:t>koncipiranoj formi, često i reprezentativnim zahtevima figuralne skulpture</a:t>
            </a:r>
            <a:r>
              <a:rPr lang="sr-Latn-CS" sz="1700" dirty="0">
                <a:latin typeface="Calibri" pitchFamily="34" charset="0"/>
              </a:rPr>
              <a:t>;</a:t>
            </a:r>
          </a:p>
          <a:p>
            <a:r>
              <a:rPr lang="sr-Latn-CS" sz="1700" dirty="0" smtClean="0">
                <a:latin typeface="Calibri" pitchFamily="34" charset="0"/>
              </a:rPr>
              <a:t>Kasnije Gabo </a:t>
            </a:r>
            <a:r>
              <a:rPr lang="sr-Latn-CS" sz="1700" dirty="0">
                <a:latin typeface="Calibri" pitchFamily="34" charset="0"/>
              </a:rPr>
              <a:t>koristi TRANSPARENTNE materijale (vidljivost unutrašnjih prostora i praznina volumena)  što potvrđuje njegovu preokupaciju aspektima forme i prostora NASUPROT Tatljinovim preokupacijama za MATERIJALNOST, TAKTILNOST I FAKTURNOST</a:t>
            </a:r>
            <a:endParaRPr lang="en-US" sz="1700"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905000" y="228600"/>
            <a:ext cx="5257800" cy="369888"/>
          </a:xfrm>
          <a:prstGeom prst="rect">
            <a:avLst/>
          </a:prstGeom>
          <a:noFill/>
          <a:ln w="9525">
            <a:noFill/>
            <a:miter lim="800000"/>
            <a:headEnd/>
            <a:tailEnd/>
          </a:ln>
        </p:spPr>
        <p:txBody>
          <a:bodyPr>
            <a:spAutoFit/>
          </a:bodyPr>
          <a:lstStyle/>
          <a:p>
            <a:r>
              <a:rPr lang="sr-Latn-RS" dirty="0" smtClean="0">
                <a:latin typeface="Calibri" pitchFamily="34" charset="0"/>
              </a:rPr>
              <a:t>Tatljin, studija za</a:t>
            </a:r>
            <a:r>
              <a:rPr lang="en-US" dirty="0" smtClean="0">
                <a:latin typeface="Calibri" pitchFamily="34" charset="0"/>
              </a:rPr>
              <a:t> </a:t>
            </a:r>
            <a:r>
              <a:rPr lang="sr-Latn-RS" i="1" dirty="0" smtClean="0">
                <a:latin typeface="Calibri" pitchFamily="34" charset="0"/>
              </a:rPr>
              <a:t>Spomenik Trećoj internacionali</a:t>
            </a:r>
            <a:r>
              <a:rPr lang="en-US" dirty="0" smtClean="0">
                <a:latin typeface="Calibri" pitchFamily="34" charset="0"/>
              </a:rPr>
              <a:t> 1919</a:t>
            </a:r>
            <a:endParaRPr lang="en-US" dirty="0">
              <a:latin typeface="Calibri" pitchFamily="34" charset="0"/>
            </a:endParaRPr>
          </a:p>
        </p:txBody>
      </p:sp>
      <p:pic>
        <p:nvPicPr>
          <p:cNvPr id="35843" name="Picture 4" descr="http://arts.muohio.edu/faculty/benson/RussianConstructivism/47.Tatlin3rdIntStudyComp.jpg"/>
          <p:cNvPicPr>
            <a:picLocks noChangeAspect="1" noChangeArrowheads="1"/>
          </p:cNvPicPr>
          <p:nvPr/>
        </p:nvPicPr>
        <p:blipFill>
          <a:blip r:embed="rId2"/>
          <a:srcRect/>
          <a:stretch>
            <a:fillRect/>
          </a:stretch>
        </p:blipFill>
        <p:spPr bwMode="auto">
          <a:xfrm>
            <a:off x="4733925" y="847725"/>
            <a:ext cx="4410075" cy="6010275"/>
          </a:xfrm>
          <a:prstGeom prst="rect">
            <a:avLst/>
          </a:prstGeom>
          <a:noFill/>
          <a:ln w="9525">
            <a:noFill/>
            <a:miter lim="800000"/>
            <a:headEnd/>
            <a:tailEnd/>
          </a:ln>
        </p:spPr>
      </p:pic>
      <p:sp>
        <p:nvSpPr>
          <p:cNvPr id="35844" name="Rectangle 4"/>
          <p:cNvSpPr>
            <a:spLocks noChangeArrowheads="1"/>
          </p:cNvSpPr>
          <p:nvPr/>
        </p:nvSpPr>
        <p:spPr bwMode="auto">
          <a:xfrm>
            <a:off x="304800" y="914400"/>
            <a:ext cx="3810000" cy="5632311"/>
          </a:xfrm>
          <a:prstGeom prst="rect">
            <a:avLst/>
          </a:prstGeom>
          <a:noFill/>
          <a:ln w="9525">
            <a:noFill/>
            <a:miter lim="800000"/>
            <a:headEnd/>
            <a:tailEnd/>
          </a:ln>
        </p:spPr>
        <p:txBody>
          <a:bodyPr>
            <a:spAutoFit/>
          </a:bodyPr>
          <a:lstStyle/>
          <a:p>
            <a:r>
              <a:rPr lang="sr-Latn-CS" dirty="0">
                <a:latin typeface="Calibri" pitchFamily="34" charset="0"/>
              </a:rPr>
              <a:t>spomenik trećoj internacionali (1917 i 1920)</a:t>
            </a:r>
          </a:p>
          <a:p>
            <a:endParaRPr lang="sr-Latn-CS" dirty="0">
              <a:latin typeface="Calibri" pitchFamily="34" charset="0"/>
            </a:endParaRPr>
          </a:p>
          <a:p>
            <a:r>
              <a:rPr lang="sr-Latn-CS" dirty="0" smtClean="0">
                <a:latin typeface="Calibri" pitchFamily="34" charset="0"/>
              </a:rPr>
              <a:t>Tatljinova ekstravagantna sinteza - nazvana “Spomenik Trećoj internacionali” predstavlja monumentalnu deklaraciju </a:t>
            </a:r>
            <a:r>
              <a:rPr lang="sr-Latn-CS" dirty="0">
                <a:latin typeface="Calibri" pitchFamily="34" charset="0"/>
              </a:rPr>
              <a:t>vere u komunističko </a:t>
            </a:r>
            <a:r>
              <a:rPr lang="sr-Latn-CS" dirty="0" smtClean="0">
                <a:latin typeface="Calibri" pitchFamily="34" charset="0"/>
              </a:rPr>
              <a:t>društvo, </a:t>
            </a:r>
            <a:r>
              <a:rPr lang="sr-Latn-CS" dirty="0">
                <a:latin typeface="Calibri" pitchFamily="34" charset="0"/>
              </a:rPr>
              <a:t>najadekvatniji simbol ujedinjavanja slikarstva, skulpture i arhitekture sa informativnim i propagandnim </a:t>
            </a:r>
            <a:r>
              <a:rPr lang="sr-Latn-CS" dirty="0" smtClean="0">
                <a:latin typeface="Calibri" pitchFamily="34" charset="0"/>
              </a:rPr>
              <a:t>organima države</a:t>
            </a:r>
            <a:endParaRPr lang="sr-Latn-CS" dirty="0">
              <a:latin typeface="Calibri" pitchFamily="34" charset="0"/>
            </a:endParaRPr>
          </a:p>
          <a:p>
            <a:endParaRPr lang="sr-Latn-CS" dirty="0">
              <a:latin typeface="Calibri" pitchFamily="34" charset="0"/>
            </a:endParaRPr>
          </a:p>
          <a:p>
            <a:r>
              <a:rPr lang="sr-Latn-CS" dirty="0">
                <a:latin typeface="Calibri" pitchFamily="34" charset="0"/>
              </a:rPr>
              <a:t>ovaj kompleks trebalo je da bude konstruisan od masivne spirale koja bi izražavala dinamizam svemirskog doba – optimističnog verovanja u nepoznatu ali obećavajuću budućnost, visine najmanje 400m  (visina Empire State Building (1931))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4316413" y="0"/>
            <a:ext cx="4827587" cy="6858000"/>
          </a:xfrm>
          <a:prstGeom prst="rect">
            <a:avLst/>
          </a:prstGeom>
          <a:noFill/>
          <a:ln w="9525">
            <a:noFill/>
            <a:miter lim="800000"/>
            <a:headEnd/>
            <a:tailEnd/>
          </a:ln>
        </p:spPr>
      </p:pic>
      <p:sp>
        <p:nvSpPr>
          <p:cNvPr id="54275" name="Rectangle 2"/>
          <p:cNvSpPr>
            <a:spLocks noChangeArrowheads="1"/>
          </p:cNvSpPr>
          <p:nvPr/>
        </p:nvSpPr>
        <p:spPr bwMode="auto">
          <a:xfrm>
            <a:off x="457200" y="381000"/>
            <a:ext cx="2971800" cy="1200329"/>
          </a:xfrm>
          <a:prstGeom prst="rect">
            <a:avLst/>
          </a:prstGeom>
          <a:noFill/>
          <a:ln w="9525">
            <a:noFill/>
            <a:miter lim="800000"/>
            <a:headEnd/>
            <a:tailEnd/>
          </a:ln>
        </p:spPr>
        <p:txBody>
          <a:bodyPr>
            <a:spAutoFit/>
          </a:bodyPr>
          <a:lstStyle/>
          <a:p>
            <a:r>
              <a:rPr lang="sr-Latn-RS" dirty="0" smtClean="0">
                <a:latin typeface="Calibri" pitchFamily="34" charset="0"/>
              </a:rPr>
              <a:t>Gabo,</a:t>
            </a:r>
            <a:r>
              <a:rPr lang="sr-Latn-RS" i="1" dirty="0" smtClean="0">
                <a:latin typeface="Calibri" pitchFamily="34" charset="0"/>
              </a:rPr>
              <a:t> Glava žene,</a:t>
            </a:r>
            <a:r>
              <a:rPr lang="sr-Latn-CS" i="1" dirty="0" smtClean="0">
                <a:latin typeface="Calibri" pitchFamily="34" charset="0"/>
              </a:rPr>
              <a:t> oko</a:t>
            </a:r>
            <a:r>
              <a:rPr lang="en-US" dirty="0" smtClean="0">
                <a:latin typeface="Calibri" pitchFamily="34" charset="0"/>
              </a:rPr>
              <a:t> 1917-</a:t>
            </a:r>
            <a:r>
              <a:rPr lang="sr-Latn-RS" dirty="0" smtClean="0">
                <a:latin typeface="Calibri" pitchFamily="34" charset="0"/>
              </a:rPr>
              <a:t>19</a:t>
            </a:r>
            <a:r>
              <a:rPr lang="en-US" dirty="0" smtClean="0">
                <a:latin typeface="Calibri" pitchFamily="34" charset="0"/>
              </a:rPr>
              <a:t>20</a:t>
            </a:r>
            <a:r>
              <a:rPr lang="sr-Latn-RS" dirty="0" smtClean="0">
                <a:latin typeface="Calibri" pitchFamily="34" charset="0"/>
              </a:rPr>
              <a:t>,</a:t>
            </a:r>
            <a:r>
              <a:rPr lang="en-US" dirty="0" smtClean="0">
                <a:latin typeface="Calibri" pitchFamily="34" charset="0"/>
              </a:rPr>
              <a:t> </a:t>
            </a:r>
          </a:p>
          <a:p>
            <a:r>
              <a:rPr lang="en-US" dirty="0" smtClean="0">
                <a:latin typeface="Calibri" pitchFamily="34" charset="0"/>
              </a:rPr>
              <a:t>(Celluloid and metal</a:t>
            </a:r>
            <a:r>
              <a:rPr lang="sr-Latn-CS" dirty="0" smtClean="0">
                <a:latin typeface="Calibri" pitchFamily="34" charset="0"/>
              </a:rPr>
              <a:t>, </a:t>
            </a:r>
            <a:r>
              <a:rPr lang="en-US" dirty="0" smtClean="0">
                <a:latin typeface="Calibri" pitchFamily="34" charset="0"/>
              </a:rPr>
              <a:t>62.2 x 48.9 x 35.4 cm</a:t>
            </a:r>
            <a:r>
              <a:rPr lang="sr-Latn-CS" dirty="0" smtClean="0">
                <a:latin typeface="Calibri" pitchFamily="34" charset="0"/>
              </a:rPr>
              <a:t>, MoMA)</a:t>
            </a:r>
            <a:endParaRPr lang="en-US" dirty="0">
              <a:latin typeface="Calibri" pitchFamily="34" charset="0"/>
            </a:endParaRPr>
          </a:p>
        </p:txBody>
      </p:sp>
      <p:pic>
        <p:nvPicPr>
          <p:cNvPr id="54276" name="Picture 4" descr="Naum Gabo. Head of a Woman. c. 1917-20 (after a work of 1916)"/>
          <p:cNvPicPr>
            <a:picLocks noChangeAspect="1" noChangeArrowheads="1"/>
          </p:cNvPicPr>
          <p:nvPr/>
        </p:nvPicPr>
        <p:blipFill>
          <a:blip r:embed="rId3"/>
          <a:srcRect/>
          <a:stretch>
            <a:fillRect/>
          </a:stretch>
        </p:blipFill>
        <p:spPr bwMode="auto">
          <a:xfrm>
            <a:off x="381000" y="2438400"/>
            <a:ext cx="3619500" cy="40005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0" y="593725"/>
            <a:ext cx="9144000" cy="6264275"/>
          </a:xfrm>
          <a:prstGeom prst="rect">
            <a:avLst/>
          </a:prstGeom>
          <a:noFill/>
          <a:ln w="9525">
            <a:noFill/>
            <a:miter lim="800000"/>
            <a:headEnd/>
            <a:tailEnd/>
          </a:ln>
        </p:spPr>
      </p:pic>
      <p:sp>
        <p:nvSpPr>
          <p:cNvPr id="55299" name="Rectangle 2"/>
          <p:cNvSpPr>
            <a:spLocks noChangeArrowheads="1"/>
          </p:cNvSpPr>
          <p:nvPr/>
        </p:nvSpPr>
        <p:spPr bwMode="auto">
          <a:xfrm>
            <a:off x="304800" y="152400"/>
            <a:ext cx="3638625" cy="369332"/>
          </a:xfrm>
          <a:prstGeom prst="rect">
            <a:avLst/>
          </a:prstGeom>
          <a:noFill/>
          <a:ln w="9525">
            <a:noFill/>
            <a:miter lim="800000"/>
            <a:headEnd/>
            <a:tailEnd/>
          </a:ln>
        </p:spPr>
        <p:txBody>
          <a:bodyPr wrap="none">
            <a:spAutoFit/>
          </a:bodyPr>
          <a:lstStyle/>
          <a:p>
            <a:r>
              <a:rPr lang="sr-Latn-RS" dirty="0" smtClean="0">
                <a:latin typeface="Calibri" pitchFamily="34" charset="0"/>
              </a:rPr>
              <a:t>Gabo, </a:t>
            </a:r>
            <a:r>
              <a:rPr lang="pt-BR" dirty="0" smtClean="0">
                <a:latin typeface="Calibri" pitchFamily="34" charset="0"/>
              </a:rPr>
              <a:t>1915</a:t>
            </a:r>
            <a:r>
              <a:rPr lang="sr-Latn-RS" dirty="0" smtClean="0">
                <a:latin typeface="Calibri" pitchFamily="34" charset="0"/>
              </a:rPr>
              <a:t>,</a:t>
            </a:r>
            <a:r>
              <a:rPr lang="pt-BR" dirty="0" smtClean="0">
                <a:latin typeface="Calibri" pitchFamily="34" charset="0"/>
              </a:rPr>
              <a:t> </a:t>
            </a:r>
            <a:r>
              <a:rPr lang="sr-Latn-CS" i="1" dirty="0">
                <a:latin typeface="Calibri" pitchFamily="34" charset="0"/>
              </a:rPr>
              <a:t>K</a:t>
            </a:r>
            <a:r>
              <a:rPr lang="pt-BR" i="1" dirty="0">
                <a:latin typeface="Calibri" pitchFamily="34" charset="0"/>
              </a:rPr>
              <a:t>onstruisana glava no. 1</a:t>
            </a:r>
            <a:endParaRPr lang="en-US" i="1" dirty="0">
              <a:latin typeface="Calibri" pitchFamily="34" charset="0"/>
            </a:endParaRPr>
          </a:p>
        </p:txBody>
      </p:sp>
      <p:sp>
        <p:nvSpPr>
          <p:cNvPr id="55300" name="Rectangle 3"/>
          <p:cNvSpPr>
            <a:spLocks noChangeArrowheads="1"/>
          </p:cNvSpPr>
          <p:nvPr/>
        </p:nvSpPr>
        <p:spPr bwMode="auto">
          <a:xfrm>
            <a:off x="4724400" y="152400"/>
            <a:ext cx="4191000" cy="369332"/>
          </a:xfrm>
          <a:prstGeom prst="rect">
            <a:avLst/>
          </a:prstGeom>
          <a:noFill/>
          <a:ln w="9525">
            <a:noFill/>
            <a:miter lim="800000"/>
            <a:headEnd/>
            <a:tailEnd/>
          </a:ln>
        </p:spPr>
        <p:txBody>
          <a:bodyPr wrap="square">
            <a:spAutoFit/>
          </a:bodyPr>
          <a:lstStyle/>
          <a:p>
            <a:pPr algn="just"/>
            <a:r>
              <a:rPr lang="sr-Latn-CS" dirty="0" smtClean="0">
                <a:latin typeface="Calibri" pitchFamily="34" charset="0"/>
              </a:rPr>
              <a:t>Gabo, 1916</a:t>
            </a:r>
            <a:r>
              <a:rPr lang="sr-Latn-CS" dirty="0">
                <a:latin typeface="Calibri" pitchFamily="34" charset="0"/>
              </a:rPr>
              <a:t>, </a:t>
            </a:r>
            <a:r>
              <a:rPr lang="sr-Latn-CS" i="1" dirty="0">
                <a:latin typeface="Calibri" pitchFamily="34" charset="0"/>
              </a:rPr>
              <a:t>Konstruisana </a:t>
            </a:r>
            <a:r>
              <a:rPr lang="en-US" i="1" dirty="0" err="1">
                <a:latin typeface="Calibri" pitchFamily="34" charset="0"/>
              </a:rPr>
              <a:t>glava</a:t>
            </a:r>
            <a:r>
              <a:rPr lang="sr-Latn-CS" i="1" dirty="0">
                <a:latin typeface="Calibri" pitchFamily="34" charset="0"/>
              </a:rPr>
              <a:t>, br.2</a:t>
            </a:r>
            <a:endParaRPr lang="en-US" i="1" dirty="0">
              <a:latin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81000" y="304800"/>
            <a:ext cx="3276600" cy="1200329"/>
          </a:xfrm>
          <a:prstGeom prst="rect">
            <a:avLst/>
          </a:prstGeom>
          <a:noFill/>
          <a:ln w="9525">
            <a:noFill/>
            <a:miter lim="800000"/>
            <a:headEnd/>
            <a:tailEnd/>
          </a:ln>
        </p:spPr>
        <p:txBody>
          <a:bodyPr>
            <a:spAutoFit/>
          </a:bodyPr>
          <a:lstStyle/>
          <a:p>
            <a:r>
              <a:rPr lang="sr-Latn-RS" dirty="0" smtClean="0">
                <a:latin typeface="Calibri" pitchFamily="34" charset="0"/>
              </a:rPr>
              <a:t>Gabo, </a:t>
            </a:r>
            <a:r>
              <a:rPr lang="sr-Latn-RS" i="1" dirty="0" smtClean="0">
                <a:latin typeface="Calibri" pitchFamily="34" charset="0"/>
              </a:rPr>
              <a:t>Konstruisana glava n</a:t>
            </a:r>
            <a:r>
              <a:rPr lang="en-US" i="1" dirty="0" smtClean="0">
                <a:latin typeface="Calibri" pitchFamily="34" charset="0"/>
              </a:rPr>
              <a:t>o</a:t>
            </a:r>
            <a:r>
              <a:rPr lang="en-US" i="1" dirty="0">
                <a:latin typeface="Calibri" pitchFamily="34" charset="0"/>
              </a:rPr>
              <a:t>. 1</a:t>
            </a:r>
          </a:p>
          <a:p>
            <a:r>
              <a:rPr lang="en-US" dirty="0">
                <a:latin typeface="Calibri" pitchFamily="34" charset="0"/>
              </a:rPr>
              <a:t>1915 </a:t>
            </a:r>
            <a:r>
              <a:rPr lang="en-US" dirty="0" smtClean="0">
                <a:latin typeface="Calibri" pitchFamily="34" charset="0"/>
              </a:rPr>
              <a:t>(</a:t>
            </a:r>
            <a:r>
              <a:rPr lang="sr-Latn-RS" dirty="0" smtClean="0">
                <a:latin typeface="Calibri" pitchFamily="34" charset="0"/>
              </a:rPr>
              <a:t>ponovo sastavljena</a:t>
            </a:r>
            <a:r>
              <a:rPr lang="en-US" dirty="0" smtClean="0">
                <a:latin typeface="Calibri" pitchFamily="34" charset="0"/>
              </a:rPr>
              <a:t> 1985)</a:t>
            </a:r>
            <a:r>
              <a:rPr lang="sr-Latn-RS" dirty="0" smtClean="0">
                <a:latin typeface="Calibri" pitchFamily="34" charset="0"/>
              </a:rPr>
              <a:t>, trolsojna šperploča, </a:t>
            </a:r>
            <a:r>
              <a:rPr lang="en-US" dirty="0" smtClean="0">
                <a:latin typeface="Calibri" pitchFamily="34" charset="0"/>
              </a:rPr>
              <a:t>54 cm</a:t>
            </a:r>
            <a:r>
              <a:rPr lang="sr-Latn-RS" dirty="0" smtClean="0">
                <a:latin typeface="Calibri" pitchFamily="34" charset="0"/>
              </a:rPr>
              <a:t>, </a:t>
            </a:r>
            <a:r>
              <a:rPr lang="sr-Latn-CS" dirty="0" smtClean="0">
                <a:latin typeface="Calibri" pitchFamily="34" charset="0"/>
              </a:rPr>
              <a:t>S</a:t>
            </a:r>
            <a:r>
              <a:rPr lang="en-US" dirty="0" err="1">
                <a:latin typeface="Calibri" pitchFamily="34" charset="0"/>
              </a:rPr>
              <a:t>taedel</a:t>
            </a:r>
            <a:r>
              <a:rPr lang="sr-Latn-CS" dirty="0">
                <a:latin typeface="Calibri" pitchFamily="34" charset="0"/>
              </a:rPr>
              <a:t> M</a:t>
            </a:r>
            <a:r>
              <a:rPr lang="en-US" dirty="0" err="1">
                <a:latin typeface="Calibri" pitchFamily="34" charset="0"/>
              </a:rPr>
              <a:t>useum</a:t>
            </a:r>
            <a:endParaRPr lang="en-US" dirty="0">
              <a:latin typeface="Calibri" pitchFamily="34" charset="0"/>
            </a:endParaRPr>
          </a:p>
        </p:txBody>
      </p:sp>
      <p:pic>
        <p:nvPicPr>
          <p:cNvPr id="56323" name="Picture 4" descr="http://2.bp.blogspot.com/-ZaZmWdd5AZ0/TfFVc3dzrlI/AAAAAAAACus/LTbuhv3cVyY/s1600/Naum-Gabo-constructivist-head-no-1-1915.jpg"/>
          <p:cNvPicPr>
            <a:picLocks noChangeAspect="1" noChangeArrowheads="1"/>
          </p:cNvPicPr>
          <p:nvPr/>
        </p:nvPicPr>
        <p:blipFill>
          <a:blip r:embed="rId2"/>
          <a:srcRect/>
          <a:stretch>
            <a:fillRect/>
          </a:stretch>
        </p:blipFill>
        <p:spPr bwMode="auto">
          <a:xfrm>
            <a:off x="304800" y="2057400"/>
            <a:ext cx="3497263" cy="4648200"/>
          </a:xfrm>
          <a:prstGeom prst="rect">
            <a:avLst/>
          </a:prstGeom>
          <a:noFill/>
          <a:ln w="9525">
            <a:noFill/>
            <a:miter lim="800000"/>
            <a:headEnd/>
            <a:tailEnd/>
          </a:ln>
        </p:spPr>
      </p:pic>
      <p:pic>
        <p:nvPicPr>
          <p:cNvPr id="56324" name="Picture 6" descr="http://www.naum-gabo.com/_img/pics/2/l_jpg_1260268016.jpg"/>
          <p:cNvPicPr>
            <a:picLocks noChangeAspect="1" noChangeArrowheads="1"/>
          </p:cNvPicPr>
          <p:nvPr/>
        </p:nvPicPr>
        <p:blipFill>
          <a:blip r:embed="rId3"/>
          <a:srcRect/>
          <a:stretch>
            <a:fillRect/>
          </a:stretch>
        </p:blipFill>
        <p:spPr bwMode="auto">
          <a:xfrm>
            <a:off x="4419600" y="762000"/>
            <a:ext cx="4314825" cy="56388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4953000" y="-12700"/>
            <a:ext cx="4191000" cy="6870700"/>
          </a:xfrm>
          <a:prstGeom prst="rect">
            <a:avLst/>
          </a:prstGeom>
          <a:noFill/>
          <a:ln w="9525">
            <a:noFill/>
            <a:miter lim="800000"/>
            <a:headEnd/>
            <a:tailEnd/>
          </a:ln>
        </p:spPr>
      </p:pic>
      <p:sp>
        <p:nvSpPr>
          <p:cNvPr id="57347" name="Rectangle 4"/>
          <p:cNvSpPr>
            <a:spLocks noChangeArrowheads="1"/>
          </p:cNvSpPr>
          <p:nvPr/>
        </p:nvSpPr>
        <p:spPr bwMode="auto">
          <a:xfrm>
            <a:off x="457200" y="304800"/>
            <a:ext cx="4090030" cy="369332"/>
          </a:xfrm>
          <a:prstGeom prst="rect">
            <a:avLst/>
          </a:prstGeom>
          <a:noFill/>
          <a:ln w="9525">
            <a:noFill/>
            <a:miter lim="800000"/>
            <a:headEnd/>
            <a:tailEnd/>
          </a:ln>
        </p:spPr>
        <p:txBody>
          <a:bodyPr wrap="none">
            <a:spAutoFit/>
          </a:bodyPr>
          <a:lstStyle/>
          <a:p>
            <a:r>
              <a:rPr lang="sr-Latn-RS" dirty="0" smtClean="0">
                <a:latin typeface="Calibri" pitchFamily="34" charset="0"/>
              </a:rPr>
              <a:t>Gabo, </a:t>
            </a:r>
            <a:r>
              <a:rPr lang="en-US" dirty="0" smtClean="0">
                <a:latin typeface="Calibri" pitchFamily="34" charset="0"/>
              </a:rPr>
              <a:t>1917</a:t>
            </a:r>
            <a:r>
              <a:rPr lang="en-US" dirty="0">
                <a:latin typeface="Calibri" pitchFamily="34" charset="0"/>
              </a:rPr>
              <a:t>, </a:t>
            </a:r>
            <a:r>
              <a:rPr lang="sr-Latn-RS" dirty="0" smtClean="0">
                <a:latin typeface="Calibri" pitchFamily="34" charset="0"/>
              </a:rPr>
              <a:t>Model za</a:t>
            </a:r>
            <a:r>
              <a:rPr lang="en-US" dirty="0" smtClean="0">
                <a:latin typeface="Calibri" pitchFamily="34" charset="0"/>
              </a:rPr>
              <a:t> `</a:t>
            </a:r>
            <a:r>
              <a:rPr lang="sr-Latn-RS" dirty="0" smtClean="0">
                <a:latin typeface="Calibri" pitchFamily="34" charset="0"/>
              </a:rPr>
              <a:t>k</a:t>
            </a:r>
            <a:r>
              <a:rPr lang="en-US" dirty="0" err="1" smtClean="0">
                <a:latin typeface="Calibri" pitchFamily="34" charset="0"/>
              </a:rPr>
              <a:t>onstru</a:t>
            </a:r>
            <a:r>
              <a:rPr lang="sr-Latn-RS" dirty="0" smtClean="0">
                <a:latin typeface="Calibri" pitchFamily="34" charset="0"/>
              </a:rPr>
              <a:t>isani t</a:t>
            </a:r>
            <a:r>
              <a:rPr lang="en-US" dirty="0" smtClean="0">
                <a:latin typeface="Calibri" pitchFamily="34" charset="0"/>
              </a:rPr>
              <a:t>or</a:t>
            </a:r>
            <a:r>
              <a:rPr lang="sr-Latn-RS" dirty="0" smtClean="0">
                <a:latin typeface="Calibri" pitchFamily="34" charset="0"/>
              </a:rPr>
              <a:t>z</a:t>
            </a:r>
            <a:r>
              <a:rPr lang="en-US" dirty="0" smtClean="0">
                <a:latin typeface="Calibri" pitchFamily="34" charset="0"/>
              </a:rPr>
              <a:t>o</a:t>
            </a:r>
            <a:r>
              <a:rPr lang="en-US" dirty="0">
                <a:latin typeface="Calibri" pitchFamily="34" charset="0"/>
              </a:rPr>
              <a:t>'</a:t>
            </a:r>
          </a:p>
        </p:txBody>
      </p:sp>
      <p:sp>
        <p:nvSpPr>
          <p:cNvPr id="57348" name="Rectangle 5"/>
          <p:cNvSpPr>
            <a:spLocks noChangeArrowheads="1"/>
          </p:cNvSpPr>
          <p:nvPr/>
        </p:nvSpPr>
        <p:spPr bwMode="auto">
          <a:xfrm>
            <a:off x="685800" y="1371600"/>
            <a:ext cx="3733800" cy="646113"/>
          </a:xfrm>
          <a:prstGeom prst="rect">
            <a:avLst/>
          </a:prstGeom>
          <a:noFill/>
          <a:ln w="9525">
            <a:noFill/>
            <a:miter lim="800000"/>
            <a:headEnd/>
            <a:tailEnd/>
          </a:ln>
        </p:spPr>
        <p:txBody>
          <a:bodyPr>
            <a:spAutoFit/>
          </a:bodyPr>
          <a:lstStyle/>
          <a:p>
            <a:r>
              <a:rPr lang="sr-Latn-CS">
                <a:latin typeface="Calibri" pitchFamily="34" charset="0"/>
              </a:rPr>
              <a:t>“stereometrijske konstrukcije”</a:t>
            </a:r>
          </a:p>
          <a:p>
            <a:r>
              <a:rPr lang="sr-Latn-CS">
                <a:latin typeface="Calibri" pitchFamily="34" charset="0"/>
              </a:rPr>
              <a:t>“stereometrijski metod”</a:t>
            </a:r>
            <a:endParaRPr lang="en-US">
              <a:latin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p:txBody>
          <a:bodyPr/>
          <a:lstStyle/>
          <a:p>
            <a:r>
              <a:rPr lang="sr-Latn-CS"/>
              <a:t>“realistički manifest” 1920</a:t>
            </a:r>
            <a:endParaRPr lang="en-US"/>
          </a:p>
        </p:txBody>
      </p:sp>
      <p:sp>
        <p:nvSpPr>
          <p:cNvPr id="3" name="Content Placeholder 2"/>
          <p:cNvSpPr>
            <a:spLocks noGrp="1"/>
          </p:cNvSpPr>
          <p:nvPr>
            <p:ph idx="4294967295"/>
          </p:nvPr>
        </p:nvSpPr>
        <p:spPr/>
        <p:txBody>
          <a:bodyPr>
            <a:normAutofit lnSpcReduction="10000"/>
          </a:bodyPr>
          <a:lstStyle/>
          <a:p>
            <a:pPr>
              <a:lnSpc>
                <a:spcPct val="80000"/>
              </a:lnSpc>
            </a:pPr>
            <a:r>
              <a:rPr lang="sr-Latn-CS" sz="2500">
                <a:latin typeface="Calibri" pitchFamily="34" charset="0"/>
              </a:rPr>
              <a:t>Osnovni i jedini Gaboov programski tekst</a:t>
            </a:r>
          </a:p>
          <a:p>
            <a:pPr>
              <a:lnSpc>
                <a:spcPct val="80000"/>
              </a:lnSpc>
            </a:pPr>
            <a:r>
              <a:rPr lang="sr-Latn-CS" sz="2500">
                <a:latin typeface="Calibri" pitchFamily="34" charset="0"/>
              </a:rPr>
              <a:t>Opšta ideja o apsolutnoj i nezavisnoj vrednosti umetnosti – glavna poenta manifesta – ne prihvata imperativ utilitarnosti, društvene i i ideološke funkcionalizacije umetničke prakse</a:t>
            </a:r>
          </a:p>
          <a:p>
            <a:pPr>
              <a:lnSpc>
                <a:spcPct val="80000"/>
              </a:lnSpc>
            </a:pPr>
            <a:endParaRPr lang="sr-Latn-CS" sz="2500">
              <a:latin typeface="Calibri" pitchFamily="34" charset="0"/>
            </a:endParaRPr>
          </a:p>
          <a:p>
            <a:pPr>
              <a:lnSpc>
                <a:spcPct val="80000"/>
              </a:lnSpc>
            </a:pPr>
            <a:r>
              <a:rPr lang="sr-Latn-CS" sz="2500">
                <a:latin typeface="Calibri" pitchFamily="34" charset="0"/>
              </a:rPr>
              <a:t>Ipak, usvaja činjenicu nove realnosti i zagovara neophodnost da se umetnost prilagodi novim okolnostima i odgovori na zahteve nove epohe:</a:t>
            </a:r>
          </a:p>
          <a:p>
            <a:pPr>
              <a:lnSpc>
                <a:spcPct val="80000"/>
              </a:lnSpc>
              <a:buFontTx/>
              <a:buNone/>
            </a:pPr>
            <a:r>
              <a:rPr lang="sr-Latn-CS" sz="2500">
                <a:latin typeface="Calibri" pitchFamily="34" charset="0"/>
              </a:rPr>
              <a:t>“Ni jedan novi umetnički sistem neće se održati pred pritiskom zahteva nove kulture koja se razvija dokle god sami temelji umetnosti ne budu postavljeni na čvrstu osnovu stvarnih zakona života. Dokle god umetnici, zajedno sa nama, ne kažu: sve je laž – samo su život i njegovi zakoni stvarni”</a:t>
            </a:r>
            <a:endParaRPr lang="en-US" sz="2500">
              <a:latin typeface="Calibri"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533400" y="152400"/>
            <a:ext cx="8010525" cy="657383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a:srcRect/>
          <a:stretch>
            <a:fillRect/>
          </a:stretch>
        </p:blipFill>
        <p:spPr bwMode="auto">
          <a:xfrm>
            <a:off x="976313" y="142875"/>
            <a:ext cx="7191375" cy="65722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aum Gabo, ‘Model for 'Constructed Torso'’ 1917, reassembled 1981"/>
          <p:cNvPicPr>
            <a:picLocks noChangeAspect="1" noChangeArrowheads="1"/>
          </p:cNvPicPr>
          <p:nvPr/>
        </p:nvPicPr>
        <p:blipFill>
          <a:blip r:embed="rId2"/>
          <a:srcRect/>
          <a:stretch>
            <a:fillRect/>
          </a:stretch>
        </p:blipFill>
        <p:spPr bwMode="auto">
          <a:xfrm>
            <a:off x="4086225" y="0"/>
            <a:ext cx="5057775" cy="6858000"/>
          </a:xfrm>
          <a:prstGeom prst="rect">
            <a:avLst/>
          </a:prstGeom>
          <a:noFill/>
          <a:ln w="9525">
            <a:noFill/>
            <a:miter lim="800000"/>
            <a:headEnd/>
            <a:tailEnd/>
          </a:ln>
        </p:spPr>
      </p:pic>
      <p:sp>
        <p:nvSpPr>
          <p:cNvPr id="61443" name="Rectangle 2"/>
          <p:cNvSpPr>
            <a:spLocks noChangeArrowheads="1"/>
          </p:cNvSpPr>
          <p:nvPr/>
        </p:nvSpPr>
        <p:spPr bwMode="auto">
          <a:xfrm>
            <a:off x="381000" y="228600"/>
            <a:ext cx="3581400" cy="2585323"/>
          </a:xfrm>
          <a:prstGeom prst="rect">
            <a:avLst/>
          </a:prstGeom>
          <a:noFill/>
          <a:ln w="9525">
            <a:noFill/>
            <a:miter lim="800000"/>
            <a:headEnd/>
            <a:tailEnd/>
          </a:ln>
        </p:spPr>
        <p:txBody>
          <a:bodyPr>
            <a:spAutoFit/>
          </a:bodyPr>
          <a:lstStyle/>
          <a:p>
            <a:pPr algn="r"/>
            <a:r>
              <a:rPr lang="en-US" dirty="0" smtClean="0">
                <a:latin typeface="Calibri" pitchFamily="34" charset="0"/>
              </a:rPr>
              <a:t>M</a:t>
            </a:r>
            <a:r>
              <a:rPr lang="sr-Latn-RS" dirty="0" smtClean="0">
                <a:latin typeface="Calibri" pitchFamily="34" charset="0"/>
              </a:rPr>
              <a:t>odel za </a:t>
            </a:r>
            <a:r>
              <a:rPr lang="en-US" dirty="0" smtClean="0">
                <a:latin typeface="Calibri" pitchFamily="34" charset="0"/>
              </a:rPr>
              <a:t>‘</a:t>
            </a:r>
            <a:r>
              <a:rPr lang="sr-Latn-RS" dirty="0" smtClean="0">
                <a:latin typeface="Calibri" pitchFamily="34" charset="0"/>
              </a:rPr>
              <a:t>konstruisani torzo</a:t>
            </a:r>
            <a:r>
              <a:rPr lang="en-US" dirty="0" smtClean="0">
                <a:latin typeface="Calibri" pitchFamily="34" charset="0"/>
              </a:rPr>
              <a:t>‘</a:t>
            </a:r>
            <a:endParaRPr lang="en-US" dirty="0">
              <a:latin typeface="Calibri" pitchFamily="34" charset="0"/>
            </a:endParaRPr>
          </a:p>
          <a:p>
            <a:pPr algn="r"/>
            <a:r>
              <a:rPr lang="en-US" dirty="0">
                <a:latin typeface="Calibri" pitchFamily="34" charset="0"/>
              </a:rPr>
              <a:t>1917, </a:t>
            </a:r>
            <a:r>
              <a:rPr lang="sr-Latn-RS" dirty="0" smtClean="0">
                <a:latin typeface="Calibri" pitchFamily="34" charset="0"/>
              </a:rPr>
              <a:t>ponovo sastavljen</a:t>
            </a:r>
            <a:r>
              <a:rPr lang="en-US" dirty="0" smtClean="0">
                <a:latin typeface="Calibri" pitchFamily="34" charset="0"/>
              </a:rPr>
              <a:t> </a:t>
            </a:r>
            <a:r>
              <a:rPr lang="en-US" dirty="0">
                <a:latin typeface="Calibri" pitchFamily="34" charset="0"/>
              </a:rPr>
              <a:t>1981</a:t>
            </a:r>
            <a:r>
              <a:rPr lang="sr-Latn-CS" dirty="0">
                <a:latin typeface="Calibri" pitchFamily="34" charset="0"/>
              </a:rPr>
              <a:t> </a:t>
            </a:r>
            <a:r>
              <a:rPr lang="sr-Latn-CS" dirty="0" smtClean="0">
                <a:latin typeface="Calibri" pitchFamily="34" charset="0"/>
              </a:rPr>
              <a:t>(smatran izgubljenim do 1977</a:t>
            </a:r>
            <a:r>
              <a:rPr lang="sr-Latn-CS" dirty="0">
                <a:latin typeface="Calibri" pitchFamily="34" charset="0"/>
              </a:rPr>
              <a:t>)</a:t>
            </a:r>
            <a:endParaRPr lang="en-US" dirty="0">
              <a:latin typeface="Calibri" pitchFamily="34" charset="0"/>
            </a:endParaRPr>
          </a:p>
          <a:p>
            <a:pPr algn="r"/>
            <a:r>
              <a:rPr lang="sr-Latn-RS" dirty="0" smtClean="0">
                <a:latin typeface="Calibri" pitchFamily="34" charset="0"/>
              </a:rPr>
              <a:t>karton</a:t>
            </a:r>
            <a:r>
              <a:rPr lang="sr-Latn-CS" dirty="0" smtClean="0">
                <a:latin typeface="Calibri" pitchFamily="34" charset="0"/>
              </a:rPr>
              <a:t>,</a:t>
            </a:r>
            <a:endParaRPr lang="en-US" dirty="0">
              <a:latin typeface="Calibri" pitchFamily="34" charset="0"/>
            </a:endParaRPr>
          </a:p>
          <a:p>
            <a:pPr algn="r"/>
            <a:r>
              <a:rPr lang="en-US" dirty="0">
                <a:latin typeface="Calibri" pitchFamily="34" charset="0"/>
              </a:rPr>
              <a:t>395 x 290 x 160 mm</a:t>
            </a:r>
          </a:p>
          <a:p>
            <a:pPr algn="r"/>
            <a:r>
              <a:rPr lang="en-US" dirty="0" smtClean="0">
                <a:latin typeface="Calibri" pitchFamily="34" charset="0"/>
              </a:rPr>
              <a:t>Tate</a:t>
            </a:r>
            <a:r>
              <a:rPr lang="sr-Latn-RS" dirty="0" smtClean="0">
                <a:latin typeface="Calibri" pitchFamily="34" charset="0"/>
              </a:rPr>
              <a:t> (</a:t>
            </a:r>
            <a:r>
              <a:rPr lang="en-US" dirty="0" smtClean="0">
                <a:hlinkClick r:id="rId3"/>
              </a:rPr>
              <a:t>https://www.tate.org.uk/art/artworks/gabo-model-for-constructed-torso-t06972</a:t>
            </a:r>
            <a:r>
              <a:rPr lang="sr-Latn-RS" dirty="0" smtClean="0"/>
              <a:t>)</a:t>
            </a:r>
            <a:endParaRPr lang="en-US" dirty="0">
              <a:latin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457200" y="274638"/>
            <a:ext cx="8229600" cy="792162"/>
          </a:xfrm>
        </p:spPr>
        <p:txBody>
          <a:bodyPr/>
          <a:lstStyle/>
          <a:p>
            <a:endParaRPr lang="en-US"/>
          </a:p>
        </p:txBody>
      </p:sp>
      <p:sp>
        <p:nvSpPr>
          <p:cNvPr id="3" name="Content Placeholder 2"/>
          <p:cNvSpPr>
            <a:spLocks noGrp="1"/>
          </p:cNvSpPr>
          <p:nvPr>
            <p:ph idx="4294967295"/>
          </p:nvPr>
        </p:nvSpPr>
        <p:spPr>
          <a:xfrm>
            <a:off x="457200" y="1143000"/>
            <a:ext cx="8229600" cy="4983163"/>
          </a:xfrm>
        </p:spPr>
        <p:txBody>
          <a:bodyPr>
            <a:normAutofit lnSpcReduction="10000"/>
          </a:bodyPr>
          <a:lstStyle/>
          <a:p>
            <a:pPr>
              <a:lnSpc>
                <a:spcPct val="90000"/>
              </a:lnSpc>
            </a:pPr>
            <a:r>
              <a:rPr lang="sr-Latn-CS" sz="2700" dirty="0">
                <a:latin typeface="Calibri" pitchFamily="34" charset="0"/>
              </a:rPr>
              <a:t>Život za Gaboa pored toga što poseduje aspekt materijalnosti (“čovekov život se odvija za tezgom, za stolom, u radu ili u odmoru”, a umetnost bi trebalo da ga i tu prati), poseduje i univerzalnu, kosmičku dimenziju, sinonim je energije, rasta, sila razvoja i promena, delovanja i akcije, i to je njegova nepromenljiva i večna strana koju bi umetnost takođe trebalo da sledi (Maljevič)</a:t>
            </a:r>
          </a:p>
          <a:p>
            <a:pPr>
              <a:lnSpc>
                <a:spcPct val="90000"/>
              </a:lnSpc>
            </a:pPr>
            <a:endParaRPr lang="sr-Latn-CS" sz="2700" dirty="0">
              <a:latin typeface="Calibri" pitchFamily="34" charset="0"/>
            </a:endParaRPr>
          </a:p>
          <a:p>
            <a:pPr>
              <a:lnSpc>
                <a:spcPct val="90000"/>
              </a:lnSpc>
            </a:pPr>
            <a:r>
              <a:rPr lang="sr-Latn-CS" sz="2700" dirty="0">
                <a:latin typeface="Calibri" pitchFamily="34" charset="0"/>
              </a:rPr>
              <a:t>Dakle Gabo </a:t>
            </a:r>
            <a:r>
              <a:rPr lang="sr-Latn-CS" sz="2700" dirty="0" smtClean="0">
                <a:latin typeface="Calibri" pitchFamily="34" charset="0"/>
              </a:rPr>
              <a:t>više </a:t>
            </a:r>
            <a:r>
              <a:rPr lang="sr-Latn-CS" sz="2700" dirty="0">
                <a:latin typeface="Calibri" pitchFamily="34" charset="0"/>
              </a:rPr>
              <a:t>zastupa tezu o umetnosti koja se temelji na saglasnosti sa </a:t>
            </a:r>
            <a:r>
              <a:rPr lang="sr-Latn-CS" sz="2700" u="sng" dirty="0">
                <a:latin typeface="Calibri" pitchFamily="34" charset="0"/>
              </a:rPr>
              <a:t>opštim zakonima i principima</a:t>
            </a:r>
            <a:r>
              <a:rPr lang="sr-Latn-CS" sz="2700" dirty="0">
                <a:latin typeface="Calibri" pitchFamily="34" charset="0"/>
              </a:rPr>
              <a:t> nego </a:t>
            </a:r>
            <a:r>
              <a:rPr lang="sr-Latn-CS" sz="2700" dirty="0" smtClean="0">
                <a:latin typeface="Calibri" pitchFamily="34" charset="0"/>
              </a:rPr>
              <a:t>o umetnosti </a:t>
            </a:r>
            <a:r>
              <a:rPr lang="sr-Latn-CS" sz="2700" dirty="0">
                <a:latin typeface="Calibri" pitchFamily="34" charset="0"/>
              </a:rPr>
              <a:t>koja udovoljava praktičnim potrebama svakodnevice</a:t>
            </a:r>
            <a:endParaRPr lang="en-US" sz="2700" dirty="0">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4032250" y="0"/>
            <a:ext cx="5111750" cy="5181600"/>
          </a:xfrm>
          <a:prstGeom prst="rect">
            <a:avLst/>
          </a:prstGeom>
          <a:noFill/>
          <a:ln w="9525">
            <a:noFill/>
            <a:miter lim="800000"/>
            <a:headEnd/>
            <a:tailEnd/>
          </a:ln>
        </p:spPr>
      </p:pic>
      <p:sp>
        <p:nvSpPr>
          <p:cNvPr id="64515" name="Rectangle 2"/>
          <p:cNvSpPr>
            <a:spLocks noChangeArrowheads="1"/>
          </p:cNvSpPr>
          <p:nvPr/>
        </p:nvSpPr>
        <p:spPr bwMode="auto">
          <a:xfrm>
            <a:off x="4648200" y="5486400"/>
            <a:ext cx="4114800" cy="677108"/>
          </a:xfrm>
          <a:prstGeom prst="rect">
            <a:avLst/>
          </a:prstGeom>
          <a:noFill/>
          <a:ln w="9525">
            <a:noFill/>
            <a:miter lim="800000"/>
            <a:headEnd/>
            <a:tailEnd/>
          </a:ln>
        </p:spPr>
        <p:txBody>
          <a:bodyPr wrap="square">
            <a:spAutoFit/>
          </a:bodyPr>
          <a:lstStyle/>
          <a:p>
            <a:r>
              <a:rPr lang="sr-Latn-RS" sz="2000" dirty="0" smtClean="0">
                <a:latin typeface="Calibri" pitchFamily="34" charset="0"/>
              </a:rPr>
              <a:t>Naum Gabo, </a:t>
            </a:r>
            <a:r>
              <a:rPr lang="en-US" sz="2000" i="1" dirty="0" err="1" smtClean="0">
                <a:latin typeface="Calibri" pitchFamily="34" charset="0"/>
              </a:rPr>
              <a:t>Prostorna</a:t>
            </a:r>
            <a:r>
              <a:rPr lang="en-US" sz="2000" i="1" dirty="0" smtClean="0">
                <a:latin typeface="Calibri" pitchFamily="34" charset="0"/>
              </a:rPr>
              <a:t> </a:t>
            </a:r>
            <a:r>
              <a:rPr lang="sr-Latn-CS" sz="2000" i="1" dirty="0">
                <a:latin typeface="Calibri" pitchFamily="34" charset="0"/>
              </a:rPr>
              <a:t>k</a:t>
            </a:r>
            <a:r>
              <a:rPr lang="en-US" sz="2000" i="1" dirty="0" err="1">
                <a:latin typeface="Calibri" pitchFamily="34" charset="0"/>
              </a:rPr>
              <a:t>onstrukcija</a:t>
            </a:r>
            <a:endParaRPr lang="sr-Latn-CS" sz="2000" i="1" dirty="0">
              <a:latin typeface="Calibri" pitchFamily="34" charset="0"/>
            </a:endParaRPr>
          </a:p>
          <a:p>
            <a:r>
              <a:rPr lang="en-US" dirty="0">
                <a:latin typeface="Calibri" pitchFamily="34" charset="0"/>
              </a:rPr>
              <a:t>c 1921-22</a:t>
            </a:r>
          </a:p>
        </p:txBody>
      </p:sp>
      <p:sp>
        <p:nvSpPr>
          <p:cNvPr id="64516" name="Rectangle 5"/>
          <p:cNvSpPr>
            <a:spLocks noChangeArrowheads="1"/>
          </p:cNvSpPr>
          <p:nvPr/>
        </p:nvSpPr>
        <p:spPr bwMode="auto">
          <a:xfrm>
            <a:off x="76200" y="220663"/>
            <a:ext cx="3810000" cy="6408737"/>
          </a:xfrm>
          <a:prstGeom prst="rect">
            <a:avLst/>
          </a:prstGeom>
          <a:noFill/>
          <a:ln w="9525">
            <a:noFill/>
            <a:miter lim="800000"/>
            <a:headEnd/>
            <a:tailEnd/>
          </a:ln>
        </p:spPr>
        <p:txBody>
          <a:bodyPr>
            <a:spAutoFit/>
          </a:bodyPr>
          <a:lstStyle/>
          <a:p>
            <a:r>
              <a:rPr lang="sr-Latn-CS" dirty="0">
                <a:latin typeface="Calibri" pitchFamily="34" charset="0"/>
              </a:rPr>
              <a:t>Gaboov pristup je umetnički u smislu u kojem će ruski konstruktivisti ubrzo odbaciti pa zato Gaboov rad i manifest nisu predstavljali bitnije refrentne tačke za umetnike i teoretičare konstruktivizma</a:t>
            </a:r>
          </a:p>
          <a:p>
            <a:endParaRPr lang="sr-Latn-CS" dirty="0">
              <a:latin typeface="Calibri" pitchFamily="34" charset="0"/>
            </a:endParaRPr>
          </a:p>
          <a:p>
            <a:r>
              <a:rPr lang="sr-Latn-CS" dirty="0">
                <a:latin typeface="Calibri" pitchFamily="34" charset="0"/>
              </a:rPr>
              <a:t>Ostaje u suštini </a:t>
            </a:r>
            <a:r>
              <a:rPr lang="sr-Latn-CS" u="sng" dirty="0">
                <a:latin typeface="Calibri" pitchFamily="34" charset="0"/>
              </a:rPr>
              <a:t>umetnik-stvaralac</a:t>
            </a:r>
            <a:r>
              <a:rPr lang="sr-Latn-CS" dirty="0">
                <a:latin typeface="Calibri" pitchFamily="34" charset="0"/>
              </a:rPr>
              <a:t> (ne umetnik-inženjer) i sam će kasnije naglašavati </a:t>
            </a:r>
            <a:r>
              <a:rPr lang="sr-Latn-CS" b="1" dirty="0">
                <a:latin typeface="Calibri" pitchFamily="34" charset="0"/>
              </a:rPr>
              <a:t>razlike</a:t>
            </a:r>
            <a:r>
              <a:rPr lang="sr-Latn-CS" dirty="0">
                <a:latin typeface="Calibri" pitchFamily="34" charset="0"/>
              </a:rPr>
              <a:t> između svoje pozicije i pozicije ruskih konstruktivista koji su stvarali korisne stvari a u filozofskom i političkom smislu bili materijalisti, odnosno marksisti</a:t>
            </a:r>
          </a:p>
          <a:p>
            <a:endParaRPr lang="sr-Latn-CS" dirty="0">
              <a:latin typeface="Calibri" pitchFamily="34" charset="0"/>
            </a:endParaRPr>
          </a:p>
          <a:p>
            <a:r>
              <a:rPr lang="sr-Latn-CS" dirty="0">
                <a:latin typeface="Calibri" pitchFamily="34" charset="0"/>
              </a:rPr>
              <a:t>Zato svoju umetnost naziva </a:t>
            </a:r>
            <a:r>
              <a:rPr lang="sr-Latn-CS" b="1" dirty="0">
                <a:latin typeface="Calibri" pitchFamily="34" charset="0"/>
              </a:rPr>
              <a:t>KONSTRUKTIVNOM </a:t>
            </a:r>
            <a:r>
              <a:rPr lang="sr-Latn-CS" dirty="0">
                <a:latin typeface="Calibri" pitchFamily="34" charset="0"/>
              </a:rPr>
              <a:t>a ne konstruktivističkom: razlika u odnosu na tradicionalne modele oblikovanja ali i u odnosu na koncept utilitarne, društvene i ideološke instrumetalizacije koja umetnost lišava </a:t>
            </a:r>
            <a:r>
              <a:rPr lang="sr-Latn-CS" dirty="0" smtClean="0">
                <a:latin typeface="Calibri" pitchFamily="34" charset="0"/>
              </a:rPr>
              <a:t>samodovoljnosti</a:t>
            </a:r>
            <a:endParaRPr lang="en-US" dirty="0">
              <a:latin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arts.muohio.edu/faculty/benson/RussianConstructivism/45.Tatlin3rdIntStudyComp.jpg"/>
          <p:cNvPicPr>
            <a:picLocks noChangeAspect="1" noChangeArrowheads="1"/>
          </p:cNvPicPr>
          <p:nvPr/>
        </p:nvPicPr>
        <p:blipFill>
          <a:blip r:embed="rId2"/>
          <a:srcRect/>
          <a:stretch>
            <a:fillRect/>
          </a:stretch>
        </p:blipFill>
        <p:spPr bwMode="auto">
          <a:xfrm>
            <a:off x="4629150" y="838200"/>
            <a:ext cx="4514850" cy="6019800"/>
          </a:xfrm>
          <a:prstGeom prst="rect">
            <a:avLst/>
          </a:prstGeom>
          <a:noFill/>
          <a:ln w="9525">
            <a:noFill/>
            <a:miter lim="800000"/>
            <a:headEnd/>
            <a:tailEnd/>
          </a:ln>
        </p:spPr>
      </p:pic>
      <p:sp>
        <p:nvSpPr>
          <p:cNvPr id="36867" name="Rectangle 2"/>
          <p:cNvSpPr>
            <a:spLocks noChangeArrowheads="1"/>
          </p:cNvSpPr>
          <p:nvPr/>
        </p:nvSpPr>
        <p:spPr bwMode="auto">
          <a:xfrm>
            <a:off x="4572000" y="115887"/>
            <a:ext cx="4572000" cy="646113"/>
          </a:xfrm>
          <a:prstGeom prst="rect">
            <a:avLst/>
          </a:prstGeom>
          <a:noFill/>
          <a:ln w="9525">
            <a:noFill/>
            <a:miter lim="800000"/>
            <a:headEnd/>
            <a:tailEnd/>
          </a:ln>
        </p:spPr>
        <p:txBody>
          <a:bodyPr>
            <a:spAutoFit/>
          </a:bodyPr>
          <a:lstStyle/>
          <a:p>
            <a:pPr algn="r"/>
            <a:r>
              <a:rPr lang="sr-Latn-RS" dirty="0" smtClean="0">
                <a:latin typeface="Calibri" pitchFamily="34" charset="0"/>
              </a:rPr>
              <a:t>Tatljin, studija za</a:t>
            </a:r>
            <a:r>
              <a:rPr lang="en-US" dirty="0" smtClean="0">
                <a:latin typeface="Calibri" pitchFamily="34" charset="0"/>
              </a:rPr>
              <a:t> </a:t>
            </a:r>
            <a:r>
              <a:rPr lang="sr-Latn-RS" i="1" dirty="0" smtClean="0">
                <a:latin typeface="Calibri" pitchFamily="34" charset="0"/>
              </a:rPr>
              <a:t>Spomenik Trećoj internacionali</a:t>
            </a:r>
            <a:r>
              <a:rPr lang="en-US" dirty="0" smtClean="0">
                <a:latin typeface="Calibri" pitchFamily="34" charset="0"/>
              </a:rPr>
              <a:t> 1919</a:t>
            </a:r>
            <a:endParaRPr lang="en-US" dirty="0">
              <a:latin typeface="Calibri" pitchFamily="34" charset="0"/>
            </a:endParaRPr>
          </a:p>
        </p:txBody>
      </p:sp>
      <p:sp>
        <p:nvSpPr>
          <p:cNvPr id="36868" name="Rectangle 3"/>
          <p:cNvSpPr>
            <a:spLocks noChangeArrowheads="1"/>
          </p:cNvSpPr>
          <p:nvPr/>
        </p:nvSpPr>
        <p:spPr bwMode="auto">
          <a:xfrm>
            <a:off x="228600" y="914400"/>
            <a:ext cx="4038600" cy="5632311"/>
          </a:xfrm>
          <a:prstGeom prst="rect">
            <a:avLst/>
          </a:prstGeom>
          <a:noFill/>
          <a:ln w="9525">
            <a:noFill/>
            <a:miter lim="800000"/>
            <a:headEnd/>
            <a:tailEnd/>
          </a:ln>
        </p:spPr>
        <p:txBody>
          <a:bodyPr>
            <a:spAutoFit/>
          </a:bodyPr>
          <a:lstStyle/>
          <a:p>
            <a:r>
              <a:rPr lang="sr-Latn-CS" sz="2000" dirty="0" smtClean="0">
                <a:latin typeface="Calibri" pitchFamily="34" charset="0"/>
              </a:rPr>
              <a:t>Unutrašnji </a:t>
            </a:r>
            <a:r>
              <a:rPr lang="sr-Latn-CS" sz="2000" dirty="0">
                <a:latin typeface="Calibri" pitchFamily="34" charset="0"/>
              </a:rPr>
              <a:t>prostor trebalo je da bude artikulisan u obliku valjka, kocke i piramide u kojima je trebalo da se nalaze holovi za sastanke i kancelarije, a na samom vrhu informacioni </a:t>
            </a:r>
            <a:r>
              <a:rPr lang="sr-Latn-CS" sz="2000" dirty="0" smtClean="0">
                <a:latin typeface="Calibri" pitchFamily="34" charset="0"/>
              </a:rPr>
              <a:t>centar </a:t>
            </a:r>
            <a:r>
              <a:rPr lang="sr-Latn-CS" sz="2000" dirty="0">
                <a:latin typeface="Calibri" pitchFamily="34" charset="0"/>
              </a:rPr>
              <a:t>i koji bi se okretali različitim brzinama oko svoje ose: najraniji primer kinetičke </a:t>
            </a:r>
            <a:r>
              <a:rPr lang="sr-Latn-CS" sz="2000" dirty="0" smtClean="0">
                <a:latin typeface="Calibri" pitchFamily="34" charset="0"/>
              </a:rPr>
              <a:t>skulpture - </a:t>
            </a:r>
            <a:r>
              <a:rPr lang="sr-Latn-CS" sz="2000" dirty="0">
                <a:latin typeface="Calibri" pitchFamily="34" charset="0"/>
              </a:rPr>
              <a:t>tačnije, kinetičke arhitekture.</a:t>
            </a:r>
          </a:p>
          <a:p>
            <a:r>
              <a:rPr lang="sr-Latn-CS" sz="2000" dirty="0">
                <a:latin typeface="Calibri" pitchFamily="34" charset="0"/>
              </a:rPr>
              <a:t>Namera da se koristi gotovo svako tehničko sredstvo komunikacije koje je tada bilo poznato – </a:t>
            </a:r>
            <a:r>
              <a:rPr lang="sr-Latn-CS" sz="2000" b="1" dirty="0">
                <a:latin typeface="Calibri" pitchFamily="34" charset="0"/>
              </a:rPr>
              <a:t>uključujući i specijalni projektor koji bi projektovao slike na oblacima </a:t>
            </a:r>
            <a:r>
              <a:rPr lang="sr-Latn-CS" sz="2000" dirty="0">
                <a:latin typeface="Calibri" pitchFamily="34" charset="0"/>
              </a:rPr>
              <a:t>– novinski bilteni, proklamacije vlade i revolucionarni slogani bi bili deljeni dnevno, na sat, ljudima. </a:t>
            </a:r>
            <a:endParaRPr lang="en-US" sz="2000" dirty="0">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5065713" y="0"/>
            <a:ext cx="4078287" cy="6858000"/>
          </a:xfrm>
          <a:prstGeom prst="rect">
            <a:avLst/>
          </a:prstGeom>
          <a:noFill/>
          <a:ln w="9525">
            <a:noFill/>
            <a:miter lim="800000"/>
            <a:headEnd/>
            <a:tailEnd/>
          </a:ln>
        </p:spPr>
      </p:pic>
      <p:sp>
        <p:nvSpPr>
          <p:cNvPr id="63491" name="Rectangle 2"/>
          <p:cNvSpPr>
            <a:spLocks noChangeArrowheads="1"/>
          </p:cNvSpPr>
          <p:nvPr/>
        </p:nvSpPr>
        <p:spPr bwMode="auto">
          <a:xfrm>
            <a:off x="2667000" y="152400"/>
            <a:ext cx="2362200" cy="5909310"/>
          </a:xfrm>
          <a:prstGeom prst="rect">
            <a:avLst/>
          </a:prstGeom>
          <a:noFill/>
          <a:ln w="9525">
            <a:noFill/>
            <a:miter lim="800000"/>
            <a:headEnd/>
            <a:tailEnd/>
          </a:ln>
        </p:spPr>
        <p:txBody>
          <a:bodyPr>
            <a:spAutoFit/>
          </a:bodyPr>
          <a:lstStyle/>
          <a:p>
            <a:r>
              <a:rPr lang="sr-Latn-CS" b="1" dirty="0">
                <a:latin typeface="Calibri" pitchFamily="34" charset="0"/>
              </a:rPr>
              <a:t>K</a:t>
            </a:r>
            <a:r>
              <a:rPr lang="en-US" b="1" dirty="0" err="1">
                <a:latin typeface="Calibri" pitchFamily="34" charset="0"/>
              </a:rPr>
              <a:t>ineticka</a:t>
            </a:r>
            <a:r>
              <a:rPr lang="en-US" b="1" dirty="0">
                <a:latin typeface="Calibri" pitchFamily="34" charset="0"/>
              </a:rPr>
              <a:t> </a:t>
            </a:r>
            <a:r>
              <a:rPr lang="en-US" b="1" dirty="0" err="1">
                <a:latin typeface="Calibri" pitchFamily="34" charset="0"/>
              </a:rPr>
              <a:t>konstrukcija</a:t>
            </a:r>
            <a:r>
              <a:rPr lang="en-US" b="1" dirty="0">
                <a:latin typeface="Calibri" pitchFamily="34" charset="0"/>
              </a:rPr>
              <a:t> </a:t>
            </a:r>
            <a:r>
              <a:rPr lang="en-US" dirty="0">
                <a:latin typeface="Calibri" pitchFamily="34" charset="0"/>
              </a:rPr>
              <a:t>1920</a:t>
            </a:r>
            <a:r>
              <a:rPr lang="sr-Latn-CS" dirty="0">
                <a:latin typeface="Calibri" pitchFamily="34" charset="0"/>
              </a:rPr>
              <a:t>, m</a:t>
            </a:r>
            <a:r>
              <a:rPr lang="en-US" dirty="0" err="1">
                <a:latin typeface="Calibri" pitchFamily="34" charset="0"/>
              </a:rPr>
              <a:t>etal</a:t>
            </a:r>
            <a:r>
              <a:rPr lang="en-US" dirty="0">
                <a:latin typeface="Calibri" pitchFamily="34" charset="0"/>
              </a:rPr>
              <a:t>, d</a:t>
            </a:r>
            <a:r>
              <a:rPr lang="sr-Latn-CS" dirty="0">
                <a:latin typeface="Calibri" pitchFamily="34" charset="0"/>
              </a:rPr>
              <a:t>rvo</a:t>
            </a:r>
            <a:r>
              <a:rPr lang="en-US" dirty="0">
                <a:latin typeface="Calibri" pitchFamily="34" charset="0"/>
              </a:rPr>
              <a:t> </a:t>
            </a:r>
            <a:r>
              <a:rPr lang="sr-Latn-CS" dirty="0">
                <a:latin typeface="Calibri" pitchFamily="34" charset="0"/>
              </a:rPr>
              <a:t>i elektro-motor,</a:t>
            </a:r>
          </a:p>
          <a:p>
            <a:r>
              <a:rPr lang="en-US" dirty="0">
                <a:latin typeface="Calibri" pitchFamily="34" charset="0"/>
              </a:rPr>
              <a:t>616 x 241 x 190 mm</a:t>
            </a:r>
            <a:endParaRPr lang="sr-Latn-CS" dirty="0">
              <a:latin typeface="Calibri" pitchFamily="34" charset="0"/>
            </a:endParaRPr>
          </a:p>
          <a:p>
            <a:r>
              <a:rPr lang="sr-Latn-CS" dirty="0">
                <a:latin typeface="Calibri" pitchFamily="34" charset="0"/>
              </a:rPr>
              <a:t>(levo: replika iz 1985, Tate Modern, London)</a:t>
            </a:r>
          </a:p>
          <a:p>
            <a:endParaRPr lang="sr-Latn-CS" dirty="0">
              <a:latin typeface="Calibri" pitchFamily="34" charset="0"/>
            </a:endParaRPr>
          </a:p>
          <a:p>
            <a:r>
              <a:rPr lang="sr-Latn-CS" dirty="0">
                <a:latin typeface="Calibri" pitchFamily="34" charset="0"/>
              </a:rPr>
              <a:t>(nematerijalna skulptura ili nematirajlna ‘slika’ u prostoru;</a:t>
            </a:r>
          </a:p>
          <a:p>
            <a:endParaRPr lang="sr-Latn-CS" dirty="0">
              <a:latin typeface="Calibri" pitchFamily="34" charset="0"/>
            </a:endParaRPr>
          </a:p>
          <a:p>
            <a:r>
              <a:rPr lang="sr-Latn-CS" dirty="0">
                <a:latin typeface="Calibri" pitchFamily="34" charset="0"/>
              </a:rPr>
              <a:t>Prostor i vreme su ovde konkretni, realni parametri, merljive i perceptibilne </a:t>
            </a:r>
            <a:r>
              <a:rPr lang="sr-Latn-CS" dirty="0" smtClean="0">
                <a:latin typeface="Calibri" pitchFamily="34" charset="0"/>
              </a:rPr>
              <a:t>veličine</a:t>
            </a:r>
          </a:p>
          <a:p>
            <a:endParaRPr lang="sr-Latn-CS" dirty="0" smtClean="0">
              <a:latin typeface="Calibri" pitchFamily="34" charset="0"/>
            </a:endParaRPr>
          </a:p>
          <a:p>
            <a:r>
              <a:rPr lang="en-US" dirty="0" smtClean="0">
                <a:hlinkClick r:id="rId3"/>
              </a:rPr>
              <a:t>https://www.tate.org.uk/art/artworks/gabo-kinetic-construction-standing-wave-t00827</a:t>
            </a:r>
            <a:r>
              <a:rPr lang="sr-Latn-CS" dirty="0" smtClean="0">
                <a:latin typeface="Calibri" pitchFamily="34" charset="0"/>
              </a:rPr>
              <a:t> </a:t>
            </a:r>
            <a:endParaRPr lang="en-US" dirty="0">
              <a:latin typeface="Calibri" pitchFamily="34" charset="0"/>
            </a:endParaRPr>
          </a:p>
        </p:txBody>
      </p:sp>
      <p:pic>
        <p:nvPicPr>
          <p:cNvPr id="63492" name="Picture 4" descr="http://www.tate.org.uk/art/images/work/T/T00/T00827_10.jpg"/>
          <p:cNvPicPr>
            <a:picLocks noChangeAspect="1" noChangeArrowheads="1"/>
          </p:cNvPicPr>
          <p:nvPr/>
        </p:nvPicPr>
        <p:blipFill>
          <a:blip r:embed="rId4"/>
          <a:srcRect/>
          <a:stretch>
            <a:fillRect/>
          </a:stretch>
        </p:blipFill>
        <p:spPr bwMode="auto">
          <a:xfrm>
            <a:off x="0" y="0"/>
            <a:ext cx="2657475"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2"/>
          <a:srcRect/>
          <a:stretch>
            <a:fillRect/>
          </a:stretch>
        </p:blipFill>
        <p:spPr bwMode="auto">
          <a:xfrm>
            <a:off x="4648200" y="1447800"/>
            <a:ext cx="4210050" cy="4876800"/>
          </a:xfrm>
          <a:prstGeom prst="rect">
            <a:avLst/>
          </a:prstGeom>
          <a:noFill/>
          <a:ln w="9525">
            <a:noFill/>
            <a:miter lim="800000"/>
            <a:headEnd/>
            <a:tailEnd/>
          </a:ln>
        </p:spPr>
      </p:pic>
      <p:sp>
        <p:nvSpPr>
          <p:cNvPr id="65539" name="Rectangle 2"/>
          <p:cNvSpPr>
            <a:spLocks noChangeArrowheads="1"/>
          </p:cNvSpPr>
          <p:nvPr/>
        </p:nvSpPr>
        <p:spPr bwMode="auto">
          <a:xfrm>
            <a:off x="4800600" y="381000"/>
            <a:ext cx="4114800" cy="646113"/>
          </a:xfrm>
          <a:prstGeom prst="rect">
            <a:avLst/>
          </a:prstGeom>
          <a:noFill/>
          <a:ln w="9525">
            <a:noFill/>
            <a:miter lim="800000"/>
            <a:headEnd/>
            <a:tailEnd/>
          </a:ln>
        </p:spPr>
        <p:txBody>
          <a:bodyPr>
            <a:spAutoFit/>
          </a:bodyPr>
          <a:lstStyle/>
          <a:p>
            <a:pPr algn="r"/>
            <a:r>
              <a:rPr lang="sr-Latn-RS" dirty="0" smtClean="0">
                <a:latin typeface="Calibri" pitchFamily="34" charset="0"/>
              </a:rPr>
              <a:t>Gabo, </a:t>
            </a:r>
            <a:r>
              <a:rPr lang="en-US" dirty="0" smtClean="0">
                <a:latin typeface="Calibri" pitchFamily="34" charset="0"/>
              </a:rPr>
              <a:t>1925</a:t>
            </a:r>
            <a:r>
              <a:rPr lang="en-US" dirty="0">
                <a:latin typeface="Calibri" pitchFamily="34" charset="0"/>
              </a:rPr>
              <a:t>, </a:t>
            </a:r>
            <a:r>
              <a:rPr lang="sr-Latn-RS" dirty="0" smtClean="0">
                <a:latin typeface="Calibri" pitchFamily="34" charset="0"/>
              </a:rPr>
              <a:t>Kružni relljef</a:t>
            </a:r>
            <a:r>
              <a:rPr lang="sr-Latn-CS" dirty="0" smtClean="0">
                <a:latin typeface="Calibri" pitchFamily="34" charset="0"/>
              </a:rPr>
              <a:t>, </a:t>
            </a:r>
            <a:r>
              <a:rPr lang="en-US" dirty="0">
                <a:latin typeface="Calibri" pitchFamily="34" charset="0"/>
              </a:rPr>
              <a:t>498 x 498 x 229 mm</a:t>
            </a:r>
            <a:r>
              <a:rPr lang="sr-Latn-CS" dirty="0">
                <a:latin typeface="Calibri" pitchFamily="34" charset="0"/>
              </a:rPr>
              <a:t>, </a:t>
            </a:r>
            <a:r>
              <a:rPr lang="sr-Latn-CS" dirty="0" smtClean="0">
                <a:latin typeface="Calibri" pitchFamily="34" charset="0"/>
              </a:rPr>
              <a:t>p</a:t>
            </a:r>
            <a:r>
              <a:rPr lang="en-US" dirty="0" err="1" smtClean="0">
                <a:latin typeface="Calibri" pitchFamily="34" charset="0"/>
              </a:rPr>
              <a:t>lasti</a:t>
            </a:r>
            <a:r>
              <a:rPr lang="sr-Latn-RS" dirty="0" smtClean="0">
                <a:latin typeface="Calibri" pitchFamily="34" charset="0"/>
              </a:rPr>
              <a:t>k i drvo</a:t>
            </a:r>
            <a:r>
              <a:rPr lang="sr-Latn-CS" dirty="0" smtClean="0">
                <a:latin typeface="Calibri" pitchFamily="34" charset="0"/>
              </a:rPr>
              <a:t>, </a:t>
            </a:r>
            <a:r>
              <a:rPr lang="sr-Latn-CS" dirty="0">
                <a:latin typeface="Calibri" pitchFamily="34" charset="0"/>
              </a:rPr>
              <a:t>Tate</a:t>
            </a:r>
            <a:endParaRPr lang="en-US" dirty="0">
              <a:latin typeface="Calibri" pitchFamily="34" charset="0"/>
            </a:endParaRPr>
          </a:p>
        </p:txBody>
      </p:sp>
      <p:pic>
        <p:nvPicPr>
          <p:cNvPr id="65540" name="Picture 2"/>
          <p:cNvPicPr>
            <a:picLocks noChangeAspect="1" noChangeArrowheads="1"/>
          </p:cNvPicPr>
          <p:nvPr/>
        </p:nvPicPr>
        <p:blipFill>
          <a:blip r:embed="rId3"/>
          <a:srcRect/>
          <a:stretch>
            <a:fillRect/>
          </a:stretch>
        </p:blipFill>
        <p:spPr bwMode="auto">
          <a:xfrm>
            <a:off x="304800" y="1447800"/>
            <a:ext cx="3905250" cy="4876800"/>
          </a:xfrm>
          <a:prstGeom prst="rect">
            <a:avLst/>
          </a:prstGeom>
          <a:noFill/>
          <a:ln w="9525">
            <a:noFill/>
            <a:miter lim="800000"/>
            <a:headEnd/>
            <a:tailEnd/>
          </a:ln>
        </p:spPr>
      </p:pic>
      <p:sp>
        <p:nvSpPr>
          <p:cNvPr id="65541" name="Rectangle 4"/>
          <p:cNvSpPr>
            <a:spLocks noChangeArrowheads="1"/>
          </p:cNvSpPr>
          <p:nvPr/>
        </p:nvSpPr>
        <p:spPr bwMode="auto">
          <a:xfrm>
            <a:off x="304800" y="381000"/>
            <a:ext cx="3810000" cy="923330"/>
          </a:xfrm>
          <a:prstGeom prst="rect">
            <a:avLst/>
          </a:prstGeom>
          <a:noFill/>
          <a:ln w="9525">
            <a:noFill/>
            <a:miter lim="800000"/>
            <a:headEnd/>
            <a:tailEnd/>
          </a:ln>
        </p:spPr>
        <p:txBody>
          <a:bodyPr>
            <a:spAutoFit/>
          </a:bodyPr>
          <a:lstStyle/>
          <a:p>
            <a:r>
              <a:rPr lang="sr-Latn-RS" dirty="0" smtClean="0">
                <a:latin typeface="Calibri" pitchFamily="34" charset="0"/>
              </a:rPr>
              <a:t>Gabo, Model za rotirajuću fontanu, </a:t>
            </a:r>
            <a:r>
              <a:rPr lang="en-US" dirty="0" smtClean="0">
                <a:latin typeface="Calibri" pitchFamily="34" charset="0"/>
              </a:rPr>
              <a:t>1925</a:t>
            </a:r>
            <a:r>
              <a:rPr lang="en-US" dirty="0">
                <a:latin typeface="Calibri" pitchFamily="34" charset="0"/>
              </a:rPr>
              <a:t>, </a:t>
            </a:r>
            <a:r>
              <a:rPr lang="sr-Latn-RS" dirty="0" smtClean="0">
                <a:latin typeface="Calibri" pitchFamily="34" charset="0"/>
              </a:rPr>
              <a:t>ponovo sklopljen</a:t>
            </a:r>
            <a:r>
              <a:rPr lang="en-US" dirty="0" smtClean="0">
                <a:latin typeface="Calibri" pitchFamily="34" charset="0"/>
              </a:rPr>
              <a:t> </a:t>
            </a:r>
            <a:r>
              <a:rPr lang="en-US" dirty="0">
                <a:latin typeface="Calibri" pitchFamily="34" charset="0"/>
              </a:rPr>
              <a:t>1986</a:t>
            </a:r>
            <a:r>
              <a:rPr lang="sr-Latn-CS" dirty="0" smtClean="0">
                <a:latin typeface="Calibri" pitchFamily="34" charset="0"/>
              </a:rPr>
              <a:t>, </a:t>
            </a:r>
            <a:r>
              <a:rPr lang="en-US" dirty="0" smtClean="0">
                <a:latin typeface="Calibri" pitchFamily="34" charset="0"/>
              </a:rPr>
              <a:t>440 </a:t>
            </a:r>
            <a:r>
              <a:rPr lang="en-US" dirty="0">
                <a:latin typeface="Calibri" pitchFamily="34" charset="0"/>
              </a:rPr>
              <a:t>x 400 x 400 mm</a:t>
            </a:r>
            <a:r>
              <a:rPr lang="sr-Latn-CS" dirty="0">
                <a:latin typeface="Calibri" pitchFamily="34" charset="0"/>
              </a:rPr>
              <a:t>, </a:t>
            </a:r>
            <a:r>
              <a:rPr lang="sr-Latn-CS" dirty="0" smtClean="0">
                <a:latin typeface="Calibri" pitchFamily="34" charset="0"/>
              </a:rPr>
              <a:t>m</a:t>
            </a:r>
            <a:r>
              <a:rPr lang="en-US" dirty="0" err="1" smtClean="0">
                <a:latin typeface="Calibri" pitchFamily="34" charset="0"/>
              </a:rPr>
              <a:t>etal</a:t>
            </a:r>
            <a:r>
              <a:rPr lang="en-US" dirty="0" smtClean="0">
                <a:latin typeface="Calibri" pitchFamily="34" charset="0"/>
              </a:rPr>
              <a:t> </a:t>
            </a:r>
            <a:r>
              <a:rPr lang="sr-Latn-RS" dirty="0" smtClean="0">
                <a:latin typeface="Calibri" pitchFamily="34" charset="0"/>
              </a:rPr>
              <a:t>i </a:t>
            </a:r>
            <a:r>
              <a:rPr lang="en-US" dirty="0" err="1" smtClean="0">
                <a:latin typeface="Calibri" pitchFamily="34" charset="0"/>
              </a:rPr>
              <a:t>plasti</a:t>
            </a:r>
            <a:r>
              <a:rPr lang="sr-Latn-RS" dirty="0" smtClean="0">
                <a:latin typeface="Calibri" pitchFamily="34" charset="0"/>
              </a:rPr>
              <a:t>ka</a:t>
            </a:r>
            <a:r>
              <a:rPr lang="sr-Latn-CS" dirty="0" smtClean="0">
                <a:latin typeface="Calibri" pitchFamily="34" charset="0"/>
              </a:rPr>
              <a:t>, </a:t>
            </a:r>
            <a:r>
              <a:rPr lang="sr-Latn-CS" dirty="0">
                <a:latin typeface="Calibri" pitchFamily="34" charset="0"/>
              </a:rPr>
              <a:t>Tate</a:t>
            </a:r>
            <a:endParaRPr lang="en-US" dirty="0">
              <a:latin typeface="Calibri"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4419600" y="3233738"/>
            <a:ext cx="4724400" cy="3624262"/>
          </a:xfrm>
          <a:prstGeom prst="rect">
            <a:avLst/>
          </a:prstGeom>
          <a:noFill/>
          <a:ln w="9525">
            <a:noFill/>
            <a:miter lim="800000"/>
            <a:headEnd/>
            <a:tailEnd/>
          </a:ln>
        </p:spPr>
      </p:pic>
      <p:sp>
        <p:nvSpPr>
          <p:cNvPr id="66563" name="Rectangle 2"/>
          <p:cNvSpPr>
            <a:spLocks noChangeArrowheads="1"/>
          </p:cNvSpPr>
          <p:nvPr/>
        </p:nvSpPr>
        <p:spPr bwMode="auto">
          <a:xfrm>
            <a:off x="6172200" y="2438400"/>
            <a:ext cx="2819400" cy="646331"/>
          </a:xfrm>
          <a:prstGeom prst="rect">
            <a:avLst/>
          </a:prstGeom>
          <a:noFill/>
          <a:ln w="9525">
            <a:noFill/>
            <a:miter lim="800000"/>
            <a:headEnd/>
            <a:tailEnd/>
          </a:ln>
        </p:spPr>
        <p:txBody>
          <a:bodyPr wrap="square">
            <a:spAutoFit/>
          </a:bodyPr>
          <a:lstStyle/>
          <a:p>
            <a:pPr algn="r"/>
            <a:r>
              <a:rPr lang="sr-Latn-RS" dirty="0" smtClean="0">
                <a:latin typeface="Calibri" pitchFamily="34" charset="0"/>
              </a:rPr>
              <a:t>Gabo, </a:t>
            </a:r>
            <a:r>
              <a:rPr lang="en-US" dirty="0" smtClean="0">
                <a:latin typeface="Calibri" pitchFamily="34" charset="0"/>
              </a:rPr>
              <a:t>1929-37</a:t>
            </a:r>
            <a:r>
              <a:rPr lang="en-US" dirty="0">
                <a:latin typeface="Calibri" pitchFamily="34" charset="0"/>
              </a:rPr>
              <a:t>, </a:t>
            </a:r>
            <a:r>
              <a:rPr lang="sr-Latn-RS" dirty="0" smtClean="0">
                <a:latin typeface="Calibri" pitchFamily="34" charset="0"/>
              </a:rPr>
              <a:t>K</a:t>
            </a:r>
            <a:r>
              <a:rPr lang="en-US" dirty="0" smtClean="0">
                <a:latin typeface="Calibri" pitchFamily="34" charset="0"/>
              </a:rPr>
              <a:t>o</a:t>
            </a:r>
            <a:r>
              <a:rPr lang="sr-Latn-RS" dirty="0" smtClean="0">
                <a:latin typeface="Calibri" pitchFamily="34" charset="0"/>
              </a:rPr>
              <a:t>nstrukcija u prostoru_ Luk</a:t>
            </a:r>
            <a:endParaRPr lang="en-US" dirty="0">
              <a:latin typeface="Calibri" pitchFamily="34" charset="0"/>
            </a:endParaRPr>
          </a:p>
        </p:txBody>
      </p:sp>
      <p:pic>
        <p:nvPicPr>
          <p:cNvPr id="66564" name="Picture 3"/>
          <p:cNvPicPr>
            <a:picLocks noChangeAspect="1" noChangeArrowheads="1"/>
          </p:cNvPicPr>
          <p:nvPr/>
        </p:nvPicPr>
        <p:blipFill>
          <a:blip r:embed="rId3"/>
          <a:srcRect/>
          <a:stretch>
            <a:fillRect/>
          </a:stretch>
        </p:blipFill>
        <p:spPr bwMode="auto">
          <a:xfrm>
            <a:off x="0" y="0"/>
            <a:ext cx="4876800" cy="3590925"/>
          </a:xfrm>
          <a:prstGeom prst="rect">
            <a:avLst/>
          </a:prstGeom>
          <a:noFill/>
          <a:ln w="9525">
            <a:noFill/>
            <a:miter lim="800000"/>
            <a:headEnd/>
            <a:tailEnd/>
          </a:ln>
        </p:spPr>
      </p:pic>
      <p:sp>
        <p:nvSpPr>
          <p:cNvPr id="66565" name="Rectangle 4"/>
          <p:cNvSpPr>
            <a:spLocks noChangeArrowheads="1"/>
          </p:cNvSpPr>
          <p:nvPr/>
        </p:nvSpPr>
        <p:spPr bwMode="auto">
          <a:xfrm>
            <a:off x="152400" y="3810000"/>
            <a:ext cx="2895600" cy="2031325"/>
          </a:xfrm>
          <a:prstGeom prst="rect">
            <a:avLst/>
          </a:prstGeom>
          <a:noFill/>
          <a:ln w="9525">
            <a:noFill/>
            <a:miter lim="800000"/>
            <a:headEnd/>
            <a:tailEnd/>
          </a:ln>
        </p:spPr>
        <p:txBody>
          <a:bodyPr wrap="square">
            <a:spAutoFit/>
          </a:bodyPr>
          <a:lstStyle/>
          <a:p>
            <a:r>
              <a:rPr lang="sr-Latn-RS" dirty="0" smtClean="0">
                <a:latin typeface="Calibri" pitchFamily="34" charset="0"/>
              </a:rPr>
              <a:t>Gabo, </a:t>
            </a:r>
            <a:r>
              <a:rPr lang="en-US" dirty="0" smtClean="0">
                <a:latin typeface="Calibri" pitchFamily="34" charset="0"/>
              </a:rPr>
              <a:t>1938-40</a:t>
            </a:r>
            <a:r>
              <a:rPr lang="en-US" dirty="0">
                <a:latin typeface="Calibri" pitchFamily="34" charset="0"/>
              </a:rPr>
              <a:t>, </a:t>
            </a:r>
            <a:r>
              <a:rPr lang="sr-Latn-RS" dirty="0" smtClean="0">
                <a:latin typeface="Calibri" pitchFamily="34" charset="0"/>
              </a:rPr>
              <a:t>Konstrukcija u prostoru sa kristalnim jezgrom, pleksiglas i celuliod</a:t>
            </a:r>
            <a:r>
              <a:rPr lang="sr-Latn-CS" dirty="0" smtClean="0">
                <a:latin typeface="Calibri" pitchFamily="34" charset="0"/>
              </a:rPr>
              <a:t>, </a:t>
            </a:r>
            <a:r>
              <a:rPr lang="en-US" dirty="0">
                <a:latin typeface="Calibri" pitchFamily="34" charset="0"/>
              </a:rPr>
              <a:t>324 x 470 x 220 mm</a:t>
            </a:r>
            <a:r>
              <a:rPr lang="sr-Latn-CS" dirty="0">
                <a:latin typeface="Calibri" pitchFamily="34" charset="0"/>
              </a:rPr>
              <a:t>, </a:t>
            </a:r>
            <a:r>
              <a:rPr lang="sr-Latn-CS" dirty="0" smtClean="0">
                <a:latin typeface="Calibri" pitchFamily="34" charset="0"/>
              </a:rPr>
              <a:t>Tate (</a:t>
            </a:r>
            <a:r>
              <a:rPr lang="en-US" dirty="0" smtClean="0">
                <a:hlinkClick r:id="rId4"/>
              </a:rPr>
              <a:t>https://www.tate.org.uk/art/artworks/gabo-linear-construction-no-1-t00191</a:t>
            </a:r>
            <a:r>
              <a:rPr lang="sr-Latn-RS" dirty="0" smtClean="0"/>
              <a:t>)</a:t>
            </a:r>
            <a:endParaRPr lang="en-US" dirty="0">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0" y="0"/>
            <a:ext cx="4411663" cy="4953000"/>
          </a:xfrm>
          <a:prstGeom prst="rect">
            <a:avLst/>
          </a:prstGeom>
          <a:noFill/>
          <a:ln w="9525">
            <a:noFill/>
            <a:miter lim="800000"/>
            <a:headEnd/>
            <a:tailEnd/>
          </a:ln>
        </p:spPr>
      </p:pic>
      <p:pic>
        <p:nvPicPr>
          <p:cNvPr id="67587" name="Picture 3"/>
          <p:cNvPicPr>
            <a:picLocks noChangeAspect="1" noChangeArrowheads="1"/>
          </p:cNvPicPr>
          <p:nvPr/>
        </p:nvPicPr>
        <p:blipFill>
          <a:blip r:embed="rId3"/>
          <a:srcRect/>
          <a:stretch>
            <a:fillRect/>
          </a:stretch>
        </p:blipFill>
        <p:spPr bwMode="auto">
          <a:xfrm>
            <a:off x="4419600" y="1506538"/>
            <a:ext cx="4724400" cy="5351462"/>
          </a:xfrm>
          <a:prstGeom prst="rect">
            <a:avLst/>
          </a:prstGeom>
          <a:noFill/>
          <a:ln w="9525">
            <a:noFill/>
            <a:miter lim="800000"/>
            <a:headEnd/>
            <a:tailEnd/>
          </a:ln>
        </p:spPr>
      </p:pic>
      <p:sp>
        <p:nvSpPr>
          <p:cNvPr id="67588" name="Rectangle 3"/>
          <p:cNvSpPr>
            <a:spLocks noChangeArrowheads="1"/>
          </p:cNvSpPr>
          <p:nvPr/>
        </p:nvSpPr>
        <p:spPr bwMode="auto">
          <a:xfrm>
            <a:off x="4953000" y="304800"/>
            <a:ext cx="3581400" cy="923330"/>
          </a:xfrm>
          <a:prstGeom prst="rect">
            <a:avLst/>
          </a:prstGeom>
          <a:noFill/>
          <a:ln w="9525">
            <a:noFill/>
            <a:miter lim="800000"/>
            <a:headEnd/>
            <a:tailEnd/>
          </a:ln>
        </p:spPr>
        <p:txBody>
          <a:bodyPr>
            <a:spAutoFit/>
          </a:bodyPr>
          <a:lstStyle/>
          <a:p>
            <a:r>
              <a:rPr lang="sr-Latn-RS" dirty="0" smtClean="0">
                <a:latin typeface="Calibri" pitchFamily="34" charset="0"/>
              </a:rPr>
              <a:t>Gabo, </a:t>
            </a:r>
            <a:r>
              <a:rPr lang="en-US" dirty="0" smtClean="0">
                <a:latin typeface="Calibri" pitchFamily="34" charset="0"/>
              </a:rPr>
              <a:t>1943</a:t>
            </a:r>
            <a:r>
              <a:rPr lang="en-US" dirty="0">
                <a:latin typeface="Calibri" pitchFamily="34" charset="0"/>
              </a:rPr>
              <a:t>, </a:t>
            </a:r>
            <a:r>
              <a:rPr lang="sr-Latn-RS" dirty="0" smtClean="0">
                <a:latin typeface="Calibri" pitchFamily="34" charset="0"/>
              </a:rPr>
              <a:t>Linearna konstrukcija u prostoru</a:t>
            </a:r>
            <a:r>
              <a:rPr lang="en-US" dirty="0" smtClean="0">
                <a:latin typeface="Calibri" pitchFamily="34" charset="0"/>
              </a:rPr>
              <a:t> </a:t>
            </a:r>
            <a:r>
              <a:rPr lang="sr-Latn-RS" dirty="0" smtClean="0">
                <a:latin typeface="Calibri" pitchFamily="34" charset="0"/>
              </a:rPr>
              <a:t>n</a:t>
            </a:r>
            <a:r>
              <a:rPr lang="en-US" dirty="0" smtClean="0">
                <a:latin typeface="Calibri" pitchFamily="34" charset="0"/>
              </a:rPr>
              <a:t>o</a:t>
            </a:r>
            <a:r>
              <a:rPr lang="en-US" dirty="0">
                <a:latin typeface="Calibri" pitchFamily="34" charset="0"/>
              </a:rPr>
              <a:t>. 1 (</a:t>
            </a:r>
            <a:r>
              <a:rPr lang="en-US" dirty="0" err="1" smtClean="0">
                <a:latin typeface="Calibri" pitchFamily="34" charset="0"/>
              </a:rPr>
              <a:t>Var</a:t>
            </a:r>
            <a:r>
              <a:rPr lang="sr-Latn-RS" dirty="0" smtClean="0">
                <a:latin typeface="Calibri" pitchFamily="34" charset="0"/>
              </a:rPr>
              <a:t>j</a:t>
            </a:r>
            <a:r>
              <a:rPr lang="en-US" dirty="0" err="1" smtClean="0">
                <a:latin typeface="Calibri" pitchFamily="34" charset="0"/>
              </a:rPr>
              <a:t>ia</a:t>
            </a:r>
            <a:r>
              <a:rPr lang="sr-Latn-RS" dirty="0" smtClean="0">
                <a:latin typeface="Calibri" pitchFamily="34" charset="0"/>
              </a:rPr>
              <a:t>cija</a:t>
            </a:r>
            <a:r>
              <a:rPr lang="en-US" dirty="0" smtClean="0">
                <a:latin typeface="Calibri" pitchFamily="34" charset="0"/>
              </a:rPr>
              <a:t>),</a:t>
            </a:r>
            <a:r>
              <a:rPr lang="sr-Latn-CS" dirty="0" smtClean="0">
                <a:latin typeface="Calibri" pitchFamily="34" charset="0"/>
              </a:rPr>
              <a:t> </a:t>
            </a:r>
            <a:r>
              <a:rPr lang="en-US" dirty="0">
                <a:latin typeface="Calibri" pitchFamily="34" charset="0"/>
              </a:rPr>
              <a:t>61 x 61.5 x 25 cm</a:t>
            </a:r>
            <a:r>
              <a:rPr lang="sr-Latn-CS" dirty="0">
                <a:latin typeface="Calibri" pitchFamily="34" charset="0"/>
              </a:rPr>
              <a:t>, Phillpis Collection</a:t>
            </a:r>
            <a:endParaRPr lang="en-US" dirty="0">
              <a:latin typeface="Calibri"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ile:Naum Gabo Fountain 02.jpg"/>
          <p:cNvPicPr>
            <a:picLocks noChangeAspect="1" noChangeArrowheads="1"/>
          </p:cNvPicPr>
          <p:nvPr/>
        </p:nvPicPr>
        <p:blipFill>
          <a:blip r:embed="rId2"/>
          <a:srcRect/>
          <a:stretch>
            <a:fillRect/>
          </a:stretch>
        </p:blipFill>
        <p:spPr bwMode="auto">
          <a:xfrm>
            <a:off x="4191000" y="533400"/>
            <a:ext cx="4286250" cy="5715000"/>
          </a:xfrm>
          <a:prstGeom prst="rect">
            <a:avLst/>
          </a:prstGeom>
          <a:noFill/>
          <a:ln w="9525">
            <a:noFill/>
            <a:miter lim="800000"/>
            <a:headEnd/>
            <a:tailEnd/>
          </a:ln>
        </p:spPr>
      </p:pic>
      <p:sp>
        <p:nvSpPr>
          <p:cNvPr id="68611" name="Rectangle 2"/>
          <p:cNvSpPr>
            <a:spLocks noChangeArrowheads="1"/>
          </p:cNvSpPr>
          <p:nvPr/>
        </p:nvSpPr>
        <p:spPr bwMode="auto">
          <a:xfrm>
            <a:off x="304800" y="609600"/>
            <a:ext cx="3505200" cy="646331"/>
          </a:xfrm>
          <a:prstGeom prst="rect">
            <a:avLst/>
          </a:prstGeom>
          <a:noFill/>
          <a:ln w="9525">
            <a:noFill/>
            <a:miter lim="800000"/>
            <a:headEnd/>
            <a:tailEnd/>
          </a:ln>
        </p:spPr>
        <p:txBody>
          <a:bodyPr>
            <a:spAutoFit/>
          </a:bodyPr>
          <a:lstStyle/>
          <a:p>
            <a:pPr algn="r"/>
            <a:r>
              <a:rPr lang="sr-Latn-RS" dirty="0" smtClean="0">
                <a:latin typeface="Calibri" pitchFamily="34" charset="0"/>
              </a:rPr>
              <a:t>Naum Gabo, Fontana ispred </a:t>
            </a:r>
            <a:r>
              <a:rPr lang="en-US" dirty="0" smtClean="0">
                <a:latin typeface="Calibri" pitchFamily="34" charset="0"/>
              </a:rPr>
              <a:t>Guy's </a:t>
            </a:r>
            <a:r>
              <a:rPr lang="en-US" dirty="0">
                <a:latin typeface="Calibri" pitchFamily="34" charset="0"/>
              </a:rPr>
              <a:t>and St Thomas's Hospital, </a:t>
            </a:r>
            <a:r>
              <a:rPr lang="en-US" dirty="0" smtClean="0">
                <a:latin typeface="Calibri" pitchFamily="34" charset="0"/>
              </a:rPr>
              <a:t>London</a:t>
            </a:r>
            <a:endParaRPr lang="en-US" dirty="0">
              <a:latin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arts.muohio.edu/faculty/benson/RussianConstructivism/49.Tatlin3rdIntStudyComp.jpg"/>
          <p:cNvPicPr>
            <a:picLocks noChangeAspect="1" noChangeArrowheads="1"/>
          </p:cNvPicPr>
          <p:nvPr/>
        </p:nvPicPr>
        <p:blipFill>
          <a:blip r:embed="rId2"/>
          <a:srcRect/>
          <a:stretch>
            <a:fillRect/>
          </a:stretch>
        </p:blipFill>
        <p:spPr bwMode="auto">
          <a:xfrm>
            <a:off x="0" y="857250"/>
            <a:ext cx="4010025" cy="6000750"/>
          </a:xfrm>
          <a:prstGeom prst="rect">
            <a:avLst/>
          </a:prstGeom>
          <a:noFill/>
          <a:ln w="9525">
            <a:noFill/>
            <a:miter lim="800000"/>
            <a:headEnd/>
            <a:tailEnd/>
          </a:ln>
        </p:spPr>
      </p:pic>
      <p:sp>
        <p:nvSpPr>
          <p:cNvPr id="37891" name="Rectangle 2"/>
          <p:cNvSpPr>
            <a:spLocks noChangeArrowheads="1"/>
          </p:cNvSpPr>
          <p:nvPr/>
        </p:nvSpPr>
        <p:spPr bwMode="auto">
          <a:xfrm>
            <a:off x="76200" y="39469"/>
            <a:ext cx="3962400" cy="646331"/>
          </a:xfrm>
          <a:prstGeom prst="rect">
            <a:avLst/>
          </a:prstGeom>
          <a:noFill/>
          <a:ln w="9525">
            <a:noFill/>
            <a:miter lim="800000"/>
            <a:headEnd/>
            <a:tailEnd/>
          </a:ln>
        </p:spPr>
        <p:txBody>
          <a:bodyPr>
            <a:spAutoFit/>
          </a:bodyPr>
          <a:lstStyle/>
          <a:p>
            <a:r>
              <a:rPr lang="sr-Latn-CS" dirty="0" smtClean="0">
                <a:latin typeface="Calibri" pitchFamily="34" charset="0"/>
              </a:rPr>
              <a:t>Model “Spomenika Trećoj internacionali”.</a:t>
            </a:r>
            <a:endParaRPr lang="en-US" dirty="0">
              <a:latin typeface="Calibri" pitchFamily="34" charset="0"/>
            </a:endParaRPr>
          </a:p>
        </p:txBody>
      </p:sp>
      <p:pic>
        <p:nvPicPr>
          <p:cNvPr id="37892" name="Picture 4" descr="http://arts.muohio.edu/faculty/benson/RussianConstructivism/50.Tatlin3rdIntStudyComp.jpg"/>
          <p:cNvPicPr>
            <a:picLocks noChangeAspect="1" noChangeArrowheads="1"/>
          </p:cNvPicPr>
          <p:nvPr/>
        </p:nvPicPr>
        <p:blipFill>
          <a:blip r:embed="rId3"/>
          <a:srcRect/>
          <a:stretch>
            <a:fillRect/>
          </a:stretch>
        </p:blipFill>
        <p:spPr bwMode="auto">
          <a:xfrm>
            <a:off x="4648200" y="863600"/>
            <a:ext cx="4495800" cy="5994400"/>
          </a:xfrm>
          <a:prstGeom prst="rect">
            <a:avLst/>
          </a:prstGeom>
          <a:noFill/>
          <a:ln w="9525">
            <a:noFill/>
            <a:miter lim="800000"/>
            <a:headEnd/>
            <a:tailEnd/>
          </a:ln>
        </p:spPr>
      </p:pic>
      <p:sp>
        <p:nvSpPr>
          <p:cNvPr id="37893" name="Rectangle 4"/>
          <p:cNvSpPr>
            <a:spLocks noChangeArrowheads="1"/>
          </p:cNvSpPr>
          <p:nvPr/>
        </p:nvSpPr>
        <p:spPr bwMode="auto">
          <a:xfrm>
            <a:off x="4648200" y="115669"/>
            <a:ext cx="4495800" cy="646331"/>
          </a:xfrm>
          <a:prstGeom prst="rect">
            <a:avLst/>
          </a:prstGeom>
          <a:noFill/>
          <a:ln w="9525">
            <a:noFill/>
            <a:miter lim="800000"/>
            <a:headEnd/>
            <a:tailEnd/>
          </a:ln>
        </p:spPr>
        <p:txBody>
          <a:bodyPr>
            <a:spAutoFit/>
          </a:bodyPr>
          <a:lstStyle/>
          <a:p>
            <a:r>
              <a:rPr lang="en-US" dirty="0" smtClean="0">
                <a:latin typeface="Calibri" pitchFamily="34" charset="0"/>
              </a:rPr>
              <a:t>R</a:t>
            </a:r>
            <a:r>
              <a:rPr lang="sr-Latn-RS" dirty="0" smtClean="0">
                <a:latin typeface="Calibri" pitchFamily="34" charset="0"/>
              </a:rPr>
              <a:t>ekonstruisani i reinterpretirani m</a:t>
            </a:r>
            <a:r>
              <a:rPr lang="sr-Latn-CS" dirty="0" smtClean="0">
                <a:latin typeface="Calibri" pitchFamily="34" charset="0"/>
              </a:rPr>
              <a:t>odel “Spomenika Trećoj internacionali </a:t>
            </a:r>
            <a:r>
              <a:rPr lang="en-US" dirty="0" smtClean="0">
                <a:latin typeface="Calibri" pitchFamily="34" charset="0"/>
              </a:rPr>
              <a:t>(1961</a:t>
            </a:r>
            <a:r>
              <a:rPr lang="en-US" dirty="0">
                <a:latin typeface="Calibri" pitchFamily="34"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tatlin1"/>
          <p:cNvPicPr>
            <a:picLocks noChangeAspect="1" noChangeArrowheads="1"/>
          </p:cNvPicPr>
          <p:nvPr/>
        </p:nvPicPr>
        <p:blipFill>
          <a:blip r:embed="rId2"/>
          <a:srcRect/>
          <a:stretch>
            <a:fillRect/>
          </a:stretch>
        </p:blipFill>
        <p:spPr bwMode="auto">
          <a:xfrm>
            <a:off x="685800" y="1066800"/>
            <a:ext cx="7747000" cy="5486400"/>
          </a:xfrm>
          <a:prstGeom prst="rect">
            <a:avLst/>
          </a:prstGeom>
          <a:noFill/>
          <a:ln w="9525">
            <a:noFill/>
            <a:miter lim="800000"/>
            <a:headEnd/>
            <a:tailEnd/>
          </a:ln>
        </p:spPr>
      </p:pic>
      <p:sp>
        <p:nvSpPr>
          <p:cNvPr id="38915" name="Rectangle 2"/>
          <p:cNvSpPr>
            <a:spLocks noChangeArrowheads="1"/>
          </p:cNvSpPr>
          <p:nvPr/>
        </p:nvSpPr>
        <p:spPr bwMode="auto">
          <a:xfrm>
            <a:off x="1600200" y="228600"/>
            <a:ext cx="6172200" cy="646331"/>
          </a:xfrm>
          <a:prstGeom prst="rect">
            <a:avLst/>
          </a:prstGeom>
          <a:noFill/>
          <a:ln w="9525">
            <a:noFill/>
            <a:miter lim="800000"/>
            <a:headEnd/>
            <a:tailEnd/>
          </a:ln>
        </p:spPr>
        <p:txBody>
          <a:bodyPr>
            <a:spAutoFit/>
          </a:bodyPr>
          <a:lstStyle/>
          <a:p>
            <a:pPr algn="ctr"/>
            <a:r>
              <a:rPr lang="sr-Latn-RS" dirty="0" smtClean="0">
                <a:latin typeface="Calibri" pitchFamily="34" charset="0"/>
              </a:rPr>
              <a:t>Maketa </a:t>
            </a:r>
            <a:r>
              <a:rPr lang="sr-Latn-CS" dirty="0" smtClean="0">
                <a:latin typeface="Calibri" pitchFamily="34" charset="0"/>
              </a:rPr>
              <a:t>Model “Spomenika Trećoj internacionali” na prvomajskoj paradi u Moskvi 1926.</a:t>
            </a:r>
            <a:endParaRPr lang="en-US" dirty="0">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4343400" y="304800"/>
            <a:ext cx="4286250" cy="6191250"/>
          </a:xfrm>
          <a:prstGeom prst="rect">
            <a:avLst/>
          </a:prstGeom>
          <a:noFill/>
          <a:ln w="9525">
            <a:noFill/>
            <a:miter lim="800000"/>
            <a:headEnd/>
            <a:tailEnd/>
          </a:ln>
        </p:spPr>
      </p:pic>
      <p:sp>
        <p:nvSpPr>
          <p:cNvPr id="39939" name="Rectangle 2"/>
          <p:cNvSpPr>
            <a:spLocks noChangeArrowheads="1"/>
          </p:cNvSpPr>
          <p:nvPr/>
        </p:nvSpPr>
        <p:spPr bwMode="auto">
          <a:xfrm>
            <a:off x="228600" y="228600"/>
            <a:ext cx="4038600" cy="923330"/>
          </a:xfrm>
          <a:prstGeom prst="rect">
            <a:avLst/>
          </a:prstGeom>
          <a:noFill/>
          <a:ln w="9525">
            <a:noFill/>
            <a:miter lim="800000"/>
            <a:headEnd/>
            <a:tailEnd/>
          </a:ln>
        </p:spPr>
        <p:txBody>
          <a:bodyPr>
            <a:spAutoFit/>
          </a:bodyPr>
          <a:lstStyle/>
          <a:p>
            <a:pPr algn="r"/>
            <a:r>
              <a:rPr lang="en-US" dirty="0" err="1" smtClean="0">
                <a:latin typeface="Calibri" pitchFamily="34" charset="0"/>
              </a:rPr>
              <a:t>Tatl</a:t>
            </a:r>
            <a:r>
              <a:rPr lang="sr-Latn-RS" dirty="0" smtClean="0">
                <a:latin typeface="Calibri" pitchFamily="34" charset="0"/>
              </a:rPr>
              <a:t>j</a:t>
            </a:r>
            <a:r>
              <a:rPr lang="en-US" dirty="0" smtClean="0">
                <a:latin typeface="Calibri" pitchFamily="34" charset="0"/>
              </a:rPr>
              <a:t>in </a:t>
            </a:r>
            <a:r>
              <a:rPr lang="sr-Latn-RS" dirty="0" smtClean="0">
                <a:latin typeface="Calibri" pitchFamily="34" charset="0"/>
              </a:rPr>
              <a:t>u centru sa saradnicima radi na modelu</a:t>
            </a:r>
            <a:r>
              <a:rPr lang="sr-Latn-CS" dirty="0" smtClean="0">
                <a:latin typeface="Calibri" pitchFamily="34" charset="0"/>
              </a:rPr>
              <a:t> “Spomenika Trećoj internacionali” </a:t>
            </a:r>
            <a:r>
              <a:rPr lang="en-US" dirty="0" smtClean="0">
                <a:latin typeface="Calibri" pitchFamily="34" charset="0"/>
              </a:rPr>
              <a:t>1920</a:t>
            </a:r>
            <a:r>
              <a:rPr lang="en-US" dirty="0">
                <a:latin typeface="Calibri" pitchFamily="34" charset="0"/>
              </a:rPr>
              <a:t>.</a:t>
            </a:r>
          </a:p>
        </p:txBody>
      </p:sp>
      <p:sp>
        <p:nvSpPr>
          <p:cNvPr id="39940" name="Rectangle 3"/>
          <p:cNvSpPr>
            <a:spLocks noChangeArrowheads="1"/>
          </p:cNvSpPr>
          <p:nvPr/>
        </p:nvSpPr>
        <p:spPr bwMode="auto">
          <a:xfrm>
            <a:off x="228600" y="3505200"/>
            <a:ext cx="3657600" cy="3113088"/>
          </a:xfrm>
          <a:prstGeom prst="rect">
            <a:avLst/>
          </a:prstGeom>
          <a:noFill/>
          <a:ln w="9525">
            <a:noFill/>
            <a:miter lim="800000"/>
            <a:headEnd/>
            <a:tailEnd/>
          </a:ln>
        </p:spPr>
        <p:txBody>
          <a:bodyPr wrap="square">
            <a:spAutoFit/>
          </a:bodyPr>
          <a:lstStyle/>
          <a:p>
            <a:r>
              <a:rPr lang="sr-Latn-CS" dirty="0">
                <a:latin typeface="Calibri" pitchFamily="34" charset="0"/>
              </a:rPr>
              <a:t>Prateći revoluciju, planovi za nove arhitektonske strukture zasnovane na konstruktivističkom principu su daleko nadmašili zgrade koje su zaista podignute. Poneseni utopijskim vizijama, ruske arhitekte i dizajneri su doslovno želeli da daju </a:t>
            </a:r>
            <a:r>
              <a:rPr lang="sr-Latn-CS" b="1" u="sng" dirty="0">
                <a:latin typeface="Calibri" pitchFamily="34" charset="0"/>
              </a:rPr>
              <a:t>novom društvu novi oblik</a:t>
            </a:r>
          </a:p>
          <a:p>
            <a:endParaRPr lang="sr-Latn-CS" dirty="0">
              <a:latin typeface="Calibri" pitchFamily="34" charset="0"/>
            </a:endParaRPr>
          </a:p>
          <a:p>
            <a:r>
              <a:rPr lang="sr-Latn-CS" dirty="0">
                <a:latin typeface="Calibri" pitchFamily="34" charset="0"/>
              </a:rPr>
              <a:t>ekonomske nemogućnosti i tehnološko siromaštvo nove zemlje</a:t>
            </a:r>
            <a:endParaRPr lang="en-US" dirty="0">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4495800" y="457200"/>
            <a:ext cx="4400550" cy="6191250"/>
          </a:xfrm>
          <a:prstGeom prst="rect">
            <a:avLst/>
          </a:prstGeom>
          <a:noFill/>
          <a:ln w="9525">
            <a:noFill/>
            <a:miter lim="800000"/>
            <a:headEnd/>
            <a:tailEnd/>
          </a:ln>
        </p:spPr>
      </p:pic>
      <p:sp>
        <p:nvSpPr>
          <p:cNvPr id="40963" name="Rectangle 2"/>
          <p:cNvSpPr>
            <a:spLocks noChangeArrowheads="1"/>
          </p:cNvSpPr>
          <p:nvPr/>
        </p:nvSpPr>
        <p:spPr bwMode="auto">
          <a:xfrm>
            <a:off x="5029200" y="0"/>
            <a:ext cx="3810000" cy="369332"/>
          </a:xfrm>
          <a:prstGeom prst="rect">
            <a:avLst/>
          </a:prstGeom>
          <a:noFill/>
          <a:ln w="9525">
            <a:noFill/>
            <a:miter lim="800000"/>
            <a:headEnd/>
            <a:tailEnd/>
          </a:ln>
        </p:spPr>
        <p:txBody>
          <a:bodyPr wrap="square">
            <a:spAutoFit/>
          </a:bodyPr>
          <a:lstStyle/>
          <a:p>
            <a:pPr algn="r"/>
            <a:r>
              <a:rPr lang="sr-Latn-CS" dirty="0" smtClean="0">
                <a:latin typeface="Calibri" pitchFamily="34" charset="0"/>
              </a:rPr>
              <a:t>Fotografija Tatljina sa saradnicima </a:t>
            </a:r>
            <a:endParaRPr lang="en-US" dirty="0">
              <a:latin typeface="Calibri" pitchFamily="34" charset="0"/>
            </a:endParaRPr>
          </a:p>
        </p:txBody>
      </p:sp>
      <p:pic>
        <p:nvPicPr>
          <p:cNvPr id="113666" name="Picture 2" descr="Vladimir Titlin at work on the..., 1922 - 1922"/>
          <p:cNvPicPr>
            <a:picLocks noChangeAspect="1" noChangeArrowheads="1"/>
          </p:cNvPicPr>
          <p:nvPr/>
        </p:nvPicPr>
        <p:blipFill>
          <a:blip r:embed="rId3"/>
          <a:srcRect/>
          <a:stretch>
            <a:fillRect/>
          </a:stretch>
        </p:blipFill>
        <p:spPr bwMode="auto">
          <a:xfrm>
            <a:off x="457200" y="304800"/>
            <a:ext cx="3276600" cy="4439794"/>
          </a:xfrm>
          <a:prstGeom prst="rect">
            <a:avLst/>
          </a:prstGeom>
          <a:noFill/>
        </p:spPr>
      </p:pic>
      <p:sp>
        <p:nvSpPr>
          <p:cNvPr id="5" name="Rectangle 4"/>
          <p:cNvSpPr/>
          <p:nvPr/>
        </p:nvSpPr>
        <p:spPr>
          <a:xfrm>
            <a:off x="381000" y="4953000"/>
            <a:ext cx="3276600" cy="1200329"/>
          </a:xfrm>
          <a:prstGeom prst="rect">
            <a:avLst/>
          </a:prstGeom>
        </p:spPr>
        <p:txBody>
          <a:bodyPr wrap="square">
            <a:spAutoFit/>
          </a:bodyPr>
          <a:lstStyle/>
          <a:p>
            <a:r>
              <a:rPr lang="sr-Latn-RS" dirty="0" smtClean="0"/>
              <a:t>El Lisicki,</a:t>
            </a:r>
            <a:r>
              <a:rPr lang="en-US" dirty="0" smtClean="0"/>
              <a:t> </a:t>
            </a:r>
            <a:r>
              <a:rPr lang="en-US" i="1" dirty="0" smtClean="0"/>
              <a:t>Vladimir T</a:t>
            </a:r>
            <a:r>
              <a:rPr lang="sr-Latn-RS" i="1" dirty="0" smtClean="0"/>
              <a:t>a</a:t>
            </a:r>
            <a:r>
              <a:rPr lang="en-US" i="1" dirty="0" err="1" smtClean="0"/>
              <a:t>tl</a:t>
            </a:r>
            <a:r>
              <a:rPr lang="sr-Latn-RS" i="1" dirty="0" smtClean="0"/>
              <a:t>j</a:t>
            </a:r>
            <a:r>
              <a:rPr lang="en-US" i="1" dirty="0" smtClean="0"/>
              <a:t>in </a:t>
            </a:r>
            <a:r>
              <a:rPr lang="sr-Latn-RS" i="1" dirty="0" smtClean="0"/>
              <a:t>zaokupljen radom na Spomeniku Trećoj nternacionali</a:t>
            </a:r>
            <a:r>
              <a:rPr lang="sr-Latn-RS" dirty="0" smtClean="0"/>
              <a:t>, fotomontaža</a:t>
            </a:r>
            <a:r>
              <a:rPr lang="en-US" dirty="0" smtClean="0"/>
              <a:t>, 1922 - 1922</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le:Vladimir Tatlin in front of the model of the monument to the Third International Petrograd 1920.jpg"/>
          <p:cNvPicPr>
            <a:picLocks noChangeAspect="1" noChangeArrowheads="1"/>
          </p:cNvPicPr>
          <p:nvPr/>
        </p:nvPicPr>
        <p:blipFill>
          <a:blip r:embed="rId2"/>
          <a:srcRect/>
          <a:stretch>
            <a:fillRect/>
          </a:stretch>
        </p:blipFill>
        <p:spPr bwMode="auto">
          <a:xfrm>
            <a:off x="4419600" y="533400"/>
            <a:ext cx="4143375" cy="5705475"/>
          </a:xfrm>
          <a:prstGeom prst="rect">
            <a:avLst/>
          </a:prstGeom>
          <a:noFill/>
          <a:ln w="9525">
            <a:noFill/>
            <a:miter lim="800000"/>
            <a:headEnd/>
            <a:tailEnd/>
          </a:ln>
        </p:spPr>
      </p:pic>
      <p:sp>
        <p:nvSpPr>
          <p:cNvPr id="41987" name="Rectangle 2"/>
          <p:cNvSpPr>
            <a:spLocks noChangeArrowheads="1"/>
          </p:cNvSpPr>
          <p:nvPr/>
        </p:nvSpPr>
        <p:spPr bwMode="auto">
          <a:xfrm>
            <a:off x="228600" y="533400"/>
            <a:ext cx="4038600" cy="646331"/>
          </a:xfrm>
          <a:prstGeom prst="rect">
            <a:avLst/>
          </a:prstGeom>
          <a:noFill/>
          <a:ln w="9525">
            <a:noFill/>
            <a:miter lim="800000"/>
            <a:headEnd/>
            <a:tailEnd/>
          </a:ln>
        </p:spPr>
        <p:txBody>
          <a:bodyPr>
            <a:spAutoFit/>
          </a:bodyPr>
          <a:lstStyle/>
          <a:p>
            <a:r>
              <a:rPr lang="en-US" dirty="0" err="1" smtClean="0">
                <a:latin typeface="Calibri" pitchFamily="34" charset="0"/>
              </a:rPr>
              <a:t>Tatl</a:t>
            </a:r>
            <a:r>
              <a:rPr lang="sr-Latn-RS" dirty="0" smtClean="0">
                <a:latin typeface="Calibri" pitchFamily="34" charset="0"/>
              </a:rPr>
              <a:t>j</a:t>
            </a:r>
            <a:r>
              <a:rPr lang="en-US" dirty="0" smtClean="0">
                <a:latin typeface="Calibri" pitchFamily="34" charset="0"/>
              </a:rPr>
              <a:t>in </a:t>
            </a:r>
            <a:r>
              <a:rPr lang="sr-Latn-RS" dirty="0" smtClean="0">
                <a:latin typeface="Calibri" pitchFamily="34" charset="0"/>
              </a:rPr>
              <a:t>ispred </a:t>
            </a:r>
            <a:r>
              <a:rPr lang="en-US" dirty="0" smtClean="0">
                <a:latin typeface="Calibri" pitchFamily="34" charset="0"/>
              </a:rPr>
              <a:t>model</a:t>
            </a:r>
            <a:r>
              <a:rPr lang="sr-Latn-RS" dirty="0" smtClean="0">
                <a:latin typeface="Calibri" pitchFamily="34" charset="0"/>
              </a:rPr>
              <a:t>a Spomenika Trećoj internacionali,</a:t>
            </a:r>
            <a:r>
              <a:rPr lang="en-US" dirty="0" smtClean="0">
                <a:latin typeface="Calibri" pitchFamily="34" charset="0"/>
              </a:rPr>
              <a:t> 1920</a:t>
            </a:r>
            <a:r>
              <a:rPr lang="en-US" dirty="0">
                <a:latin typeface="Calibri" pitchFamily="34"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monoskop.org/images/2/21/Punin_Nikolay_Pamyatnik_III_internatsionala.jpg"/>
          <p:cNvPicPr>
            <a:picLocks noChangeAspect="1" noChangeArrowheads="1"/>
          </p:cNvPicPr>
          <p:nvPr/>
        </p:nvPicPr>
        <p:blipFill>
          <a:blip r:embed="rId2"/>
          <a:srcRect/>
          <a:stretch>
            <a:fillRect/>
          </a:stretch>
        </p:blipFill>
        <p:spPr bwMode="auto">
          <a:xfrm>
            <a:off x="3833813" y="0"/>
            <a:ext cx="5310187" cy="6858000"/>
          </a:xfrm>
          <a:prstGeom prst="rect">
            <a:avLst/>
          </a:prstGeom>
          <a:noFill/>
          <a:ln w="9525">
            <a:noFill/>
            <a:miter lim="800000"/>
            <a:headEnd/>
            <a:tailEnd/>
          </a:ln>
        </p:spPr>
      </p:pic>
      <p:sp>
        <p:nvSpPr>
          <p:cNvPr id="43011" name="Rectangle 2"/>
          <p:cNvSpPr>
            <a:spLocks noChangeArrowheads="1"/>
          </p:cNvSpPr>
          <p:nvPr/>
        </p:nvSpPr>
        <p:spPr bwMode="auto">
          <a:xfrm>
            <a:off x="228600" y="304800"/>
            <a:ext cx="3352800" cy="923925"/>
          </a:xfrm>
          <a:prstGeom prst="rect">
            <a:avLst/>
          </a:prstGeom>
          <a:noFill/>
          <a:ln w="9525">
            <a:noFill/>
            <a:miter lim="800000"/>
            <a:headEnd/>
            <a:tailEnd/>
          </a:ln>
        </p:spPr>
        <p:txBody>
          <a:bodyPr>
            <a:spAutoFit/>
          </a:bodyPr>
          <a:lstStyle/>
          <a:p>
            <a:r>
              <a:rPr lang="en-US" dirty="0" err="1">
                <a:latin typeface="Calibri" pitchFamily="34" charset="0"/>
              </a:rPr>
              <a:t>Nikolay</a:t>
            </a:r>
            <a:r>
              <a:rPr lang="en-US" dirty="0">
                <a:latin typeface="Calibri" pitchFamily="34" charset="0"/>
              </a:rPr>
              <a:t> </a:t>
            </a:r>
            <a:r>
              <a:rPr lang="en-US" dirty="0" err="1">
                <a:latin typeface="Calibri" pitchFamily="34" charset="0"/>
              </a:rPr>
              <a:t>Punin</a:t>
            </a:r>
            <a:r>
              <a:rPr lang="en-US" dirty="0">
                <a:latin typeface="Calibri" pitchFamily="34" charset="0"/>
              </a:rPr>
              <a:t>, </a:t>
            </a:r>
            <a:r>
              <a:rPr lang="en-US" i="1" dirty="0" err="1">
                <a:latin typeface="Calibri" pitchFamily="34" charset="0"/>
              </a:rPr>
              <a:t>Pamyatnik</a:t>
            </a:r>
            <a:r>
              <a:rPr lang="en-US" i="1" dirty="0">
                <a:latin typeface="Calibri" pitchFamily="34" charset="0"/>
              </a:rPr>
              <a:t> III </a:t>
            </a:r>
            <a:r>
              <a:rPr lang="en-US" i="1" dirty="0" err="1">
                <a:latin typeface="Calibri" pitchFamily="34" charset="0"/>
              </a:rPr>
              <a:t>internatsionala</a:t>
            </a:r>
            <a:r>
              <a:rPr lang="en-US" i="1" dirty="0">
                <a:latin typeface="Calibri" pitchFamily="34" charset="0"/>
              </a:rPr>
              <a:t>. </a:t>
            </a:r>
            <a:r>
              <a:rPr lang="en-US" i="1" dirty="0" err="1">
                <a:latin typeface="Calibri" pitchFamily="34" charset="0"/>
              </a:rPr>
              <a:t>Proyekt</a:t>
            </a:r>
            <a:r>
              <a:rPr lang="en-US" i="1" dirty="0">
                <a:latin typeface="Calibri" pitchFamily="34" charset="0"/>
              </a:rPr>
              <a:t> </a:t>
            </a:r>
            <a:r>
              <a:rPr lang="en-US" i="1" dirty="0" err="1">
                <a:latin typeface="Calibri" pitchFamily="34" charset="0"/>
              </a:rPr>
              <a:t>khud</a:t>
            </a:r>
            <a:r>
              <a:rPr lang="en-US" i="1" dirty="0">
                <a:latin typeface="Calibri" pitchFamily="34" charset="0"/>
              </a:rPr>
              <a:t>. E. </a:t>
            </a:r>
            <a:r>
              <a:rPr lang="en-US" i="1" dirty="0" err="1">
                <a:latin typeface="Calibri" pitchFamily="34" charset="0"/>
              </a:rPr>
              <a:t>Tatlina</a:t>
            </a:r>
            <a:r>
              <a:rPr lang="en-US" dirty="0">
                <a:latin typeface="Calibri" pitchFamily="34" charset="0"/>
              </a:rPr>
              <a:t>, 1920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1259</Words>
  <Application>Microsoft Office PowerPoint</Application>
  <PresentationFormat>On-screen Show (4:3)</PresentationFormat>
  <Paragraphs>85</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Konstruktivizam (“danas se slavi više zbog onog što nije stvorio, nego zbog onoga što jeste” John Bolt)  (1915) 1921_2</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“realistički manifest” 1920</vt:lpstr>
      <vt:lpstr>Slide 25</vt:lpstr>
      <vt:lpstr>Slide 26</vt:lpstr>
      <vt:lpstr>Slide 27</vt:lpstr>
      <vt:lpstr>Slide 28</vt:lpstr>
      <vt:lpstr>Slide 29</vt:lpstr>
      <vt:lpstr>Slide 30</vt:lpstr>
      <vt:lpstr>Slide 31</vt:lpstr>
      <vt:lpstr>Slide 32</vt:lpstr>
      <vt:lpstr>Slide 33</vt:lpstr>
      <vt:lpstr>Slide 34</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Konstruktivizam (“danas se slavi više zbog onog što nije stvorio, nego zbog onoga što jeste” John Bolt)  (1913/1915) 1921_2</dc:title>
  <dc:creator>User</dc:creator>
  <cp:lastModifiedBy>User</cp:lastModifiedBy>
  <cp:revision>3</cp:revision>
  <dcterms:created xsi:type="dcterms:W3CDTF">2020-04-28T11:03:42Z</dcterms:created>
  <dcterms:modified xsi:type="dcterms:W3CDTF">2020-04-28T11:13:15Z</dcterms:modified>
</cp:coreProperties>
</file>